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69" r:id="rId3"/>
    <p:sldId id="257" r:id="rId4"/>
    <p:sldId id="259" r:id="rId5"/>
    <p:sldId id="258" r:id="rId6"/>
    <p:sldId id="260" r:id="rId7"/>
    <p:sldId id="264" r:id="rId8"/>
    <p:sldId id="263" r:id="rId9"/>
    <p:sldId id="265" r:id="rId10"/>
    <p:sldId id="268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3AC9A-86D9-4B4E-B576-28351F950FBA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76214-2A83-496D-A20A-10F1D3A55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8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0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D87C1-0BC4-46C1-BC42-F0FCC3C14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025DE3-6D6B-4B12-891C-9054ED74C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C4F18-7A23-404A-89E2-9BA16123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57493-E48B-4008-A919-5B686BDC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414E0-7634-4985-9EB7-6A664937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9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ED496-7B90-4E08-AE37-A6084F1B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18F371-F111-4298-81BD-745298878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540E4-A1DA-4B19-8A4C-473229C0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2D391-1FC2-4A85-ABE8-821A7173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75096-1AAE-4800-9C1A-7C4F04FE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6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AF84AF-CFD5-4D78-A1B0-3BACDB9ED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46903-71C3-4814-9C44-7E2258A27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6741-85E3-4ACD-9710-19E2FEC7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F4E76-32D5-403E-96DE-33902949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9B48D-A5CC-4CD7-B9DD-B0CC1518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7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078385" y="1938736"/>
            <a:ext cx="8617297" cy="39808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16" spc="-27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3078385" y="3627701"/>
            <a:ext cx="8617297" cy="39808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16" spc="-27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3078385" y="5250433"/>
            <a:ext cx="8617297" cy="39808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16" spc="-27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항목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410451" y="359170"/>
            <a:ext cx="4998946" cy="290424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3991"/>
              </a:lnSpc>
              <a:defRPr sz="3719" spc="10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5541092" y="1938736"/>
            <a:ext cx="2052257" cy="1440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5541092" y="3627702"/>
            <a:ext cx="2052257" cy="1440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5513179" y="5250433"/>
            <a:ext cx="2052257" cy="1440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3078385" y="2435491"/>
            <a:ext cx="8617297" cy="11274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993"/>
              </a:lnSpc>
              <a:buNone/>
              <a:defRPr sz="3809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3078385" y="4157573"/>
            <a:ext cx="8617297" cy="11274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993"/>
              </a:lnSpc>
              <a:buNone/>
              <a:defRPr sz="3809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3078385" y="5730597"/>
            <a:ext cx="8617297" cy="11264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993"/>
              </a:lnSpc>
              <a:buNone/>
              <a:defRPr sz="3809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968472" y="713408"/>
            <a:ext cx="1485178" cy="728573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410451" y="3460683"/>
            <a:ext cx="2539396" cy="178975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98"/>
              </a:lnSpc>
              <a:buNone/>
              <a:defRPr sz="907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3078385" y="392055"/>
            <a:ext cx="8619477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5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760B2-4774-4570-8016-B51EAD95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0C445-4695-4696-9E65-E78B8458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12061-EC65-441D-9045-E98CA778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3B013-9020-484D-9F1E-644A3E41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6B805-9BA6-4EA2-8D1E-25A64AE4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90FC2-DE6F-4099-BAB7-6285D67B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91A84-3EFE-41D8-819B-A6841B56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B26E8-D485-466B-BD74-D87B413C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4385E-CF64-4F2F-B890-9BDC748B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70AC3-6C3F-455F-B1EA-3B843C12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6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35C60-8778-4961-B8FA-28E4E491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986C8-42F0-4DE1-9C34-53DA4A653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5C6B6-72DE-446B-AE33-CE6CCFFB4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E520F-75B3-4CDF-9FCD-18E1C094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79CD4-7D34-4619-BFD8-C37390EC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161D9C-2CB6-4177-9AEE-79282D04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DA4D6-4CBC-497F-BF6D-0DC1BF0D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C7B4A-830D-4D44-9737-6B04A5CCA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DB91E-6090-4758-AE8C-F807298D1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E70E34-1746-467A-B6A1-774DA396D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0AF46C-59D4-4E26-ACFD-63228FE58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900504-CBC2-48E1-B794-72E46B13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DA752D-330D-4016-A2CA-4BA243EE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E544BE-4D1F-49F6-8A14-E385AED2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B588B-BC5A-4EB5-9D42-0CABE2E8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22BEF3-8FA3-4F40-83E7-5B9F7EF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CBC5AA-369E-442B-8323-F12D5DD9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DEFC0F-DFEE-481A-95C6-8BB3B202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6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2E69A8-3DAA-46C2-A2FD-47D3EC24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C06579-979D-4213-8F35-BECFEA0A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7863B-7052-4602-842D-6C5AA130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5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E436D-D4CA-440F-9C86-B83119BE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37948-12E7-4385-AE6B-20A05AD6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BCB507-A762-4F01-9BE6-C4297D45F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52E64-B827-4770-91F0-01770B90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B0CD5-2065-4FC1-9AB4-E4AABD0D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DAD82-B899-4E9E-A87E-4C9B06E3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9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FBE71-4D43-40D0-8341-C949384A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85E2E7-EF90-4898-A725-D405FFD3D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CE418A-9AE5-4CCC-B3DA-9811AE2B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75B30-CC83-44FB-9D2C-3D55B098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5D0B-2F5D-41C4-A19D-0BB87B5B47DD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FF27F-CD19-460D-9016-6B1CE7B5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9DB1B-7393-4A04-B602-2A75E1A7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1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77971A-EAD8-4A92-BCD3-B616D508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D4B67-0CC0-4F84-AEE4-57A681D0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4377F-7958-4A43-B82D-370EDE2C5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5D0B-2F5D-41C4-A19D-0BB87B5B47DD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E8E14-A9C2-4222-8004-B2B0CFB52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3E7B9-E5DD-40E9-9556-970943E7C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FFE6-664B-4DA2-9792-AE1792A4D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8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conomies_of_scale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/>
          <p:cNvSpPr/>
          <p:nvPr/>
        </p:nvSpPr>
        <p:spPr>
          <a:xfrm>
            <a:off x="3899756" y="1232756"/>
            <a:ext cx="4392488" cy="439248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3DC95E-C873-4FA5-BE3C-C64AE4DC6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2BC819-1CA4-41B1-BD89-8A45F2D2F8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7921F-090F-4DFB-9F7B-EE6E6B70523F}"/>
              </a:ext>
            </a:extLst>
          </p:cNvPr>
          <p:cNvSpPr txBox="1"/>
          <p:nvPr/>
        </p:nvSpPr>
        <p:spPr>
          <a:xfrm>
            <a:off x="2974789" y="1549814"/>
            <a:ext cx="5152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OCR A Extended" panose="02010509020102010303" pitchFamily="50" charset="0"/>
                <a:ea typeface="나눔명조" panose="02020603020101020101" pitchFamily="18" charset="-127"/>
              </a:rPr>
              <a:t>&gt;&gt;Cloud</a:t>
            </a:r>
          </a:p>
          <a:p>
            <a:pPr algn="ctr"/>
            <a:r>
              <a:rPr lang="en-US" altLang="ko-KR" sz="4000" b="1" dirty="0" err="1">
                <a:solidFill>
                  <a:schemeClr val="bg1"/>
                </a:solidFill>
                <a:latin typeface="OCR A Extended" panose="02010509020102010303" pitchFamily="50" charset="0"/>
                <a:ea typeface="나눔명조" panose="02020603020101020101" pitchFamily="18" charset="-127"/>
              </a:rPr>
              <a:t>Coumputing</a:t>
            </a:r>
            <a:endParaRPr lang="en-US" altLang="ko-KR" sz="4000" b="1" dirty="0">
              <a:solidFill>
                <a:schemeClr val="bg1"/>
              </a:solidFill>
              <a:latin typeface="OCR A Extended" panose="02010509020102010303" pitchFamily="50" charset="0"/>
              <a:ea typeface="나눔명조" panose="02020603020101020101" pitchFamily="18" charset="-127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OCR A Extended" panose="02010509020102010303" pitchFamily="50" charset="0"/>
                <a:ea typeface="나눔명조" panose="02020603020101020101" pitchFamily="18" charset="-127"/>
              </a:rPr>
              <a:t>&amp;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OCR A Extended" panose="02010509020102010303" pitchFamily="50" charset="0"/>
                <a:ea typeface="나눔명조" panose="02020603020101020101" pitchFamily="18" charset="-127"/>
              </a:rPr>
              <a:t>Cloud to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OCR A Extended" panose="02010509020102010303" pitchFamily="50" charset="0"/>
                <a:ea typeface="나눔명조" panose="02020603020101020101" pitchFamily="18" charset="-127"/>
              </a:rPr>
              <a:t> Edge&lt;&lt;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FEA60B-655C-4D64-A427-54AC0D62AF3E}"/>
              </a:ext>
            </a:extLst>
          </p:cNvPr>
          <p:cNvSpPr/>
          <p:nvPr/>
        </p:nvSpPr>
        <p:spPr>
          <a:xfrm>
            <a:off x="3807432" y="1232756"/>
            <a:ext cx="3680604" cy="4290204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6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11647" cy="111307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Cloud</a:t>
            </a:r>
            <a:b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to</a:t>
            </a:r>
            <a:b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Edge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0965A-CA16-4297-B3D2-D9D05E5297E1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0895C-3CB5-427A-A1D8-3CA61EBD3A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DDA56D-42F2-4B78-AFCE-3D548AD5C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D3563C-E560-4553-A062-A95DB2689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79" y="514566"/>
            <a:ext cx="4742989" cy="620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11647" cy="111307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Cloud</a:t>
            </a:r>
            <a:b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to</a:t>
            </a:r>
            <a:b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Edge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0965A-CA16-4297-B3D2-D9D05E5297E1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0895C-3CB5-427A-A1D8-3CA61EBD3A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8EE2EB-91E3-4FE9-93F2-67A4488034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B17068-C3AD-48A3-BC37-90D96AA93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79" y="621102"/>
            <a:ext cx="9102536" cy="56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5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11647" cy="111307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Cloud</a:t>
            </a:r>
            <a:b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to</a:t>
            </a:r>
            <a:b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Edge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0965A-CA16-4297-B3D2-D9D05E5297E1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0895C-3CB5-427A-A1D8-3CA61EBD3A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0451" y="3183114"/>
            <a:ext cx="11454142" cy="1127402"/>
          </a:xfrm>
        </p:spPr>
        <p:txBody>
          <a:bodyPr/>
          <a:lstStyle/>
          <a:p>
            <a:r>
              <a:rPr lang="en-US" altLang="ko-KR" dirty="0"/>
              <a:t>https://www.youtube.com/watch?v=RjMS15V_7nQ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04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055" y="2425350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888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7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055" y="2425350"/>
            <a:ext cx="6077730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b="1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Cloud Computing</a:t>
            </a:r>
            <a:endParaRPr lang="ko-KR" altLang="en-US" sz="4800" b="1" spc="-250" dirty="0">
              <a:solidFill>
                <a:srgbClr val="E84659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88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6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2522530" cy="1780181"/>
          </a:xfrm>
        </p:spPr>
        <p:txBody>
          <a:bodyPr/>
          <a:lstStyle/>
          <a:p>
            <a:r>
              <a:rPr lang="ko-KR" altLang="en-US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정의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1671716" y="1253427"/>
            <a:ext cx="8617297" cy="1127402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7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Cloud computing</a:t>
            </a:r>
            <a:r>
              <a:rPr lang="en-US" altLang="ko-KR" sz="4400" b="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 is an information technology (IT) paradigm that enables ubiquitous access to shared pools of configurable system resources and higher-level services that can be rapidly provisioned with minimal management effort, often over the Internet. Cloud computing relies on sharing of resources to achieve coherence and </a:t>
            </a:r>
            <a:r>
              <a:rPr lang="en-US" altLang="ko-KR" sz="4400" b="0" dirty="0">
                <a:latin typeface="a드림고딕3" panose="02020600000000000000" pitchFamily="18" charset="-127"/>
                <a:ea typeface="a드림고딕3" panose="02020600000000000000" pitchFamily="18" charset="-127"/>
                <a:hlinkClick r:id="rId2" tooltip="Economies of scale"/>
              </a:rPr>
              <a:t>economies </a:t>
            </a:r>
            <a:r>
              <a:rPr lang="en-US" altLang="ko-KR" sz="4400" b="0" dirty="0">
                <a:latin typeface="a드림고딕3" panose="02020600000000000000" pitchFamily="18" charset="-127"/>
                <a:ea typeface="a드림고딕3" panose="02020600000000000000" pitchFamily="18" charset="-127"/>
                <a:hlinkClick r:id="rId2" tooltip="Economies of scale"/>
              </a:rPr>
              <a:t>o</a:t>
            </a:r>
            <a:r>
              <a:rPr lang="en-US" altLang="ko-KR" sz="4400" b="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f scale, similar to a public utility. &lt;</a:t>
            </a:r>
            <a:r>
              <a:rPr lang="ko-KR" altLang="en-US" sz="4400" b="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출처</a:t>
            </a:r>
            <a:r>
              <a:rPr lang="en-US" altLang="ko-KR" sz="4400" b="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: </a:t>
            </a:r>
            <a:r>
              <a:rPr lang="ko-KR" altLang="en-US" sz="4400" b="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위키피디아</a:t>
            </a:r>
            <a:r>
              <a:rPr lang="en-US" altLang="ko-KR" sz="4400" b="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&gt;</a:t>
            </a:r>
            <a:endParaRPr lang="ko-KR" altLang="en-US" sz="44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1671716" y="3137063"/>
            <a:ext cx="8617297" cy="1127402"/>
          </a:xfrm>
        </p:spPr>
        <p:txBody>
          <a:bodyPr>
            <a:normAutofit fontScale="40000" lnSpcReduction="20000"/>
          </a:bodyPr>
          <a:lstStyle/>
          <a:p>
            <a:r>
              <a:rPr lang="en-US" altLang="ko-KR" sz="4500" b="0" dirty="0">
                <a:latin typeface="+mn-lt"/>
              </a:rPr>
              <a:t>2</a:t>
            </a:r>
            <a:r>
              <a:rPr lang="en-US" altLang="ko-KR" sz="45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. </a:t>
            </a:r>
            <a:r>
              <a:rPr lang="en-US" altLang="ko-KR" sz="3000" b="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Cloud computing, often referred to as simply “the cloud,” is the delivery of on-demand computing resources — everything from applications to data centers — over the internet on a pay-for-use basis.&lt;</a:t>
            </a:r>
            <a:r>
              <a:rPr lang="ko-KR" altLang="en-US" sz="3000" b="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출처</a:t>
            </a:r>
            <a:r>
              <a:rPr lang="en-US" altLang="ko-KR" sz="3000" b="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: IBM&gt;</a:t>
            </a:r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1761419" y="4678174"/>
            <a:ext cx="8617297" cy="1126483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 altLang="ko-KR" sz="80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ko-KR" sz="8000" dirty="0">
                <a:latin typeface="a드림고딕4" panose="02020600000000000000" pitchFamily="18" charset="-127"/>
                <a:ea typeface="a드림고딕4" panose="02020600000000000000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8000" dirty="0">
                <a:latin typeface="a드림고딕4" panose="02020600000000000000" pitchFamily="18" charset="-127"/>
                <a:ea typeface="a드림고딕4" panose="02020600000000000000" pitchFamily="18" charset="-127"/>
                <a:sym typeface="Wingdings" panose="05000000000000000000" pitchFamily="2" charset="2"/>
              </a:rPr>
              <a:t>용어의 정의는 조금씩 다르지만 </a:t>
            </a:r>
            <a:r>
              <a:rPr lang="ko-KR" altLang="ko-KR" sz="80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정보를 자신의 컴퓨터가 아닌 인터넷에 연결된 다른 컴퓨터로 처리하는 기술을 의미한다</a:t>
            </a:r>
            <a:r>
              <a:rPr lang="en-US" altLang="ko-KR" sz="8000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.</a:t>
            </a:r>
            <a:endParaRPr lang="ko-KR" altLang="ko-KR" sz="800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  <a:p>
            <a:r>
              <a:rPr lang="en-US" altLang="ko-KR" sz="2000" dirty="0">
                <a:latin typeface="a드림고딕4" panose="02020600000000000000" pitchFamily="18" charset="-127"/>
                <a:ea typeface="a드림고딕4" panose="02020600000000000000" pitchFamily="18" charset="-127"/>
                <a:sym typeface="Wingdings" panose="05000000000000000000" pitchFamily="2" charset="2"/>
              </a:rPr>
              <a:t>, </a:t>
            </a:r>
            <a:endParaRPr lang="ko-KR" altLang="en-US" sz="2000" dirty="0"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B120F9-A167-4EBB-8E0E-FCEF2C300CD6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0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40402" cy="1003804"/>
          </a:xfrm>
        </p:spPr>
        <p:txBody>
          <a:bodyPr>
            <a:normAutofit fontScale="90000"/>
          </a:bodyPr>
          <a:lstStyle/>
          <a:p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932980" y="1938176"/>
            <a:ext cx="8617297" cy="1127402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1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인터넷만 있다면 어디서든 사용 가능</a:t>
            </a: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932981" y="3296458"/>
            <a:ext cx="8617297" cy="1127402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2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ko-KR" dirty="0"/>
              <a:t> </a:t>
            </a:r>
            <a:r>
              <a:rPr lang="ko-KR" altLang="ko-KR" sz="2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수요에 따라서 공급의 양이 유연 할 수 있다</a:t>
            </a:r>
            <a:endParaRPr lang="ko-KR" altLang="en-US" sz="24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6" name="제목 29">
            <a:extLst>
              <a:ext uri="{FF2B5EF4-FFF2-40B4-BE49-F238E27FC236}">
                <a16:creationId xmlns:a16="http://schemas.microsoft.com/office/drawing/2014/main" id="{C4D6F4E7-73DE-415F-8179-A6D410636338}"/>
              </a:ext>
            </a:extLst>
          </p:cNvPr>
          <p:cNvSpPr txBox="1">
            <a:spLocks/>
          </p:cNvSpPr>
          <p:nvPr/>
        </p:nvSpPr>
        <p:spPr>
          <a:xfrm>
            <a:off x="410451" y="359170"/>
            <a:ext cx="2522530" cy="17801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1" hangingPunct="1">
              <a:lnSpc>
                <a:spcPts val="3991"/>
              </a:lnSpc>
              <a:spcBef>
                <a:spcPct val="0"/>
              </a:spcBef>
              <a:buNone/>
              <a:defRPr sz="3719" kern="1200" spc="10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특징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0F20A8-83C6-44C4-9376-C22A70D5C7A2}"/>
              </a:ext>
            </a:extLst>
          </p:cNvPr>
          <p:cNvSpPr/>
          <p:nvPr/>
        </p:nvSpPr>
        <p:spPr>
          <a:xfrm>
            <a:off x="2605177" y="4423860"/>
            <a:ext cx="6993148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a드림고딕3" panose="02020600000000000000" pitchFamily="18" charset="-127"/>
                <a:ea typeface="a드림고딕3" panose="02020600000000000000" pitchFamily="18" charset="-127"/>
                <a:cs typeface="Times New Roman" panose="02020603050405020304" pitchFamily="18" charset="0"/>
              </a:rPr>
              <a:t>3.</a:t>
            </a:r>
            <a:r>
              <a:rPr lang="ko-KR" altLang="ko-KR" sz="2400" b="1" kern="100" dirty="0">
                <a:latin typeface="a드림고딕3" panose="02020600000000000000" pitchFamily="18" charset="-127"/>
                <a:ea typeface="a드림고딕3" panose="02020600000000000000" pitchFamily="18" charset="-127"/>
                <a:cs typeface="Times New Roman" panose="02020603050405020304" pitchFamily="18" charset="0"/>
              </a:rPr>
              <a:t>비즈니스적 관점으로는 서버를 사지 않고 클라우드 컴퓨팅을 이용하여 구축 할 수 있으므로 비용 절약 가능</a:t>
            </a:r>
            <a:r>
              <a:rPr lang="en-US" altLang="ko-KR" sz="2400" b="1" kern="100" dirty="0">
                <a:latin typeface="a드림고딕3" panose="02020600000000000000" pitchFamily="18" charset="-127"/>
                <a:ea typeface="a드림고딕3" panose="02020600000000000000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b="1" kern="100" dirty="0">
                <a:latin typeface="a드림고딕3" panose="02020600000000000000" pitchFamily="18" charset="-127"/>
                <a:ea typeface="a드림고딕3" panose="02020600000000000000" pitchFamily="18" charset="-127"/>
                <a:cs typeface="Times New Roman" panose="02020603050405020304" pitchFamily="18" charset="0"/>
              </a:rPr>
              <a:t>핵심 사업에만 집중할 수 있음</a:t>
            </a:r>
            <a:r>
              <a:rPr lang="en-US" altLang="ko-KR" sz="2400" b="1" kern="100" dirty="0">
                <a:latin typeface="a드림고딕3" panose="02020600000000000000" pitchFamily="18" charset="-127"/>
                <a:ea typeface="a드림고딕3" panose="02020600000000000000" pitchFamily="18" charset="-127"/>
                <a:cs typeface="Times New Roman" panose="02020603050405020304" pitchFamily="18" charset="0"/>
              </a:rPr>
              <a:t>.</a:t>
            </a:r>
            <a:endParaRPr lang="ko-KR" altLang="ko-KR" sz="2400" b="1" kern="100" dirty="0">
              <a:latin typeface="a드림고딕3" panose="02020600000000000000" pitchFamily="18" charset="-127"/>
              <a:ea typeface="a드림고딕3" panose="02020600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A7816E-5CF7-4814-B114-F8EC22C96710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1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083616" cy="814022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종류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0A2013-0851-4682-B091-4EE33E3EAAE7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5FD94508-184D-4499-984C-EA3E20A72A44}"/>
              </a:ext>
            </a:extLst>
          </p:cNvPr>
          <p:cNvSpPr txBox="1">
            <a:spLocks/>
          </p:cNvSpPr>
          <p:nvPr/>
        </p:nvSpPr>
        <p:spPr>
          <a:xfrm>
            <a:off x="1949569" y="5474898"/>
            <a:ext cx="8617297" cy="1319842"/>
          </a:xfrm>
          <a:prstGeom prst="rect">
            <a:avLst/>
          </a:prstGeom>
        </p:spPr>
        <p:txBody>
          <a:bodyPr vert="horz" lIns="0" tIns="0" rIns="0" bIns="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ts val="2993"/>
              </a:lnSpc>
              <a:spcBef>
                <a:spcPts val="1000"/>
              </a:spcBef>
              <a:buFont typeface="Arial" panose="020B0604020202020204" pitchFamily="34" charset="0"/>
              <a:buNone/>
              <a:defRPr sz="3809" b="1" kern="1200" baseline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예</a:t>
            </a:r>
            <a:r>
              <a:rPr lang="en-US" altLang="ko-KR" sz="80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) IaaS: Amazon E2</a:t>
            </a:r>
          </a:p>
          <a:p>
            <a:r>
              <a:rPr lang="en-US" altLang="ko-KR" sz="80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 	  PaaS: Google App Engine</a:t>
            </a:r>
          </a:p>
          <a:p>
            <a:r>
              <a:rPr lang="en-US" altLang="ko-KR" sz="80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    SaaS: Google Apps(Google Suit - </a:t>
            </a:r>
            <a:r>
              <a:rPr lang="en-US" altLang="ko-KR" sz="8000" dirty="0" err="1">
                <a:latin typeface="a드림고딕3" panose="02020600000000000000" pitchFamily="18" charset="-127"/>
                <a:ea typeface="a드림고딕3" panose="02020600000000000000" pitchFamily="18" charset="-127"/>
              </a:rPr>
              <a:t>gmail,drive,calendar</a:t>
            </a:r>
            <a:r>
              <a:rPr lang="en-US" altLang="ko-KR" sz="80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)         </a:t>
            </a:r>
            <a:endParaRPr lang="ko-KR" altLang="en-US" sz="80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A5D73C-CEE7-48C5-9CC3-AABC30BBA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9" y="997788"/>
            <a:ext cx="8077657" cy="45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2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11647" cy="1113072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주요기술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721916" y="4020840"/>
            <a:ext cx="8617297" cy="187745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2.Virtualizationg(</a:t>
            </a:r>
            <a:r>
              <a:rPr lang="ko-KR" altLang="en-US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가상화</a:t>
            </a:r>
            <a:r>
              <a:rPr lang="en-US" altLang="ko-KR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)</a:t>
            </a:r>
          </a:p>
          <a:p>
            <a:r>
              <a:rPr lang="en-US" altLang="ko-KR" sz="2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-</a:t>
            </a:r>
            <a:r>
              <a:rPr lang="ko-KR" altLang="en-US" sz="2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물리적 특성을 추상화 하는 것</a:t>
            </a:r>
            <a:r>
              <a:rPr lang="en-US" altLang="ko-KR" sz="2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, </a:t>
            </a:r>
            <a:r>
              <a:rPr lang="ko-KR" altLang="en-US" sz="2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즉 물리적인 자원을 논리적인 형태로</a:t>
            </a:r>
            <a:endParaRPr lang="en-US" altLang="ko-KR" sz="2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  <a:p>
            <a:r>
              <a:rPr lang="ko-KR" altLang="en-US" sz="2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바꾸는 것 예</a:t>
            </a:r>
            <a:r>
              <a:rPr lang="en-US" altLang="ko-KR" sz="2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) </a:t>
            </a:r>
            <a:r>
              <a:rPr lang="ko-KR" altLang="en-US" sz="2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가상메모리</a:t>
            </a:r>
            <a:r>
              <a:rPr lang="en-US" altLang="ko-KR" sz="2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,</a:t>
            </a:r>
            <a:r>
              <a:rPr lang="ko-KR" altLang="en-US" sz="2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하드 디스크 파티션</a:t>
            </a:r>
            <a:endParaRPr lang="en-US" altLang="ko-KR" sz="2200" dirty="0">
              <a:latin typeface="a드림고딕3" panose="02020600000000000000" pitchFamily="18" charset="-127"/>
              <a:ea typeface="a드림고딕3" panose="02020600000000000000" pitchFamily="18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678AB0F-16FD-4A7E-A151-24DD7B1745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21916" y="2317784"/>
            <a:ext cx="8617297" cy="1127402"/>
          </a:xfrm>
        </p:spPr>
        <p:txBody>
          <a:bodyPr>
            <a:normAutofit fontScale="92500"/>
          </a:bodyPr>
          <a:lstStyle/>
          <a:p>
            <a:r>
              <a:rPr lang="en-US" altLang="ko-KR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1.Distrbuted computing(</a:t>
            </a:r>
            <a:r>
              <a:rPr lang="ko-KR" altLang="en-US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분산 컴퓨팅</a:t>
            </a:r>
            <a:r>
              <a:rPr lang="en-US" altLang="ko-KR" sz="32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)</a:t>
            </a:r>
          </a:p>
          <a:p>
            <a:r>
              <a:rPr lang="en-US" altLang="ko-KR" sz="2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-</a:t>
            </a:r>
            <a:r>
              <a:rPr lang="ko-KR" altLang="en-US" sz="2400" dirty="0">
                <a:latin typeface="a드림고딕3" panose="02020600000000000000" pitchFamily="18" charset="-127"/>
                <a:ea typeface="a드림고딕3" panose="02020600000000000000" pitchFamily="18" charset="-127"/>
              </a:rPr>
              <a:t>인터넷으로 연결된 다수의 컴퓨팅 자원을 하나로 연결 하는 기술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0965A-CA16-4297-B3D2-D9D05E5297E1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8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055" y="2425350"/>
            <a:ext cx="6077730" cy="104175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800" b="1" dirty="0">
                <a:latin typeface="a드림고딕4" panose="02020600000000000000" pitchFamily="18" charset="-127"/>
                <a:ea typeface="a드림고딕4" panose="02020600000000000000" pitchFamily="18" charset="-127"/>
              </a:rPr>
              <a:t>Cloud to the Edge</a:t>
            </a:r>
            <a:endParaRPr lang="ko-KR" altLang="en-US" sz="4800" b="1" spc="-250" dirty="0">
              <a:solidFill>
                <a:srgbClr val="E84659"/>
              </a:solidFill>
              <a:latin typeface="a드림고딕4" panose="02020600000000000000" pitchFamily="18" charset="-127"/>
              <a:ea typeface="a드림고딕4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88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7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11647" cy="111307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Cloud</a:t>
            </a:r>
            <a:b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to</a:t>
            </a:r>
            <a:b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Edge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0965A-CA16-4297-B3D2-D9D05E5297E1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0895C-3CB5-427A-A1D8-3CA61EBD3A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DDA56D-42F2-4B78-AFCE-3D548AD5C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D6DC2D-4DB7-4E1A-92B9-058813C1B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04" y="2367222"/>
            <a:ext cx="10550258" cy="22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1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410451" y="359170"/>
            <a:ext cx="1711647" cy="111307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Cloud</a:t>
            </a:r>
            <a:b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to</a:t>
            </a:r>
            <a:b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a드림고딕4" panose="02020600000000000000" pitchFamily="18" charset="-127"/>
                <a:ea typeface="a드림고딕4" panose="02020600000000000000" pitchFamily="18" charset="-127"/>
              </a:rPr>
              <a:t>Edge</a:t>
            </a:r>
            <a:br>
              <a:rPr lang="en-US" altLang="ko-KR" dirty="0">
                <a:latin typeface="+mj-lt"/>
              </a:rPr>
            </a:br>
            <a:br>
              <a:rPr lang="en-US" altLang="ko-KR" dirty="0">
                <a:latin typeface="+mj-lt"/>
              </a:rPr>
            </a:br>
            <a:endParaRPr lang="ko-KR" altLang="en-US" dirty="0"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B0965A-CA16-4297-B3D2-D9D05E5297E1}"/>
              </a:ext>
            </a:extLst>
          </p:cNvPr>
          <p:cNvSpPr/>
          <p:nvPr/>
        </p:nvSpPr>
        <p:spPr>
          <a:xfrm>
            <a:off x="8591909" y="621102"/>
            <a:ext cx="2139351" cy="75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0895C-3CB5-427A-A1D8-3CA61EBD3A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DDA56D-42F2-4B78-AFCE-3D548AD5CB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91BE37-E171-48D8-9715-0F208C928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63" y="759995"/>
            <a:ext cx="9440266" cy="57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1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199</Words>
  <Application>Microsoft Office PowerPoint</Application>
  <PresentationFormat>와이드스크린</PresentationFormat>
  <Paragraphs>37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a드림고딕3</vt:lpstr>
      <vt:lpstr>a드림고딕4</vt:lpstr>
      <vt:lpstr>나눔고딕</vt:lpstr>
      <vt:lpstr>나눔고딕 ExtraBold</vt:lpstr>
      <vt:lpstr>나눔명조</vt:lpstr>
      <vt:lpstr>맑은 고딕</vt:lpstr>
      <vt:lpstr>Arial</vt:lpstr>
      <vt:lpstr>OCR A Extended</vt:lpstr>
      <vt:lpstr>Times New Roman</vt:lpstr>
      <vt:lpstr>Wingdings</vt:lpstr>
      <vt:lpstr>Office 테마</vt:lpstr>
      <vt:lpstr>PowerPoint 프레젠테이션</vt:lpstr>
      <vt:lpstr>Cloud Computing</vt:lpstr>
      <vt:lpstr>정의  </vt:lpstr>
      <vt:lpstr>  </vt:lpstr>
      <vt:lpstr>종류</vt:lpstr>
      <vt:lpstr>주요기술  </vt:lpstr>
      <vt:lpstr>Cloud to the Edge</vt:lpstr>
      <vt:lpstr>Cloud to Edge  </vt:lpstr>
      <vt:lpstr>Cloud to Edge  </vt:lpstr>
      <vt:lpstr>Cloud to Edge  </vt:lpstr>
      <vt:lpstr>Cloud to Edge  </vt:lpstr>
      <vt:lpstr>Cloud to Edge  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이현수</dc:creator>
  <cp:lastModifiedBy>이현수</cp:lastModifiedBy>
  <cp:revision>127</cp:revision>
  <dcterms:created xsi:type="dcterms:W3CDTF">2017-11-16T05:01:49Z</dcterms:created>
  <dcterms:modified xsi:type="dcterms:W3CDTF">2018-02-08T17:54:56Z</dcterms:modified>
</cp:coreProperties>
</file>