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45" autoAdjust="0"/>
  </p:normalViewPr>
  <p:slideViewPr>
    <p:cSldViewPr>
      <p:cViewPr varScale="1">
        <p:scale>
          <a:sx n="70" d="100"/>
          <a:sy n="70" d="100"/>
        </p:scale>
        <p:origin x="-181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6B38-D8A8-4CE6-AE4F-3338E8E0EB55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2B3E3-E2F6-4D8E-8CC5-3DF10687C8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28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자동화 된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트래픽을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자동화 된 스크립트 또는 불량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봇으로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데이터를 서버에서 긁어내는 무단 시도를 차단합니다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dirty="0" smtClean="0"/>
              <a:t>허가 된 </a:t>
            </a:r>
            <a:r>
              <a:rPr lang="ko-KR" altLang="ko-KR" dirty="0" err="1" smtClean="0"/>
              <a:t>앱에만</a:t>
            </a:r>
            <a:r>
              <a:rPr lang="ko-KR" altLang="ko-KR" dirty="0" smtClean="0"/>
              <a:t> 액세스를 제한하여 API에 신뢰할 </a:t>
            </a:r>
            <a:r>
              <a:rPr lang="ko-KR" altLang="ko-KR" dirty="0" err="1" smtClean="0"/>
              <a:t>수있는</a:t>
            </a:r>
            <a:r>
              <a:rPr lang="ko-KR" altLang="ko-KR" dirty="0" smtClean="0"/>
              <a:t> 생태계를 사용하도록 설정합니다. 가짜 및 재 </a:t>
            </a:r>
            <a:r>
              <a:rPr lang="ko-KR" altLang="ko-KR" dirty="0" err="1" smtClean="0"/>
              <a:t>패키징</a:t>
            </a:r>
            <a:r>
              <a:rPr lang="ko-KR" altLang="ko-KR" dirty="0" smtClean="0"/>
              <a:t> 된 </a:t>
            </a:r>
            <a:r>
              <a:rPr lang="ko-KR" altLang="ko-KR" dirty="0" err="1" smtClean="0"/>
              <a:t>모바일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앱이</a:t>
            </a:r>
            <a:r>
              <a:rPr lang="ko-KR" altLang="ko-KR" dirty="0" smtClean="0"/>
              <a:t> 비즈니스에 </a:t>
            </a:r>
            <a:r>
              <a:rPr lang="ko-KR" altLang="ko-KR" dirty="0" err="1" smtClean="0"/>
              <a:t>영향을주지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않도록하십시오</a:t>
            </a:r>
            <a:r>
              <a:rPr lang="ko-KR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리버스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엔지니어링 및 악용에 취약한 전통적인 타사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키를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Approov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키 저장소로 보호하십시오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2B3E3-E2F6-4D8E-8CC5-3DF10687C8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1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Wordnik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사용하면 정의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맞춤법 추천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동의어 및 반의어와 같은 관련 단어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단어가 포함 된 단어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단어 자동 완성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임의의 단어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오늘의 단어 등을 요청할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2B3E3-E2F6-4D8E-8CC5-3DF10687C8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4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0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2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0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3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0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6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0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3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8374-0439-4E76-B6A1-D1B72282473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57E9F-4599-4043-8A6B-AFBAA8F11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qua.com/2017/01/4-of-the-most-interesting-and-exciting-apis-to-improve-your-applications" TargetMode="External"/><Relationship Id="rId2" Type="http://schemas.openxmlformats.org/officeDocument/2006/relationships/hyperlink" Target="http://meetup.toast.com/posts/9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iawards.co/#categori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Various API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4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 Built.io Flow : API MIDDLEWARE</a:t>
            </a:r>
            <a:endParaRPr lang="ko-KR" altLang="en-US" dirty="0"/>
          </a:p>
        </p:txBody>
      </p:sp>
      <p:pic>
        <p:nvPicPr>
          <p:cNvPr id="5" name="Picture 2" descr="C:\Users\Administrator\Desktop\built.i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529933" cy="303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4797152"/>
            <a:ext cx="78422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57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en-US" altLang="ko-KR" dirty="0" err="1" smtClean="0"/>
              <a:t>Approov</a:t>
            </a:r>
            <a:r>
              <a:rPr lang="en-US" altLang="ko-KR" dirty="0" smtClean="0"/>
              <a:t> : API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ANTI-AUTOMATION</a:t>
            </a:r>
          </a:p>
          <a:p>
            <a:r>
              <a:rPr lang="en-US" altLang="ko-KR" dirty="0" smtClean="0"/>
              <a:t>2. APP LEGITIMACY</a:t>
            </a:r>
          </a:p>
          <a:p>
            <a:r>
              <a:rPr lang="en-US" altLang="ko-KR" dirty="0" smtClean="0"/>
              <a:t>3. API KEY PROTECTION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61766"/>
            <a:ext cx="5728742" cy="30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10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2.5 Classy API : BUSINESS SOFTWARE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Classy is the world’s largest fundraising platform for social good organizations. We enable nonprofits and social enterprises to raise the support they need to solve humanity’s greatest challenges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4077072"/>
            <a:ext cx="269169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31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2.6 </a:t>
            </a:r>
            <a:r>
              <a:rPr lang="en-US" altLang="ko-KR" sz="3900" dirty="0" err="1" smtClean="0"/>
              <a:t>SendGrid</a:t>
            </a:r>
            <a:r>
              <a:rPr lang="en-US" altLang="ko-KR" sz="3900" dirty="0" smtClean="0"/>
              <a:t> API v3 : COMMUNICATION STREAMING API</a:t>
            </a:r>
            <a:endParaRPr lang="ko-KR" altLang="en-US" sz="39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SendGrid</a:t>
            </a:r>
            <a:r>
              <a:rPr lang="en-US" altLang="ko-KR" dirty="0" smtClean="0"/>
              <a:t> </a:t>
            </a:r>
            <a:r>
              <a:rPr lang="en-US" altLang="ko-KR" dirty="0"/>
              <a:t>is a cloud-based SMTP provider that allows you to send email without having to maintain email servers. </a:t>
            </a:r>
            <a:r>
              <a:rPr lang="en-US" altLang="ko-KR" dirty="0" err="1"/>
              <a:t>SendGrid</a:t>
            </a:r>
            <a:r>
              <a:rPr lang="en-US" altLang="ko-KR" dirty="0"/>
              <a:t> manages all of the technical details, from scaling the infrastructure to ISP outreach and reputation monitoring to whitelist services and real time analytics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Web API (support 7 languages)</a:t>
            </a:r>
          </a:p>
          <a:p>
            <a:r>
              <a:rPr lang="en-US" altLang="ko-KR" dirty="0" smtClean="0"/>
              <a:t>1. Authentication</a:t>
            </a:r>
          </a:p>
          <a:p>
            <a:r>
              <a:rPr lang="en-US" altLang="ko-KR" dirty="0" smtClean="0"/>
              <a:t>2. Requests</a:t>
            </a:r>
          </a:p>
          <a:p>
            <a:r>
              <a:rPr lang="en-US" altLang="ko-KR" dirty="0" smtClean="0"/>
              <a:t>3. Responses</a:t>
            </a:r>
          </a:p>
          <a:p>
            <a:r>
              <a:rPr lang="en-US" altLang="ko-KR" dirty="0" smtClean="0"/>
              <a:t>4. Rate Limits</a:t>
            </a:r>
          </a:p>
          <a:p>
            <a:r>
              <a:rPr lang="en-US" altLang="ko-KR" dirty="0" smtClean="0"/>
              <a:t>5. Errors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49080"/>
            <a:ext cx="3456384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33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2.7 Tesla Cockpit Creators API : CAR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Creators API is a platform for connected software to interact with Tesla vehicle data in order to enrich the ownership of the finest vehicle on this planet, by enthusiast, for enthusiast.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Support various languages like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C / C# / Ruby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1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2.8 </a:t>
            </a:r>
            <a:r>
              <a:rPr lang="fr-FR" altLang="ko-KR" dirty="0" smtClean="0"/>
              <a:t>Watson Conversation Service : ENTERPRISE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ChatBot</a:t>
            </a:r>
            <a:r>
              <a:rPr lang="en-US" altLang="ko-KR" dirty="0" smtClean="0"/>
              <a:t> Enterprise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2526382" cy="13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27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2.9 Bank Account Starter : FINANCE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Our Bank Account Starter API allows you to give your customers the ability to securely open a Capital One 360 Savings, 360 Money Market or 360 CD account with no fees, no minimums, and no catches. You’ll create a seamless user experience for your customers, who can open the account and transfer the initial funds without ever leaving your site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741450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76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2.10 </a:t>
            </a:r>
            <a:r>
              <a:rPr lang="en-US" altLang="ko-KR" dirty="0" err="1" smtClean="0"/>
              <a:t>Sikka</a:t>
            </a:r>
            <a:r>
              <a:rPr lang="en-US" altLang="ko-KR" dirty="0" smtClean="0"/>
              <a:t> APIs : HEALTH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err="1" smtClean="0"/>
              <a:t>Sikka</a:t>
            </a:r>
            <a:r>
              <a:rPr lang="en-US" altLang="ko-KR" sz="2800" dirty="0" smtClean="0"/>
              <a:t> Platform Cloud provides APIs so you can quickly build secure apps for over 96 % of dental, veterinary, audiology and optometry </a:t>
            </a:r>
            <a:r>
              <a:rPr lang="en-US" altLang="ko-KR" sz="2800" dirty="0" err="1" smtClean="0"/>
              <a:t>industries.Use</a:t>
            </a:r>
            <a:r>
              <a:rPr lang="en-US" altLang="ko-KR" sz="2800" dirty="0" smtClean="0"/>
              <a:t> our API to gain access to all the opt - in HIPAA / HITECH compliant rich data that a healthcare practice generates.</a:t>
            </a:r>
            <a:endParaRPr lang="ko-KR" altLang="en-US" sz="2800" dirty="0"/>
          </a:p>
        </p:txBody>
      </p:sp>
      <p:pic>
        <p:nvPicPr>
          <p:cNvPr id="12290" name="Picture 2" descr="C:\Users\Administrator\Desktop\SIK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81128"/>
            <a:ext cx="349967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1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2.11 Alexa Skills Kit : HOME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Alexa is Amazon’s voice service</a:t>
            </a:r>
          </a:p>
          <a:p>
            <a:r>
              <a:rPr lang="en-US" altLang="ko-KR" dirty="0" smtClean="0"/>
              <a:t>enable to create a more personalized experience.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92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2.12 </a:t>
            </a:r>
            <a:r>
              <a:rPr lang="en-US" altLang="ko-KR" dirty="0" err="1" smtClean="0"/>
              <a:t>Houndify</a:t>
            </a:r>
            <a:r>
              <a:rPr lang="en-US" altLang="ko-KR" dirty="0" smtClean="0"/>
              <a:t> : INTERNET OF THINGS API</a:t>
            </a:r>
            <a:endParaRPr lang="ko-KR" altLang="en-US" dirty="0"/>
          </a:p>
        </p:txBody>
      </p:sp>
      <p:pic>
        <p:nvPicPr>
          <p:cNvPr id="5" name="Picture 2" descr="C:\Users\Administrator\Desktop\houndify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55" y="1600200"/>
            <a:ext cx="416328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11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4 of the most interesting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1) Google Awareness API</a:t>
            </a:r>
          </a:p>
          <a:p>
            <a:pPr marL="0" indent="0">
              <a:buNone/>
            </a:pPr>
            <a:r>
              <a:rPr lang="en-US" altLang="ko-KR" dirty="0" smtClean="0"/>
              <a:t>2) Amazon </a:t>
            </a:r>
            <a:r>
              <a:rPr lang="en-US" altLang="ko-KR" dirty="0" err="1" smtClean="0"/>
              <a:t>Rekognition</a:t>
            </a:r>
            <a:r>
              <a:rPr lang="en-US" altLang="ko-KR" dirty="0"/>
              <a:t> </a:t>
            </a:r>
            <a:r>
              <a:rPr lang="en-US" altLang="ko-KR" dirty="0" smtClean="0"/>
              <a:t>API</a:t>
            </a:r>
          </a:p>
          <a:p>
            <a:pPr marL="0" indent="0">
              <a:buNone/>
            </a:pPr>
            <a:r>
              <a:rPr lang="en-US" altLang="ko-KR" dirty="0" smtClean="0"/>
              <a:t>3) Craft.ai API</a:t>
            </a:r>
          </a:p>
          <a:p>
            <a:pPr marL="0" indent="0">
              <a:buNone/>
            </a:pPr>
            <a:r>
              <a:rPr lang="en-US" altLang="ko-KR" dirty="0" smtClean="0"/>
              <a:t>4) </a:t>
            </a:r>
            <a:r>
              <a:rPr lang="en-US" altLang="ko-KR" dirty="0" err="1" smtClean="0"/>
              <a:t>AnyChart</a:t>
            </a:r>
            <a:r>
              <a:rPr lang="en-US" altLang="ko-KR" dirty="0" smtClean="0"/>
              <a:t> API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2015.5th.jan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47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2.13 Payment Engine : PAYMENT API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3544618" cy="189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287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2.14 </a:t>
            </a:r>
            <a:r>
              <a:rPr lang="en-US" altLang="ko-KR" dirty="0" err="1" smtClean="0"/>
              <a:t>Ziggeo</a:t>
            </a:r>
            <a:r>
              <a:rPr lang="en-US" altLang="ko-KR" dirty="0" smtClean="0"/>
              <a:t> : MUSIC/VIDEO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Music, Video player</a:t>
            </a:r>
          </a:p>
          <a:p>
            <a:r>
              <a:rPr lang="en-US" altLang="ko-KR" dirty="0" smtClean="0"/>
              <a:t>recorder, transcoder </a:t>
            </a:r>
            <a:r>
              <a:rPr lang="en-US" altLang="ko-KR" dirty="0" err="1" smtClean="0"/>
              <a:t>etc</a:t>
            </a:r>
            <a:endParaRPr lang="ko-KR" altLang="en-US" dirty="0"/>
          </a:p>
        </p:txBody>
      </p:sp>
      <p:pic>
        <p:nvPicPr>
          <p:cNvPr id="15362" name="Picture 2" descr="C:\Users\Administrator\Desktop\zigge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30093"/>
            <a:ext cx="3663071" cy="123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67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2.15 </a:t>
            </a:r>
            <a:r>
              <a:rPr lang="en-US" altLang="ko-KR" dirty="0" err="1" smtClean="0"/>
              <a:t>Wordnik</a:t>
            </a:r>
            <a:r>
              <a:rPr lang="en-US" altLang="ko-KR" dirty="0" smtClean="0"/>
              <a:t> API : MEDIA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Wordnik</a:t>
            </a:r>
            <a:r>
              <a:rPr lang="en-US" altLang="ko-KR" dirty="0" smtClean="0"/>
              <a:t> API lets you request definitions, example sentences, spelling suggestions, related words like synonyms and antonyms, phrases containing a given word, word </a:t>
            </a:r>
            <a:r>
              <a:rPr lang="en-US" altLang="ko-KR" dirty="0" err="1" smtClean="0"/>
              <a:t>autocompletion</a:t>
            </a:r>
            <a:r>
              <a:rPr lang="en-US" altLang="ko-KR" dirty="0" smtClean="0"/>
              <a:t>, random words, words of the day, and much more.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57192"/>
            <a:ext cx="657599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84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2.16 Wipro's Open Banking API Platform : TRAVEL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banking is a new trend in financial technology that allows third-party developers to build applications and services for financial institutions using open APIs.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Banking Platform</a:t>
            </a:r>
            <a:endParaRPr lang="ko-KR" altLang="en-US" dirty="0"/>
          </a:p>
        </p:txBody>
      </p:sp>
      <p:pic>
        <p:nvPicPr>
          <p:cNvPr id="16386" name="Picture 2" descr="C:\Users\Administrator\Desktop\Wi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288574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8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2.17 CA </a:t>
            </a:r>
            <a:r>
              <a:rPr lang="en-US" altLang="ko-KR" dirty="0" err="1" smtClean="0"/>
              <a:t>Microgateway</a:t>
            </a:r>
            <a:r>
              <a:rPr lang="en-US" altLang="ko-KR" dirty="0" smtClean="0"/>
              <a:t> : MICROSERVICES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Business Platform</a:t>
            </a:r>
          </a:p>
          <a:p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303164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881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2.18 </a:t>
            </a:r>
            <a:r>
              <a:rPr lang="it-IT" altLang="ko-KR" dirty="0" smtClean="0"/>
              <a:t>Europeana / REST API : DATA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You can write applications that use various cultural heritage objects stored in the </a:t>
            </a:r>
            <a:r>
              <a:rPr lang="en-US" altLang="ko-KR" dirty="0" err="1" smtClean="0"/>
              <a:t>Europeana</a:t>
            </a:r>
            <a:r>
              <a:rPr lang="en-US" altLang="ko-KR" dirty="0" smtClean="0"/>
              <a:t> repository.</a:t>
            </a:r>
            <a:endParaRPr lang="ko-KR" altLang="en-US" dirty="0"/>
          </a:p>
        </p:txBody>
      </p:sp>
      <p:pic>
        <p:nvPicPr>
          <p:cNvPr id="17410" name="Picture 2" descr="C:\Users\Administrator\Desktop\europe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539154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310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meetup.toast.com/posts/92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azuqua.com/2017/01/4-of-the-most-interesting-and-exciting-apis-to-improve-your-applications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http://apiawards.co/#</a:t>
            </a:r>
            <a:r>
              <a:rPr lang="en-US" altLang="ko-KR" dirty="0" smtClean="0">
                <a:hlinkClick r:id="rId4"/>
              </a:rPr>
              <a:t>categories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Each technologies’ homepage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57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 </a:t>
            </a:r>
            <a:r>
              <a:rPr lang="en-US" altLang="ko-KR" dirty="0"/>
              <a:t>-</a:t>
            </a:r>
            <a:r>
              <a:rPr lang="en-US" altLang="ko-KR" dirty="0" smtClean="0"/>
              <a:t> REST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탄생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Representational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State Transfer</a:t>
            </a:r>
            <a:r>
              <a:rPr lang="ko-KR" altLang="en-US" dirty="0"/>
              <a:t>라는 용어의 약자로서 </a:t>
            </a:r>
            <a:r>
              <a:rPr lang="en-US" altLang="ko-KR" dirty="0"/>
              <a:t>2000</a:t>
            </a:r>
            <a:r>
              <a:rPr lang="ko-KR" altLang="en-US" dirty="0"/>
              <a:t>년도에 </a:t>
            </a:r>
            <a:r>
              <a:rPr lang="ko-KR" altLang="en-US" dirty="0" err="1"/>
              <a:t>로이</a:t>
            </a:r>
            <a:r>
              <a:rPr lang="ko-KR" altLang="en-US" dirty="0"/>
              <a:t> </a:t>
            </a:r>
            <a:r>
              <a:rPr lang="ko-KR" altLang="en-US" dirty="0" err="1"/>
              <a:t>필딩</a:t>
            </a:r>
            <a:r>
              <a:rPr lang="en-US" altLang="ko-KR" dirty="0"/>
              <a:t>(Roy Fielding)</a:t>
            </a:r>
            <a:r>
              <a:rPr lang="ko-KR" altLang="en-US" dirty="0"/>
              <a:t>의 박사학위 </a:t>
            </a:r>
            <a:r>
              <a:rPr lang="ko-KR" altLang="en-US" dirty="0" err="1"/>
              <a:t>눈문에서</a:t>
            </a:r>
            <a:r>
              <a:rPr lang="ko-KR" altLang="en-US" dirty="0"/>
              <a:t> 최초로 소개되었습니다</a:t>
            </a:r>
            <a:r>
              <a:rPr lang="en-US" altLang="ko-KR" dirty="0"/>
              <a:t>. </a:t>
            </a:r>
            <a:r>
              <a:rPr lang="ko-KR" altLang="en-US" dirty="0" err="1"/>
              <a:t>로이</a:t>
            </a:r>
            <a:r>
              <a:rPr lang="ko-KR" altLang="en-US" dirty="0"/>
              <a:t> </a:t>
            </a:r>
            <a:r>
              <a:rPr lang="ko-KR" altLang="en-US" dirty="0" err="1"/>
              <a:t>필딩은</a:t>
            </a:r>
            <a:r>
              <a:rPr lang="ko-KR" altLang="en-US" dirty="0"/>
              <a:t> </a:t>
            </a:r>
            <a:r>
              <a:rPr lang="en-US" altLang="ko-KR" dirty="0"/>
              <a:t>HTTP</a:t>
            </a:r>
            <a:r>
              <a:rPr lang="ko-KR" altLang="en-US" dirty="0"/>
              <a:t>의 주요 </a:t>
            </a:r>
            <a:r>
              <a:rPr lang="ko-KR" altLang="en-US" dirty="0" err="1"/>
              <a:t>저자중</a:t>
            </a:r>
            <a:r>
              <a:rPr lang="ko-KR" altLang="en-US" dirty="0"/>
              <a:t> </a:t>
            </a:r>
            <a:r>
              <a:rPr lang="ko-KR" altLang="en-US" dirty="0" err="1"/>
              <a:t>한사람으로</a:t>
            </a:r>
            <a:r>
              <a:rPr lang="ko-KR" altLang="en-US" dirty="0"/>
              <a:t> 그 당시 </a:t>
            </a:r>
            <a:r>
              <a:rPr lang="ko-KR" altLang="en-US" dirty="0" err="1"/>
              <a:t>웹설계의</a:t>
            </a:r>
            <a:r>
              <a:rPr lang="ko-KR" altLang="en-US" dirty="0"/>
              <a:t> 우수성에 비해 제대로 사용되어지지 못하는 모습에 안타까워 웹의 장점을 최대한 활용할 수 있는 </a:t>
            </a:r>
            <a:r>
              <a:rPr lang="ko-KR" altLang="en-US" dirty="0" err="1"/>
              <a:t>아키텍쳐로써</a:t>
            </a:r>
            <a:r>
              <a:rPr lang="ko-KR" altLang="en-US" dirty="0"/>
              <a:t> </a:t>
            </a:r>
            <a:r>
              <a:rPr lang="en-US" altLang="ko-KR" dirty="0"/>
              <a:t>REST</a:t>
            </a:r>
            <a:r>
              <a:rPr lang="ko-KR" altLang="en-US" dirty="0"/>
              <a:t>를 발표하였습니다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구성 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900" dirty="0" smtClean="0"/>
              <a:t>Resource(URI</a:t>
            </a:r>
            <a:r>
              <a:rPr lang="en-US" altLang="ko-KR" sz="2900" dirty="0"/>
              <a:t>) + Verb(HTTP Method) + </a:t>
            </a:r>
            <a:r>
              <a:rPr lang="en-US" altLang="ko-KR" sz="2900" dirty="0" err="1"/>
              <a:t>Representaion</a:t>
            </a:r>
            <a:endParaRPr lang="en-US" altLang="ko-KR" sz="2900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부록 </a:t>
            </a:r>
            <a:r>
              <a:rPr lang="en-US" altLang="ko-KR" dirty="0" smtClean="0"/>
              <a:t>– REST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altLang="ko-KR" dirty="0">
              <a:latin typeface="Adobe Kaiti Std R" pitchFamily="18" charset="-128"/>
              <a:ea typeface="Adobe Kaiti Std R" pitchFamily="18" charset="-128"/>
            </a:endParaRPr>
          </a:p>
          <a:p>
            <a:r>
              <a:rPr lang="ko-KR" altLang="en-US" sz="5900" dirty="0" smtClean="0">
                <a:latin typeface="Adobe Kaiti Std R" pitchFamily="18" charset="-128"/>
              </a:rPr>
              <a:t>특징 </a:t>
            </a:r>
            <a:endParaRPr lang="en-US" altLang="ko-KR" sz="5900" dirty="0">
              <a:latin typeface="Adobe Kaiti Std R" pitchFamily="18" charset="-128"/>
              <a:ea typeface="Adobe Kaiti Std R" pitchFamily="18" charset="-128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lt"/>
                <a:ea typeface="Adobe Kaiti Std R" pitchFamily="18" charset="-128"/>
              </a:rPr>
              <a:t>1) Uniform </a:t>
            </a:r>
            <a:r>
              <a:rPr lang="en-US" altLang="ko-KR" dirty="0">
                <a:latin typeface="+mj-lt"/>
                <a:ea typeface="Adobe Kaiti Std R" pitchFamily="18" charset="-128"/>
              </a:rPr>
              <a:t>(</a:t>
            </a:r>
            <a:r>
              <a:rPr lang="ko-KR" altLang="en-US" dirty="0">
                <a:latin typeface="+mj-lt"/>
              </a:rPr>
              <a:t>유니폼 인터페이스</a:t>
            </a:r>
            <a:r>
              <a:rPr lang="en-US" altLang="ko-KR" dirty="0">
                <a:latin typeface="+mj-lt"/>
                <a:ea typeface="Adobe Kaiti Std R" pitchFamily="18" charset="-128"/>
              </a:rPr>
              <a:t>) : </a:t>
            </a:r>
            <a:endParaRPr lang="en-US" altLang="ko-KR" dirty="0" smtClean="0">
              <a:latin typeface="+mj-lt"/>
              <a:ea typeface="Adobe Kaiti Std R" pitchFamily="18" charset="-128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lt"/>
                <a:ea typeface="Adobe Kaiti Std R" pitchFamily="18" charset="-128"/>
              </a:rPr>
              <a:t>URI</a:t>
            </a:r>
            <a:r>
              <a:rPr lang="ko-KR" altLang="en-US" dirty="0">
                <a:latin typeface="+mj-lt"/>
              </a:rPr>
              <a:t>로 지정한 </a:t>
            </a:r>
            <a:r>
              <a:rPr lang="ko-KR" altLang="en-US" dirty="0" smtClean="0">
                <a:latin typeface="+mj-lt"/>
              </a:rPr>
              <a:t>리소</a:t>
            </a:r>
            <a:r>
              <a:rPr lang="ko-KR" altLang="en-US" dirty="0">
                <a:latin typeface="+mj-lt"/>
              </a:rPr>
              <a:t>스</a:t>
            </a:r>
            <a:r>
              <a:rPr lang="ko-KR" altLang="en-US" dirty="0" smtClean="0">
                <a:latin typeface="+mj-lt"/>
              </a:rPr>
              <a:t>에 </a:t>
            </a:r>
            <a:r>
              <a:rPr lang="ko-KR" altLang="en-US" dirty="0">
                <a:latin typeface="+mj-lt"/>
              </a:rPr>
              <a:t>대한 조작을 통일되고 한정적인 인터페이스로 수행하는 아키텍처 </a:t>
            </a:r>
            <a:r>
              <a:rPr lang="ko-KR" altLang="en-US" dirty="0" smtClean="0">
                <a:latin typeface="+mj-lt"/>
              </a:rPr>
              <a:t>스타일</a:t>
            </a:r>
            <a:endParaRPr lang="en-US" altLang="ko-KR" dirty="0" smtClean="0">
              <a:latin typeface="+mj-lt"/>
              <a:ea typeface="Adobe Kaiti Std R" pitchFamily="18" charset="-128"/>
            </a:endParaRPr>
          </a:p>
          <a:p>
            <a:pPr marL="514350" indent="-514350">
              <a:buAutoNum type="arabicParenR"/>
            </a:pPr>
            <a:endParaRPr lang="ko-KR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  <a:ea typeface="Adobe Kaiti Std R" pitchFamily="18" charset="-128"/>
              </a:rPr>
              <a:t>2) Stateless (</a:t>
            </a:r>
            <a:r>
              <a:rPr lang="ko-KR" altLang="en-US" dirty="0" err="1">
                <a:latin typeface="+mj-lt"/>
              </a:rPr>
              <a:t>무상태성</a:t>
            </a:r>
            <a:r>
              <a:rPr lang="en-US" altLang="ko-KR" dirty="0">
                <a:latin typeface="+mj-lt"/>
                <a:ea typeface="Adobe Kaiti Std R" pitchFamily="18" charset="-128"/>
              </a:rPr>
              <a:t>) : </a:t>
            </a:r>
            <a:endParaRPr lang="en-US" altLang="ko-KR" dirty="0" smtClean="0">
              <a:latin typeface="+mj-lt"/>
              <a:ea typeface="Adobe Kaiti Std R" pitchFamily="18" charset="-128"/>
            </a:endParaRPr>
          </a:p>
          <a:p>
            <a:pPr marL="0" indent="0">
              <a:buNone/>
            </a:pPr>
            <a:r>
              <a:rPr lang="ko-KR" altLang="en-US" dirty="0" smtClean="0">
                <a:latin typeface="+mj-lt"/>
              </a:rPr>
              <a:t>작업을 </a:t>
            </a:r>
            <a:r>
              <a:rPr lang="ko-KR" altLang="en-US" dirty="0">
                <a:latin typeface="+mj-lt"/>
              </a:rPr>
              <a:t>위한 상태정보를 따로 저장하고 관리하지 않는다</a:t>
            </a:r>
            <a:r>
              <a:rPr lang="en-US" altLang="ko-KR" dirty="0" smtClean="0">
                <a:latin typeface="+mj-lt"/>
                <a:ea typeface="Adobe Kaiti Std R" pitchFamily="18" charset="-128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j-lt"/>
              <a:ea typeface="Adobe Kaiti Std R" pitchFamily="18" charset="-128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  <a:ea typeface="Adobe Kaiti Std R" pitchFamily="18" charset="-128"/>
              </a:rPr>
              <a:t>3) </a:t>
            </a:r>
            <a:r>
              <a:rPr lang="en-US" altLang="ko-KR" dirty="0" err="1">
                <a:latin typeface="+mj-lt"/>
                <a:ea typeface="Adobe Kaiti Std R" pitchFamily="18" charset="-128"/>
              </a:rPr>
              <a:t>Cachable</a:t>
            </a:r>
            <a:r>
              <a:rPr lang="en-US" altLang="ko-KR" dirty="0">
                <a:latin typeface="+mj-lt"/>
                <a:ea typeface="Adobe Kaiti Std R" pitchFamily="18" charset="-128"/>
              </a:rPr>
              <a:t> (</a:t>
            </a:r>
            <a:r>
              <a:rPr lang="ko-KR" altLang="en-US" dirty="0">
                <a:latin typeface="+mj-lt"/>
              </a:rPr>
              <a:t>캐시가능</a:t>
            </a:r>
            <a:r>
              <a:rPr lang="en-US" altLang="ko-KR" dirty="0">
                <a:latin typeface="+mj-lt"/>
                <a:ea typeface="Adobe Kaiti Std R" pitchFamily="18" charset="-128"/>
              </a:rPr>
              <a:t>) : </a:t>
            </a:r>
            <a:endParaRPr lang="en-US" altLang="ko-KR" dirty="0" smtClean="0">
              <a:latin typeface="+mj-lt"/>
              <a:ea typeface="Adobe Kaiti Std R" pitchFamily="18" charset="-128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lt"/>
                <a:ea typeface="Adobe Kaiti Std R" pitchFamily="18" charset="-128"/>
              </a:rPr>
              <a:t>HTTP</a:t>
            </a:r>
            <a:r>
              <a:rPr lang="ko-KR" altLang="en-US" dirty="0">
                <a:latin typeface="+mj-lt"/>
              </a:rPr>
              <a:t>라는 기존 </a:t>
            </a:r>
            <a:r>
              <a:rPr lang="ko-KR" altLang="en-US" dirty="0" err="1">
                <a:latin typeface="+mj-lt"/>
              </a:rPr>
              <a:t>웹표준을</a:t>
            </a:r>
            <a:r>
              <a:rPr lang="ko-KR" altLang="en-US" dirty="0">
                <a:latin typeface="+mj-lt"/>
              </a:rPr>
              <a:t> 그대로 사용하기 때문에</a:t>
            </a:r>
            <a:r>
              <a:rPr lang="en-US" altLang="ko-KR" dirty="0">
                <a:latin typeface="+mj-lt"/>
                <a:ea typeface="Adobe Kaiti Std R" pitchFamily="18" charset="-128"/>
              </a:rPr>
              <a:t>, </a:t>
            </a:r>
            <a:r>
              <a:rPr lang="ko-KR" altLang="en-US" dirty="0">
                <a:latin typeface="+mj-lt"/>
              </a:rPr>
              <a:t>웹에서 사용하는 기존 인프라를 그대로 활용이 </a:t>
            </a:r>
            <a:r>
              <a:rPr lang="ko-KR" altLang="en-US" dirty="0" smtClean="0">
                <a:latin typeface="+mj-lt"/>
              </a:rPr>
              <a:t>가능</a:t>
            </a:r>
            <a:endParaRPr lang="en-US" altLang="ko-KR" dirty="0" smtClean="0">
              <a:latin typeface="+mj-lt"/>
              <a:ea typeface="Adobe Kaiti Std R" pitchFamily="18" charset="-128"/>
            </a:endParaRPr>
          </a:p>
          <a:p>
            <a:pPr marL="0" indent="0">
              <a:buNone/>
            </a:pPr>
            <a:endParaRPr lang="ko-KR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  <a:ea typeface="Adobe Kaiti Std R" pitchFamily="18" charset="-128"/>
              </a:rPr>
              <a:t>4) Self-descriptiveness (</a:t>
            </a:r>
            <a:r>
              <a:rPr lang="ko-KR" altLang="en-US" dirty="0">
                <a:latin typeface="+mj-lt"/>
              </a:rPr>
              <a:t>자체 표현 구조</a:t>
            </a:r>
            <a:r>
              <a:rPr lang="en-US" altLang="ko-KR" dirty="0">
                <a:latin typeface="+mj-lt"/>
                <a:ea typeface="Adobe Kaiti Std R" pitchFamily="18" charset="-128"/>
              </a:rPr>
              <a:t>) : REST API </a:t>
            </a:r>
            <a:r>
              <a:rPr lang="ko-KR" altLang="en-US" dirty="0">
                <a:latin typeface="+mj-lt"/>
              </a:rPr>
              <a:t>메시지만 보고도 쉽게 이해할 수 </a:t>
            </a:r>
            <a:r>
              <a:rPr lang="ko-KR" altLang="en-US" dirty="0" smtClean="0">
                <a:latin typeface="+mj-lt"/>
              </a:rPr>
              <a:t>있다</a:t>
            </a:r>
            <a:endParaRPr lang="en-US" altLang="ko-KR" dirty="0" smtClean="0">
              <a:latin typeface="+mj-lt"/>
              <a:ea typeface="Adobe Kaiti Std R" pitchFamily="18" charset="-128"/>
            </a:endParaRPr>
          </a:p>
          <a:p>
            <a:pPr marL="0" indent="0">
              <a:buNone/>
            </a:pPr>
            <a:endParaRPr lang="ko-KR" altLang="en-US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  <a:ea typeface="Adobe Kaiti Std R" pitchFamily="18" charset="-128"/>
              </a:rPr>
              <a:t>5) Client </a:t>
            </a:r>
            <a:r>
              <a:rPr lang="en-US" altLang="ko-KR" dirty="0" smtClean="0">
                <a:latin typeface="+mj-lt"/>
                <a:ea typeface="Adobe Kaiti Std R" pitchFamily="18" charset="-128"/>
              </a:rPr>
              <a:t>– Server</a:t>
            </a:r>
          </a:p>
          <a:p>
            <a:pPr marL="0" indent="0">
              <a:buNone/>
            </a:pPr>
            <a:endParaRPr lang="en-US" altLang="ko-KR" dirty="0">
              <a:latin typeface="+mj-lt"/>
              <a:ea typeface="Adobe Kaiti Std R" pitchFamily="18" charset="-128"/>
            </a:endParaRPr>
          </a:p>
          <a:p>
            <a:pPr marL="0" indent="0">
              <a:buNone/>
            </a:pPr>
            <a:r>
              <a:rPr lang="en-US" altLang="ko-KR" dirty="0">
                <a:latin typeface="+mj-lt"/>
                <a:ea typeface="Adobe Kaiti Std R" pitchFamily="18" charset="-128"/>
              </a:rPr>
              <a:t>6) </a:t>
            </a:r>
            <a:r>
              <a:rPr lang="ko-KR" altLang="en-US" dirty="0" err="1">
                <a:latin typeface="+mj-lt"/>
              </a:rPr>
              <a:t>계층형</a:t>
            </a:r>
            <a:r>
              <a:rPr lang="ko-KR" altLang="en-US" dirty="0">
                <a:latin typeface="+mj-lt"/>
              </a:rPr>
              <a:t> 구조 </a:t>
            </a:r>
            <a:r>
              <a:rPr lang="en-US" altLang="ko-KR" dirty="0" smtClean="0">
                <a:latin typeface="+mj-lt"/>
                <a:ea typeface="Adobe Kaiti Std R" pitchFamily="18" charset="-128"/>
              </a:rPr>
              <a:t>:</a:t>
            </a:r>
          </a:p>
          <a:p>
            <a:pPr marL="0" indent="0">
              <a:buNone/>
            </a:pPr>
            <a:r>
              <a:rPr lang="en-US" altLang="ko-KR" dirty="0" smtClean="0">
                <a:latin typeface="+mj-lt"/>
                <a:ea typeface="Adobe Kaiti Std R" pitchFamily="18" charset="-128"/>
              </a:rPr>
              <a:t> </a:t>
            </a:r>
            <a:r>
              <a:rPr lang="ko-KR" altLang="en-US" dirty="0">
                <a:latin typeface="+mj-lt"/>
              </a:rPr>
              <a:t>다중 계층으로 구성될 수 있으며 보안</a:t>
            </a:r>
            <a:r>
              <a:rPr lang="en-US" altLang="ko-KR" dirty="0">
                <a:latin typeface="+mj-lt"/>
                <a:ea typeface="Adobe Kaiti Std R" pitchFamily="18" charset="-128"/>
              </a:rPr>
              <a:t>, </a:t>
            </a:r>
            <a:r>
              <a:rPr lang="ko-KR" altLang="en-US" dirty="0">
                <a:latin typeface="+mj-lt"/>
              </a:rPr>
              <a:t>로드 </a:t>
            </a:r>
            <a:r>
              <a:rPr lang="ko-KR" altLang="en-US" dirty="0" err="1">
                <a:latin typeface="+mj-lt"/>
              </a:rPr>
              <a:t>밸런싱</a:t>
            </a:r>
            <a:r>
              <a:rPr lang="en-US" altLang="ko-KR" dirty="0">
                <a:latin typeface="+mj-lt"/>
                <a:ea typeface="Adobe Kaiti Std R" pitchFamily="18" charset="-128"/>
              </a:rPr>
              <a:t>, </a:t>
            </a:r>
            <a:r>
              <a:rPr lang="ko-KR" altLang="en-US" dirty="0">
                <a:latin typeface="+mj-lt"/>
              </a:rPr>
              <a:t>암호화 계층을 추가해 구조상의 유연성을 둘 수 있고 </a:t>
            </a:r>
            <a:r>
              <a:rPr lang="en-US" altLang="ko-KR" dirty="0">
                <a:latin typeface="+mj-lt"/>
                <a:ea typeface="Adobe Kaiti Std R" pitchFamily="18" charset="-128"/>
              </a:rPr>
              <a:t>Proxy, gateway </a:t>
            </a:r>
            <a:r>
              <a:rPr lang="ko-KR" altLang="en-US" dirty="0">
                <a:latin typeface="+mj-lt"/>
              </a:rPr>
              <a:t>같은 네트워크 기반의 </a:t>
            </a:r>
            <a:r>
              <a:rPr lang="ko-KR" altLang="en-US" dirty="0" smtClean="0">
                <a:latin typeface="+mj-lt"/>
              </a:rPr>
              <a:t>중간매체를 </a:t>
            </a:r>
            <a:r>
              <a:rPr lang="ko-KR" altLang="en-US" dirty="0">
                <a:latin typeface="+mj-lt"/>
              </a:rPr>
              <a:t>사용 할 수 있게 한다</a:t>
            </a:r>
            <a:r>
              <a:rPr lang="en-US" altLang="ko-KR" dirty="0">
                <a:latin typeface="+mj-lt"/>
                <a:ea typeface="Adobe Kaiti Std R" pitchFamily="18" charset="-128"/>
              </a:rPr>
              <a:t>.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4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Google Awareness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 Fence and Snapshot APIs, Awareness is able to do things like alert people when they’re close to restaurants they’re interested in, suggest a music playlist for walking, provide a coupon when you’re inside a particular store, and more.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01208"/>
            <a:ext cx="697448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4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Amazon </a:t>
            </a:r>
            <a:r>
              <a:rPr lang="en-US" altLang="ko-KR" dirty="0" err="1" smtClean="0"/>
              <a:t>Rekognition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API features object, facial, and sentiment recognition all powered by Amazon’s deep-learning artificial intelligence technology.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9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Craft.ai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Craft.ai is an AI engine for developers to use. Equipped with a visual coding language, developers can create services that adapt to each user’s needs in minutes.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89040"/>
            <a:ext cx="2676174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76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en-US" altLang="ko-KR" dirty="0" err="1" smtClean="0"/>
              <a:t>AnyChart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AnyChart</a:t>
            </a:r>
            <a:r>
              <a:rPr lang="en-US" altLang="ko-KR" dirty="0" smtClean="0"/>
              <a:t> is a cross-platform charting library that uses HTML5 and JavaScript. The charts are built in real-time and can react to clients changing parts of the data.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3769751"/>
            <a:ext cx="4482799" cy="181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8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0145"/>
            <a:ext cx="8810625" cy="53816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18 API Award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AutoNum type="arabicParenR"/>
            </a:pPr>
            <a:endParaRPr lang="en-US" altLang="ko-KR" dirty="0" smtClean="0">
              <a:solidFill>
                <a:srgbClr val="92D050"/>
              </a:solidFill>
            </a:endParaRPr>
          </a:p>
          <a:p>
            <a:pPr marL="514350" indent="-514350">
              <a:buAutoNum type="arabicParenR"/>
            </a:pPr>
            <a:r>
              <a:rPr lang="en-US" altLang="ko-KR" dirty="0" smtClean="0">
                <a:solidFill>
                  <a:srgbClr val="92D050"/>
                </a:solidFill>
              </a:rPr>
              <a:t>Plaid : API INFRASTRUCTURE</a:t>
            </a:r>
          </a:p>
          <a:p>
            <a:pPr marL="514350" indent="-514350">
              <a:buAutoNum type="arabicParenR"/>
            </a:pPr>
            <a:r>
              <a:rPr lang="fr-FR" altLang="ko-KR" dirty="0" smtClean="0">
                <a:solidFill>
                  <a:srgbClr val="92D050"/>
                </a:solidFill>
              </a:rPr>
              <a:t>Red Hat 3scale API Management : API MANAGEMENT</a:t>
            </a:r>
          </a:p>
          <a:p>
            <a:pPr marL="514350" indent="-514350">
              <a:buAutoNum type="arabicParenR"/>
            </a:pPr>
            <a:r>
              <a:rPr lang="en-US" altLang="ko-KR" dirty="0" smtClean="0">
                <a:solidFill>
                  <a:srgbClr val="92D050"/>
                </a:solidFill>
              </a:rPr>
              <a:t>Built.io Flow : API MIDDLEWARE</a:t>
            </a:r>
          </a:p>
          <a:p>
            <a:pPr marL="514350" indent="-514350">
              <a:buAutoNum type="arabicParenR"/>
            </a:pPr>
            <a:r>
              <a:rPr lang="en-US" altLang="ko-KR" dirty="0" err="1" smtClean="0">
                <a:solidFill>
                  <a:srgbClr val="92D050"/>
                </a:solidFill>
              </a:rPr>
              <a:t>Approov</a:t>
            </a:r>
            <a:r>
              <a:rPr lang="en-US" altLang="ko-KR" dirty="0" smtClean="0">
                <a:solidFill>
                  <a:srgbClr val="92D050"/>
                </a:solidFill>
              </a:rPr>
              <a:t> : API SECURITY</a:t>
            </a:r>
          </a:p>
          <a:p>
            <a:pPr marL="514350" indent="-514350">
              <a:buAutoNum type="arabicParenR"/>
            </a:pPr>
            <a:r>
              <a:rPr lang="en-US" altLang="ko-KR" dirty="0" smtClean="0">
                <a:solidFill>
                  <a:srgbClr val="92D050"/>
                </a:solidFill>
              </a:rPr>
              <a:t>Classy API : BUSINESS SOFTWARE API</a:t>
            </a:r>
          </a:p>
          <a:p>
            <a:pPr marL="514350" indent="-514350">
              <a:buAutoNum type="arabicParenR"/>
            </a:pPr>
            <a:r>
              <a:rPr lang="en-US" altLang="ko-KR" dirty="0" err="1" smtClean="0">
                <a:solidFill>
                  <a:srgbClr val="92D050"/>
                </a:solidFill>
              </a:rPr>
              <a:t>SendGrid</a:t>
            </a:r>
            <a:r>
              <a:rPr lang="en-US" altLang="ko-KR" dirty="0" smtClean="0">
                <a:solidFill>
                  <a:srgbClr val="92D050"/>
                </a:solidFill>
              </a:rPr>
              <a:t> API v3 : COMMUNICATION STREAMING API</a:t>
            </a:r>
          </a:p>
          <a:p>
            <a:pPr marL="514350" indent="-514350">
              <a:buAutoNum type="arabicParenR"/>
            </a:pPr>
            <a:r>
              <a:rPr lang="en-US" altLang="ko-KR" dirty="0" smtClean="0">
                <a:solidFill>
                  <a:srgbClr val="92D050"/>
                </a:solidFill>
              </a:rPr>
              <a:t>Tesla Cockpit Creators API : CAR API</a:t>
            </a:r>
          </a:p>
          <a:p>
            <a:pPr marL="514350" indent="-514350">
              <a:buAutoNum type="arabicParenR"/>
            </a:pPr>
            <a:r>
              <a:rPr lang="fr-FR" altLang="ko-KR" dirty="0" smtClean="0">
                <a:solidFill>
                  <a:srgbClr val="92D050"/>
                </a:solidFill>
              </a:rPr>
              <a:t>Watson Conversation Service : ENTERPRISE API</a:t>
            </a:r>
          </a:p>
          <a:p>
            <a:pPr marL="514350" indent="-514350">
              <a:buAutoNum type="arabicParenR"/>
            </a:pPr>
            <a:r>
              <a:rPr lang="en-US" altLang="ko-KR" dirty="0" smtClean="0">
                <a:solidFill>
                  <a:srgbClr val="92D050"/>
                </a:solidFill>
              </a:rPr>
              <a:t>Bank Account Starter : FINANCE API</a:t>
            </a:r>
          </a:p>
          <a:p>
            <a:pPr marL="514350" indent="-514350">
              <a:buAutoNum type="arabicParenR"/>
            </a:pPr>
            <a:r>
              <a:rPr lang="en-US" altLang="ko-KR" dirty="0" err="1" smtClean="0">
                <a:solidFill>
                  <a:srgbClr val="92D050"/>
                </a:solidFill>
              </a:rPr>
              <a:t>Sikka</a:t>
            </a:r>
            <a:r>
              <a:rPr lang="en-US" altLang="ko-KR" dirty="0" smtClean="0">
                <a:solidFill>
                  <a:srgbClr val="92D050"/>
                </a:solidFill>
              </a:rPr>
              <a:t> APIs : HEALTH API</a:t>
            </a:r>
          </a:p>
          <a:p>
            <a:pPr marL="514350" indent="-514350">
              <a:buAutoNum type="arabicParenR"/>
            </a:pPr>
            <a:r>
              <a:rPr lang="en-US" altLang="ko-KR" dirty="0" smtClean="0">
                <a:solidFill>
                  <a:srgbClr val="92D050"/>
                </a:solidFill>
              </a:rPr>
              <a:t>Alexa Skills Kit : HOME API</a:t>
            </a:r>
          </a:p>
          <a:p>
            <a:pPr marL="514350" indent="-514350">
              <a:buAutoNum type="arabicParenR"/>
            </a:pPr>
            <a:r>
              <a:rPr lang="en-US" altLang="ko-KR" dirty="0" err="1" smtClean="0">
                <a:solidFill>
                  <a:srgbClr val="92D050"/>
                </a:solidFill>
              </a:rPr>
              <a:t>Houndify</a:t>
            </a:r>
            <a:r>
              <a:rPr lang="en-US" altLang="ko-KR" dirty="0" smtClean="0">
                <a:solidFill>
                  <a:srgbClr val="92D050"/>
                </a:solidFill>
              </a:rPr>
              <a:t> : INTERNET OF THINGS API</a:t>
            </a:r>
          </a:p>
          <a:p>
            <a:pPr marL="514350" indent="-514350">
              <a:buAutoNum type="arabicParenR"/>
            </a:pPr>
            <a:r>
              <a:rPr lang="en-US" altLang="ko-KR" dirty="0" smtClean="0">
                <a:solidFill>
                  <a:srgbClr val="92D050"/>
                </a:solidFill>
              </a:rPr>
              <a:t>Payment Engine : PAYMENT API</a:t>
            </a:r>
          </a:p>
          <a:p>
            <a:pPr marL="514350" indent="-514350">
              <a:buAutoNum type="arabicParenR"/>
            </a:pPr>
            <a:r>
              <a:rPr lang="en-US" altLang="ko-KR" dirty="0" err="1" smtClean="0">
                <a:solidFill>
                  <a:srgbClr val="92D050"/>
                </a:solidFill>
              </a:rPr>
              <a:t>Ziggeo</a:t>
            </a:r>
            <a:r>
              <a:rPr lang="en-US" altLang="ko-KR" dirty="0" smtClean="0">
                <a:solidFill>
                  <a:srgbClr val="92D050"/>
                </a:solidFill>
              </a:rPr>
              <a:t> : MUSIC/VIDEO API</a:t>
            </a:r>
          </a:p>
          <a:p>
            <a:pPr marL="514350" indent="-514350">
              <a:buAutoNum type="arabicParenR"/>
            </a:pPr>
            <a:r>
              <a:rPr lang="en-US" altLang="ko-KR" dirty="0" err="1" smtClean="0">
                <a:solidFill>
                  <a:srgbClr val="92D050"/>
                </a:solidFill>
              </a:rPr>
              <a:t>Wordnik</a:t>
            </a:r>
            <a:r>
              <a:rPr lang="en-US" altLang="ko-KR" dirty="0" smtClean="0">
                <a:solidFill>
                  <a:srgbClr val="92D050"/>
                </a:solidFill>
              </a:rPr>
              <a:t> API : MEDIA API</a:t>
            </a:r>
          </a:p>
          <a:p>
            <a:pPr marL="514350" indent="-514350">
              <a:buAutoNum type="arabicParenR"/>
            </a:pPr>
            <a:r>
              <a:rPr lang="en-US" altLang="ko-KR" dirty="0" smtClean="0">
                <a:solidFill>
                  <a:srgbClr val="92D050"/>
                </a:solidFill>
              </a:rPr>
              <a:t>Wipro's Open Banking API Platform : TRAVEL API</a:t>
            </a:r>
          </a:p>
          <a:p>
            <a:pPr marL="514350" indent="-514350">
              <a:buAutoNum type="arabicParenR"/>
            </a:pPr>
            <a:r>
              <a:rPr lang="en-US" altLang="ko-KR" dirty="0" smtClean="0">
                <a:solidFill>
                  <a:srgbClr val="92D050"/>
                </a:solidFill>
              </a:rPr>
              <a:t>CA </a:t>
            </a:r>
            <a:r>
              <a:rPr lang="en-US" altLang="ko-KR" dirty="0" err="1" smtClean="0">
                <a:solidFill>
                  <a:srgbClr val="92D050"/>
                </a:solidFill>
              </a:rPr>
              <a:t>Microgateway</a:t>
            </a:r>
            <a:r>
              <a:rPr lang="en-US" altLang="ko-KR" dirty="0" smtClean="0">
                <a:solidFill>
                  <a:srgbClr val="92D050"/>
                </a:solidFill>
              </a:rPr>
              <a:t> : MICROSERVICES API</a:t>
            </a:r>
          </a:p>
          <a:p>
            <a:pPr marL="514350" indent="-514350">
              <a:buAutoNum type="arabicParenR"/>
            </a:pPr>
            <a:r>
              <a:rPr lang="it-IT" altLang="ko-KR" dirty="0" smtClean="0">
                <a:solidFill>
                  <a:srgbClr val="92D050"/>
                </a:solidFill>
              </a:rPr>
              <a:t>Europeana / REST API : DATA API</a:t>
            </a:r>
            <a:endParaRPr lang="ko-KR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 Plaid : API INFRASTRUCTURE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24908"/>
              </p:ext>
            </p:extLst>
          </p:nvPr>
        </p:nvGraphicFramePr>
        <p:xfrm>
          <a:off x="395536" y="4077072"/>
          <a:ext cx="8229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262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Product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Endpoint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 / </a:t>
                      </a:r>
                      <a:r>
                        <a:rPr lang="en-US" altLang="ko-KR" dirty="0" err="1" smtClean="0"/>
                        <a:t>auth</a:t>
                      </a:r>
                      <a:r>
                        <a:rPr lang="en-US" altLang="ko-KR" dirty="0" smtClean="0"/>
                        <a:t>/ get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Transactions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/ transactions / get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Identity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 / identity / get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Income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/ income / get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Balance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r>
                        <a:rPr lang="en-US" altLang="ko-KR" baseline="0" dirty="0" smtClean="0"/>
                        <a:t> / accounts / balance / get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Administrator\Desktop\PLA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72816"/>
            <a:ext cx="325382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49357" y="1340768"/>
            <a:ext cx="55486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Plaid API uses POST requests to </a:t>
            </a:r>
          </a:p>
          <a:p>
            <a:r>
              <a:rPr lang="en-US" altLang="ko-KR" dirty="0" smtClean="0"/>
              <a:t>communicate and HTTP response codes </a:t>
            </a:r>
          </a:p>
          <a:p>
            <a:r>
              <a:rPr lang="en-US" altLang="ko-KR" dirty="0" smtClean="0"/>
              <a:t>to indicate status and errors. All responses </a:t>
            </a:r>
          </a:p>
          <a:p>
            <a:r>
              <a:rPr lang="en-US" altLang="ko-KR" dirty="0" smtClean="0"/>
              <a:t>come in standard JSON. The Plaid API is </a:t>
            </a:r>
          </a:p>
          <a:p>
            <a:r>
              <a:rPr lang="en-US" altLang="ko-KR" dirty="0" smtClean="0"/>
              <a:t>served over HTTPS TLS v1.1+ to ensure</a:t>
            </a:r>
          </a:p>
          <a:p>
            <a:r>
              <a:rPr lang="en-US" altLang="ko-KR" dirty="0" smtClean="0"/>
              <a:t> data privacy; HTTP and HTTPS with</a:t>
            </a:r>
          </a:p>
          <a:p>
            <a:r>
              <a:rPr lang="en-US" altLang="ko-KR" dirty="0" smtClean="0"/>
              <a:t> TLS versions below 1.1 are not supported. </a:t>
            </a:r>
          </a:p>
          <a:p>
            <a:r>
              <a:rPr lang="en-US" altLang="ko-KR" dirty="0" smtClean="0"/>
              <a:t>All requests must include a content-type of </a:t>
            </a:r>
          </a:p>
          <a:p>
            <a:r>
              <a:rPr lang="en-US" altLang="ko-KR" dirty="0" smtClean="0"/>
              <a:t>application/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and the body must be valid JSON.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3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2.2 </a:t>
            </a:r>
            <a:r>
              <a:rPr lang="fr-FR" altLang="ko-KR" dirty="0" smtClean="0"/>
              <a:t>Red Hat 3scale API Management : API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Connect Red hat product smoothly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4397144" cy="21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1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1024</Words>
  <Application>Microsoft Office PowerPoint</Application>
  <PresentationFormat>화면 슬라이드 쇼(4:3)</PresentationFormat>
  <Paragraphs>149</Paragraphs>
  <Slides>28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Various API</vt:lpstr>
      <vt:lpstr>1. 4 of the most interesting</vt:lpstr>
      <vt:lpstr>1.1 Google Awareness API</vt:lpstr>
      <vt:lpstr>1.2 Amazon Rekognition API</vt:lpstr>
      <vt:lpstr>1.3 Craft.ai</vt:lpstr>
      <vt:lpstr>1.4 AnyChart</vt:lpstr>
      <vt:lpstr>2. 18 API Award</vt:lpstr>
      <vt:lpstr>2.1 Plaid : API INFRASTRUCTURE</vt:lpstr>
      <vt:lpstr>2.2 Red Hat 3scale API Management : API MANAGEMENT</vt:lpstr>
      <vt:lpstr>2.3 Built.io Flow : API MIDDLEWARE</vt:lpstr>
      <vt:lpstr>2.4 Approov : API SECURITY</vt:lpstr>
      <vt:lpstr>2.5 Classy API : BUSINESS SOFTWARE API</vt:lpstr>
      <vt:lpstr>2.6 SendGrid API v3 : COMMUNICATION STREAMING API</vt:lpstr>
      <vt:lpstr>2.7 Tesla Cockpit Creators API : CAR API</vt:lpstr>
      <vt:lpstr>2.8 Watson Conversation Service : ENTERPRISE API</vt:lpstr>
      <vt:lpstr>2.9 Bank Account Starter : FINANCE API</vt:lpstr>
      <vt:lpstr>2.10 Sikka APIs : HEALTH API</vt:lpstr>
      <vt:lpstr>2.11 Alexa Skills Kit : HOME API</vt:lpstr>
      <vt:lpstr>2.12 Houndify : INTERNET OF THINGS API</vt:lpstr>
      <vt:lpstr>2.13 Payment Engine : PAYMENT API</vt:lpstr>
      <vt:lpstr>2.14 Ziggeo : MUSIC/VIDEO API</vt:lpstr>
      <vt:lpstr>2.15 Wordnik API : MEDIA API</vt:lpstr>
      <vt:lpstr>2.16 Wipro's Open Banking API Platform : TRAVEL API</vt:lpstr>
      <vt:lpstr>2.17 CA Microgateway : MICROSERVICES API</vt:lpstr>
      <vt:lpstr>2.18 Europeana / REST API : DATA API</vt:lpstr>
      <vt:lpstr>Reference</vt:lpstr>
      <vt:lpstr>부록 - REST API</vt:lpstr>
      <vt:lpstr>부록 – REST API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Various API</dc:title>
  <dc:creator>신용구</dc:creator>
  <cp:lastModifiedBy>신용구</cp:lastModifiedBy>
  <cp:revision>10</cp:revision>
  <dcterms:created xsi:type="dcterms:W3CDTF">2017-09-27T07:18:51Z</dcterms:created>
  <dcterms:modified xsi:type="dcterms:W3CDTF">2018-03-26T15:00:23Z</dcterms:modified>
</cp:coreProperties>
</file>