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7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신용구" initials="신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FF8001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22" autoAdjust="0"/>
  </p:normalViewPr>
  <p:slideViewPr>
    <p:cSldViewPr>
      <p:cViewPr varScale="1">
        <p:scale>
          <a:sx n="107" d="100"/>
          <a:sy n="107" d="100"/>
        </p:scale>
        <p:origin x="-754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3-05T17:54:29.135" idx="1">
    <p:pos x="3490" y="2830"/>
    <p:text>한국은 CDMA사용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3-05T18:00:08.325" idx="2">
    <p:pos x="3938" y="1868"/>
    <p:text>전세계적으로 70%이상이 WCDMA방식을 사용하였는데 국내에서는
SKT와 KT가 HSPA, HSPA+방식을
LG U+rk CDMA 2000 EV-DO 리비전 A방식으로 서비스</p:text>
  </p:cm>
  <p:cm authorId="0" dt="2018-03-05T18:04:38.925" idx="4">
    <p:pos x="3896" y="2079"/>
    <p:text>사진, 영상 전송이 가능해짐.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3-08T15:15:30.193" idx="5">
    <p:pos x="2455" y="1821"/>
    <p:text>100Mbps 회선에 연겨로딘 유무선 공유기에서 측정할 경우 10ms</p:text>
  </p:cm>
  <p:cm authorId="0" dt="2018-03-08T15:15:47.380" idx="6">
    <p:pos x="4877" y="1709"/>
    <p:text/>
  </p:cm>
  <p:cm authorId="0" dt="2018-03-08T15:18:33.521" idx="7">
    <p:pos x="3230" y="2135"/>
    <p:text>빨라지는 이유는 와이파이에 널리쓰이는 여러 기술들을 접목시켰는데 대표적으로
빔 포밍: 통신을 하려는 기기가 있는 방향을 판단해서 혼선이 일어나지 않도록 하는 기술 
MIMO: 전파를 주고받는 안테나를 여러개 달아서 잡음을 걸러내고 보다 넓은 대역폭 통신을 하는 기술.
LTE는 2X2가 규격이었음</p:text>
  </p:cm>
  <p:cm authorId="0" dt="2018-03-08T15:21:25.410" idx="8">
    <p:pos x="3133" y="1238"/>
    <p:text>단파장을 사용하여 정확한 방향제어가 가능하고 1m당 1000개 이상의 장치를 지원할 수 있다.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3-08T15:27:38.199" idx="9">
    <p:pos x="1567" y="433"/>
    <p:text>아직까지 표준이 지정되지는 않음. 이제 시작인 단계고 2020년 즈음에 출시될 예정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3-09T01:22:15.882" idx="22">
    <p:pos x="928" y="1644"/>
    <p:text>Walsh 코드와 PN코드 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3-08T16:34:51.229" idx="10">
    <p:pos x="2105" y="1332"/>
    <p:text>동일한 주파수를 많은 셀에서 사용할 수 있으며 타 방식보다 간섭이 적고, 통화자가 침묵하고 있는 시간 동안 전송을 중지하여 아날로그보다20배 이상 수용용량이 높다.</p:text>
  </p:cm>
  <p:cm authorId="0" dt="2018-03-08T16:35:06.183" idx="11">
    <p:pos x="3027" y="1587"/>
    <p:text>서로 적은 영향, soft handoff 사용</p:text>
  </p:cm>
  <p:cm authorId="0" dt="2018-03-08T16:35:28.233" idx="12">
    <p:pos x="2438" y="1805"/>
    <p:text>사용자마다 고유의 코드를 사용하여 암호호화하므로 비밀유지</p:text>
  </p:cm>
  <p:cm authorId="0" dt="2018-03-08T16:35:49.688" idx="13">
    <p:pos x="2688" y="2022"/>
    <p:text>소비전력이 아날로그에 비해 1/3수준. ASIC칩으로 이루어져 소형 경량화 가능</p:tex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nsxoddl.tistory.com/131" TargetMode="External"/><Relationship Id="rId3" Type="http://schemas.openxmlformats.org/officeDocument/2006/relationships/hyperlink" Target="http://www.kics.or.kr/Home/UserContents/20151008/151008_154823065.pdf" TargetMode="External"/><Relationship Id="rId7" Type="http://schemas.openxmlformats.org/officeDocument/2006/relationships/hyperlink" Target="https://www.online-sciences.com/technology/1g-mobile-phones-features-uses-advantages-and-disadvantages/" TargetMode="External"/><Relationship Id="rId2" Type="http://schemas.openxmlformats.org/officeDocument/2006/relationships/hyperlink" Target="https://www.slideshare.net/ahmadkhanjoiya/analog-to-digital-conversion-276084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lgdisplay.com/2016/06/fifth-generation/" TargetMode="External"/><Relationship Id="rId5" Type="http://schemas.openxmlformats.org/officeDocument/2006/relationships/hyperlink" Target="http://genesis76.tistory.com/entry/4G-LTE-%EB%93%B1%EC%9D%98-%EC%9D%B4%EB%8F%99%ED%86%B5%EC%8B%A0-%EA%B7%9C%EA%B2%A9" TargetMode="External"/><Relationship Id="rId4" Type="http://schemas.openxmlformats.org/officeDocument/2006/relationships/hyperlink" Target="http://it.donga.com/6131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이동통신의 역사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	4G </a:t>
            </a:r>
            <a:r>
              <a:rPr lang="en-US" altLang="ko-KR" dirty="0"/>
              <a:t>vs 5G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				</a:t>
            </a:r>
            <a:r>
              <a:rPr lang="en-US" altLang="ko-KR" dirty="0" smtClean="0"/>
              <a:t>							</a:t>
            </a:r>
            <a:r>
              <a:rPr lang="ko-KR" altLang="en-US" dirty="0" smtClean="0"/>
              <a:t>신용구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5G</a:t>
            </a:r>
            <a:r>
              <a:rPr lang="ko-KR" altLang="en-US" dirty="0" smtClean="0"/>
              <a:t>의 필요성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홀로그램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가상현실 등의 대용량 전송 서비스 목표</a:t>
            </a:r>
            <a:endParaRPr 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사물인터넷으로 인한 대역폭 부족</a:t>
            </a:r>
            <a:endParaRPr 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유선과 유사한 품질의 무선 통신 환경을 제공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95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5G</a:t>
            </a:r>
            <a:r>
              <a:rPr lang="ko-KR" altLang="en-US" dirty="0" smtClean="0"/>
              <a:t>의 목표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1000</a:t>
            </a:r>
            <a:r>
              <a:rPr lang="ko-KR" altLang="en-US" dirty="0" smtClean="0"/>
              <a:t>억 이상의 연결 지원</a:t>
            </a:r>
            <a:endParaRPr 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대기시간 </a:t>
            </a:r>
            <a:r>
              <a:rPr lang="en-US" altLang="ko-KR" dirty="0" smtClean="0"/>
              <a:t>1ms </a:t>
            </a:r>
            <a:r>
              <a:rPr lang="ko-KR" altLang="en-US" dirty="0" smtClean="0"/>
              <a:t>미만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최대 </a:t>
            </a:r>
            <a:r>
              <a:rPr lang="en-US" altLang="ko-KR" dirty="0" smtClean="0"/>
              <a:t>10Gpbs </a:t>
            </a:r>
            <a:r>
              <a:rPr lang="ko-KR" altLang="en-US" dirty="0" smtClean="0"/>
              <a:t>속도 지원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7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추가자</a:t>
            </a:r>
            <a:r>
              <a:rPr lang="ko-KR" altLang="en-US" dirty="0"/>
              <a:t>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dirty="0" smtClean="0"/>
              <a:t>Multiple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이동통신에서는 한 개의 기지국을 다수의 단말기에 접속함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ko-KR" altLang="en-US" dirty="0" smtClean="0"/>
              <a:t>다원접속 </a:t>
            </a:r>
            <a:r>
              <a:rPr lang="en-US" altLang="ko-KR" dirty="0" smtClean="0"/>
              <a:t>( Multiple Access)</a:t>
            </a:r>
            <a:r>
              <a:rPr lang="ko-KR" altLang="en-US" dirty="0" smtClean="0"/>
              <a:t>는 주어진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주파수 등을 여러 사용자가 공동으로 사용하는 전송기술이며 사용자를 구분할 수 있다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디지털 통신의 접속 방식은 크게 </a:t>
            </a:r>
            <a:r>
              <a:rPr lang="en-US" altLang="ko-KR" dirty="0" smtClean="0"/>
              <a:t>FDMA, TDMA, CDMA</a:t>
            </a:r>
            <a:r>
              <a:rPr lang="ko-KR" altLang="en-US" dirty="0"/>
              <a:t> </a:t>
            </a:r>
            <a:r>
              <a:rPr lang="ko-KR" altLang="en-US" dirty="0" smtClean="0"/>
              <a:t>등의 방식으로 나누어 진다</a:t>
            </a:r>
            <a:r>
              <a:rPr lang="en-US" altLang="ko-KR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6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추가자</a:t>
            </a:r>
            <a:r>
              <a:rPr lang="ko-KR" altLang="en-US" dirty="0"/>
              <a:t>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dirty="0" smtClean="0"/>
              <a:t>Multiple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907080" y="1627529"/>
            <a:ext cx="6413610" cy="26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추가자료 </a:t>
            </a:r>
            <a:r>
              <a:rPr lang="en-US" altLang="ko-KR" dirty="0"/>
              <a:t>- Multiple Access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350110"/>
            <a:ext cx="4040188" cy="8118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FDMA</a:t>
            </a:r>
          </a:p>
          <a:p>
            <a:r>
              <a:rPr lang="en-US" dirty="0" smtClean="0"/>
              <a:t>(Frequency Division Multiple Access)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각각의 사용자가 서로 다른 주파수를 이용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350110"/>
            <a:ext cx="4041775" cy="8118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(Time Division Multiple Access)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각각의 사용자가 서로 다른 시간 슬롯에 할당하여 실어 보내는 방식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9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추가자</a:t>
            </a:r>
            <a:r>
              <a:rPr lang="ko-KR" altLang="en-US" dirty="0"/>
              <a:t>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dirty="0" smtClean="0"/>
              <a:t>Multiple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CDMA( Code Division Multiple Access) : </a:t>
            </a:r>
            <a:r>
              <a:rPr lang="ko-KR" altLang="en-US" sz="2000" dirty="0" smtClean="0"/>
              <a:t>각각의 사용자 신호에 서로 다른 코드를 곱하여 달리 구분한다</a:t>
            </a:r>
            <a:r>
              <a:rPr lang="en-US" altLang="ko-KR" sz="2000" dirty="0" smtClean="0"/>
              <a:t>. IS-95, CDMA2000, WCDMA</a:t>
            </a:r>
            <a:r>
              <a:rPr lang="ko-KR" altLang="en-US" sz="2000" dirty="0" smtClean="0"/>
              <a:t>등으로 발전해옴</a:t>
            </a:r>
            <a:r>
              <a:rPr lang="en-US" altLang="ko-KR" sz="2000" dirty="0" smtClean="0"/>
              <a:t>.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8720" y="2113635"/>
            <a:ext cx="563880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3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추가자</a:t>
            </a:r>
            <a:r>
              <a:rPr lang="ko-KR" altLang="en-US" dirty="0"/>
              <a:t>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dirty="0" smtClean="0"/>
              <a:t>Multiple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CDMA</a:t>
            </a:r>
            <a:r>
              <a:rPr lang="ko-KR" altLang="en-US" sz="2000" dirty="0" smtClean="0"/>
              <a:t>의 장점으로는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sz="2000" dirty="0" smtClean="0"/>
              <a:t>	1. </a:t>
            </a:r>
            <a:r>
              <a:rPr lang="ko-KR" altLang="en-US" sz="2000" dirty="0" smtClean="0"/>
              <a:t>통화 용량 증가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sz="2000" dirty="0" smtClean="0"/>
              <a:t>	2. </a:t>
            </a:r>
            <a:r>
              <a:rPr lang="ko-KR" altLang="en-US" sz="2000" dirty="0" smtClean="0"/>
              <a:t>고품질의 통화서비스 제공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sz="2000" dirty="0" smtClean="0"/>
              <a:t>	3. </a:t>
            </a:r>
            <a:r>
              <a:rPr lang="ko-KR" altLang="en-US" sz="2000" dirty="0" smtClean="0"/>
              <a:t>뛰어난 </a:t>
            </a:r>
            <a:r>
              <a:rPr lang="ko-KR" altLang="en-US" sz="2000" dirty="0" err="1" smtClean="0"/>
              <a:t>보안성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sz="2000" dirty="0" smtClean="0"/>
              <a:t>	4. </a:t>
            </a:r>
            <a:r>
              <a:rPr lang="ko-KR" altLang="en-US" sz="2000" dirty="0" smtClean="0"/>
              <a:t>저전력 경량 단말기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9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000" dirty="0" smtClean="0"/>
          </a:p>
          <a:p>
            <a:pPr latinLnBrk="1"/>
            <a:r>
              <a:rPr lang="en-US" altLang="ko-KR" sz="2000" u="sng" dirty="0">
                <a:hlinkClick r:id="rId2"/>
              </a:rPr>
              <a:t>https://www.slideshare.net/ahmadkhanjoiya/analog-to-digital-conversion-27608404</a:t>
            </a:r>
            <a:endParaRPr lang="ko-KR" altLang="ko-KR" sz="2000" dirty="0"/>
          </a:p>
          <a:p>
            <a:pPr latinLnBrk="1"/>
            <a:r>
              <a:rPr lang="en-US" altLang="ko-KR" sz="2000" u="sng" dirty="0">
                <a:hlinkClick r:id="rId3"/>
              </a:rPr>
              <a:t>http://www.kics.or.kr/Home/UserContents/20151008/151008_154823065.pdf</a:t>
            </a:r>
            <a:endParaRPr lang="ko-KR" altLang="ko-KR" sz="2000" dirty="0"/>
          </a:p>
          <a:p>
            <a:pPr latinLnBrk="1"/>
            <a:r>
              <a:rPr lang="en-US" altLang="ko-KR" sz="2000" u="sng" dirty="0">
                <a:hlinkClick r:id="rId4"/>
              </a:rPr>
              <a:t>http://it.donga.com/6131/</a:t>
            </a:r>
            <a:endParaRPr lang="ko-KR" altLang="ko-KR" sz="2000" dirty="0"/>
          </a:p>
          <a:p>
            <a:pPr latinLnBrk="1"/>
            <a:r>
              <a:rPr lang="en-US" altLang="ko-KR" sz="2000" u="sng" dirty="0">
                <a:hlinkClick r:id="rId5"/>
              </a:rPr>
              <a:t>http://genesis76.tistory.com/entry/4G-LTE-%EB%93%B1%EC%9D%98-%EC%9D%B4%EB%8F%99%ED%86%B5%EC%8B%A0-%EA%B7%9C%EA%B2%A9</a:t>
            </a:r>
            <a:endParaRPr lang="ko-KR" altLang="ko-KR" sz="2000" dirty="0"/>
          </a:p>
          <a:p>
            <a:pPr latinLnBrk="1"/>
            <a:r>
              <a:rPr lang="en-US" altLang="ko-KR" sz="2000" u="sng" dirty="0">
                <a:hlinkClick r:id="rId6"/>
              </a:rPr>
              <a:t>http://blog.lgdisplay.com/2016/06/fifth-generation/</a:t>
            </a:r>
            <a:endParaRPr lang="ko-KR" altLang="ko-KR" sz="2000" dirty="0"/>
          </a:p>
          <a:p>
            <a:pPr latinLnBrk="1"/>
            <a:r>
              <a:rPr lang="en-US" altLang="ko-KR" sz="2000" u="sng" dirty="0">
                <a:hlinkClick r:id="rId7"/>
              </a:rPr>
              <a:t>https://www.online-sciences.com/technology/1g-mobile-phones-features-uses-advantages-and-disadvantages/</a:t>
            </a:r>
            <a:endParaRPr lang="ko-KR" altLang="ko-KR" sz="2000" dirty="0"/>
          </a:p>
          <a:p>
            <a:pPr latinLnBrk="1"/>
            <a:r>
              <a:rPr lang="en-US" altLang="ko-KR" sz="2000" u="sng" dirty="0">
                <a:hlinkClick r:id="rId8"/>
              </a:rPr>
              <a:t>http://ensxoddl.tistory.com/131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75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4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이동통신의 과거화 현재</a:t>
            </a:r>
            <a:endParaRPr lang="en-US" altLang="ko-KR" dirty="0" smtClean="0"/>
          </a:p>
          <a:p>
            <a:r>
              <a:rPr lang="en-US" dirty="0" smtClean="0"/>
              <a:t>4G vs 5G</a:t>
            </a:r>
          </a:p>
          <a:p>
            <a:r>
              <a:rPr lang="en-US" dirty="0" smtClean="0"/>
              <a:t>5G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r>
              <a:rPr lang="en-US" dirty="0" smtClean="0"/>
              <a:t>5G</a:t>
            </a:r>
            <a:r>
              <a:rPr lang="ko-KR" altLang="en-US" dirty="0" smtClean="0"/>
              <a:t>의 목표</a:t>
            </a:r>
            <a:endParaRPr lang="en-US" altLang="ko-KR" dirty="0" smtClean="0"/>
          </a:p>
          <a:p>
            <a:r>
              <a:rPr lang="ko-KR" altLang="en-US" dirty="0" smtClean="0"/>
              <a:t>추가자료 </a:t>
            </a:r>
            <a:r>
              <a:rPr lang="en-US" altLang="ko-KR" dirty="0" smtClean="0"/>
              <a:t>– </a:t>
            </a:r>
            <a:r>
              <a:rPr lang="en-US" altLang="ko-KR" smtClean="0"/>
              <a:t>Multiple Access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이동통신의 과거와 현재</a:t>
            </a:r>
            <a:endParaRPr 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448965" y="1197405"/>
            <a:ext cx="6413610" cy="27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5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이동통신의 과거와 현재 </a:t>
            </a:r>
            <a:r>
              <a:rPr lang="en-US" altLang="ko-KR" dirty="0" smtClean="0"/>
              <a:t>– 1G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08475" y="1350111"/>
            <a:ext cx="2595985" cy="3359510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아날로그 통신</a:t>
            </a:r>
            <a:endParaRPr lang="en-US" altLang="ko-KR" sz="1800" dirty="0" smtClean="0"/>
          </a:p>
          <a:p>
            <a:r>
              <a:rPr lang="ko-KR" altLang="en-US" sz="1800" dirty="0" smtClean="0"/>
              <a:t>데이터 양 ↑</a:t>
            </a:r>
            <a:endParaRPr lang="en-US" altLang="ko-KR" sz="1800" dirty="0" smtClean="0"/>
          </a:p>
          <a:p>
            <a:r>
              <a:rPr lang="ko-KR" altLang="en-US" sz="1800" dirty="0" smtClean="0"/>
              <a:t>전송속도 ↓</a:t>
            </a:r>
            <a:endParaRPr lang="en-US" altLang="ko-KR" sz="1800" dirty="0" smtClean="0"/>
          </a:p>
          <a:p>
            <a:r>
              <a:rPr lang="ko-KR" altLang="en-US" sz="1800" dirty="0" smtClean="0"/>
              <a:t>주파수 부족</a:t>
            </a:r>
            <a:endParaRPr lang="en-US" altLang="ko-KR" sz="1800" dirty="0" smtClean="0"/>
          </a:p>
          <a:p>
            <a:r>
              <a:rPr lang="en-US" sz="1800" dirty="0" smtClean="0"/>
              <a:t>1988</a:t>
            </a:r>
            <a:r>
              <a:rPr lang="ko-KR" altLang="en-US" sz="1800" dirty="0" smtClean="0"/>
              <a:t>년 </a:t>
            </a:r>
            <a:r>
              <a:rPr lang="en-US" sz="1800" dirty="0" smtClean="0"/>
              <a:t>~1996</a:t>
            </a:r>
            <a:r>
              <a:rPr lang="ko-KR" altLang="en-US" sz="1800" dirty="0" smtClean="0"/>
              <a:t>년 사용</a:t>
            </a:r>
            <a:endParaRPr lang="en-US" sz="1800" dirty="0" smtClean="0"/>
          </a:p>
        </p:txBody>
      </p:sp>
      <p:pic>
        <p:nvPicPr>
          <p:cNvPr id="1026" name="Picture 2" descr="C:\Users\Administrator\Desktop\1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655520"/>
            <a:ext cx="2971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0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이동통신의 과거와 현재 </a:t>
            </a:r>
            <a:r>
              <a:rPr lang="en-US" altLang="ko-KR" dirty="0" smtClean="0"/>
              <a:t>– 2G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3487980"/>
            <a:ext cx="5802791" cy="91623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200" dirty="0" smtClean="0"/>
          </a:p>
          <a:p>
            <a:r>
              <a:rPr lang="en-US" altLang="ko-KR" sz="1200" dirty="0" smtClean="0"/>
              <a:t>1996</a:t>
            </a:r>
            <a:r>
              <a:rPr lang="ko-KR" altLang="en-US" sz="1200" dirty="0" smtClean="0"/>
              <a:t>년 도입</a:t>
            </a:r>
            <a:endParaRPr lang="en-US" altLang="ko-KR" sz="1200" dirty="0"/>
          </a:p>
          <a:p>
            <a:r>
              <a:rPr lang="ko-KR" altLang="en-US" sz="1200" dirty="0" smtClean="0"/>
              <a:t>디지털 통신 </a:t>
            </a:r>
            <a:r>
              <a:rPr lang="en-US" altLang="ko-KR" sz="1200" dirty="0" smtClean="0"/>
              <a:t>(  </a:t>
            </a:r>
            <a:r>
              <a:rPr lang="ko-KR" altLang="en-US" sz="1200" dirty="0" smtClean="0"/>
              <a:t>아날로그 신호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디지털 신호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전송속도 </a:t>
            </a:r>
            <a:r>
              <a:rPr lang="en-US" altLang="ko-KR" sz="1200" dirty="0" smtClean="0"/>
              <a:t>: 14.4~64kbps</a:t>
            </a:r>
          </a:p>
          <a:p>
            <a:r>
              <a:rPr lang="en-US" altLang="ko-KR" sz="1200" dirty="0" smtClean="0"/>
              <a:t>011, 017 </a:t>
            </a:r>
            <a:r>
              <a:rPr lang="ko-KR" altLang="en-US" sz="1200" dirty="0" smtClean="0"/>
              <a:t>등은 대부분 </a:t>
            </a:r>
            <a:r>
              <a:rPr lang="en-US" altLang="ko-KR" sz="1200" dirty="0" smtClean="0"/>
              <a:t>2G</a:t>
            </a:r>
          </a:p>
          <a:p>
            <a:r>
              <a:rPr lang="ko-KR" altLang="en-US" sz="1200" dirty="0" smtClean="0"/>
              <a:t>통신규격 </a:t>
            </a:r>
            <a:r>
              <a:rPr lang="en-US" altLang="ko-KR" sz="1200" dirty="0" smtClean="0"/>
              <a:t>: GSM ( Global System for Mobile communications, Europe) , CDMA(Code Division Multiple Access, USA)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1350110"/>
            <a:ext cx="3514962" cy="209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34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아날로그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디지털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 smtClean="0"/>
              <a:t>아날로그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연속적인 값의 시그널로 온도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소리 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속도 같은 값</a:t>
            </a:r>
            <a:endParaRPr lang="en-US" altLang="ko-KR" sz="1500" dirty="0" smtClean="0"/>
          </a:p>
          <a:p>
            <a:r>
              <a:rPr lang="ko-KR" altLang="en-US" sz="1500" dirty="0" smtClean="0"/>
              <a:t>디지털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정수와 같이 </a:t>
            </a:r>
            <a:r>
              <a:rPr lang="en-US" altLang="ko-KR" sz="1500" dirty="0" smtClean="0"/>
              <a:t>discrete</a:t>
            </a:r>
            <a:r>
              <a:rPr lang="ko-KR" altLang="en-US" sz="1500" dirty="0" smtClean="0"/>
              <a:t>값</a:t>
            </a:r>
            <a:endParaRPr lang="en-US" altLang="ko-KR" sz="1500" dirty="0"/>
          </a:p>
          <a:p>
            <a:r>
              <a:rPr lang="ko-KR" altLang="en-US" sz="1500" dirty="0" smtClean="0"/>
              <a:t>아날로그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디지털 변환기 </a:t>
            </a:r>
            <a:r>
              <a:rPr lang="en-US" altLang="ko-KR" sz="1500" dirty="0" smtClean="0"/>
              <a:t>: ADC, A/D, A2D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400" dirty="0" smtClean="0"/>
              <a:t>     1. Quantization 	   2. Encoding 		* Sampling</a:t>
            </a: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2684" y="2266340"/>
            <a:ext cx="1511300" cy="166116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2434130" y="2379370"/>
            <a:ext cx="1344295" cy="143510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3961180" y="2268557"/>
            <a:ext cx="354266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4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이동통신의 과거와 현재 </a:t>
            </a:r>
            <a:r>
              <a:rPr lang="en-US" altLang="ko-KR" dirty="0" smtClean="0"/>
              <a:t>– 3G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1180" y="1350110"/>
            <a:ext cx="2443281" cy="30541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2002</a:t>
            </a:r>
            <a:r>
              <a:rPr lang="ko-KR" altLang="en-US" sz="1200" dirty="0" smtClean="0"/>
              <a:t>년 도입</a:t>
            </a:r>
            <a:endParaRPr lang="en-US" altLang="ko-KR" sz="1200" dirty="0" smtClean="0"/>
          </a:p>
          <a:p>
            <a:r>
              <a:rPr lang="en-US" altLang="ko-KR" sz="1200" dirty="0" smtClean="0"/>
              <a:t>GSM -&gt; WCDMAS -&gt; HSPA, HSPA+</a:t>
            </a:r>
          </a:p>
          <a:p>
            <a:r>
              <a:rPr lang="en-US" altLang="ko-KR" sz="1200" dirty="0" smtClean="0"/>
              <a:t>CDMA -&gt; CDMA2000-&gt;CDMA 2000 EV-DO </a:t>
            </a:r>
            <a:r>
              <a:rPr lang="ko-KR" altLang="en-US" sz="1200" dirty="0" err="1" smtClean="0"/>
              <a:t>리비전</a:t>
            </a:r>
            <a:r>
              <a:rPr lang="en-US" altLang="ko-KR" sz="1200" dirty="0" smtClean="0"/>
              <a:t>(Rev.)A/B</a:t>
            </a:r>
          </a:p>
          <a:p>
            <a:r>
              <a:rPr lang="ko-KR" altLang="en-US" sz="1200" dirty="0" smtClean="0"/>
              <a:t>전송속도 </a:t>
            </a:r>
            <a:r>
              <a:rPr lang="en-US" altLang="ko-KR" sz="1200" dirty="0" smtClean="0"/>
              <a:t>: 144k ~204Mbps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15" y="1350110"/>
            <a:ext cx="2558010" cy="305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6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이동통신의 과거와 현재 </a:t>
            </a:r>
            <a:r>
              <a:rPr lang="en-US" altLang="ko-KR" dirty="0" smtClean="0"/>
              <a:t>– 4G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1180" y="1350110"/>
            <a:ext cx="2443281" cy="30541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200" dirty="0" smtClean="0"/>
          </a:p>
          <a:p>
            <a:r>
              <a:rPr lang="en-US" altLang="ko-KR" sz="1500" dirty="0" smtClean="0"/>
              <a:t>2008</a:t>
            </a:r>
            <a:r>
              <a:rPr lang="ko-KR" altLang="en-US" sz="1500" dirty="0" smtClean="0"/>
              <a:t>년 </a:t>
            </a:r>
            <a:r>
              <a:rPr lang="en-US" altLang="ko-KR" sz="1500" dirty="0" smtClean="0"/>
              <a:t>, ITU 4</a:t>
            </a:r>
            <a:r>
              <a:rPr lang="ko-KR" altLang="en-US" sz="1500" dirty="0" smtClean="0"/>
              <a:t>세대 이동통신 규격 정의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dirty="0" smtClean="0"/>
              <a:t>저속 이동 </a:t>
            </a:r>
            <a:r>
              <a:rPr lang="en-US" altLang="ko-KR" sz="1500" dirty="0" smtClean="0"/>
              <a:t>: 1 </a:t>
            </a:r>
            <a:r>
              <a:rPr lang="en-US" altLang="ko-KR" sz="1500" dirty="0" err="1" smtClean="0"/>
              <a:t>Gbps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고속 이동 </a:t>
            </a:r>
            <a:r>
              <a:rPr lang="en-US" altLang="ko-KR" sz="1500" dirty="0" smtClean="0"/>
              <a:t>: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100Mbps</a:t>
            </a:r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000" dirty="0" smtClean="0"/>
              <a:t>* LTE : LTE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세대 이동통신 규격에 맞지 않음</a:t>
            </a:r>
            <a:r>
              <a:rPr lang="en-US" altLang="ko-KR" sz="1000" dirty="0" smtClean="0"/>
              <a:t>. 4</a:t>
            </a:r>
            <a:r>
              <a:rPr lang="ko-KR" altLang="en-US" sz="1000" dirty="0" smtClean="0"/>
              <a:t>세대 이동통신 규격은 </a:t>
            </a:r>
            <a:r>
              <a:rPr lang="en-US" altLang="ko-KR" sz="1000" dirty="0" smtClean="0"/>
              <a:t>LTE</a:t>
            </a:r>
            <a:r>
              <a:rPr lang="ko-KR" altLang="en-US" sz="1000" dirty="0" smtClean="0"/>
              <a:t>를 개선한 </a:t>
            </a:r>
            <a:r>
              <a:rPr lang="en-US" altLang="ko-KR" sz="1000" dirty="0" smtClean="0"/>
              <a:t>LTE-Advanced</a:t>
            </a:r>
            <a:r>
              <a:rPr lang="ko-KR" altLang="en-US" sz="1000" dirty="0" smtClean="0"/>
              <a:t>와 </a:t>
            </a:r>
            <a:r>
              <a:rPr lang="en-US" altLang="ko-KR" sz="1000" dirty="0" err="1" smtClean="0"/>
              <a:t>Wibro</a:t>
            </a:r>
            <a:r>
              <a:rPr lang="en-US" altLang="ko-KR" sz="1000" dirty="0" smtClean="0"/>
              <a:t>-evolution</a:t>
            </a:r>
            <a:r>
              <a:rPr lang="ko-KR" altLang="en-US" sz="1000" dirty="0" smtClean="0"/>
              <a:t>이 맞춤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사실상 </a:t>
            </a:r>
            <a:r>
              <a:rPr lang="en-US" altLang="ko-KR" sz="1000" dirty="0" smtClean="0"/>
              <a:t>3.9</a:t>
            </a:r>
            <a:r>
              <a:rPr lang="ko-KR" altLang="en-US" sz="1000" dirty="0" smtClean="0"/>
              <a:t>세대</a:t>
            </a:r>
            <a:r>
              <a:rPr lang="en-US" altLang="ko-KR" sz="1000" dirty="0" smtClean="0"/>
              <a:t>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502815"/>
            <a:ext cx="3372084" cy="25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39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4G vs 5G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6GHz </a:t>
            </a:r>
            <a:r>
              <a:rPr lang="ko-KR" altLang="en-US" dirty="0" smtClean="0"/>
              <a:t>주파수를 여러 대를 묶어 사용</a:t>
            </a:r>
            <a:endParaRPr lang="en-US" dirty="0" smtClean="0"/>
          </a:p>
          <a:p>
            <a:r>
              <a:rPr lang="ko-KR" altLang="en-US" dirty="0" smtClean="0"/>
              <a:t>지연속도 </a:t>
            </a:r>
            <a:r>
              <a:rPr lang="en-US" altLang="ko-KR" dirty="0" smtClean="0"/>
              <a:t>: 30ms</a:t>
            </a:r>
          </a:p>
          <a:p>
            <a:r>
              <a:rPr lang="ko-KR" altLang="en-US" dirty="0" smtClean="0"/>
              <a:t>전송속도 </a:t>
            </a:r>
            <a:r>
              <a:rPr lang="en-US" altLang="ko-KR" dirty="0" smtClean="0"/>
              <a:t>: 1Gbps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5G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28GHz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(30~300</a:t>
            </a:r>
            <a:r>
              <a:rPr lang="ko-KR" altLang="en-US" dirty="0" smtClean="0"/>
              <a:t>확보</a:t>
            </a:r>
            <a:r>
              <a:rPr lang="en-US" altLang="ko-KR" dirty="0" smtClean="0"/>
              <a:t>)</a:t>
            </a:r>
            <a:endParaRPr lang="en-US" dirty="0" smtClean="0"/>
          </a:p>
          <a:p>
            <a:r>
              <a:rPr lang="ko-KR" altLang="en-US" dirty="0" smtClean="0"/>
              <a:t>지연속도 </a:t>
            </a:r>
            <a:r>
              <a:rPr lang="en-US" altLang="ko-KR" dirty="0" smtClean="0"/>
              <a:t>: </a:t>
            </a:r>
            <a:r>
              <a:rPr lang="en-US" dirty="0" smtClean="0"/>
              <a:t>3ms</a:t>
            </a:r>
          </a:p>
          <a:p>
            <a:r>
              <a:rPr lang="ko-KR" altLang="en-US" dirty="0" smtClean="0"/>
              <a:t>전송속도 </a:t>
            </a:r>
            <a:r>
              <a:rPr lang="en-US" altLang="ko-KR" dirty="0" smtClean="0"/>
              <a:t>: 10Gbps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45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435</Words>
  <Application>Microsoft Office PowerPoint</Application>
  <PresentationFormat>화면 슬라이드 쇼(16:9)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Theme</vt:lpstr>
      <vt:lpstr> 이동통신의 역사         4G vs 5G </vt:lpstr>
      <vt:lpstr>목차</vt:lpstr>
      <vt:lpstr>이동통신의 과거와 현재</vt:lpstr>
      <vt:lpstr>이동통신의 과거와 현재 – 1G</vt:lpstr>
      <vt:lpstr>이동통신의 과거와 현재 – 2G</vt:lpstr>
      <vt:lpstr>아날로그 -&gt; 디지털 변환</vt:lpstr>
      <vt:lpstr>이동통신의 과거와 현재 – 3G</vt:lpstr>
      <vt:lpstr>이동통신의 과거와 현재 – 4G</vt:lpstr>
      <vt:lpstr>4G vs 5G</vt:lpstr>
      <vt:lpstr>5G의 필요성</vt:lpstr>
      <vt:lpstr>5G의 목표</vt:lpstr>
      <vt:lpstr>추가자료 - Multiple Access</vt:lpstr>
      <vt:lpstr>추가자료 - Multiple Access</vt:lpstr>
      <vt:lpstr>추가자료 - Multiple Access</vt:lpstr>
      <vt:lpstr>추가자료 - Multiple Access</vt:lpstr>
      <vt:lpstr>추가자료 - Multiple Access</vt:lpstr>
      <vt:lpstr>Reference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신용구</cp:lastModifiedBy>
  <cp:revision>188</cp:revision>
  <dcterms:created xsi:type="dcterms:W3CDTF">2013-08-21T19:17:07Z</dcterms:created>
  <dcterms:modified xsi:type="dcterms:W3CDTF">2018-03-08T16:22:37Z</dcterms:modified>
</cp:coreProperties>
</file>