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4" r:id="rId5"/>
    <p:sldId id="262" r:id="rId6"/>
    <p:sldId id="263" r:id="rId7"/>
    <p:sldId id="267" r:id="rId8"/>
    <p:sldId id="266" r:id="rId9"/>
    <p:sldId id="268" r:id="rId10"/>
    <p:sldId id="271" r:id="rId11"/>
    <p:sldId id="272" r:id="rId12"/>
    <p:sldId id="265" r:id="rId13"/>
    <p:sldId id="270" r:id="rId14"/>
    <p:sldId id="261" r:id="rId15"/>
    <p:sldId id="269"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민혜준" initials="민" lastIdx="41" clrIdx="0">
    <p:extLst>
      <p:ext uri="{19B8F6BF-5375-455C-9EA6-DF929625EA0E}">
        <p15:presenceInfo xmlns:p15="http://schemas.microsoft.com/office/powerpoint/2012/main" userId="a7a1d67ef18b96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9FA"/>
    <a:srgbClr val="FFFFFF"/>
    <a:srgbClr val="CCD2F5"/>
    <a:srgbClr val="F6F7FD"/>
    <a:srgbClr val="D0D5F6"/>
    <a:srgbClr val="DDE1F9"/>
    <a:srgbClr val="95A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92" d="100"/>
          <a:sy n="92" d="100"/>
        </p:scale>
        <p:origin x="72" y="2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19T23:57:45.479" idx="4">
    <p:pos x="6312" y="1354"/>
    <p:text>작년 5월 18일에 열린 2017 Google I/O 행사에서 구글은 코틀린을 안드로이드 공식 언어로 추가했다고 밝힘</p:text>
    <p:extLst>
      <p:ext uri="{C676402C-5697-4E1C-873F-D02D1690AC5C}">
        <p15:threadingInfo xmlns:p15="http://schemas.microsoft.com/office/powerpoint/2012/main" timeZoneBias="-540"/>
      </p:ext>
    </p:extLst>
  </p:cm>
  <p:cm authorId="1" dt="2018-02-19T23:59:39.151" idx="5">
    <p:pos x="6309" y="2611"/>
    <p:text>Kotlin이 안드로이드를 지원한지는 꽤 오래 되었지만 공식 언어가 아니었고 그렇다고 구글이 만든 언어도 아니었기에 개발자들에게 퍼지는 속도가 스위프트에 비해 매우 느렸음</p:text>
    <p:extLst mod="1">
      <p:ext uri="{C676402C-5697-4E1C-873F-D02D1690AC5C}">
        <p15:threadingInfo xmlns:p15="http://schemas.microsoft.com/office/powerpoint/2012/main" timeZoneBias="-540"/>
      </p:ext>
    </p:extLst>
  </p:cm>
  <p:cm authorId="1" dt="2018-02-21T12:16:11.986" idx="11">
    <p:pos x="6320" y="2004"/>
    <p:text>오라클과 Java 저작권으로 인한 소송이 있었던 구글에게는 안드로이드 개발을 위한 새로운 언어가 필요했을 것. 스위프트도 고려 대상이었음</p:text>
    <p:extLst>
      <p:ext uri="{C676402C-5697-4E1C-873F-D02D1690AC5C}">
        <p15:threadingInfo xmlns:p15="http://schemas.microsoft.com/office/powerpoint/2012/main" timeZoneBias="-540"/>
      </p:ext>
    </p:extLst>
  </p:cm>
  <p:cm authorId="1" dt="2018-02-21T12:22:48.993" idx="12">
    <p:pos x="6656" y="2008"/>
    <p:text>구글은 10년 전 안드로이드를 만들면서 자바를 OS의 기반으로 삼았다. 자바 언어는 오픈소스이며 누구나 무료로 사용할 수 있지만, 구글은 이 과정에서 당시의 썬이 저작권을 소유한 7,000줄의 "선언 코드"가 포함된 37개의 자바 프로그래밍 인터페이스(API)도 사용했다. 초기 구글은 라이선스 협의를 시도했으나 거래가 불발되자 일단 자바를 계속 사용했다. 썬은 이와 관련하여 소송을 제기하는 데 별 흥미가 없었지만, 오라클은 썬을 인수한 뒤 바로 소송에 착수했다.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2-23T12:40:56.742" idx="38">
    <p:pos x="5534" y="1153"/>
    <p:text>Java와 Kotlin을 혼용했음에도 잘 실행이 되고 있는 모습</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2-23T00:21:30.444" idx="31">
    <p:pos x="5316" y="2052"/>
    <p:text>(다음 슬라이드에서 계속)</p:text>
    <p:extLst>
      <p:ext uri="{C676402C-5697-4E1C-873F-D02D1690AC5C}">
        <p15:threadingInfo xmlns:p15="http://schemas.microsoft.com/office/powerpoint/2012/main" timeZoneBias="-540"/>
      </p:ext>
    </p:extLst>
  </p:cm>
  <p:cm authorId="1" dt="2018-02-23T00:25:38.834" idx="32">
    <p:pos x="4788" y="3173"/>
    <p:text>앞서 언급했던 개발환경에서의 지원이 부족하다는 점은, 기존의 Java 위주 환경의 개발에서 Kotlin이 추가되면서 생긴 모순임으로 차츰 Kotlin 중심의 개발 환경도 구축되지 않을까 생각함</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2-23T00:19:55.895" idx="30">
    <p:pos x="4334" y="651"/>
    <p:text>1. 안드로이드 스튜디오에서 Kotlin을 사용하기 위해 JDK를 추가해야 함.독립적인 Kotlin Development Kit이 아직까지는 존재하지 않음
2. 안드로이드 스튜디오 상에서 새 프로젝트를 만들 때마다 Include Kotlin support가 선택되어야 함.
3. 원본 폴더가 여전히 Java
이렇듯 기본 환경이 Java에 맞춰져 있기 때문에  IDE를 사용하는 개발자의 입장에서 Kotlin은 Java의 보조 도구로 여겨지는 듯함</p:text>
    <p:extLst mod="1">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2-23T12:41:54.546" idx="39">
    <p:pos x="3443" y="1480"/>
    <p:text>Kotlin 언어 한국 사용자 모임
각종 릴리즈 소식과 모임 소식을 알 수 있음</p:text>
    <p:extLst>
      <p:ext uri="{C676402C-5697-4E1C-873F-D02D1690AC5C}">
        <p15:threadingInfo xmlns:p15="http://schemas.microsoft.com/office/powerpoint/2012/main" timeZoneBias="-540"/>
      </p:ext>
    </p:extLst>
  </p:cm>
  <p:cm authorId="1" dt="2018-02-23T12:43:03.155" idx="40">
    <p:pos x="5438" y="1751"/>
    <p:text>Kotlin 제작사인 JetBrains 사의 한국 공식 블로그</p:text>
    <p:extLst>
      <p:ext uri="{C676402C-5697-4E1C-873F-D02D1690AC5C}">
        <p15:threadingInfo xmlns:p15="http://schemas.microsoft.com/office/powerpoint/2012/main" timeZoneBias="-540"/>
      </p:ext>
    </p:extLst>
  </p:cm>
  <p:cm authorId="1" dt="2018-02-23T12:43:25.938" idx="41">
    <p:pos x="4116" y="2039"/>
    <p:text>Kotin 예제 코드를 참고, 실행 해보로 수 있음</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9T23:33:53.778" idx="2">
    <p:pos x="2637" y="1569"/>
    <p:text>젯브레인 사의 개발진 외에 깃허브를 통해 100명이 넘는 contributor도 개발에 기여</p:text>
    <p:extLst mod="1">
      <p:ext uri="{C676402C-5697-4E1C-873F-D02D1690AC5C}">
        <p15:threadingInfo xmlns:p15="http://schemas.microsoft.com/office/powerpoint/2012/main" timeZoneBias="-540"/>
      </p:ext>
    </p:extLst>
  </p:cm>
  <p:cm authorId="1" dt="2018-02-23T11:21:32.812" idx="33">
    <p:pos x="2637" y="1705"/>
    <p:text>정적 형식: 자료형을 컴파일 시에 결정하는 것(C, C++, Java)
동적 형식: 실행 시에 자료형이 결정됨(Java Script 등)</p:text>
    <p:extLst>
      <p:ext uri="{C676402C-5697-4E1C-873F-D02D1690AC5C}">
        <p15:threadingInfo xmlns:p15="http://schemas.microsoft.com/office/powerpoint/2012/main" timeZoneBias="-540">
          <p15:parentCm authorId="1" idx="2"/>
        </p15:threadingInfo>
      </p:ext>
    </p:extLst>
  </p:cm>
  <p:cm authorId="1" dt="2018-02-23T11:23:34.028" idx="34">
    <p:pos x="2637" y="1841"/>
    <p:text>Kotlin 경우, 컴파일 과정에서 값을 통해 자료형을 추곤함(값이 없을 경우 형을 지정해야함)</p:text>
    <p:extLst>
      <p:ext uri="{C676402C-5697-4E1C-873F-D02D1690AC5C}">
        <p15:threadingInfo xmlns:p15="http://schemas.microsoft.com/office/powerpoint/2012/main" timeZoneBias="-540">
          <p15:parentCm authorId="1" idx="2"/>
        </p15:threadingInfo>
      </p:ext>
    </p:extLst>
  </p:cm>
  <p:cm authorId="1" dt="2018-02-20T00:18:10.525" idx="6">
    <p:pos x="2996" y="1826"/>
    <p:text>소스코드 컴파일 시, 자바 바이트코드가 생성됨</p:text>
    <p:extLst mod="1">
      <p:ext uri="{C676402C-5697-4E1C-873F-D02D1690AC5C}">
        <p15:threadingInfo xmlns:p15="http://schemas.microsoft.com/office/powerpoint/2012/main" timeZoneBias="-540"/>
      </p:ext>
    </p:extLst>
  </p:cm>
  <p:cm authorId="1" dt="2018-02-22T21:41:12.888" idx="29">
    <p:pos x="3427" y="3401"/>
    <p:text>(함수형 언어:자료 처리를 수학적 함수의 계산으로 취급하고 상태와 가변 데이터를 멀리하는 프로그래밍 언어)
함수를 매개변수로 사용하거나 함수를 반환하는 함수인 고차함수, 람다와 같은 함수형 프로그래밍을 지원
완전한 함수형 언어의 모습은 아니지만, Java가 Java 8에서 지원하는 함수형 프로그래밍보다 더 함수형 언어스럽다</p:text>
    <p:extLst mod="1">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21T12:13:57.480" idx="10">
    <p:pos x="4458" y="1755"/>
    <p:text>이전 버전도 플러그인 설치로 이용 가능</p:text>
    <p:extLst mod="1">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21T17:45:43.601" idx="13">
    <p:pos x="1401" y="1751"/>
    <p:text>간결한 문법
Java 코드상에서 생성자, Getter&amp;Setter 등 간단한 것을 처리하기 위해 작성해야했던 진부한 코드의 작성이 줄어듦</p:text>
    <p:extLst mod="1">
      <p:ext uri="{C676402C-5697-4E1C-873F-D02D1690AC5C}">
        <p15:threadingInfo xmlns:p15="http://schemas.microsoft.com/office/powerpoint/2012/main" timeZoneBias="-540"/>
      </p:ext>
    </p:extLst>
  </p:cm>
  <p:cm authorId="1" dt="2018-02-21T17:45:55.924" idx="14">
    <p:pos x="2995" y="1738"/>
    <p:text>안전성
Null Pointer Exceptions 처리에 유리</p:text>
    <p:extLst>
      <p:ext uri="{C676402C-5697-4E1C-873F-D02D1690AC5C}">
        <p15:threadingInfo xmlns:p15="http://schemas.microsoft.com/office/powerpoint/2012/main" timeZoneBias="-540"/>
      </p:ext>
    </p:extLst>
  </p:cm>
  <p:cm authorId="1" dt="2018-02-21T17:46:12.389" idx="15">
    <p:pos x="4548" y="1747"/>
    <p:text>상호 운용 가능성
Kotlin 파일에서 Java 코드 호출 가능
   (IDE 내 Java-to-Kotlin 변환기를 통해 기존 코드의 마이그레이션-전환-이 간편)
기존에 있는 라이브러리를 활용가능</p:text>
    <p:extLst mod="1">
      <p:ext uri="{C676402C-5697-4E1C-873F-D02D1690AC5C}">
        <p15:threadingInfo xmlns:p15="http://schemas.microsoft.com/office/powerpoint/2012/main" timeZoneBias="-540"/>
      </p:ext>
    </p:extLst>
  </p:cm>
  <p:cm authorId="1" dt="2018-02-21T17:46:23.886" idx="16">
    <p:pos x="6154" y="1703"/>
    <p:text>도구 친화적
JetBrains가 만든 언어이기 때문에 Intelli J, 안드로이드 스튜디오에서 툴링(Tooling, 다듬질)이 간편하다는 것은 당연함</p:text>
    <p:extLst mod="1">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22T01:38:52.958" idx="18">
    <p:pos x="1794" y="1695"/>
    <p:text>Getter&amp;Setter 재정의 가능, 생성자 호출시 필요한 코드 추가 작성 가능(init)</p:text>
    <p:extLst>
      <p:ext uri="{C676402C-5697-4E1C-873F-D02D1690AC5C}">
        <p15:threadingInfo xmlns:p15="http://schemas.microsoft.com/office/powerpoint/2012/main" timeZoneBias="-540"/>
      </p:ext>
    </p:extLst>
  </p:cm>
  <p:cm authorId="1" dt="2018-02-22T01:43:50.669" idx="19">
    <p:pos x="2158" y="1699"/>
    <p:text>var은 읽기/쓰기가 모두 가능한 변수를 뜻함, 함수의 리턴형과 매개변수의 자료형은 모두 뒤에 쓰여짐.</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22T21:33:08.194" idx="27">
    <p:pos x="4099" y="830"/>
    <p:text>Kotlin의 기본 문법
1. 함수가 클래스 밖에서도 선이 가능함
2. 객체 생성시 new X
3. person.name 등 필드에 직접 접근 하는 것처럼 보이지만 실제로는 Getter 함수가 호출된 것</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22T01:54:00.687" idx="20">
    <p:pos x="3418" y="2135"/>
    <p:text>기존의 Java에서는 변수의 타입이 클래스인 경우 null값을 저장할 수 있었지만 Kotlin에서는 불가능함(Non-Null 타입)</p:text>
    <p:extLst>
      <p:ext uri="{C676402C-5697-4E1C-873F-D02D1690AC5C}">
        <p15:threadingInfo xmlns:p15="http://schemas.microsoft.com/office/powerpoint/2012/main" timeZoneBias="-540"/>
      </p:ext>
    </p:extLst>
  </p:cm>
  <p:cm authorId="1" dt="2018-02-22T01:54:56.419" idx="21">
    <p:pos x="3963" y="3078"/>
    <p:text>변수 값에 null을 저장하고 싶다면 타입명 뒤에 물음표?를 붙여 null 값을 가질 수 있는 변수임을 컴파일러에게 알려주어야 함, 이때 null을 가리킬 경우 당연 예외가 발생할 수 있음</p:text>
    <p:extLst>
      <p:ext uri="{C676402C-5697-4E1C-873F-D02D1690AC5C}">
        <p15:threadingInfo xmlns:p15="http://schemas.microsoft.com/office/powerpoint/2012/main" timeZoneBias="-540"/>
      </p:ext>
    </p:extLst>
  </p:cm>
  <p:cm authorId="1" dt="2018-02-22T02:05:27.443" idx="22">
    <p:pos x="6717" y="3776"/>
    <p:text>어떤 변수가 Non-Null인 경우, 해당 변수의 값이 null이 아님을 항상 보장할 수 있음. 매번 Null 체크할 필요가 없으며 잠재적인 예외도 발생하지 않음</p:text>
    <p:extLst>
      <p:ext uri="{C676402C-5697-4E1C-873F-D02D1690AC5C}">
        <p15:threadingInfo xmlns:p15="http://schemas.microsoft.com/office/powerpoint/2012/main" timeZoneBias="-540"/>
      </p:ext>
    </p:extLst>
  </p:cm>
  <p:cm authorId="1" dt="2018-02-22T02:06:17.838" idx="23">
    <p:pos x="7009" y="3789"/>
    <p:text>2. 어떤 값을 함수의 인수로 넘길 때 null을 넘겨도 괜찮은지(함수 내에서 null 예외를 처리하는지)알 수 있음</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22T02:18:55.052" idx="24">
    <p:pos x="5748" y="2257"/>
    <p:text>"is"는 java의 instanceof와 같은 역할로, 해당 객체의 형을 비교함. 뿐만 아니라 컴파일러가 알아서 캐스팅을 해줌(해당 블럭 안에서만)</p:text>
    <p:extLst>
      <p:ext uri="{C676402C-5697-4E1C-873F-D02D1690AC5C}">
        <p15:threadingInfo xmlns:p15="http://schemas.microsoft.com/office/powerpoint/2012/main" timeZoneBias="-540"/>
      </p:ext>
    </p:extLst>
  </p:cm>
  <p:cm authorId="1" dt="2018-02-22T02:21:13.555" idx="25">
    <p:pos x="5748" y="2393"/>
    <p:text>왜 캐스팅을 하나? 해당 클래스의 필드나 메소드에 접근하기 위해서는 해당 클래스로 캐스팅을 해주어야 하기 때문</p:text>
    <p:extLst>
      <p:ext uri="{C676402C-5697-4E1C-873F-D02D1690AC5C}">
        <p15:threadingInfo xmlns:p15="http://schemas.microsoft.com/office/powerpoint/2012/main" timeZoneBias="-540">
          <p15:parentCm authorId="1" idx="2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2-23T12:37:23.722" idx="35">
    <p:pos x="3224" y="1170"/>
    <p:text>Java로 작성한 부모 클래스</p:text>
    <p:extLst>
      <p:ext uri="{C676402C-5697-4E1C-873F-D02D1690AC5C}">
        <p15:threadingInfo xmlns:p15="http://schemas.microsoft.com/office/powerpoint/2012/main" timeZoneBias="-540"/>
      </p:ext>
    </p:extLst>
  </p:cm>
  <p:cm authorId="1" dt="2018-02-23T12:39:14.985" idx="36">
    <p:pos x="6791" y="1467"/>
    <p:text>Java로 작성한 부모 클래스인 Person을 상속받는, Kotlin으로 작성한 자식 클래스</p:text>
    <p:extLst>
      <p:ext uri="{C676402C-5697-4E1C-873F-D02D1690AC5C}">
        <p15:threadingInfo xmlns:p15="http://schemas.microsoft.com/office/powerpoint/2012/main" timeZoneBias="-540"/>
      </p:ext>
    </p:extLst>
  </p:cm>
  <p:cm authorId="1" dt="2018-02-23T12:39:51.944" idx="37">
    <p:pos x="7083" y="1913"/>
    <p:text>constructor: 생성자
Kotlin상에서는 함수 오버라이딩 시, override를 반드시 명시해야함(컴파일 에러 발생)</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07093-E9B3-4237-BDA0-92F804A583C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8561936-23B1-4776-BF2C-0175ACDE47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82D8BD6-1003-4B1B-A56B-EF5E19C8F342}"/>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57995AC2-786D-4B92-A516-7423A27722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1B4FAE-B79C-4065-B61E-428F00C302EB}"/>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340104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8F5D50-AF34-4B0F-AB0B-EF3E6F2F517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B0161A8-BCC2-403F-9B77-7A5A9191C24E}"/>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04C9DD9-B3BD-4BCC-BEAD-A470FCA98E5F}"/>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F85CAF37-CB34-4C26-905E-DA39DA4A3D9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368D45-C8AE-46BF-855F-2777B0344B97}"/>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289993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D8D92D1-4546-4C03-B7F0-A591C2FE631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A64458F-1BBE-4BEA-A331-35207DCA069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817C8FB-76BA-413B-A425-560666ED28B4}"/>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B789BB41-F3C2-4012-9E52-66B0A92EDF8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28273E-8475-43C0-9812-4F6CA9C77338}"/>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7963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93F40B-ED07-4F65-A7D3-CF657386178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BC4C23D-6ABE-4511-8527-CE0C9D71BCE9}"/>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FA89818-E615-4FB7-B3E0-99A56A559A8B}"/>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55739F90-67BE-46B5-8006-C3D96B7B973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8F28C3-0FEA-45DE-A1F1-AED68BE8C5BE}"/>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343801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997790-9D65-4981-971D-EA93741B18BC}"/>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172B383-50FA-40BF-B6FB-00145ECDE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D98B42B4-4292-4029-BD05-524E34840157}"/>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6201640D-C069-483B-B68E-DF7300C5119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9FBFDD-D30B-401D-BBB7-CEFDA43CD39D}"/>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20975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83A98B-981A-420D-BA34-DBE1DB0B90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FCEA4E0-AA05-49B4-ABC7-63A6B95E8472}"/>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FD65CCD0-707B-457F-B98E-B8FB3A0C086D}"/>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910F1292-8CFF-48C6-9C23-91AE31D31972}"/>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6" name="바닥글 개체 틀 5">
            <a:extLst>
              <a:ext uri="{FF2B5EF4-FFF2-40B4-BE49-F238E27FC236}">
                <a16:creationId xmlns:a16="http://schemas.microsoft.com/office/drawing/2014/main" id="{0D2A9E06-86E4-475C-94AB-5F531CFE42F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AEC6FB2-7ECB-4A1E-ABF3-61B885CBD72D}"/>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121118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FA6373-CC91-4003-B12A-05193CB4051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960FFDC-52CC-4417-9799-4EA4A39FB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6EF82845-15D1-4269-AED2-1FC239F66BA9}"/>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0B4E866-9541-4196-9A75-ED9315E11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2CD5F006-32CA-44B3-9064-C4C2F0AD2D4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CC704D5-03E9-4CD7-9B09-A1D5882BAC49}"/>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8" name="바닥글 개체 틀 7">
            <a:extLst>
              <a:ext uri="{FF2B5EF4-FFF2-40B4-BE49-F238E27FC236}">
                <a16:creationId xmlns:a16="http://schemas.microsoft.com/office/drawing/2014/main" id="{8DE7CADA-5567-4166-A7D2-A8C2545D518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F70D2CD-37D0-46A0-9E1D-9F62F4E72FC7}"/>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69708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DB126-07FA-4402-B38F-10FEABD818A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EE8918C-6EDF-4426-AABE-2AD10927A363}"/>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4" name="바닥글 개체 틀 3">
            <a:extLst>
              <a:ext uri="{FF2B5EF4-FFF2-40B4-BE49-F238E27FC236}">
                <a16:creationId xmlns:a16="http://schemas.microsoft.com/office/drawing/2014/main" id="{BADA45FA-32A7-4E03-8DFE-9D77EE8519A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36BEA8A-69E8-455B-B509-C33661F5ECE1}"/>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208225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C076015-DFC7-4676-BF5B-CF19A767D7D4}"/>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3" name="바닥글 개체 틀 2">
            <a:extLst>
              <a:ext uri="{FF2B5EF4-FFF2-40B4-BE49-F238E27FC236}">
                <a16:creationId xmlns:a16="http://schemas.microsoft.com/office/drawing/2014/main" id="{085719EE-BF6D-4743-8F9D-C3514883FFA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0C5A81F-1AE8-4B09-B88D-5D71CAEA46C3}"/>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422610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B5745B-3DF6-4EEE-8490-43306297054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980A080-2D1B-4CDD-83C2-460FBF5E0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236AD491-4388-468D-8069-925A462AE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2FA92603-40D8-4838-90C5-EA28D341B298}"/>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6" name="바닥글 개체 틀 5">
            <a:extLst>
              <a:ext uri="{FF2B5EF4-FFF2-40B4-BE49-F238E27FC236}">
                <a16:creationId xmlns:a16="http://schemas.microsoft.com/office/drawing/2014/main" id="{5504DF9B-4BE4-4C46-87BC-6A4D95C1059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925BE23-7CE5-4D8D-A24B-9FA9DEF1A2B1}"/>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43054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7BEE1-A34A-40CE-8387-AED1B65C7BE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B3ADFEF-D81E-453D-B764-8CBEDF2BE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EA85A77-15C0-409D-8CDB-CCC258538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09550C-7649-4494-815A-EC4567377BA5}"/>
              </a:ext>
            </a:extLst>
          </p:cNvPr>
          <p:cNvSpPr>
            <a:spLocks noGrp="1"/>
          </p:cNvSpPr>
          <p:nvPr>
            <p:ph type="dt" sz="half" idx="10"/>
          </p:nvPr>
        </p:nvSpPr>
        <p:spPr/>
        <p:txBody>
          <a:bodyPr/>
          <a:lstStyle/>
          <a:p>
            <a:fld id="{5AA0075A-402E-4724-B94C-843E6564E821}" type="datetimeFigureOut">
              <a:rPr lang="ko-KR" altLang="en-US" smtClean="0"/>
              <a:t>2018-02-23</a:t>
            </a:fld>
            <a:endParaRPr lang="ko-KR" altLang="en-US"/>
          </a:p>
        </p:txBody>
      </p:sp>
      <p:sp>
        <p:nvSpPr>
          <p:cNvPr id="6" name="바닥글 개체 틀 5">
            <a:extLst>
              <a:ext uri="{FF2B5EF4-FFF2-40B4-BE49-F238E27FC236}">
                <a16:creationId xmlns:a16="http://schemas.microsoft.com/office/drawing/2014/main" id="{E7C27B59-D33F-4015-8B1A-9AD8616F50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73EE6AE-7360-47C4-8C82-F981CCDB5605}"/>
              </a:ext>
            </a:extLst>
          </p:cNvPr>
          <p:cNvSpPr>
            <a:spLocks noGrp="1"/>
          </p:cNvSpPr>
          <p:nvPr>
            <p:ph type="sldNum" sz="quarter" idx="12"/>
          </p:nvPr>
        </p:nvSpPr>
        <p:spPr/>
        <p:txBody>
          <a:body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346360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836B6A7-51B9-4851-A7BA-7ED9109656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8193430-4FB8-421B-B226-C91C93919D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D4B3D3E-63FE-47C1-B8F4-FD6FC08A8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0075A-402E-4724-B94C-843E6564E821}" type="datetimeFigureOut">
              <a:rPr lang="ko-KR" altLang="en-US" smtClean="0"/>
              <a:t>2018-02-23</a:t>
            </a:fld>
            <a:endParaRPr lang="ko-KR" altLang="en-US"/>
          </a:p>
        </p:txBody>
      </p:sp>
      <p:sp>
        <p:nvSpPr>
          <p:cNvPr id="5" name="바닥글 개체 틀 4">
            <a:extLst>
              <a:ext uri="{FF2B5EF4-FFF2-40B4-BE49-F238E27FC236}">
                <a16:creationId xmlns:a16="http://schemas.microsoft.com/office/drawing/2014/main" id="{AA19666E-1C06-42F1-8021-6E8813869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DA65810-2058-4414-953E-807A4320A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01A04-E4F8-47E4-BD19-A1CD29BC6255}" type="slidenum">
              <a:rPr lang="ko-KR" altLang="en-US" smtClean="0"/>
              <a:t>‹#›</a:t>
            </a:fld>
            <a:endParaRPr lang="ko-KR" altLang="en-US"/>
          </a:p>
        </p:txBody>
      </p:sp>
    </p:spTree>
    <p:extLst>
      <p:ext uri="{BB962C8B-B14F-4D97-AF65-F5344CB8AC3E}">
        <p14:creationId xmlns:p14="http://schemas.microsoft.com/office/powerpoint/2010/main" val="391179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omments" Target="../comments/comment1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kotlin.kr/" TargetMode="External"/><Relationship Id="rId7" Type="http://schemas.openxmlformats.org/officeDocument/2006/relationships/comments" Target="../comments/comment1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kotlinlang.org/docs/reference/" TargetMode="External"/><Relationship Id="rId5" Type="http://schemas.openxmlformats.org/officeDocument/2006/relationships/hyperlink" Target="https://try.kotlinlang.org/" TargetMode="External"/><Relationship Id="rId4" Type="http://schemas.openxmlformats.org/officeDocument/2006/relationships/hyperlink" Target="https://blog.jetbrains.com/kr/"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omments" Target="../comments/commen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2" name="제목 1">
            <a:extLst>
              <a:ext uri="{FF2B5EF4-FFF2-40B4-BE49-F238E27FC236}">
                <a16:creationId xmlns:a16="http://schemas.microsoft.com/office/drawing/2014/main" id="{8FF53FCD-AFEA-456C-A9B3-E9F787C4C61F}"/>
              </a:ext>
            </a:extLst>
          </p:cNvPr>
          <p:cNvSpPr>
            <a:spLocks noGrp="1"/>
          </p:cNvSpPr>
          <p:nvPr>
            <p:ph type="ctrTitle"/>
          </p:nvPr>
        </p:nvSpPr>
        <p:spPr>
          <a:xfrm>
            <a:off x="1323109" y="4264025"/>
            <a:ext cx="9865591" cy="1657350"/>
          </a:xfrm>
        </p:spPr>
        <p:txBody>
          <a:bodyPr>
            <a:normAutofit fontScale="90000"/>
          </a:bodyPr>
          <a:lstStyle/>
          <a:p>
            <a:pPr algn="r"/>
            <a:r>
              <a:rPr lang="ko-KR" altLang="en-US" dirty="0">
                <a:latin typeface="HY헤드라인M" panose="02030600000101010101" pitchFamily="18" charset="-127"/>
                <a:ea typeface="HY헤드라인M" panose="02030600000101010101" pitchFamily="18" charset="-127"/>
              </a:rPr>
              <a:t>안드로이드의 새로운 동반자</a:t>
            </a:r>
            <a:r>
              <a:rPr lang="en-US" altLang="ko-KR" dirty="0">
                <a:latin typeface="HY헤드라인M" panose="02030600000101010101" pitchFamily="18" charset="-127"/>
                <a:ea typeface="HY헤드라인M" panose="02030600000101010101" pitchFamily="18" charset="-127"/>
              </a:rPr>
              <a:t>,</a:t>
            </a:r>
            <a:br>
              <a:rPr lang="en-US" altLang="ko-KR" dirty="0">
                <a:latin typeface="HY헤드라인M" panose="02030600000101010101" pitchFamily="18" charset="-127"/>
                <a:ea typeface="HY헤드라인M" panose="02030600000101010101" pitchFamily="18" charset="-127"/>
              </a:rPr>
            </a:br>
            <a:r>
              <a:rPr lang="en-US" altLang="ko-KR" dirty="0" err="1">
                <a:latin typeface="HY헤드라인M" panose="02030600000101010101" pitchFamily="18" charset="-127"/>
                <a:ea typeface="HY헤드라인M" panose="02030600000101010101" pitchFamily="18" charset="-127"/>
              </a:rPr>
              <a:t>Kotlin</a:t>
            </a:r>
            <a:endParaRPr lang="ko-KR" altLang="en-US"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48989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4-3. Interoperable</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2" name="그림 1">
            <a:extLst>
              <a:ext uri="{FF2B5EF4-FFF2-40B4-BE49-F238E27FC236}">
                <a16:creationId xmlns:a16="http://schemas.microsoft.com/office/drawing/2014/main" id="{BF672D86-9C73-494F-94D3-3F6AF4F7FA8B}"/>
              </a:ext>
            </a:extLst>
          </p:cNvPr>
          <p:cNvPicPr>
            <a:picLocks noChangeAspect="1"/>
          </p:cNvPicPr>
          <p:nvPr/>
        </p:nvPicPr>
        <p:blipFill>
          <a:blip r:embed="rId3"/>
          <a:stretch>
            <a:fillRect/>
          </a:stretch>
        </p:blipFill>
        <p:spPr>
          <a:xfrm>
            <a:off x="1422672" y="1858040"/>
            <a:ext cx="3613455" cy="4634835"/>
          </a:xfrm>
          <a:prstGeom prst="rect">
            <a:avLst/>
          </a:prstGeom>
        </p:spPr>
      </p:pic>
      <p:pic>
        <p:nvPicPr>
          <p:cNvPr id="3" name="그림 2">
            <a:extLst>
              <a:ext uri="{FF2B5EF4-FFF2-40B4-BE49-F238E27FC236}">
                <a16:creationId xmlns:a16="http://schemas.microsoft.com/office/drawing/2014/main" id="{227E27C6-1804-4A4A-8C43-C067F5CCB11E}"/>
              </a:ext>
            </a:extLst>
          </p:cNvPr>
          <p:cNvPicPr>
            <a:picLocks noChangeAspect="1"/>
          </p:cNvPicPr>
          <p:nvPr/>
        </p:nvPicPr>
        <p:blipFill rotWithShape="1">
          <a:blip r:embed="rId4"/>
          <a:srcRect t="10060"/>
          <a:stretch/>
        </p:blipFill>
        <p:spPr>
          <a:xfrm>
            <a:off x="5791631" y="2676528"/>
            <a:ext cx="5380759" cy="2090191"/>
          </a:xfrm>
          <a:prstGeom prst="rect">
            <a:avLst/>
          </a:prstGeom>
        </p:spPr>
      </p:pic>
    </p:spTree>
    <p:extLst>
      <p:ext uri="{BB962C8B-B14F-4D97-AF65-F5344CB8AC3E}">
        <p14:creationId xmlns:p14="http://schemas.microsoft.com/office/powerpoint/2010/main" val="256381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4-3. Interoperable</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3" name="그림 2">
            <a:extLst>
              <a:ext uri="{FF2B5EF4-FFF2-40B4-BE49-F238E27FC236}">
                <a16:creationId xmlns:a16="http://schemas.microsoft.com/office/drawing/2014/main" id="{9E8A43F0-F60C-42B1-8712-AB7583C08096}"/>
              </a:ext>
            </a:extLst>
          </p:cNvPr>
          <p:cNvPicPr>
            <a:picLocks noChangeAspect="1"/>
          </p:cNvPicPr>
          <p:nvPr/>
        </p:nvPicPr>
        <p:blipFill>
          <a:blip r:embed="rId3"/>
          <a:stretch>
            <a:fillRect/>
          </a:stretch>
        </p:blipFill>
        <p:spPr>
          <a:xfrm>
            <a:off x="3593978" y="1835150"/>
            <a:ext cx="5004042" cy="4521246"/>
          </a:xfrm>
          <a:prstGeom prst="rect">
            <a:avLst/>
          </a:prstGeom>
        </p:spPr>
      </p:pic>
    </p:spTree>
    <p:extLst>
      <p:ext uri="{BB962C8B-B14F-4D97-AF65-F5344CB8AC3E}">
        <p14:creationId xmlns:p14="http://schemas.microsoft.com/office/powerpoint/2010/main" val="309784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5. </a:t>
            </a:r>
            <a:r>
              <a:rPr lang="en-US" altLang="ko-KR" dirty="0" err="1"/>
              <a:t>Kotlin</a:t>
            </a:r>
            <a:r>
              <a:rPr lang="en-US" altLang="ko-KR" dirty="0"/>
              <a:t> vs. Java</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en-US" altLang="ko-KR" dirty="0"/>
              <a:t>2017 Google I/O </a:t>
            </a:r>
            <a:r>
              <a:rPr lang="ko-KR" altLang="en-US" dirty="0"/>
              <a:t>발표 이후 많이 논의되고 있는 부분</a:t>
            </a:r>
            <a:endParaRPr lang="en-US" altLang="ko-KR" dirty="0"/>
          </a:p>
          <a:p>
            <a:pPr marL="342900" indent="-342900" algn="l">
              <a:buFont typeface="Arial" panose="020B0604020202020204" pitchFamily="34" charset="0"/>
              <a:buChar char="•"/>
            </a:pPr>
            <a:r>
              <a:rPr lang="ko-KR" altLang="en-US" dirty="0"/>
              <a:t>대부분의 안드로이드 레퍼런스와 예제는 자바로 제공되고 있음</a:t>
            </a:r>
            <a:r>
              <a:rPr lang="en-US" altLang="ko-KR" dirty="0"/>
              <a:t>,</a:t>
            </a:r>
          </a:p>
          <a:p>
            <a:pPr algn="l"/>
            <a:r>
              <a:rPr lang="en-US" altLang="ko-KR" dirty="0"/>
              <a:t>   </a:t>
            </a:r>
            <a:r>
              <a:rPr lang="en-US" altLang="ko-KR" dirty="0" err="1"/>
              <a:t>Kotlin</a:t>
            </a:r>
            <a:r>
              <a:rPr lang="ko-KR" altLang="en-US" dirty="0"/>
              <a:t>을 배우기 위한 리소스도 </a:t>
            </a:r>
            <a:r>
              <a:rPr lang="en-US" altLang="ko-KR" dirty="0"/>
              <a:t>Java</a:t>
            </a:r>
            <a:r>
              <a:rPr lang="ko-KR" altLang="en-US" dirty="0"/>
              <a:t>에 비해 부족한 편</a:t>
            </a:r>
            <a:endParaRPr lang="en-US" altLang="ko-KR" dirty="0"/>
          </a:p>
          <a:p>
            <a:pPr marL="342900" indent="-342900" algn="l">
              <a:buFont typeface="Arial" panose="020B0604020202020204" pitchFamily="34" charset="0"/>
              <a:buChar char="•"/>
            </a:pPr>
            <a:r>
              <a:rPr lang="en-US" altLang="ko-KR" dirty="0"/>
              <a:t>Android Studio</a:t>
            </a:r>
            <a:r>
              <a:rPr lang="ko-KR" altLang="en-US" dirty="0"/>
              <a:t>에서 </a:t>
            </a:r>
            <a:r>
              <a:rPr lang="en-US" altLang="ko-KR" dirty="0" err="1"/>
              <a:t>Kotlin</a:t>
            </a:r>
            <a:r>
              <a:rPr lang="ko-KR" altLang="en-US" dirty="0"/>
              <a:t>은 여전히 </a:t>
            </a:r>
            <a:r>
              <a:rPr lang="en-US" altLang="ko-KR" dirty="0"/>
              <a:t>Java</a:t>
            </a:r>
            <a:r>
              <a:rPr lang="ko-KR" altLang="en-US" dirty="0"/>
              <a:t>의 </a:t>
            </a:r>
            <a:r>
              <a:rPr lang="en-US" altLang="ko-KR" dirty="0"/>
              <a:t>‘</a:t>
            </a:r>
            <a:r>
              <a:rPr lang="ko-KR" altLang="en-US" dirty="0"/>
              <a:t>하위 언어</a:t>
            </a:r>
            <a:r>
              <a:rPr lang="en-US" altLang="ko-KR" dirty="0"/>
              <a:t>’</a:t>
            </a:r>
            <a:r>
              <a:rPr lang="ko-KR" altLang="en-US" dirty="0"/>
              <a:t>임</a:t>
            </a:r>
            <a:endParaRPr lang="en-US" altLang="ko-KR" dirty="0"/>
          </a:p>
          <a:p>
            <a:pPr algn="l"/>
            <a:r>
              <a:rPr lang="en-US" altLang="ko-KR" dirty="0"/>
              <a:t>    -&gt; </a:t>
            </a:r>
            <a:r>
              <a:rPr lang="ko-KR" altLang="en-US" dirty="0"/>
              <a:t>주력 언어로 쓰기에는 개발 환경에서의 지원이 부족</a:t>
            </a: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en-US" altLang="ko-KR" dirty="0" err="1"/>
              <a:t>Kotlin</a:t>
            </a:r>
            <a:r>
              <a:rPr lang="ko-KR" altLang="en-US" dirty="0"/>
              <a:t>은 강력한 상호운용성과 호환성으로 기존 개발자의 접근성이 높음</a:t>
            </a:r>
            <a:endParaRPr lang="en-US" altLang="ko-KR" dirty="0"/>
          </a:p>
          <a:p>
            <a:pPr marL="342900" indent="-342900" algn="l">
              <a:buFont typeface="Arial" panose="020B0604020202020204" pitchFamily="34" charset="0"/>
              <a:buChar char="•"/>
            </a:pPr>
            <a:r>
              <a:rPr lang="en-US" altLang="ko-KR" dirty="0" err="1"/>
              <a:t>Kotlin</a:t>
            </a:r>
            <a:r>
              <a:rPr lang="ko-KR" altLang="en-US" dirty="0"/>
              <a:t>의 경우 </a:t>
            </a:r>
            <a:r>
              <a:rPr lang="en-US" altLang="ko-KR" dirty="0"/>
              <a:t>JetBrains</a:t>
            </a:r>
            <a:r>
              <a:rPr lang="ko-KR" altLang="en-US" dirty="0"/>
              <a:t>사에서 개발 및 지원되고 있으며</a:t>
            </a:r>
            <a:r>
              <a:rPr lang="en-US" altLang="ko-KR" dirty="0"/>
              <a:t>,</a:t>
            </a:r>
          </a:p>
          <a:p>
            <a:pPr algn="l"/>
            <a:r>
              <a:rPr lang="en-US" altLang="ko-KR" dirty="0"/>
              <a:t>   Google</a:t>
            </a:r>
            <a:r>
              <a:rPr lang="ko-KR" altLang="en-US" dirty="0"/>
              <a:t>과 더불어 </a:t>
            </a:r>
            <a:r>
              <a:rPr lang="en-US" altLang="ko-KR" dirty="0"/>
              <a:t>‘</a:t>
            </a:r>
            <a:r>
              <a:rPr lang="ko-KR" altLang="en-US" dirty="0"/>
              <a:t>비영리 </a:t>
            </a:r>
            <a:r>
              <a:rPr lang="en-US" altLang="ko-KR" dirty="0" err="1"/>
              <a:t>Kotlin</a:t>
            </a:r>
            <a:r>
              <a:rPr lang="en-US" altLang="ko-KR" dirty="0"/>
              <a:t> </a:t>
            </a:r>
            <a:r>
              <a:rPr lang="ko-KR" altLang="en-US" dirty="0"/>
              <a:t>재단</a:t>
            </a:r>
            <a:r>
              <a:rPr lang="en-US" altLang="ko-KR" dirty="0"/>
              <a:t>’</a:t>
            </a:r>
            <a:r>
              <a:rPr lang="ko-KR" altLang="en-US" dirty="0"/>
              <a:t> 설립 예정임</a:t>
            </a: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현 시점에서는 </a:t>
            </a:r>
            <a:r>
              <a:rPr lang="en-US" altLang="ko-KR" dirty="0"/>
              <a:t>Java</a:t>
            </a:r>
            <a:r>
              <a:rPr lang="ko-KR" altLang="en-US" dirty="0"/>
              <a:t>를 학습한 후 </a:t>
            </a:r>
            <a:r>
              <a:rPr lang="en-US" altLang="ko-KR" dirty="0" err="1"/>
              <a:t>Kotlin</a:t>
            </a:r>
            <a:r>
              <a:rPr lang="ko-KR" altLang="en-US" dirty="0"/>
              <a:t>을 사용하길 권장</a:t>
            </a: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spTree>
    <p:extLst>
      <p:ext uri="{BB962C8B-B14F-4D97-AF65-F5344CB8AC3E}">
        <p14:creationId xmlns:p14="http://schemas.microsoft.com/office/powerpoint/2010/main" val="338528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5. </a:t>
            </a:r>
            <a:r>
              <a:rPr lang="en-US" altLang="ko-KR" dirty="0" err="1"/>
              <a:t>Kotlin</a:t>
            </a:r>
            <a:r>
              <a:rPr lang="en-US" altLang="ko-KR" dirty="0"/>
              <a:t> vs. Java</a:t>
            </a:r>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3" name="그림 2">
            <a:extLst>
              <a:ext uri="{FF2B5EF4-FFF2-40B4-BE49-F238E27FC236}">
                <a16:creationId xmlns:a16="http://schemas.microsoft.com/office/drawing/2014/main" id="{3363F43F-FA22-4957-A8BF-B284C8145AF8}"/>
              </a:ext>
            </a:extLst>
          </p:cNvPr>
          <p:cNvPicPr>
            <a:picLocks noChangeAspect="1"/>
          </p:cNvPicPr>
          <p:nvPr/>
        </p:nvPicPr>
        <p:blipFill>
          <a:blip r:embed="rId3"/>
          <a:stretch>
            <a:fillRect/>
          </a:stretch>
        </p:blipFill>
        <p:spPr>
          <a:xfrm>
            <a:off x="838200" y="1872675"/>
            <a:ext cx="7342909" cy="1315605"/>
          </a:xfrm>
          <a:prstGeom prst="rect">
            <a:avLst/>
          </a:prstGeom>
        </p:spPr>
      </p:pic>
      <p:pic>
        <p:nvPicPr>
          <p:cNvPr id="14" name="그림 13">
            <a:extLst>
              <a:ext uri="{FF2B5EF4-FFF2-40B4-BE49-F238E27FC236}">
                <a16:creationId xmlns:a16="http://schemas.microsoft.com/office/drawing/2014/main" id="{DE8EC87D-D92A-42F7-B1FE-313B2EEA6D7B}"/>
              </a:ext>
            </a:extLst>
          </p:cNvPr>
          <p:cNvPicPr>
            <a:picLocks noChangeAspect="1"/>
          </p:cNvPicPr>
          <p:nvPr/>
        </p:nvPicPr>
        <p:blipFill>
          <a:blip r:embed="rId4"/>
          <a:stretch>
            <a:fillRect/>
          </a:stretch>
        </p:blipFill>
        <p:spPr>
          <a:xfrm>
            <a:off x="5406194" y="1866760"/>
            <a:ext cx="6151633" cy="4445140"/>
          </a:xfrm>
          <a:prstGeom prst="rect">
            <a:avLst/>
          </a:prstGeom>
        </p:spPr>
      </p:pic>
      <p:pic>
        <p:nvPicPr>
          <p:cNvPr id="4" name="그림 3">
            <a:extLst>
              <a:ext uri="{FF2B5EF4-FFF2-40B4-BE49-F238E27FC236}">
                <a16:creationId xmlns:a16="http://schemas.microsoft.com/office/drawing/2014/main" id="{63539650-62BF-4908-98C0-BBA4707DB485}"/>
              </a:ext>
            </a:extLst>
          </p:cNvPr>
          <p:cNvPicPr>
            <a:picLocks noChangeAspect="1"/>
          </p:cNvPicPr>
          <p:nvPr/>
        </p:nvPicPr>
        <p:blipFill>
          <a:blip r:embed="rId5"/>
          <a:stretch>
            <a:fillRect/>
          </a:stretch>
        </p:blipFill>
        <p:spPr>
          <a:xfrm>
            <a:off x="975916" y="3638551"/>
            <a:ext cx="6800850" cy="2647950"/>
          </a:xfrm>
          <a:prstGeom prst="rect">
            <a:avLst/>
          </a:prstGeom>
        </p:spPr>
      </p:pic>
    </p:spTree>
    <p:extLst>
      <p:ext uri="{BB962C8B-B14F-4D97-AF65-F5344CB8AC3E}">
        <p14:creationId xmlns:p14="http://schemas.microsoft.com/office/powerpoint/2010/main" val="2976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err="1"/>
              <a:t>Kotlin</a:t>
            </a:r>
            <a:r>
              <a:rPr lang="ko-KR" altLang="en-US" dirty="0"/>
              <a:t>에 대해 더 알고 싶다면</a:t>
            </a:r>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en-US" altLang="ko-KR" dirty="0" err="1"/>
              <a:t>Kotlin</a:t>
            </a:r>
            <a:r>
              <a:rPr lang="en-US" altLang="ko-KR" dirty="0"/>
              <a:t> Korea - </a:t>
            </a:r>
            <a:r>
              <a:rPr lang="en-US" altLang="ko-KR" dirty="0">
                <a:hlinkClick r:id="rId3"/>
              </a:rPr>
              <a:t>http://kotlin.kr/</a:t>
            </a:r>
            <a:endParaRPr lang="en-US" altLang="ko-KR" dirty="0"/>
          </a:p>
          <a:p>
            <a:pPr marL="342900" indent="-342900" algn="l">
              <a:buFont typeface="Arial" panose="020B0604020202020204" pitchFamily="34" charset="0"/>
              <a:buChar char="•"/>
            </a:pPr>
            <a:r>
              <a:rPr lang="en-US" altLang="ko-KR" dirty="0"/>
              <a:t>JetBrains</a:t>
            </a:r>
            <a:r>
              <a:rPr lang="ko-KR" altLang="en-US" dirty="0"/>
              <a:t> </a:t>
            </a:r>
            <a:r>
              <a:rPr lang="en-US" altLang="ko-KR" dirty="0"/>
              <a:t>Korea Blog</a:t>
            </a:r>
            <a:r>
              <a:rPr lang="ko-KR" altLang="en-US" dirty="0"/>
              <a:t> </a:t>
            </a:r>
            <a:r>
              <a:rPr lang="en-US" altLang="ko-KR" dirty="0"/>
              <a:t>- </a:t>
            </a:r>
            <a:r>
              <a:rPr lang="en-US" altLang="ko-KR" dirty="0">
                <a:hlinkClick r:id="rId4"/>
              </a:rPr>
              <a:t>https://blog.jetbrains.com/kr/</a:t>
            </a:r>
            <a:endParaRPr lang="en-US" altLang="ko-KR" dirty="0"/>
          </a:p>
          <a:p>
            <a:pPr marL="342900" indent="-342900" algn="l">
              <a:buFont typeface="Arial" panose="020B0604020202020204" pitchFamily="34" charset="0"/>
              <a:buChar char="•"/>
            </a:pPr>
            <a:r>
              <a:rPr lang="en-US" altLang="ko-KR" dirty="0"/>
              <a:t>Try </a:t>
            </a:r>
            <a:r>
              <a:rPr lang="en-US" altLang="ko-KR" dirty="0" err="1"/>
              <a:t>Kotlin</a:t>
            </a:r>
            <a:r>
              <a:rPr lang="en-US" altLang="ko-KR" dirty="0"/>
              <a:t> - </a:t>
            </a:r>
            <a:r>
              <a:rPr lang="en-US" altLang="ko-KR" dirty="0">
                <a:hlinkClick r:id="rId5"/>
              </a:rPr>
              <a:t>https://try.kotlinlang.org/</a:t>
            </a:r>
            <a:endParaRPr lang="en-US" altLang="ko-KR" dirty="0"/>
          </a:p>
          <a:p>
            <a:pPr marL="342900" indent="-342900" algn="l">
              <a:buFont typeface="Arial" panose="020B0604020202020204" pitchFamily="34" charset="0"/>
              <a:buChar char="•"/>
            </a:pPr>
            <a:r>
              <a:rPr lang="en-US" altLang="ko-KR" dirty="0" err="1"/>
              <a:t>Kotlin</a:t>
            </a:r>
            <a:r>
              <a:rPr lang="en-US" altLang="ko-KR" dirty="0"/>
              <a:t> Reference - </a:t>
            </a:r>
            <a:r>
              <a:rPr lang="en-US" altLang="ko-KR" dirty="0">
                <a:hlinkClick r:id="rId6"/>
              </a:rPr>
              <a:t>https://kotlinlang.org/docs/reference/</a:t>
            </a:r>
            <a:endParaRPr lang="en-US" altLang="ko-KR" dirty="0"/>
          </a:p>
          <a:p>
            <a:pPr algn="l"/>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endParaRPr lang="en-US" altLang="ko-KR" dirty="0"/>
          </a:p>
          <a:p>
            <a:endParaRPr lang="en-US" altLang="ko-KR" dirty="0"/>
          </a:p>
        </p:txBody>
      </p:sp>
    </p:spTree>
    <p:extLst>
      <p:ext uri="{BB962C8B-B14F-4D97-AF65-F5344CB8AC3E}">
        <p14:creationId xmlns:p14="http://schemas.microsoft.com/office/powerpoint/2010/main" val="40332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endParaRPr lang="en-US" altLang="ko-KR" dirty="0"/>
          </a:p>
          <a:p>
            <a:endParaRPr lang="en-US" altLang="ko-KR" dirty="0"/>
          </a:p>
        </p:txBody>
      </p:sp>
      <p:pic>
        <p:nvPicPr>
          <p:cNvPr id="4" name="그림 3">
            <a:extLst>
              <a:ext uri="{FF2B5EF4-FFF2-40B4-BE49-F238E27FC236}">
                <a16:creationId xmlns:a16="http://schemas.microsoft.com/office/drawing/2014/main" id="{A6CE3141-1147-4643-B3C0-436160E2FAD7}"/>
              </a:ext>
            </a:extLst>
          </p:cNvPr>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219204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199" y="709099"/>
            <a:ext cx="10515600" cy="833438"/>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4400" dirty="0"/>
              <a:t>1. </a:t>
            </a:r>
            <a:r>
              <a:rPr lang="en-US" altLang="ko-KR" sz="4400" dirty="0" err="1"/>
              <a:t>Kotlin</a:t>
            </a:r>
            <a:r>
              <a:rPr lang="en-US" altLang="ko-KR" sz="4400" dirty="0"/>
              <a:t>, </a:t>
            </a:r>
            <a:r>
              <a:rPr lang="ko-KR" altLang="en-US" sz="4400" dirty="0"/>
              <a:t>안드로이드의 공식 언어가 되다</a:t>
            </a:r>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endParaRPr lang="en-US" altLang="ko-KR" dirty="0"/>
          </a:p>
          <a:p>
            <a:endParaRPr lang="en-US" altLang="ko-KR" dirty="0"/>
          </a:p>
        </p:txBody>
      </p:sp>
      <p:pic>
        <p:nvPicPr>
          <p:cNvPr id="2" name="그림 1">
            <a:extLst>
              <a:ext uri="{FF2B5EF4-FFF2-40B4-BE49-F238E27FC236}">
                <a16:creationId xmlns:a16="http://schemas.microsoft.com/office/drawing/2014/main" id="{6328462B-3AF3-4722-9D6B-949E8CC4E568}"/>
              </a:ext>
            </a:extLst>
          </p:cNvPr>
          <p:cNvPicPr>
            <a:picLocks noChangeAspect="1"/>
          </p:cNvPicPr>
          <p:nvPr/>
        </p:nvPicPr>
        <p:blipFill>
          <a:blip r:embed="rId3"/>
          <a:stretch>
            <a:fillRect/>
          </a:stretch>
        </p:blipFill>
        <p:spPr>
          <a:xfrm>
            <a:off x="2443560" y="2222528"/>
            <a:ext cx="7304880" cy="3926373"/>
          </a:xfrm>
          <a:prstGeom prst="rect">
            <a:avLst/>
          </a:prstGeom>
        </p:spPr>
      </p:pic>
    </p:spTree>
    <p:extLst>
      <p:ext uri="{BB962C8B-B14F-4D97-AF65-F5344CB8AC3E}">
        <p14:creationId xmlns:p14="http://schemas.microsoft.com/office/powerpoint/2010/main" val="41913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2. ‘</a:t>
            </a:r>
            <a:r>
              <a:rPr lang="en-US" altLang="ko-KR" dirty="0" err="1"/>
              <a:t>Kotlin</a:t>
            </a:r>
            <a:r>
              <a:rPr lang="en-US" altLang="ko-KR" dirty="0"/>
              <a:t>’</a:t>
            </a:r>
            <a:r>
              <a:rPr lang="ko-KR" altLang="en-US" dirty="0"/>
              <a:t>이란</a:t>
            </a:r>
            <a:r>
              <a:rPr lang="en-US" altLang="ko-KR" dirty="0"/>
              <a:t>?</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sz="2000" dirty="0"/>
          </a:p>
          <a:p>
            <a:pPr marL="342900" indent="-342900" algn="l">
              <a:buFont typeface="Arial" panose="020B0604020202020204" pitchFamily="34" charset="0"/>
              <a:buChar char="•"/>
            </a:pPr>
            <a:r>
              <a:rPr lang="en-US" altLang="ko-KR" sz="2000" dirty="0"/>
              <a:t>JetBrains</a:t>
            </a:r>
            <a:r>
              <a:rPr lang="ko-KR" altLang="en-US" sz="2000" dirty="0"/>
              <a:t>가 개발한 정적 형식의</a:t>
            </a:r>
            <a:endParaRPr lang="en-US" altLang="ko-KR" sz="2000" dirty="0"/>
          </a:p>
          <a:p>
            <a:pPr algn="l"/>
            <a:r>
              <a:rPr lang="en-US" altLang="ko-KR" sz="2000" dirty="0"/>
              <a:t>    </a:t>
            </a:r>
            <a:r>
              <a:rPr lang="ko-KR" altLang="en-US" sz="2000" dirty="0"/>
              <a:t>오픈소스</a:t>
            </a:r>
            <a:r>
              <a:rPr lang="en-US" altLang="ko-KR" sz="2000" dirty="0"/>
              <a:t> </a:t>
            </a:r>
            <a:r>
              <a:rPr lang="ko-KR" altLang="en-US" sz="2000" dirty="0"/>
              <a:t>프로그래밍 언어</a:t>
            </a:r>
            <a:endParaRPr lang="en-US" altLang="ko-KR" sz="2000" dirty="0"/>
          </a:p>
          <a:p>
            <a:pPr marL="342900" indent="-342900" algn="l">
              <a:buFont typeface="Arial" panose="020B0604020202020204" pitchFamily="34" charset="0"/>
              <a:buChar char="•"/>
            </a:pPr>
            <a:r>
              <a:rPr lang="ko-KR" altLang="en-US" sz="2000" dirty="0"/>
              <a:t>자바 가상머신</a:t>
            </a:r>
            <a:r>
              <a:rPr lang="en-US" altLang="ko-KR" sz="2000" dirty="0"/>
              <a:t>(JVM)</a:t>
            </a:r>
            <a:r>
              <a:rPr lang="ko-KR" altLang="en-US" sz="2000" dirty="0"/>
              <a:t>에서 실행됨</a:t>
            </a:r>
            <a:endParaRPr lang="en-US" altLang="ko-KR" sz="2000" dirty="0"/>
          </a:p>
          <a:p>
            <a:pPr marL="342900" indent="-342900" algn="l">
              <a:buFont typeface="Arial" panose="020B0604020202020204" pitchFamily="34" charset="0"/>
              <a:buChar char="•"/>
            </a:pPr>
            <a:r>
              <a:rPr lang="en-US" altLang="ko-KR" sz="2000" dirty="0"/>
              <a:t>2010</a:t>
            </a:r>
            <a:r>
              <a:rPr lang="ko-KR" altLang="en-US" sz="2000" dirty="0"/>
              <a:t>년 프로젝트 시작</a:t>
            </a:r>
            <a:r>
              <a:rPr lang="en-US" altLang="ko-KR" sz="2000" dirty="0"/>
              <a:t>,</a:t>
            </a:r>
          </a:p>
          <a:p>
            <a:pPr algn="l"/>
            <a:r>
              <a:rPr lang="ko-KR" altLang="en-US" sz="2000" dirty="0"/>
              <a:t>    개발 초기에 오픈소스화</a:t>
            </a:r>
            <a:endParaRPr lang="en-US" altLang="ko-KR" sz="2000" dirty="0"/>
          </a:p>
          <a:p>
            <a:pPr marL="342900" indent="-342900" algn="l">
              <a:buFont typeface="Arial" panose="020B0604020202020204" pitchFamily="34" charset="0"/>
              <a:buChar char="•"/>
            </a:pPr>
            <a:r>
              <a:rPr lang="en-US" altLang="ko-KR" sz="2000" dirty="0"/>
              <a:t>2011</a:t>
            </a:r>
            <a:r>
              <a:rPr lang="ko-KR" altLang="en-US" sz="2000" dirty="0"/>
              <a:t>년 </a:t>
            </a:r>
            <a:r>
              <a:rPr lang="en-US" altLang="ko-KR" sz="2000" dirty="0"/>
              <a:t>7</a:t>
            </a:r>
            <a:r>
              <a:rPr lang="ko-KR" altLang="en-US" sz="2000" dirty="0"/>
              <a:t>월</a:t>
            </a:r>
            <a:r>
              <a:rPr lang="en-US" altLang="ko-KR" sz="2000" dirty="0"/>
              <a:t>, </a:t>
            </a:r>
            <a:r>
              <a:rPr lang="ko-KR" altLang="en-US" sz="2000" dirty="0"/>
              <a:t>최초의 </a:t>
            </a:r>
            <a:r>
              <a:rPr lang="en-US" altLang="ko-KR" sz="2000" dirty="0" err="1"/>
              <a:t>Kotlin</a:t>
            </a:r>
            <a:r>
              <a:rPr lang="en-US" altLang="ko-KR" sz="2000" dirty="0"/>
              <a:t> </a:t>
            </a:r>
            <a:r>
              <a:rPr lang="ko-KR" altLang="en-US" sz="2000" dirty="0"/>
              <a:t>공개</a:t>
            </a:r>
            <a:endParaRPr lang="en-US" altLang="ko-KR" sz="2000" dirty="0"/>
          </a:p>
          <a:p>
            <a:pPr algn="l"/>
            <a:r>
              <a:rPr lang="en-US" altLang="ko-KR" sz="2000" dirty="0"/>
              <a:t>    2016</a:t>
            </a:r>
            <a:r>
              <a:rPr lang="ko-KR" altLang="en-US" sz="2000" dirty="0"/>
              <a:t>년 </a:t>
            </a:r>
            <a:r>
              <a:rPr lang="en-US" altLang="ko-KR" sz="2000" dirty="0"/>
              <a:t>2</a:t>
            </a:r>
            <a:r>
              <a:rPr lang="ko-KR" altLang="en-US" sz="2000" dirty="0"/>
              <a:t>월</a:t>
            </a:r>
            <a:r>
              <a:rPr lang="en-US" altLang="ko-KR" sz="2000" dirty="0"/>
              <a:t>, </a:t>
            </a:r>
            <a:r>
              <a:rPr lang="en-US" altLang="ko-KR" sz="2000" dirty="0" err="1"/>
              <a:t>Kotlin</a:t>
            </a:r>
            <a:r>
              <a:rPr lang="en-US" altLang="ko-KR" sz="2000" dirty="0"/>
              <a:t> v1.0 </a:t>
            </a:r>
            <a:r>
              <a:rPr lang="ko-KR" altLang="en-US" sz="2000" dirty="0"/>
              <a:t>최초 공식 릴리즈</a:t>
            </a:r>
            <a:endParaRPr lang="en-US" altLang="ko-KR" sz="2000" dirty="0"/>
          </a:p>
          <a:p>
            <a:pPr marL="342900" indent="-342900" algn="l">
              <a:buFont typeface="Arial" panose="020B0604020202020204" pitchFamily="34" charset="0"/>
              <a:buChar char="•"/>
            </a:pPr>
            <a:r>
              <a:rPr lang="ko-KR" altLang="en-US" sz="2000" dirty="0"/>
              <a:t>현재 </a:t>
            </a:r>
            <a:r>
              <a:rPr lang="en-US" altLang="ko-KR" sz="2000" dirty="0" err="1"/>
              <a:t>Kotlin</a:t>
            </a:r>
            <a:r>
              <a:rPr lang="en-US" altLang="ko-KR" sz="2000" dirty="0"/>
              <a:t> v1.2.21 </a:t>
            </a:r>
            <a:r>
              <a:rPr lang="ko-KR" altLang="en-US" sz="2000" dirty="0"/>
              <a:t>릴리즈 </a:t>
            </a:r>
            <a:r>
              <a:rPr lang="en-US" altLang="ko-KR" sz="2000" dirty="0"/>
              <a:t>(2018.01.23)</a:t>
            </a:r>
          </a:p>
          <a:p>
            <a:pPr marL="342900" indent="-342900" algn="l">
              <a:buFont typeface="Arial" panose="020B0604020202020204" pitchFamily="34" charset="0"/>
              <a:buChar char="•"/>
            </a:pPr>
            <a:r>
              <a:rPr lang="ko-KR" altLang="en-US" sz="2000" dirty="0"/>
              <a:t>객체지향 언어와</a:t>
            </a:r>
            <a:endParaRPr lang="en-US" altLang="ko-KR" sz="2000" dirty="0"/>
          </a:p>
          <a:p>
            <a:pPr algn="l"/>
            <a:r>
              <a:rPr lang="ko-KR" altLang="en-US" sz="2000" dirty="0"/>
              <a:t>    함수형 언어의 특징을 모두 갖춘 언어</a:t>
            </a:r>
            <a:endParaRPr lang="en-US" altLang="ko-KR" sz="2000" dirty="0"/>
          </a:p>
          <a:p>
            <a:pPr algn="l"/>
            <a:r>
              <a:rPr lang="en-US" altLang="ko-KR" sz="2000" dirty="0"/>
              <a:t>    -&gt;</a:t>
            </a:r>
            <a:r>
              <a:rPr lang="ko-KR" altLang="en-US" sz="2000" dirty="0"/>
              <a:t>두 스타일을 혼합하여 사용 가능</a:t>
            </a:r>
            <a:endParaRPr lang="en-US" altLang="ko-KR" sz="2000" dirty="0"/>
          </a:p>
          <a:p>
            <a:endParaRPr lang="en-US" altLang="ko-KR" dirty="0"/>
          </a:p>
          <a:p>
            <a:endParaRPr lang="en-US" altLang="ko-KR" dirty="0"/>
          </a:p>
        </p:txBody>
      </p:sp>
      <p:pic>
        <p:nvPicPr>
          <p:cNvPr id="14" name="그림 13">
            <a:extLst>
              <a:ext uri="{FF2B5EF4-FFF2-40B4-BE49-F238E27FC236}">
                <a16:creationId xmlns:a16="http://schemas.microsoft.com/office/drawing/2014/main" id="{08BE3BC9-A803-43FD-80E9-75B17D8D7896}"/>
              </a:ext>
            </a:extLst>
          </p:cNvPr>
          <p:cNvPicPr>
            <a:picLocks noChangeAspect="1"/>
          </p:cNvPicPr>
          <p:nvPr/>
        </p:nvPicPr>
        <p:blipFill rotWithShape="1">
          <a:blip r:embed="rId3">
            <a:extLst>
              <a:ext uri="{28A0092B-C50C-407E-A947-70E740481C1C}">
                <a14:useLocalDpi xmlns:a14="http://schemas.microsoft.com/office/drawing/2010/main" val="0"/>
              </a:ext>
            </a:extLst>
          </a:blip>
          <a:srcRect l="23172" t="21919"/>
          <a:stretch/>
        </p:blipFill>
        <p:spPr>
          <a:xfrm>
            <a:off x="6265143" y="822181"/>
            <a:ext cx="5403273" cy="5354782"/>
          </a:xfrm>
          <a:prstGeom prst="rect">
            <a:avLst/>
          </a:prstGeom>
        </p:spPr>
      </p:pic>
    </p:spTree>
    <p:extLst>
      <p:ext uri="{BB962C8B-B14F-4D97-AF65-F5344CB8AC3E}">
        <p14:creationId xmlns:p14="http://schemas.microsoft.com/office/powerpoint/2010/main" val="136289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5000" dirty="0"/>
              <a:t>3. </a:t>
            </a:r>
            <a:r>
              <a:rPr lang="en-US" altLang="ko-KR" sz="5000" dirty="0" err="1"/>
              <a:t>Kotlin</a:t>
            </a:r>
            <a:r>
              <a:rPr lang="ko-KR" altLang="en-US" sz="5000" dirty="0"/>
              <a:t>으로 무엇을 만들 수 있을까</a:t>
            </a:r>
            <a:r>
              <a:rPr lang="en-US" altLang="ko-KR" sz="5000" dirty="0"/>
              <a:t>?</a:t>
            </a:r>
            <a:endParaRPr lang="ko-KR" altLang="en-US" sz="5000"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안드로이드 앱</a:t>
            </a:r>
            <a:endParaRPr lang="en-US" altLang="ko-KR" dirty="0"/>
          </a:p>
          <a:p>
            <a:pPr algn="l"/>
            <a:r>
              <a:rPr lang="en-US" altLang="ko-KR" dirty="0"/>
              <a:t>    (Android Studio 3.0 </a:t>
            </a:r>
            <a:r>
              <a:rPr lang="ko-KR" altLang="en-US" dirty="0"/>
              <a:t>부터 기본으로 지원</a:t>
            </a:r>
            <a:r>
              <a:rPr lang="en-US" altLang="ko-KR" dirty="0"/>
              <a:t>)</a:t>
            </a:r>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r>
              <a:rPr lang="ko-KR" altLang="en-US" dirty="0"/>
              <a:t>다양한 플랫폼에 대한 지원</a:t>
            </a:r>
            <a:endParaRPr lang="en-US" altLang="ko-KR" dirty="0"/>
          </a:p>
          <a:p>
            <a:pPr algn="l"/>
            <a:r>
              <a:rPr lang="en-US" altLang="ko-KR" dirty="0"/>
              <a:t>     - </a:t>
            </a:r>
            <a:r>
              <a:rPr lang="en-US" altLang="ko-KR" dirty="0" err="1"/>
              <a:t>Kotlin</a:t>
            </a:r>
            <a:r>
              <a:rPr lang="en-US" altLang="ko-KR" dirty="0"/>
              <a:t>/JVM for server and desktop -&gt; </a:t>
            </a:r>
            <a:r>
              <a:rPr lang="ko-KR" altLang="en-US" dirty="0"/>
              <a:t>서버</a:t>
            </a:r>
            <a:r>
              <a:rPr lang="en-US" altLang="ko-KR" dirty="0"/>
              <a:t>, </a:t>
            </a:r>
            <a:r>
              <a:rPr lang="ko-KR" altLang="en-US" dirty="0"/>
              <a:t>데스크탑 앱 개발에 사용</a:t>
            </a:r>
            <a:endParaRPr lang="en-US" altLang="ko-KR" dirty="0"/>
          </a:p>
          <a:p>
            <a:pPr algn="l"/>
            <a:r>
              <a:rPr lang="en-US" altLang="ko-KR" dirty="0"/>
              <a:t>     - </a:t>
            </a:r>
            <a:r>
              <a:rPr lang="en-US" altLang="ko-KR" dirty="0" err="1"/>
              <a:t>Kotlin</a:t>
            </a:r>
            <a:r>
              <a:rPr lang="en-US" altLang="ko-KR" dirty="0"/>
              <a:t>/JS -&gt; </a:t>
            </a:r>
            <a:r>
              <a:rPr lang="ko-KR" altLang="en-US" dirty="0"/>
              <a:t>웹 개발에 사용</a:t>
            </a:r>
            <a:r>
              <a:rPr lang="en-US" altLang="ko-KR" dirty="0"/>
              <a:t> </a:t>
            </a:r>
          </a:p>
          <a:p>
            <a:pPr algn="l"/>
            <a:r>
              <a:rPr lang="en-US" altLang="ko-KR" dirty="0"/>
              <a:t>     - </a:t>
            </a:r>
            <a:r>
              <a:rPr lang="en-US" altLang="ko-KR" dirty="0" err="1"/>
              <a:t>Kotlin</a:t>
            </a:r>
            <a:r>
              <a:rPr lang="en-US" altLang="ko-KR" dirty="0"/>
              <a:t>/Native (soon)</a:t>
            </a:r>
          </a:p>
          <a:p>
            <a:pPr algn="l"/>
            <a:r>
              <a:rPr lang="en-US" altLang="ko-KR" dirty="0"/>
              <a:t>       -&gt;</a:t>
            </a:r>
            <a:r>
              <a:rPr lang="ko-KR" altLang="en-US" dirty="0"/>
              <a:t> 임베디드 및 </a:t>
            </a:r>
            <a:r>
              <a:rPr lang="en-US" altLang="ko-KR" dirty="0"/>
              <a:t>macOS, iOS</a:t>
            </a:r>
            <a:r>
              <a:rPr lang="ko-KR" altLang="en-US" dirty="0"/>
              <a:t> 등 타 플랫폼 지원 위함 </a:t>
            </a: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spTree>
    <p:extLst>
      <p:ext uri="{BB962C8B-B14F-4D97-AF65-F5344CB8AC3E}">
        <p14:creationId xmlns:p14="http://schemas.microsoft.com/office/powerpoint/2010/main" val="178017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 </a:t>
            </a:r>
            <a:r>
              <a:rPr lang="ko-KR" altLang="en-US" dirty="0"/>
              <a:t>왜 </a:t>
            </a:r>
            <a:r>
              <a:rPr lang="en-US" altLang="ko-KR" dirty="0" err="1"/>
              <a:t>Kotlin</a:t>
            </a:r>
            <a:r>
              <a:rPr lang="ko-KR" altLang="en-US" dirty="0"/>
              <a:t>을 써야하나</a:t>
            </a:r>
            <a:r>
              <a:rPr lang="en-US" altLang="ko-KR" dirty="0"/>
              <a:t>?</a:t>
            </a:r>
            <a:endParaRPr lang="ko-KR" altLang="en-US" dirty="0"/>
          </a:p>
        </p:txBody>
      </p:sp>
      <p:pic>
        <p:nvPicPr>
          <p:cNvPr id="2" name="그림 1">
            <a:extLst>
              <a:ext uri="{FF2B5EF4-FFF2-40B4-BE49-F238E27FC236}">
                <a16:creationId xmlns:a16="http://schemas.microsoft.com/office/drawing/2014/main" id="{2E6F1A29-9FC5-42C2-92D0-7CFF1D73CFB9}"/>
              </a:ext>
            </a:extLst>
          </p:cNvPr>
          <p:cNvPicPr>
            <a:picLocks noChangeAspect="1"/>
          </p:cNvPicPr>
          <p:nvPr/>
        </p:nvPicPr>
        <p:blipFill>
          <a:blip r:embed="rId3"/>
          <a:stretch>
            <a:fillRect/>
          </a:stretch>
        </p:blipFill>
        <p:spPr>
          <a:xfrm>
            <a:off x="900544" y="1949393"/>
            <a:ext cx="10390909" cy="4444190"/>
          </a:xfrm>
          <a:prstGeom prst="rect">
            <a:avLst/>
          </a:prstGeom>
        </p:spPr>
      </p:pic>
    </p:spTree>
    <p:extLst>
      <p:ext uri="{BB962C8B-B14F-4D97-AF65-F5344CB8AC3E}">
        <p14:creationId xmlns:p14="http://schemas.microsoft.com/office/powerpoint/2010/main" val="352741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4-1. Concise</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4" name="그림 3">
            <a:extLst>
              <a:ext uri="{FF2B5EF4-FFF2-40B4-BE49-F238E27FC236}">
                <a16:creationId xmlns:a16="http://schemas.microsoft.com/office/drawing/2014/main" id="{E8455D8B-A50F-40FC-A8A5-168701A53B31}"/>
              </a:ext>
            </a:extLst>
          </p:cNvPr>
          <p:cNvPicPr>
            <a:picLocks noChangeAspect="1"/>
          </p:cNvPicPr>
          <p:nvPr/>
        </p:nvPicPr>
        <p:blipFill>
          <a:blip r:embed="rId3"/>
          <a:stretch>
            <a:fillRect/>
          </a:stretch>
        </p:blipFill>
        <p:spPr>
          <a:xfrm>
            <a:off x="7211663" y="518934"/>
            <a:ext cx="4009136" cy="5401032"/>
          </a:xfrm>
          <a:prstGeom prst="rect">
            <a:avLst/>
          </a:prstGeom>
        </p:spPr>
      </p:pic>
      <p:pic>
        <p:nvPicPr>
          <p:cNvPr id="14" name="그림 13">
            <a:extLst>
              <a:ext uri="{FF2B5EF4-FFF2-40B4-BE49-F238E27FC236}">
                <a16:creationId xmlns:a16="http://schemas.microsoft.com/office/drawing/2014/main" id="{0725A595-29C3-41EF-B829-AFD446FE337E}"/>
              </a:ext>
            </a:extLst>
          </p:cNvPr>
          <p:cNvPicPr>
            <a:picLocks noChangeAspect="1"/>
          </p:cNvPicPr>
          <p:nvPr/>
        </p:nvPicPr>
        <p:blipFill>
          <a:blip r:embed="rId4"/>
          <a:stretch>
            <a:fillRect/>
          </a:stretch>
        </p:blipFill>
        <p:spPr>
          <a:xfrm>
            <a:off x="833751" y="3040475"/>
            <a:ext cx="5269895" cy="1116364"/>
          </a:xfrm>
          <a:prstGeom prst="rect">
            <a:avLst/>
          </a:prstGeom>
        </p:spPr>
      </p:pic>
      <p:sp>
        <p:nvSpPr>
          <p:cNvPr id="15" name="TextBox 14">
            <a:extLst>
              <a:ext uri="{FF2B5EF4-FFF2-40B4-BE49-F238E27FC236}">
                <a16:creationId xmlns:a16="http://schemas.microsoft.com/office/drawing/2014/main" id="{7FAF4BAA-3723-41EB-BEAC-CEB0CAF2A38B}"/>
              </a:ext>
            </a:extLst>
          </p:cNvPr>
          <p:cNvSpPr txBox="1"/>
          <p:nvPr/>
        </p:nvSpPr>
        <p:spPr>
          <a:xfrm>
            <a:off x="2962822" y="6028459"/>
            <a:ext cx="1011752" cy="369332"/>
          </a:xfrm>
          <a:prstGeom prst="rect">
            <a:avLst/>
          </a:prstGeom>
          <a:noFill/>
        </p:spPr>
        <p:txBody>
          <a:bodyPr wrap="none" rtlCol="0">
            <a:spAutoFit/>
          </a:bodyPr>
          <a:lstStyle/>
          <a:p>
            <a:r>
              <a:rPr lang="ko-KR" altLang="en-US" dirty="0"/>
              <a:t>▲</a:t>
            </a:r>
            <a:r>
              <a:rPr lang="en-US" altLang="ko-KR" dirty="0" err="1"/>
              <a:t>Kotlin</a:t>
            </a:r>
            <a:endParaRPr lang="ko-KR" altLang="en-US" dirty="0"/>
          </a:p>
        </p:txBody>
      </p:sp>
      <p:sp>
        <p:nvSpPr>
          <p:cNvPr id="17" name="TextBox 16">
            <a:extLst>
              <a:ext uri="{FF2B5EF4-FFF2-40B4-BE49-F238E27FC236}">
                <a16:creationId xmlns:a16="http://schemas.microsoft.com/office/drawing/2014/main" id="{6F5D2598-0E2A-489B-BCF1-56B4EF971E1A}"/>
              </a:ext>
            </a:extLst>
          </p:cNvPr>
          <p:cNvSpPr txBox="1"/>
          <p:nvPr/>
        </p:nvSpPr>
        <p:spPr>
          <a:xfrm>
            <a:off x="8794353" y="6024046"/>
            <a:ext cx="843757" cy="369332"/>
          </a:xfrm>
          <a:prstGeom prst="rect">
            <a:avLst/>
          </a:prstGeom>
          <a:noFill/>
        </p:spPr>
        <p:txBody>
          <a:bodyPr wrap="none" rtlCol="0">
            <a:spAutoFit/>
          </a:bodyPr>
          <a:lstStyle/>
          <a:p>
            <a:r>
              <a:rPr lang="ko-KR" altLang="en-US" dirty="0"/>
              <a:t>▲</a:t>
            </a:r>
            <a:r>
              <a:rPr lang="en-US" altLang="ko-KR" dirty="0"/>
              <a:t>Java</a:t>
            </a:r>
            <a:endParaRPr lang="ko-KR" altLang="en-US" dirty="0"/>
          </a:p>
        </p:txBody>
      </p:sp>
    </p:spTree>
    <p:extLst>
      <p:ext uri="{BB962C8B-B14F-4D97-AF65-F5344CB8AC3E}">
        <p14:creationId xmlns:p14="http://schemas.microsoft.com/office/powerpoint/2010/main" val="28107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4-1. Concise</a:t>
            </a:r>
            <a:endParaRPr lang="ko-KR" altLang="en-US" dirty="0"/>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18" name="그림 17">
            <a:extLst>
              <a:ext uri="{FF2B5EF4-FFF2-40B4-BE49-F238E27FC236}">
                <a16:creationId xmlns:a16="http://schemas.microsoft.com/office/drawing/2014/main" id="{A549A118-E4FE-4CDD-9290-5857F66DF4AD}"/>
              </a:ext>
            </a:extLst>
          </p:cNvPr>
          <p:cNvPicPr>
            <a:picLocks noChangeAspect="1"/>
          </p:cNvPicPr>
          <p:nvPr/>
        </p:nvPicPr>
        <p:blipFill rotWithShape="1">
          <a:blip r:embed="rId3"/>
          <a:srcRect b="22778"/>
          <a:stretch/>
        </p:blipFill>
        <p:spPr>
          <a:xfrm>
            <a:off x="2432293" y="1690688"/>
            <a:ext cx="7327412" cy="4797331"/>
          </a:xfrm>
          <a:prstGeom prst="rect">
            <a:avLst/>
          </a:prstGeom>
        </p:spPr>
      </p:pic>
    </p:spTree>
    <p:extLst>
      <p:ext uri="{BB962C8B-B14F-4D97-AF65-F5344CB8AC3E}">
        <p14:creationId xmlns:p14="http://schemas.microsoft.com/office/powerpoint/2010/main" val="393683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4-2. Safe (Null Safety)</a:t>
            </a:r>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2" name="그림 1">
            <a:extLst>
              <a:ext uri="{FF2B5EF4-FFF2-40B4-BE49-F238E27FC236}">
                <a16:creationId xmlns:a16="http://schemas.microsoft.com/office/drawing/2014/main" id="{B654B2C6-FAC7-4755-8B41-9D6091892866}"/>
              </a:ext>
            </a:extLst>
          </p:cNvPr>
          <p:cNvPicPr>
            <a:picLocks noChangeAspect="1"/>
          </p:cNvPicPr>
          <p:nvPr/>
        </p:nvPicPr>
        <p:blipFill>
          <a:blip r:embed="rId3"/>
          <a:stretch>
            <a:fillRect/>
          </a:stretch>
        </p:blipFill>
        <p:spPr>
          <a:xfrm>
            <a:off x="547687" y="2120106"/>
            <a:ext cx="11096625" cy="3762375"/>
          </a:xfrm>
          <a:prstGeom prst="rect">
            <a:avLst/>
          </a:prstGeom>
        </p:spPr>
      </p:pic>
    </p:spTree>
    <p:extLst>
      <p:ext uri="{BB962C8B-B14F-4D97-AF65-F5344CB8AC3E}">
        <p14:creationId xmlns:p14="http://schemas.microsoft.com/office/powerpoint/2010/main" val="266663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D9011F36-0A74-4A4E-9D97-931619BFE89E}"/>
              </a:ext>
            </a:extLst>
          </p:cNvPr>
          <p:cNvGrpSpPr/>
          <p:nvPr/>
        </p:nvGrpSpPr>
        <p:grpSpPr>
          <a:xfrm>
            <a:off x="-1" y="0"/>
            <a:ext cx="12192001" cy="4876800"/>
            <a:chOff x="-1" y="0"/>
            <a:chExt cx="12192001" cy="4876800"/>
          </a:xfrm>
        </p:grpSpPr>
        <p:pic>
          <p:nvPicPr>
            <p:cNvPr id="5" name="그림 4">
              <a:extLst>
                <a:ext uri="{FF2B5EF4-FFF2-40B4-BE49-F238E27FC236}">
                  <a16:creationId xmlns:a16="http://schemas.microsoft.com/office/drawing/2014/main" id="{0EBB8EBF-1B05-469C-86FF-AB1F9014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4876800"/>
            </a:xfrm>
            <a:prstGeom prst="rect">
              <a:avLst/>
            </a:prstGeom>
          </p:spPr>
        </p:pic>
        <p:sp>
          <p:nvSpPr>
            <p:cNvPr id="6" name="직각 삼각형 5">
              <a:extLst>
                <a:ext uri="{FF2B5EF4-FFF2-40B4-BE49-F238E27FC236}">
                  <a16:creationId xmlns:a16="http://schemas.microsoft.com/office/drawing/2014/main" id="{4D6CAFFF-4F2A-4263-B7F2-32BAB6119458}"/>
                </a:ext>
              </a:extLst>
            </p:cNvPr>
            <p:cNvSpPr/>
            <p:nvPr/>
          </p:nvSpPr>
          <p:spPr>
            <a:xfrm>
              <a:off x="2044700" y="1562100"/>
              <a:ext cx="1651000" cy="1657350"/>
            </a:xfrm>
            <a:prstGeom prst="rtTriangle">
              <a:avLst/>
            </a:prstGeom>
            <a:solidFill>
              <a:srgbClr val="DDE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이등변 삼각형 6">
              <a:extLst>
                <a:ext uri="{FF2B5EF4-FFF2-40B4-BE49-F238E27FC236}">
                  <a16:creationId xmlns:a16="http://schemas.microsoft.com/office/drawing/2014/main" id="{4044FBD9-9FC5-466B-89B2-F492446D71DD}"/>
                </a:ext>
              </a:extLst>
            </p:cNvPr>
            <p:cNvSpPr/>
            <p:nvPr/>
          </p:nvSpPr>
          <p:spPr>
            <a:xfrm flipV="1">
              <a:off x="1775618" y="1282700"/>
              <a:ext cx="3840163" cy="1936750"/>
            </a:xfrm>
            <a:prstGeom prst="triangle">
              <a:avLst/>
            </a:prstGeom>
            <a:solidFill>
              <a:srgbClr val="D0D5F6"/>
            </a:solidFill>
            <a:ln>
              <a:solidFill>
                <a:srgbClr val="D0D5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등변 삼각형 7">
              <a:extLst>
                <a:ext uri="{FF2B5EF4-FFF2-40B4-BE49-F238E27FC236}">
                  <a16:creationId xmlns:a16="http://schemas.microsoft.com/office/drawing/2014/main" id="{6CE7F3F4-EA3E-47B5-9BE7-5CA6938E67DF}"/>
                </a:ext>
              </a:extLst>
            </p:cNvPr>
            <p:cNvSpPr/>
            <p:nvPr/>
          </p:nvSpPr>
          <p:spPr>
            <a:xfrm>
              <a:off x="3704430" y="450850"/>
              <a:ext cx="5511801" cy="2768600"/>
            </a:xfrm>
            <a:prstGeom prs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각 삼각형 8">
              <a:extLst>
                <a:ext uri="{FF2B5EF4-FFF2-40B4-BE49-F238E27FC236}">
                  <a16:creationId xmlns:a16="http://schemas.microsoft.com/office/drawing/2014/main" id="{34C60EDA-0A28-4439-81EA-D214D431509C}"/>
                </a:ext>
              </a:extLst>
            </p:cNvPr>
            <p:cNvSpPr/>
            <p:nvPr/>
          </p:nvSpPr>
          <p:spPr>
            <a:xfrm rot="16200000" flipH="1">
              <a:off x="7292579" y="1295004"/>
              <a:ext cx="968375" cy="943772"/>
            </a:xfrm>
            <a:prstGeom prst="rtTriangle">
              <a:avLst/>
            </a:prstGeom>
            <a:solidFill>
              <a:srgbClr val="CCD2F5"/>
            </a:solidFill>
            <a:ln>
              <a:solidFill>
                <a:srgbClr val="CCD2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각 삼각형 9">
              <a:extLst>
                <a:ext uri="{FF2B5EF4-FFF2-40B4-BE49-F238E27FC236}">
                  <a16:creationId xmlns:a16="http://schemas.microsoft.com/office/drawing/2014/main" id="{04CD6CC2-184D-4FF5-927B-5FFE080EFDE7}"/>
                </a:ext>
              </a:extLst>
            </p:cNvPr>
            <p:cNvSpPr/>
            <p:nvPr/>
          </p:nvSpPr>
          <p:spPr>
            <a:xfrm>
              <a:off x="8248653" y="1282699"/>
              <a:ext cx="1206497" cy="968376"/>
            </a:xfrm>
            <a:prstGeom prst="rtTriangl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각 삼각형 10">
              <a:extLst>
                <a:ext uri="{FF2B5EF4-FFF2-40B4-BE49-F238E27FC236}">
                  <a16:creationId xmlns:a16="http://schemas.microsoft.com/office/drawing/2014/main" id="{A66D2DE9-0CBC-41AB-B92B-1E7871D34709}"/>
                </a:ext>
              </a:extLst>
            </p:cNvPr>
            <p:cNvSpPr/>
            <p:nvPr/>
          </p:nvSpPr>
          <p:spPr>
            <a:xfrm rot="16200000" flipH="1">
              <a:off x="8256200" y="2250285"/>
              <a:ext cx="1235076" cy="1236662"/>
            </a:xfrm>
            <a:prstGeom prst="rtTriangle">
              <a:avLst/>
            </a:prstGeom>
            <a:solidFill>
              <a:srgbClr val="E6E9FA"/>
            </a:solidFill>
            <a:ln>
              <a:solidFill>
                <a:srgbClr val="E6E9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61FDA359-EF63-4059-B73F-B8B7BCCDB03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dirty="0"/>
              <a:t>4-2. Safe (Smart Cast)</a:t>
            </a:r>
          </a:p>
        </p:txBody>
      </p:sp>
      <p:sp>
        <p:nvSpPr>
          <p:cNvPr id="13" name="내용 개체 틀 2">
            <a:extLst>
              <a:ext uri="{FF2B5EF4-FFF2-40B4-BE49-F238E27FC236}">
                <a16:creationId xmlns:a16="http://schemas.microsoft.com/office/drawing/2014/main" id="{138008B8-2B18-41C6-A027-E40BEADC52D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a:p>
            <a:pPr marL="342900" indent="-342900" algn="l">
              <a:buFont typeface="Arial" panose="020B0604020202020204" pitchFamily="34" charset="0"/>
              <a:buChar char="•"/>
            </a:pPr>
            <a:endParaRPr lang="en-US" altLang="ko-KR" dirty="0"/>
          </a:p>
        </p:txBody>
      </p:sp>
      <p:pic>
        <p:nvPicPr>
          <p:cNvPr id="4" name="그림 3">
            <a:extLst>
              <a:ext uri="{FF2B5EF4-FFF2-40B4-BE49-F238E27FC236}">
                <a16:creationId xmlns:a16="http://schemas.microsoft.com/office/drawing/2014/main" id="{D51C8C43-66A3-43F1-8778-1D1C79D66F2A}"/>
              </a:ext>
            </a:extLst>
          </p:cNvPr>
          <p:cNvPicPr>
            <a:picLocks noChangeAspect="1"/>
          </p:cNvPicPr>
          <p:nvPr/>
        </p:nvPicPr>
        <p:blipFill>
          <a:blip r:embed="rId3"/>
          <a:stretch>
            <a:fillRect/>
          </a:stretch>
        </p:blipFill>
        <p:spPr>
          <a:xfrm>
            <a:off x="6261099" y="3034249"/>
            <a:ext cx="5511801" cy="1751713"/>
          </a:xfrm>
          <a:prstGeom prst="rect">
            <a:avLst/>
          </a:prstGeom>
        </p:spPr>
      </p:pic>
      <p:pic>
        <p:nvPicPr>
          <p:cNvPr id="14" name="그림 13">
            <a:extLst>
              <a:ext uri="{FF2B5EF4-FFF2-40B4-BE49-F238E27FC236}">
                <a16:creationId xmlns:a16="http://schemas.microsoft.com/office/drawing/2014/main" id="{5C0FCC42-83D8-45AF-917C-4EF8775AB92A}"/>
              </a:ext>
            </a:extLst>
          </p:cNvPr>
          <p:cNvPicPr>
            <a:picLocks noChangeAspect="1"/>
          </p:cNvPicPr>
          <p:nvPr/>
        </p:nvPicPr>
        <p:blipFill>
          <a:blip r:embed="rId4"/>
          <a:stretch>
            <a:fillRect/>
          </a:stretch>
        </p:blipFill>
        <p:spPr>
          <a:xfrm>
            <a:off x="405554" y="1776413"/>
            <a:ext cx="5458215" cy="4630773"/>
          </a:xfrm>
          <a:prstGeom prst="rect">
            <a:avLst/>
          </a:prstGeom>
        </p:spPr>
      </p:pic>
    </p:spTree>
    <p:extLst>
      <p:ext uri="{BB962C8B-B14F-4D97-AF65-F5344CB8AC3E}">
        <p14:creationId xmlns:p14="http://schemas.microsoft.com/office/powerpoint/2010/main" val="30182315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349</Words>
  <Application>Microsoft Office PowerPoint</Application>
  <PresentationFormat>와이드스크린</PresentationFormat>
  <Paragraphs>76</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HY헤드라인M</vt:lpstr>
      <vt:lpstr>맑은 고딕</vt:lpstr>
      <vt:lpstr>Arial</vt:lpstr>
      <vt:lpstr>Office 테마</vt:lpstr>
      <vt:lpstr>안드로이드의 새로운 동반자, Kotlin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Kotlin과 안드로이드 개발의 미래</dc:title>
  <dc:creator>민혜준</dc:creator>
  <cp:lastModifiedBy>민혜준</cp:lastModifiedBy>
  <cp:revision>88</cp:revision>
  <dcterms:created xsi:type="dcterms:W3CDTF">2018-02-12T08:37:53Z</dcterms:created>
  <dcterms:modified xsi:type="dcterms:W3CDTF">2018-02-23T03:44:24Z</dcterms:modified>
</cp:coreProperties>
</file>