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6" r:id="rId1"/>
  </p:sldMasterIdLst>
  <p:notesMasterIdLst>
    <p:notesMasterId r:id="rId26"/>
  </p:notesMasterIdLst>
  <p:sldIdLst>
    <p:sldId id="257" r:id="rId2"/>
    <p:sldId id="260" r:id="rId3"/>
    <p:sldId id="261" r:id="rId4"/>
    <p:sldId id="258" r:id="rId5"/>
    <p:sldId id="274" r:id="rId6"/>
    <p:sldId id="271" r:id="rId7"/>
    <p:sldId id="280" r:id="rId8"/>
    <p:sldId id="279" r:id="rId9"/>
    <p:sldId id="263" r:id="rId10"/>
    <p:sldId id="273" r:id="rId11"/>
    <p:sldId id="276" r:id="rId12"/>
    <p:sldId id="277" r:id="rId13"/>
    <p:sldId id="278" r:id="rId14"/>
    <p:sldId id="285" r:id="rId15"/>
    <p:sldId id="286" r:id="rId16"/>
    <p:sldId id="287" r:id="rId17"/>
    <p:sldId id="281" r:id="rId18"/>
    <p:sldId id="282" r:id="rId19"/>
    <p:sldId id="283" r:id="rId20"/>
    <p:sldId id="272" r:id="rId21"/>
    <p:sldId id="265" r:id="rId22"/>
    <p:sldId id="266" r:id="rId23"/>
    <p:sldId id="284" r:id="rId24"/>
    <p:sldId id="269" r:id="rId25"/>
  </p:sldIdLst>
  <p:sldSz cx="12192000" cy="6858000"/>
  <p:notesSz cx="6858000" cy="9144000"/>
  <p:embeddedFontLst>
    <p:embeddedFont>
      <p:font typeface="나눔스퀘어 ExtraBold" panose="020B0600000101010101" pitchFamily="50" charset="-127"/>
      <p:bold r:id="rId27"/>
    </p:embeddedFont>
    <p:embeddedFont>
      <p:font typeface="나눔스퀘어 Bold" panose="020B0600000101010101" pitchFamily="50" charset="-127"/>
      <p:bold r:id="rId28"/>
    </p:embeddedFont>
    <p:embeddedFont>
      <p:font typeface="맑은 고딕" panose="020B0503020000020004" pitchFamily="50" charset="-127"/>
      <p:regular r:id="rId29"/>
      <p:bold r:id="rId3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  <a:srgbClr val="D0CECE"/>
    <a:srgbClr val="8DBABD"/>
    <a:srgbClr val="634EEA"/>
    <a:srgbClr val="00002F"/>
    <a:srgbClr val="BDBDFF"/>
    <a:srgbClr val="523B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493" autoAdjust="0"/>
    <p:restoredTop sz="86409" autoAdjust="0"/>
  </p:normalViewPr>
  <p:slideViewPr>
    <p:cSldViewPr snapToGrid="0">
      <p:cViewPr varScale="1">
        <p:scale>
          <a:sx n="57" d="100"/>
          <a:sy n="57" d="100"/>
        </p:scale>
        <p:origin x="40" y="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FB36FB-C10C-479A-9DFD-15DEB134881C}" type="datetimeFigureOut">
              <a:rPr lang="ko-KR" altLang="en-US" smtClean="0"/>
              <a:t>2018-05-11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64B5D5-48B7-4F94-AE9E-F3674E4400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004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84857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V8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소스 코드를 처음 컴파일 할 때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bytecode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아닌 기계어 코드로 직접 변환한다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따라서 중간에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bytecode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기계어로 변환해 줄 인터프리터가 필요 없다</a:t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1325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14762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36892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17826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3515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5790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/>
          <p:cNvSpPr/>
          <p:nvPr userDrawn="1"/>
        </p:nvSpPr>
        <p:spPr>
          <a:xfrm rot="5400000">
            <a:off x="0" y="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이등변 삼각형 2"/>
          <p:cNvSpPr/>
          <p:nvPr userDrawn="1"/>
        </p:nvSpPr>
        <p:spPr>
          <a:xfrm rot="16200000">
            <a:off x="11112000" y="577800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8692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37536" y="2447473"/>
            <a:ext cx="331693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200" spc="-3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Node.js</a:t>
            </a:r>
            <a:endParaRPr lang="ko-KR" altLang="en-US" sz="7200" spc="-3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191411" y="3591816"/>
            <a:ext cx="3818246" cy="39119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숭실대 소프트웨어학부 민혜준</a:t>
            </a:r>
          </a:p>
        </p:txBody>
      </p:sp>
    </p:spTree>
    <p:extLst>
      <p:ext uri="{BB962C8B-B14F-4D97-AF65-F5344CB8AC3E}">
        <p14:creationId xmlns:p14="http://schemas.microsoft.com/office/powerpoint/2010/main" val="228288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26522" y="437391"/>
            <a:ext cx="23551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Node.js </a:t>
            </a:r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특징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429834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184448" y="4535092"/>
            <a:ext cx="39367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altLang="ko-KR" sz="24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Google</a:t>
            </a:r>
            <a:r>
              <a:rPr lang="ko-KR" altLang="en-US" sz="24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 만든 </a:t>
            </a:r>
            <a:r>
              <a:rPr lang="en-US" altLang="ko-KR" sz="24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Chrome V8 JavaScript </a:t>
            </a:r>
            <a:r>
              <a:rPr lang="ko-KR" altLang="en-US" sz="24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엔진에서 동작</a:t>
            </a:r>
            <a:endParaRPr lang="en-US" altLang="ko-KR" sz="24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69803" y="1006929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특징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7344CDFC-DB2B-453B-990D-1CB8A4DF07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5064" y="2013884"/>
            <a:ext cx="2655548" cy="2360487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B5F050E8-58C4-4A11-8AAF-557FCD5FA86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586" t="35263" r="8407" b="10001"/>
          <a:stretch/>
        </p:blipFill>
        <p:spPr>
          <a:xfrm>
            <a:off x="6653868" y="1924155"/>
            <a:ext cx="4632158" cy="253994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8DE04B4-4BDE-41D7-AB5C-008B00D2EEBD}"/>
              </a:ext>
            </a:extLst>
          </p:cNvPr>
          <p:cNvSpPr txBox="1"/>
          <p:nvPr/>
        </p:nvSpPr>
        <p:spPr>
          <a:xfrm>
            <a:off x="6934048" y="4535092"/>
            <a:ext cx="40717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ko-KR" altLang="en-US" sz="24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이벤트 기반</a:t>
            </a:r>
            <a:r>
              <a:rPr lang="en-US" altLang="ko-KR" sz="24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(event-driven),</a:t>
            </a:r>
            <a:r>
              <a:rPr lang="ko-KR" altLang="en-US" sz="24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br>
              <a:rPr lang="en-US" altLang="ko-KR" sz="24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</a:br>
            <a:r>
              <a:rPr lang="ko-KR" altLang="en-US" sz="24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비동기 방식</a:t>
            </a:r>
            <a:r>
              <a:rPr lang="en-US" altLang="ko-KR" sz="24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</a:t>
            </a:r>
            <a:r>
              <a:rPr lang="ko-KR" altLang="en-US" sz="24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4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Non-blocking IO </a:t>
            </a:r>
            <a:r>
              <a:rPr lang="ko-KR" altLang="en-US" sz="24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패러다임</a:t>
            </a:r>
            <a:r>
              <a:rPr lang="en-US" altLang="ko-KR" sz="24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666938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26522" y="437391"/>
            <a:ext cx="23551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Node.js </a:t>
            </a:r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특징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173579" y="1376260"/>
            <a:ext cx="6472447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Chrome V8 JavaScript </a:t>
            </a:r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엔진에서 동작</a:t>
            </a:r>
            <a:endParaRPr lang="en-US" altLang="ko-KR" sz="32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endParaRPr lang="en-US" altLang="ko-KR" sz="24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457200" indent="-457200">
              <a:buFontTx/>
              <a:buChar char="-"/>
            </a:pPr>
            <a:r>
              <a:rPr lang="en-US" altLang="ko-KR" sz="24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Chrome V8</a:t>
            </a:r>
            <a:r>
              <a:rPr lang="ko-KR" altLang="en-US" sz="24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은 웹 브라우저를 만드는 데 기반을 제공하는 오픈 소스 응용 프로그램 프레임워크</a:t>
            </a:r>
            <a:endParaRPr lang="en-US" altLang="ko-KR" sz="24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457200" indent="-457200">
              <a:buFontTx/>
              <a:buChar char="-"/>
            </a:pPr>
            <a:endParaRPr lang="en-US" altLang="ko-KR" sz="24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457200" indent="-457200">
              <a:buFontTx/>
              <a:buChar char="-"/>
            </a:pPr>
            <a:r>
              <a:rPr lang="ko-KR" altLang="en-US" sz="24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자바스크립트를 바이트코드로 컴파일 하거나 </a:t>
            </a:r>
            <a:r>
              <a:rPr lang="en-US" altLang="ko-KR" sz="24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interpret </a:t>
            </a:r>
            <a:r>
              <a:rPr lang="ko-KR" altLang="en-US" sz="24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하는 대신 실행하기 전 직접적인 기계어로 정적 컴파일</a:t>
            </a:r>
            <a:r>
              <a:rPr lang="en-US" altLang="ko-KR" sz="24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(static compile)</a:t>
            </a:r>
            <a:r>
              <a:rPr lang="ko-KR" altLang="en-US" sz="24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하여 성능 향상</a:t>
            </a:r>
            <a:endParaRPr lang="en-US" altLang="ko-KR" sz="24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457200" indent="-457200">
              <a:buFontTx/>
              <a:buChar char="-"/>
            </a:pPr>
            <a:endParaRPr lang="en-US" altLang="ko-KR" sz="24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457200" indent="-457200">
              <a:buFontTx/>
              <a:buChar char="-"/>
            </a:pPr>
            <a:r>
              <a:rPr lang="ko-KR" altLang="en-US" sz="24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추가적인 속도향상을 위해 인라인 </a:t>
            </a:r>
            <a:r>
              <a:rPr lang="ko-KR" altLang="en-US" sz="2400" spc="-150" dirty="0" err="1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캐싱</a:t>
            </a:r>
            <a:r>
              <a:rPr lang="en-US" altLang="ko-KR" sz="24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(inline caching)</a:t>
            </a:r>
            <a:r>
              <a:rPr lang="ko-KR" altLang="en-US" sz="24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과 같은 최적화 기법 적용</a:t>
            </a:r>
            <a:endParaRPr lang="en-US" altLang="ko-KR" sz="24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69803" y="1006929"/>
            <a:ext cx="1673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V8 </a:t>
            </a:r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엔진에서 동작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7344CDFC-DB2B-453B-990D-1CB8A4DF07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03" y="2422941"/>
            <a:ext cx="3358164" cy="2985035"/>
          </a:xfrm>
          <a:prstGeom prst="rect">
            <a:avLst/>
          </a:prstGeom>
        </p:spPr>
      </p:pic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0EA02462-0A9D-4B99-8BA9-F49083596FCD}"/>
              </a:ext>
            </a:extLst>
          </p:cNvPr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0965E9D5-F32C-4B98-95AE-CBCE3A88B753}"/>
              </a:ext>
            </a:extLst>
          </p:cNvPr>
          <p:cNvCxnSpPr/>
          <p:nvPr/>
        </p:nvCxnSpPr>
        <p:spPr>
          <a:xfrm>
            <a:off x="10429834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2C34C5A2-2186-4F62-92B5-B9ACC5E435D7}"/>
              </a:ext>
            </a:extLst>
          </p:cNvPr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88490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26522" y="437391"/>
            <a:ext cx="23551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Node.js </a:t>
            </a:r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특징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173579" y="735955"/>
            <a:ext cx="6472447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Thread </a:t>
            </a:r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기반 웹 모델</a:t>
            </a:r>
            <a:endParaRPr lang="en-US" altLang="ko-KR" sz="24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457200" indent="-457200">
              <a:buFontTx/>
              <a:buChar char="-"/>
            </a:pPr>
            <a:endParaRPr lang="en-US" altLang="ko-KR" sz="24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457200" indent="-457200">
              <a:buFontTx/>
              <a:buChar char="-"/>
            </a:pPr>
            <a:r>
              <a:rPr lang="en-US" altLang="ko-KR" sz="24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Multi-Thread </a:t>
            </a:r>
            <a:r>
              <a:rPr lang="ko-KR" altLang="en-US" sz="24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방식</a:t>
            </a:r>
            <a:r>
              <a:rPr lang="en-US" altLang="ko-KR" sz="24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24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동기적</a:t>
            </a:r>
            <a:endParaRPr lang="en-US" altLang="ko-KR" sz="24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457200" indent="-457200">
              <a:buFontTx/>
              <a:buChar char="-"/>
            </a:pPr>
            <a:endParaRPr lang="en-US" altLang="ko-KR" sz="24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457200" indent="-457200">
              <a:buFontTx/>
              <a:buChar char="-"/>
            </a:pPr>
            <a:r>
              <a:rPr lang="ko-KR" altLang="en-US" sz="24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서버의 요청 처리를 </a:t>
            </a:r>
            <a:r>
              <a:rPr lang="en-US" altLang="ko-KR" sz="24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Thread</a:t>
            </a:r>
            <a:r>
              <a:rPr lang="ko-KR" altLang="en-US" sz="24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에서 처리하도록 하여 병렬처리를 가능하도록 하는 방식</a:t>
            </a:r>
            <a:endParaRPr lang="en-US" altLang="ko-KR" sz="24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457200" indent="-457200">
              <a:buFontTx/>
              <a:buChar char="-"/>
            </a:pPr>
            <a:r>
              <a:rPr lang="en-US" altLang="ko-KR" sz="24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Thread</a:t>
            </a:r>
            <a:r>
              <a:rPr lang="ko-KR" altLang="en-US" sz="24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는 서버 </a:t>
            </a:r>
            <a:r>
              <a:rPr lang="en-US" altLang="ko-KR" sz="24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CPU </a:t>
            </a:r>
            <a:r>
              <a:rPr lang="ko-KR" altLang="en-US" sz="24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자원을 시분할 형태로 나누어 가짐으로써 독립실행이 가능하며 다른 요청을 동시에 받을 수 있게 함</a:t>
            </a:r>
            <a:endParaRPr lang="en-US" altLang="ko-KR" sz="24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457200" indent="-457200">
              <a:buFontTx/>
              <a:buChar char="-"/>
            </a:pPr>
            <a:endParaRPr lang="en-US" altLang="ko-KR" sz="24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457200" indent="-457200">
              <a:buFontTx/>
              <a:buChar char="-"/>
            </a:pPr>
            <a:r>
              <a:rPr lang="ko-KR" altLang="en-US" sz="24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가용 </a:t>
            </a:r>
            <a:r>
              <a:rPr lang="en-US" altLang="ko-KR" sz="24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Thread </a:t>
            </a:r>
            <a:r>
              <a:rPr lang="ko-KR" altLang="en-US" sz="24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수에 한계 존재</a:t>
            </a:r>
            <a:endParaRPr lang="en-US" altLang="ko-KR" sz="24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457200" indent="-457200">
              <a:buFontTx/>
              <a:buChar char="-"/>
            </a:pPr>
            <a:r>
              <a:rPr lang="ko-KR" altLang="en-US" sz="24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각 </a:t>
            </a:r>
            <a:r>
              <a:rPr lang="en-US" altLang="ko-KR" sz="24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Thread</a:t>
            </a:r>
            <a:r>
              <a:rPr lang="ko-KR" altLang="en-US" sz="24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는 독립적인 시점에서 동작하므로 공유자원에 대한 동기화 없이 접근하면 예기치 않은 결과가 나올 수 있음</a:t>
            </a:r>
            <a:endParaRPr lang="en-US" altLang="ko-KR" sz="24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69803" y="1006929"/>
            <a:ext cx="3845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이벤트 기반</a:t>
            </a: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</a:t>
            </a:r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비동기 방식</a:t>
            </a: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</a:t>
            </a:r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Non-blocking</a:t>
            </a:r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IO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041F4BC5-1CEB-4B6F-901E-C516E24A4F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480" y="2545290"/>
            <a:ext cx="4642470" cy="2348437"/>
          </a:xfrm>
          <a:prstGeom prst="rect">
            <a:avLst/>
          </a:prstGeom>
        </p:spPr>
      </p:pic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DDDBB5BA-1B31-481D-B352-3F84E63952E3}"/>
              </a:ext>
            </a:extLst>
          </p:cNvPr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87E82ED8-872B-434F-AA63-2EA660810207}"/>
              </a:ext>
            </a:extLst>
          </p:cNvPr>
          <p:cNvCxnSpPr/>
          <p:nvPr/>
        </p:nvCxnSpPr>
        <p:spPr>
          <a:xfrm>
            <a:off x="10429834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9C0BBD3F-9043-43A7-B00A-28D43E46BD04}"/>
              </a:ext>
            </a:extLst>
          </p:cNvPr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53180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26522" y="437391"/>
            <a:ext cx="23551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Node.js </a:t>
            </a:r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특징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173579" y="1376260"/>
            <a:ext cx="6472447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이벤트 기반</a:t>
            </a:r>
            <a:r>
              <a:rPr lang="en-US" altLang="ko-KR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(Event-driven) </a:t>
            </a:r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동작</a:t>
            </a:r>
            <a:endParaRPr lang="en-US" altLang="ko-KR" sz="32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endParaRPr lang="en-US" altLang="ko-KR" sz="24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457200" indent="-457200">
              <a:buFontTx/>
              <a:buChar char="-"/>
            </a:pPr>
            <a:r>
              <a:rPr lang="en-US" altLang="ko-KR" sz="24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Event</a:t>
            </a:r>
            <a:r>
              <a:rPr lang="ko-KR" altLang="en-US" sz="24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4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Callback</a:t>
            </a:r>
            <a:r>
              <a:rPr lang="ko-KR" altLang="en-US" sz="24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방식</a:t>
            </a:r>
            <a:r>
              <a:rPr lang="en-US" altLang="ko-KR" sz="24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24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비동기적</a:t>
            </a:r>
            <a:endParaRPr lang="en-US" altLang="ko-KR" sz="24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457200" indent="-457200">
              <a:buFontTx/>
              <a:buChar char="-"/>
            </a:pPr>
            <a:endParaRPr lang="en-US" altLang="ko-KR" sz="24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457200" indent="-457200">
              <a:buFontTx/>
              <a:buChar char="-"/>
            </a:pPr>
            <a:r>
              <a:rPr lang="ko-KR" altLang="en-US" sz="24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단일  </a:t>
            </a:r>
            <a:r>
              <a:rPr lang="en-US" altLang="ko-KR" sz="24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Thread</a:t>
            </a:r>
            <a:r>
              <a:rPr lang="ko-KR" altLang="en-US" sz="24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를 사용하여 이벤트 루프를 돌고</a:t>
            </a:r>
            <a:r>
              <a:rPr lang="en-US" altLang="ko-KR" sz="24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24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이벤트 큐에 추가되어 있는 작업들을 순서대로 </a:t>
            </a:r>
            <a:r>
              <a:rPr lang="en-US" altLang="ko-KR" sz="24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Thread</a:t>
            </a:r>
            <a:r>
              <a:rPr lang="ko-KR" altLang="en-US" sz="24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에 할당해서 처리하는 방식 사용</a:t>
            </a:r>
            <a:endParaRPr lang="en-US" altLang="ko-KR" sz="24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457200" indent="-457200">
              <a:buFontTx/>
              <a:buChar char="-"/>
            </a:pPr>
            <a:endParaRPr lang="en-US" altLang="ko-KR" sz="24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457200" indent="-457200">
              <a:buFontTx/>
              <a:buChar char="-"/>
            </a:pPr>
            <a:r>
              <a:rPr lang="ko-KR" altLang="en-US" sz="24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요청 처리 자체를 하나의 </a:t>
            </a:r>
            <a:r>
              <a:rPr lang="en-US" altLang="ko-KR" sz="24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Thread</a:t>
            </a:r>
            <a:r>
              <a:rPr lang="ko-KR" altLang="en-US" sz="24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로 관리하기 때문에 </a:t>
            </a:r>
            <a:r>
              <a:rPr lang="en-US" altLang="ko-KR" sz="24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Multi-Thread </a:t>
            </a:r>
            <a:r>
              <a:rPr lang="ko-KR" altLang="en-US" sz="24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방식의 서버에 비해 </a:t>
            </a:r>
            <a:r>
              <a:rPr lang="en-US" altLang="ko-KR" sz="24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Thread </a:t>
            </a:r>
            <a:r>
              <a:rPr lang="ko-KR" altLang="en-US" sz="24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수와 오버헤드가 훨씬 적음</a:t>
            </a:r>
            <a:endParaRPr lang="en-US" altLang="ko-KR" sz="24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69803" y="1006929"/>
            <a:ext cx="4285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이벤트 기반</a:t>
            </a: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</a:t>
            </a:r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Non-blocking</a:t>
            </a:r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I/O </a:t>
            </a:r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활용 비동기방식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377F5CD-27E6-44FB-BCD4-7D398BAB9C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030" y="2101861"/>
            <a:ext cx="4778549" cy="3576628"/>
          </a:xfrm>
          <a:prstGeom prst="rect">
            <a:avLst/>
          </a:prstGeom>
        </p:spPr>
      </p:pic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C232D43-9C61-4A23-9AE0-92F1F51A375A}"/>
              </a:ext>
            </a:extLst>
          </p:cNvPr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7360847B-CF3D-40B2-BC44-E58C2D0E5D87}"/>
              </a:ext>
            </a:extLst>
          </p:cNvPr>
          <p:cNvCxnSpPr/>
          <p:nvPr/>
        </p:nvCxnSpPr>
        <p:spPr>
          <a:xfrm>
            <a:off x="10429834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5A23989A-A2DD-4CC1-A806-75713FA12076}"/>
              </a:ext>
            </a:extLst>
          </p:cNvPr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42370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26522" y="437391"/>
            <a:ext cx="23551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Node.js </a:t>
            </a:r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특징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08919" y="1819198"/>
            <a:ext cx="977416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CPU Bound </a:t>
            </a:r>
          </a:p>
          <a:p>
            <a:pPr marL="457200" indent="-457200">
              <a:buFontTx/>
              <a:buChar char="-"/>
            </a:pPr>
            <a:r>
              <a:rPr lang="en-US" altLang="ko-KR" sz="24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CPU </a:t>
            </a:r>
            <a:r>
              <a:rPr lang="ko-KR" altLang="en-US" sz="24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자원을 사용하는 </a:t>
            </a:r>
            <a:r>
              <a:rPr lang="en-US" altLang="ko-KR" sz="24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Task</a:t>
            </a:r>
          </a:p>
          <a:p>
            <a:pPr marL="457200" indent="-457200">
              <a:buFontTx/>
              <a:buChar char="-"/>
            </a:pPr>
            <a:r>
              <a:rPr lang="en-US" altLang="ko-KR" sz="24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JavaScript V8 Engine</a:t>
            </a:r>
            <a:r>
              <a:rPr lang="ko-KR" altLang="en-US" sz="24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에서 처리</a:t>
            </a:r>
            <a:endParaRPr lang="en-US" altLang="ko-KR" sz="24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457200" indent="-457200">
              <a:buFontTx/>
              <a:buChar char="-"/>
            </a:pPr>
            <a:r>
              <a:rPr lang="ko-KR" altLang="en-US" sz="24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작업 속도가 빠름</a:t>
            </a:r>
          </a:p>
          <a:p>
            <a:pPr marL="457200" indent="-457200">
              <a:buFontTx/>
              <a:buChar char="-"/>
            </a:pPr>
            <a:r>
              <a:rPr lang="en-US" altLang="ko-KR" sz="24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I/O Bound</a:t>
            </a:r>
            <a:r>
              <a:rPr lang="ko-KR" altLang="en-US" sz="24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를 제외한 대부분의 </a:t>
            </a:r>
            <a:r>
              <a:rPr lang="en-US" altLang="ko-KR" sz="24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JavaScript </a:t>
            </a:r>
            <a:r>
              <a:rPr lang="ko-KR" altLang="en-US" sz="24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코드와 연산들</a:t>
            </a:r>
            <a:endParaRPr lang="en-US" altLang="ko-KR" sz="24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457200" indent="-457200">
              <a:buFontTx/>
              <a:buChar char="-"/>
            </a:pPr>
            <a:endParaRPr lang="en-US" altLang="ko-KR" sz="24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I/O Bound </a:t>
            </a:r>
          </a:p>
          <a:p>
            <a:pPr marL="457200" indent="-457200">
              <a:buFontTx/>
              <a:buChar char="-"/>
            </a:pPr>
            <a:r>
              <a:rPr lang="en-US" altLang="ko-KR" sz="2400" spc="-150" dirty="0" err="1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Input/Output</a:t>
            </a:r>
            <a:r>
              <a:rPr lang="en-US" altLang="ko-KR" sz="24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24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즉 </a:t>
            </a:r>
            <a:r>
              <a:rPr lang="en-US" altLang="ko-KR" sz="24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Disk, Network, Database</a:t>
            </a:r>
            <a:r>
              <a:rPr lang="ko-KR" altLang="en-US" sz="24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와 관련된 </a:t>
            </a:r>
            <a:r>
              <a:rPr lang="en-US" altLang="ko-KR" sz="24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Task</a:t>
            </a:r>
          </a:p>
          <a:p>
            <a:pPr marL="457200" indent="-457200">
              <a:buFontTx/>
              <a:buChar char="-"/>
            </a:pPr>
            <a:r>
              <a:rPr lang="en-US" altLang="ko-KR" sz="24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Event Queue</a:t>
            </a:r>
            <a:r>
              <a:rPr lang="ko-KR" altLang="en-US" sz="24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에 </a:t>
            </a:r>
            <a:r>
              <a:rPr lang="en-US" altLang="ko-KR" sz="24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Message </a:t>
            </a:r>
            <a:r>
              <a:rPr lang="ko-KR" altLang="en-US" sz="24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형식으로 쌓이며 </a:t>
            </a:r>
            <a:r>
              <a:rPr lang="en-US" altLang="ko-KR" sz="24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Event Loop</a:t>
            </a:r>
            <a:r>
              <a:rPr lang="ko-KR" altLang="en-US" sz="24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가 돌면서 </a:t>
            </a:r>
            <a:r>
              <a:rPr lang="en-US" altLang="ko-KR" sz="24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Event Queue</a:t>
            </a:r>
            <a:r>
              <a:rPr lang="ko-KR" altLang="en-US" sz="24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에 쌓인 </a:t>
            </a:r>
            <a:r>
              <a:rPr lang="en-US" altLang="ko-KR" sz="24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Task</a:t>
            </a:r>
            <a:r>
              <a:rPr lang="ko-KR" altLang="en-US" sz="24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들을 처리</a:t>
            </a:r>
            <a:endParaRPr lang="en-US" altLang="ko-KR" sz="24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457200" indent="-457200">
              <a:buFontTx/>
              <a:buChar char="-"/>
            </a:pPr>
            <a:r>
              <a:rPr lang="ko-KR" altLang="en-US" sz="24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작업이 대부분 네트워크 등 통신을 해야 하기 때문에 다소 느림</a:t>
            </a:r>
            <a:endParaRPr lang="en-US" altLang="ko-KR" sz="24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69803" y="1006929"/>
            <a:ext cx="4285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이벤트 기반</a:t>
            </a: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</a:t>
            </a:r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Non-blocking</a:t>
            </a:r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I/O </a:t>
            </a:r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활용 비동기방식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8BFC48E1-A237-4098-A589-823D63219B49}"/>
              </a:ext>
            </a:extLst>
          </p:cNvPr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AD82374B-D84B-47FE-9FE0-5833BAA6DD09}"/>
              </a:ext>
            </a:extLst>
          </p:cNvPr>
          <p:cNvCxnSpPr/>
          <p:nvPr/>
        </p:nvCxnSpPr>
        <p:spPr>
          <a:xfrm>
            <a:off x="10429834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9E5A96A1-6EBC-4886-B1CE-58A2FFF722B4}"/>
              </a:ext>
            </a:extLst>
          </p:cNvPr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97897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26522" y="437391"/>
            <a:ext cx="23551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Node.js </a:t>
            </a:r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특징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69803" y="1006929"/>
            <a:ext cx="4285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이벤트 기반</a:t>
            </a: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</a:t>
            </a:r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Non-blocking</a:t>
            </a:r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I/O </a:t>
            </a:r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활용 비동기방식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8BFC48E1-A237-4098-A589-823D63219B49}"/>
              </a:ext>
            </a:extLst>
          </p:cNvPr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AD82374B-D84B-47FE-9FE0-5833BAA6DD09}"/>
              </a:ext>
            </a:extLst>
          </p:cNvPr>
          <p:cNvCxnSpPr/>
          <p:nvPr/>
        </p:nvCxnSpPr>
        <p:spPr>
          <a:xfrm>
            <a:off x="10429834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9E5A96A1-6EBC-4886-B1CE-58A2FFF722B4}"/>
              </a:ext>
            </a:extLst>
          </p:cNvPr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372C170D-2111-4CBE-AA93-2004B88B72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515" b="11034"/>
          <a:stretch/>
        </p:blipFill>
        <p:spPr>
          <a:xfrm>
            <a:off x="1934344" y="1523302"/>
            <a:ext cx="8323312" cy="4897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101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26522" y="437391"/>
            <a:ext cx="23551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Node.js </a:t>
            </a:r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특징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08919" y="1819198"/>
            <a:ext cx="977416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 sz="24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Event Loop</a:t>
            </a:r>
            <a:r>
              <a:rPr lang="ko-KR" altLang="en-US" sz="24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에서 </a:t>
            </a:r>
            <a:r>
              <a:rPr lang="en-US" altLang="ko-KR" sz="24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I/O bound Task</a:t>
            </a:r>
            <a:r>
              <a:rPr lang="ko-KR" altLang="en-US" sz="24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들을 </a:t>
            </a:r>
            <a:r>
              <a:rPr lang="en-US" altLang="ko-KR" sz="2400" spc="-150" dirty="0" err="1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kenel</a:t>
            </a:r>
            <a:r>
              <a:rPr lang="ko-KR" altLang="en-US" sz="24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에 요청하게 되는데 이때 </a:t>
            </a:r>
            <a:r>
              <a:rPr lang="en-US" altLang="ko-KR" sz="24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Non-blocking I/O Model</a:t>
            </a:r>
            <a:r>
              <a:rPr lang="ko-KR" altLang="en-US" sz="24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이라는 방식을 사용</a:t>
            </a:r>
            <a:endParaRPr lang="en-US" altLang="ko-KR" sz="24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4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4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Application level</a:t>
            </a:r>
            <a:r>
              <a:rPr lang="ko-KR" altLang="en-US" sz="24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의 </a:t>
            </a:r>
            <a:r>
              <a:rPr lang="en-US" altLang="ko-KR" sz="2400" spc="-150" dirty="0" err="1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recvfrom</a:t>
            </a:r>
            <a:r>
              <a:rPr lang="en-US" altLang="ko-KR" sz="24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(read)</a:t>
            </a:r>
            <a:r>
              <a:rPr lang="ko-KR" altLang="en-US" sz="24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를 통해서 </a:t>
            </a:r>
            <a:r>
              <a:rPr lang="en-US" altLang="ko-KR" sz="2400" spc="-150" dirty="0" err="1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kenel</a:t>
            </a:r>
            <a:r>
              <a:rPr lang="en-US" altLang="ko-KR" sz="24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24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단위로 </a:t>
            </a:r>
            <a:r>
              <a:rPr lang="en-US" altLang="ko-KR" sz="24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system call</a:t>
            </a:r>
            <a:r>
              <a:rPr lang="ko-KR" altLang="en-US" sz="24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을 함</a:t>
            </a:r>
            <a:endParaRPr lang="en-US" altLang="ko-KR" sz="24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342900" indent="-342900">
              <a:buFontTx/>
              <a:buChar char="-"/>
            </a:pPr>
            <a:r>
              <a:rPr lang="en-US" altLang="ko-KR" sz="24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24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반환 받을 것이 있다면 </a:t>
            </a:r>
            <a:r>
              <a:rPr lang="en-US" altLang="ko-KR" sz="24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data</a:t>
            </a:r>
            <a:r>
              <a:rPr lang="ko-KR" altLang="en-US" sz="24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를 받고 반환 받을 것이 없다면 </a:t>
            </a:r>
            <a:r>
              <a:rPr lang="en-US" altLang="ko-KR" sz="24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EWOULDBLOCK</a:t>
            </a:r>
            <a:r>
              <a:rPr lang="ko-KR" altLang="en-US" sz="24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이라는 상태를 반환 받는다는 것이 중요</a:t>
            </a:r>
            <a:endParaRPr lang="en-US" altLang="ko-KR" sz="24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342900" indent="-342900">
              <a:buFontTx/>
              <a:buChar char="-"/>
            </a:pPr>
            <a:r>
              <a:rPr lang="en-US" altLang="ko-KR" sz="24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EWOULDBLOCK</a:t>
            </a:r>
            <a:r>
              <a:rPr lang="ko-KR" altLang="en-US" sz="24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이라는 상태를 반환 받게 되면 진행중 이라는 의미이며 </a:t>
            </a:r>
            <a:r>
              <a:rPr lang="en-US" altLang="ko-KR" sz="24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Blocking </a:t>
            </a:r>
            <a:r>
              <a:rPr lang="ko-KR" altLang="en-US" sz="24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방식과 다르게 </a:t>
            </a:r>
            <a:r>
              <a:rPr lang="en-US" altLang="ko-KR" sz="24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Data</a:t>
            </a:r>
            <a:r>
              <a:rPr lang="ko-KR" altLang="en-US" sz="24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를 받을 때까지 </a:t>
            </a:r>
            <a:r>
              <a:rPr lang="en-US" altLang="ko-KR" sz="24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Thread</a:t>
            </a:r>
            <a:r>
              <a:rPr lang="ko-KR" altLang="en-US" sz="24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가 멈춰서 대기하지 않아도 되고 다음 </a:t>
            </a:r>
            <a:r>
              <a:rPr lang="en-US" altLang="ko-KR" sz="24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Process</a:t>
            </a:r>
            <a:r>
              <a:rPr lang="ko-KR" altLang="en-US" sz="24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의 작업을 할 수 있게 됨</a:t>
            </a:r>
            <a:endParaRPr lang="en-US" altLang="ko-KR" sz="24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4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하지만 </a:t>
            </a:r>
            <a:r>
              <a:rPr lang="en-US" altLang="ko-KR" sz="24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EWOULDBLOCK</a:t>
            </a:r>
            <a:r>
              <a:rPr lang="ko-KR" altLang="en-US" sz="24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이라는 상태를 반환 받은 </a:t>
            </a:r>
            <a:r>
              <a:rPr lang="en-US" altLang="ko-KR" sz="24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I/O task</a:t>
            </a:r>
            <a:r>
              <a:rPr lang="ko-KR" altLang="en-US" sz="24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들을 갱신해주기 위해서 </a:t>
            </a:r>
            <a:r>
              <a:rPr lang="en-US" altLang="ko-KR" sz="2400" spc="-150" dirty="0" err="1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recvfrom</a:t>
            </a:r>
            <a:r>
              <a:rPr lang="ko-KR" altLang="en-US" sz="24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을 계속 </a:t>
            </a:r>
            <a:r>
              <a:rPr lang="en-US" altLang="ko-KR" sz="24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loop </a:t>
            </a:r>
            <a:r>
              <a:rPr lang="ko-KR" altLang="en-US" sz="24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돌며 </a:t>
            </a:r>
            <a:r>
              <a:rPr lang="en-US" altLang="ko-KR" sz="24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data</a:t>
            </a:r>
            <a:r>
              <a:rPr lang="ko-KR" altLang="en-US" sz="24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를 받을 때 까지 감시할 필요가 있는데</a:t>
            </a:r>
            <a:r>
              <a:rPr lang="en-US" altLang="ko-KR" sz="24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NodeJS</a:t>
            </a:r>
            <a:r>
              <a:rPr lang="ko-KR" altLang="en-US" sz="24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에서는 이러한 것들을 처리해주기 위해 내부적으로 </a:t>
            </a:r>
            <a:r>
              <a:rPr lang="en-US" altLang="ko-KR" sz="2400" spc="-150" dirty="0" err="1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libuv</a:t>
            </a:r>
            <a:r>
              <a:rPr lang="ko-KR" altLang="en-US" sz="24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라는 것을 사용</a:t>
            </a:r>
            <a:endParaRPr lang="en-US" altLang="ko-KR" sz="24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4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 </a:t>
            </a:r>
            <a:r>
              <a:rPr lang="en-US" altLang="ko-KR" sz="2400" spc="-150" dirty="0" err="1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libuv</a:t>
            </a:r>
            <a:r>
              <a:rPr lang="ko-KR" altLang="en-US" sz="24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는 </a:t>
            </a:r>
            <a:r>
              <a:rPr lang="ko-KR" altLang="en-US" sz="2400" spc="-150" dirty="0" err="1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비동기적인</a:t>
            </a:r>
            <a:r>
              <a:rPr lang="ko-KR" altLang="en-US" sz="24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4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I/O Task </a:t>
            </a:r>
            <a:r>
              <a:rPr lang="ko-KR" altLang="en-US" sz="24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처리를 위한 모든 것들을 제공해준다</a:t>
            </a:r>
            <a:r>
              <a:rPr lang="en-US" altLang="ko-KR" sz="24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9803" y="1006929"/>
            <a:ext cx="4285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이벤트 기반</a:t>
            </a: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</a:t>
            </a:r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Non-blocking</a:t>
            </a:r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I/O </a:t>
            </a:r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활용 비동기방식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8BFC48E1-A237-4098-A589-823D63219B49}"/>
              </a:ext>
            </a:extLst>
          </p:cNvPr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AD82374B-D84B-47FE-9FE0-5833BAA6DD09}"/>
              </a:ext>
            </a:extLst>
          </p:cNvPr>
          <p:cNvCxnSpPr/>
          <p:nvPr/>
        </p:nvCxnSpPr>
        <p:spPr>
          <a:xfrm>
            <a:off x="10429834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9E5A96A1-6EBC-4886-B1CE-58A2FFF722B4}"/>
              </a:ext>
            </a:extLst>
          </p:cNvPr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6093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26522" y="437391"/>
            <a:ext cx="23551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Node.js </a:t>
            </a:r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특징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69803" y="1006929"/>
            <a:ext cx="4285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이벤트 기반</a:t>
            </a: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</a:t>
            </a:r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Non-blocking</a:t>
            </a:r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I/O </a:t>
            </a:r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활용 비동기방식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C232D43-9C61-4A23-9AE0-92F1F51A375A}"/>
              </a:ext>
            </a:extLst>
          </p:cNvPr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7360847B-CF3D-40B2-BC44-E58C2D0E5D87}"/>
              </a:ext>
            </a:extLst>
          </p:cNvPr>
          <p:cNvCxnSpPr/>
          <p:nvPr/>
        </p:nvCxnSpPr>
        <p:spPr>
          <a:xfrm>
            <a:off x="10429834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5A23989A-A2DD-4CC1-A806-75713FA12076}"/>
              </a:ext>
            </a:extLst>
          </p:cNvPr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21DE9B8F-A001-4C77-B7F4-09571FC15B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2694" y="1591704"/>
            <a:ext cx="8146611" cy="321791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5373B49-0D89-4186-98C6-0DDB0C4A8CB0}"/>
              </a:ext>
            </a:extLst>
          </p:cNvPr>
          <p:cNvSpPr txBox="1"/>
          <p:nvPr/>
        </p:nvSpPr>
        <p:spPr>
          <a:xfrm>
            <a:off x="943124" y="5025058"/>
            <a:ext cx="103057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ko-KR" altLang="en-US" sz="24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비동기를 지원하기 위해 </a:t>
            </a:r>
            <a:r>
              <a:rPr lang="en-US" altLang="ko-KR" sz="2400" spc="-150" dirty="0" err="1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libuv</a:t>
            </a:r>
            <a:r>
              <a:rPr lang="en-US" altLang="ko-KR" sz="24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24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라이브러리를 사용</a:t>
            </a:r>
            <a:r>
              <a:rPr lang="en-US" altLang="ko-KR" sz="24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en-US" altLang="ko-KR" sz="2400" spc="-150" dirty="0" err="1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libuv</a:t>
            </a:r>
            <a:r>
              <a:rPr lang="ko-KR" altLang="en-US" sz="24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가 이벤트 루프를 제공</a:t>
            </a:r>
            <a:endParaRPr lang="en-US" altLang="ko-KR" sz="24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457200" indent="-457200">
              <a:buFontTx/>
              <a:buChar char="-"/>
            </a:pPr>
            <a:r>
              <a:rPr lang="ko-KR" altLang="en-US" sz="24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자바스크립트 엔진은 비동기 작업을 위해 </a:t>
            </a:r>
            <a:r>
              <a:rPr lang="en-US" altLang="ko-KR" sz="24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Node.js</a:t>
            </a:r>
            <a:r>
              <a:rPr lang="ko-KR" altLang="en-US" sz="24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의 </a:t>
            </a:r>
            <a:r>
              <a:rPr lang="en-US" altLang="ko-KR" sz="24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API</a:t>
            </a:r>
            <a:r>
              <a:rPr lang="ko-KR" altLang="en-US" sz="24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를 호출하며</a:t>
            </a:r>
            <a:r>
              <a:rPr lang="en-US" altLang="ko-KR" sz="24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24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이때 넘겨진 </a:t>
            </a:r>
            <a:r>
              <a:rPr lang="ko-KR" altLang="en-US" sz="2400" spc="-150" dirty="0" err="1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콜백은</a:t>
            </a:r>
            <a:r>
              <a:rPr lang="ko-KR" altLang="en-US" sz="24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400" spc="-150" dirty="0" err="1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libuv</a:t>
            </a:r>
            <a:r>
              <a:rPr lang="ko-KR" altLang="en-US" sz="24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의 이벤트 루프를 통해 </a:t>
            </a:r>
            <a:r>
              <a:rPr lang="ko-KR" altLang="en-US" sz="2400" spc="-150" dirty="0" err="1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스케쥴되고</a:t>
            </a:r>
            <a:r>
              <a:rPr lang="ko-KR" altLang="en-US" sz="24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실행됨</a:t>
            </a:r>
            <a:endParaRPr lang="en-US" altLang="ko-KR" sz="24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529576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26522" y="437391"/>
            <a:ext cx="23551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Node.js </a:t>
            </a:r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특징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69803" y="1006929"/>
            <a:ext cx="4285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이벤트 기반</a:t>
            </a: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</a:t>
            </a:r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Non-blocking</a:t>
            </a:r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I/O </a:t>
            </a:r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활용 비동기방식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C232D43-9C61-4A23-9AE0-92F1F51A375A}"/>
              </a:ext>
            </a:extLst>
          </p:cNvPr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7360847B-CF3D-40B2-BC44-E58C2D0E5D87}"/>
              </a:ext>
            </a:extLst>
          </p:cNvPr>
          <p:cNvCxnSpPr/>
          <p:nvPr/>
        </p:nvCxnSpPr>
        <p:spPr>
          <a:xfrm>
            <a:off x="10429834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5A23989A-A2DD-4CC1-A806-75713FA12076}"/>
              </a:ext>
            </a:extLst>
          </p:cNvPr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383EB27F-3426-4285-8244-DE241AC5C8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7433" y="1540906"/>
            <a:ext cx="9237133" cy="5003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7699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26522" y="437391"/>
            <a:ext cx="23551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Node.js </a:t>
            </a:r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특징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08919" y="1819198"/>
            <a:ext cx="977416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altLang="ko-KR" sz="24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Node.js</a:t>
            </a:r>
            <a:r>
              <a:rPr lang="ko-KR" altLang="en-US" sz="24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의 이벤트 모델에서의 블로킹 </a:t>
            </a:r>
            <a:r>
              <a:rPr lang="en-US" altLang="ko-KR" sz="24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I/O:</a:t>
            </a:r>
            <a:br>
              <a:rPr lang="en-US" altLang="ko-KR" sz="24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</a:br>
            <a:r>
              <a:rPr lang="ko-KR" altLang="en-US" sz="24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파일 읽기</a:t>
            </a:r>
            <a:r>
              <a:rPr lang="en-US" altLang="ko-KR" sz="24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/ </a:t>
            </a:r>
            <a:r>
              <a:rPr lang="ko-KR" altLang="en-US" sz="24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데이터베이스 질의</a:t>
            </a:r>
            <a:r>
              <a:rPr lang="en-US" altLang="ko-KR" sz="24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/ </a:t>
            </a:r>
            <a:r>
              <a:rPr lang="ko-KR" altLang="en-US" sz="24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소켓 요청</a:t>
            </a:r>
            <a:r>
              <a:rPr lang="en-US" altLang="ko-KR" sz="24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/ </a:t>
            </a:r>
            <a:r>
              <a:rPr lang="ko-KR" altLang="en-US" sz="24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원격 서비스 접속</a:t>
            </a:r>
            <a:endParaRPr lang="en-US" altLang="ko-KR" sz="24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457200" indent="-457200">
              <a:buFontTx/>
              <a:buChar char="-"/>
            </a:pPr>
            <a:endParaRPr lang="ko-KR" altLang="en-US" sz="24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457200" indent="-457200">
              <a:buFontTx/>
              <a:buChar char="-"/>
            </a:pPr>
            <a:r>
              <a:rPr lang="ko-KR" altLang="en-US" sz="24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이벤트 큐에서 블로킹 </a:t>
            </a:r>
            <a:r>
              <a:rPr lang="en-US" altLang="ko-KR" sz="24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I/O</a:t>
            </a:r>
            <a:r>
              <a:rPr lang="ko-KR" altLang="en-US" sz="24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이벤트가 발생하면 </a:t>
            </a:r>
            <a:r>
              <a:rPr lang="en-US" altLang="ko-KR" sz="24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Node.js</a:t>
            </a:r>
            <a:r>
              <a:rPr lang="ko-KR" altLang="en-US" sz="24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는 메인 이벤트 루프 </a:t>
            </a:r>
            <a:r>
              <a:rPr lang="en-US" altLang="ko-KR" sz="24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Thread</a:t>
            </a:r>
            <a:r>
              <a:rPr lang="ko-KR" altLang="en-US" sz="24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가 아닌</a:t>
            </a:r>
            <a:r>
              <a:rPr lang="en-US" altLang="ko-KR" sz="24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24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백그라운드에서 돌고있는 </a:t>
            </a:r>
            <a:r>
              <a:rPr lang="en-US" altLang="ko-KR" sz="24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Thread </a:t>
            </a:r>
            <a:r>
              <a:rPr lang="ko-KR" altLang="en-US" sz="24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풀에서 </a:t>
            </a:r>
            <a:r>
              <a:rPr lang="en-US" altLang="ko-KR" sz="24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Thread </a:t>
            </a:r>
            <a:r>
              <a:rPr lang="ko-KR" altLang="en-US" sz="24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한 개를 꺼내어 해당 이벤트를 처리</a:t>
            </a:r>
            <a:endParaRPr lang="en-US" altLang="ko-KR" sz="24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457200" indent="-457200">
              <a:buFontTx/>
              <a:buChar char="-"/>
            </a:pPr>
            <a:endParaRPr lang="en-US" altLang="ko-KR" sz="24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457200" indent="-457200">
              <a:buFontTx/>
              <a:buChar char="-"/>
            </a:pPr>
            <a:r>
              <a:rPr lang="en-US" altLang="ko-KR" sz="24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Request</a:t>
            </a:r>
            <a:r>
              <a:rPr lang="ko-KR" altLang="en-US" sz="24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가 들어오면 단일 스레드인 </a:t>
            </a:r>
            <a:r>
              <a:rPr lang="en-US" altLang="ko-KR" sz="24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Node.js Application</a:t>
            </a:r>
            <a:r>
              <a:rPr lang="ko-KR" altLang="en-US" sz="24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에서 요청을 받아 </a:t>
            </a:r>
            <a:r>
              <a:rPr lang="en-US" altLang="ko-KR" sz="24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Event Queue</a:t>
            </a:r>
            <a:r>
              <a:rPr lang="ko-KR" altLang="en-US" sz="24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에 넣음</a:t>
            </a:r>
            <a:endParaRPr lang="en-US" altLang="ko-KR" sz="24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457200" indent="-457200">
              <a:buFontTx/>
              <a:buChar char="-"/>
            </a:pPr>
            <a:r>
              <a:rPr lang="en-US" altLang="ko-KR" sz="24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Event Loop</a:t>
            </a:r>
            <a:r>
              <a:rPr lang="ko-KR" altLang="en-US" sz="24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는 </a:t>
            </a:r>
            <a:r>
              <a:rPr lang="en-US" altLang="ko-KR" sz="24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Event Queue</a:t>
            </a:r>
            <a:r>
              <a:rPr lang="ko-KR" altLang="en-US" sz="24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에 들어와 있는 작업들을 순서대로 </a:t>
            </a:r>
            <a:r>
              <a:rPr lang="en-US" altLang="ko-KR" sz="24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Thread pool</a:t>
            </a:r>
            <a:r>
              <a:rPr lang="ko-KR" altLang="en-US" sz="24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에서 </a:t>
            </a:r>
            <a:r>
              <a:rPr lang="en-US" altLang="ko-KR" sz="24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Thread</a:t>
            </a:r>
            <a:r>
              <a:rPr lang="ko-KR" altLang="en-US" sz="24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를 하나 꺼내 작업을 할당해주고 </a:t>
            </a:r>
            <a:r>
              <a:rPr lang="ko-KR" altLang="en-US" sz="2400" spc="-150" dirty="0" err="1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콜백</a:t>
            </a:r>
            <a:r>
              <a:rPr lang="ko-KR" altLang="en-US" sz="24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함수를 다시 </a:t>
            </a:r>
            <a:r>
              <a:rPr lang="en-US" altLang="ko-KR" sz="24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Event Queue</a:t>
            </a:r>
            <a:r>
              <a:rPr lang="ko-KR" altLang="en-US" sz="24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에 넣음</a:t>
            </a:r>
            <a:endParaRPr lang="en-US" altLang="ko-KR" sz="24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69803" y="1006929"/>
            <a:ext cx="1321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Node.js </a:t>
            </a:r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강점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8BFC48E1-A237-4098-A589-823D63219B49}"/>
              </a:ext>
            </a:extLst>
          </p:cNvPr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AD82374B-D84B-47FE-9FE0-5833BAA6DD09}"/>
              </a:ext>
            </a:extLst>
          </p:cNvPr>
          <p:cNvCxnSpPr/>
          <p:nvPr/>
        </p:nvCxnSpPr>
        <p:spPr>
          <a:xfrm>
            <a:off x="10429834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9E5A96A1-6EBC-4886-B1CE-58A2FFF722B4}"/>
              </a:ext>
            </a:extLst>
          </p:cNvPr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8797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41956" y="2497976"/>
            <a:ext cx="201208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</a:t>
            </a:r>
            <a:endParaRPr lang="ko-KR" altLang="en-US" sz="115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843332" y="3194050"/>
            <a:ext cx="2400197" cy="4699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‘Node.js’</a:t>
            </a:r>
            <a:r>
              <a:rPr lang="ko-KR" altLang="en-US" sz="20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란</a:t>
            </a:r>
            <a:r>
              <a:rPr lang="en-US" altLang="ko-KR" sz="20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?</a:t>
            </a:r>
            <a:endParaRPr lang="ko-KR" altLang="en-US" sz="20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91556" y="2497976"/>
            <a:ext cx="201208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</a:t>
            </a:r>
            <a:endParaRPr lang="ko-KR" altLang="en-US" sz="115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096814" y="3194050"/>
            <a:ext cx="2201573" cy="4699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Node.js</a:t>
            </a:r>
            <a:r>
              <a:rPr lang="ko-KR" altLang="en-US" sz="20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특징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341156" y="2497976"/>
            <a:ext cx="201208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</a:t>
            </a:r>
            <a:endParaRPr lang="ko-KR" altLang="en-US" sz="115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246414" y="3194050"/>
            <a:ext cx="2201573" cy="4699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Node.js</a:t>
            </a:r>
            <a:r>
              <a:rPr lang="ko-KR" altLang="en-US" sz="20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의</a:t>
            </a:r>
            <a:br>
              <a:rPr lang="en-US" altLang="ko-KR" sz="20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</a:br>
            <a:r>
              <a:rPr lang="ko-KR" altLang="en-US" sz="20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유의사항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381700" y="627893"/>
            <a:ext cx="14285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3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Node</a:t>
            </a:r>
            <a:r>
              <a:rPr lang="en-US" altLang="ko-KR" sz="3200" spc="-30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.js</a:t>
            </a:r>
            <a:endParaRPr lang="ko-KR" altLang="en-US" sz="3200" spc="-3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5014614" y="1243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33372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26522" y="437391"/>
            <a:ext cx="23551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Node.js </a:t>
            </a:r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특징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08919" y="1819198"/>
            <a:ext cx="977416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altLang="ko-KR" sz="24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V8 </a:t>
            </a:r>
            <a:r>
              <a:rPr lang="ko-KR" altLang="en-US" sz="24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엔진에서 동작</a:t>
            </a:r>
            <a:r>
              <a:rPr lang="en-US" altLang="ko-KR" sz="24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24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이벤트 기반 비동기 방식</a:t>
            </a:r>
            <a:r>
              <a:rPr lang="en-US" altLang="ko-KR" sz="24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Non-blocking</a:t>
            </a:r>
            <a:br>
              <a:rPr lang="en-US" altLang="ko-KR" sz="24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</a:br>
            <a:r>
              <a:rPr lang="en-US" altLang="ko-KR" sz="24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-&gt; </a:t>
            </a:r>
            <a:r>
              <a:rPr lang="ko-KR" altLang="en-US" sz="24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가볍고 빠른 퍼포먼스가 가능</a:t>
            </a:r>
            <a:endParaRPr lang="en-US" altLang="ko-KR" sz="24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457200" indent="-457200">
              <a:buFontTx/>
              <a:buChar char="-"/>
            </a:pPr>
            <a:endParaRPr lang="en-US" altLang="ko-KR" sz="24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457200" indent="-457200">
              <a:buFontTx/>
              <a:buChar char="-"/>
            </a:pPr>
            <a:r>
              <a:rPr lang="ko-KR" altLang="en-US" sz="24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대기시간이 짧은 메시지를 대량으로 처리</a:t>
            </a:r>
            <a:r>
              <a:rPr lang="en-US" altLang="ko-KR" sz="24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-&gt; </a:t>
            </a:r>
            <a:r>
              <a:rPr lang="ko-KR" altLang="en-US" sz="24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실시간 웹 애플리케이션에서 강함</a:t>
            </a:r>
            <a:endParaRPr lang="en-US" altLang="ko-KR" sz="24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457200" indent="-457200">
              <a:buFontTx/>
              <a:buChar char="-"/>
            </a:pPr>
            <a:endParaRPr lang="en-US" altLang="ko-KR" sz="24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457200" indent="-457200">
              <a:buFontTx/>
              <a:buChar char="-"/>
            </a:pPr>
            <a:r>
              <a:rPr lang="ko-KR" altLang="en-US" sz="24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웹 브라우저에서 </a:t>
            </a:r>
            <a:r>
              <a:rPr lang="en-US" altLang="ko-KR" sz="24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JavaScript</a:t>
            </a:r>
            <a:r>
              <a:rPr lang="ko-KR" altLang="en-US" sz="24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를 사용할 경우</a:t>
            </a:r>
            <a:r>
              <a:rPr lang="en-US" altLang="ko-KR" sz="24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24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하나의 완결된 어플리케이션을 제작할 수 있음</a:t>
            </a:r>
            <a:endParaRPr lang="en-US" altLang="ko-KR" sz="24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457200" indent="-457200">
              <a:buFontTx/>
              <a:buChar char="-"/>
            </a:pPr>
            <a:endParaRPr lang="en-US" altLang="ko-KR" sz="24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457200" indent="-457200">
              <a:buFontTx/>
              <a:buChar char="-"/>
            </a:pPr>
            <a:r>
              <a:rPr lang="ko-KR" altLang="en-US" sz="24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커뮤니티가 많이 활성화 되어있음</a:t>
            </a:r>
            <a:endParaRPr lang="en-US" altLang="ko-KR" sz="24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457200" indent="-457200">
              <a:buFontTx/>
              <a:buChar char="-"/>
            </a:pPr>
            <a:endParaRPr lang="en-US" altLang="ko-KR" sz="24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457200" indent="-457200">
              <a:buFontTx/>
              <a:buChar char="-"/>
            </a:pPr>
            <a:r>
              <a:rPr lang="ko-KR" altLang="en-US" sz="24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패키지 관리자인 </a:t>
            </a:r>
            <a:r>
              <a:rPr lang="en-US" altLang="ko-KR" sz="2400" spc="-150" dirty="0" err="1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npm</a:t>
            </a:r>
            <a:r>
              <a:rPr lang="ko-KR" altLang="en-US" sz="24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을 제공하여</a:t>
            </a:r>
            <a:r>
              <a:rPr lang="en-US" altLang="ko-KR" sz="24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</a:t>
            </a:r>
            <a:r>
              <a:rPr lang="ko-KR" altLang="en-US" sz="24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오픈 소스 도구의 접근성이 높고 그 수가 많음</a:t>
            </a:r>
            <a:endParaRPr lang="en-US" altLang="ko-KR" sz="24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69803" y="1006929"/>
            <a:ext cx="1321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Node.js </a:t>
            </a:r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강점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8BFC48E1-A237-4098-A589-823D63219B49}"/>
              </a:ext>
            </a:extLst>
          </p:cNvPr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AD82374B-D84B-47FE-9FE0-5833BAA6DD09}"/>
              </a:ext>
            </a:extLst>
          </p:cNvPr>
          <p:cNvCxnSpPr/>
          <p:nvPr/>
        </p:nvCxnSpPr>
        <p:spPr>
          <a:xfrm>
            <a:off x="10429834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9E5A96A1-6EBC-4886-B1CE-58A2FFF722B4}"/>
              </a:ext>
            </a:extLst>
          </p:cNvPr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37929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970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03</a:t>
            </a:r>
            <a:endParaRPr lang="ko-KR" altLang="en-US" sz="44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Node.js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유의사항</a:t>
            </a:r>
          </a:p>
        </p:txBody>
      </p:sp>
    </p:spTree>
    <p:extLst>
      <p:ext uri="{BB962C8B-B14F-4D97-AF65-F5344CB8AC3E}">
        <p14:creationId xmlns:p14="http://schemas.microsoft.com/office/powerpoint/2010/main" val="2440409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26522" y="437393"/>
            <a:ext cx="34179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Node.js</a:t>
            </a:r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의 유의사항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69803" y="1006929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단점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FA91A5A-0C69-4C02-9844-0E730E486F02}"/>
              </a:ext>
            </a:extLst>
          </p:cNvPr>
          <p:cNvSpPr txBox="1"/>
          <p:nvPr/>
        </p:nvSpPr>
        <p:spPr>
          <a:xfrm>
            <a:off x="1208919" y="1819198"/>
            <a:ext cx="9774162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Node.js </a:t>
            </a:r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가 항상 최고의 선택인 것은 아님</a:t>
            </a:r>
            <a:endParaRPr lang="en-US" altLang="ko-KR" sz="24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457200" indent="-457200">
              <a:buFontTx/>
              <a:buChar char="-"/>
            </a:pPr>
            <a:endParaRPr lang="en-US" altLang="ko-KR" sz="24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457200" indent="-457200">
              <a:buFontTx/>
              <a:buChar char="-"/>
            </a:pPr>
            <a:r>
              <a:rPr lang="en-US" altLang="ko-KR" sz="24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CPU</a:t>
            </a:r>
            <a:r>
              <a:rPr lang="ko-KR" altLang="en-US" sz="24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를 많이 소모하는 작업</a:t>
            </a:r>
            <a:r>
              <a:rPr lang="en-US" altLang="ko-KR" sz="24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24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대용량 파일을 처리하는 작업은 피해야 함</a:t>
            </a:r>
            <a:endParaRPr lang="en-US" altLang="ko-KR" sz="24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457200" indent="-457200">
              <a:buFontTx/>
              <a:buChar char="-"/>
            </a:pPr>
            <a:r>
              <a:rPr lang="ko-KR" altLang="en-US" sz="24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기본적으로 </a:t>
            </a:r>
            <a:r>
              <a:rPr lang="en-US" altLang="ko-KR" sz="24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Single Thread </a:t>
            </a:r>
            <a:r>
              <a:rPr lang="ko-KR" altLang="en-US" sz="24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모델이기 때문에</a:t>
            </a:r>
            <a:r>
              <a:rPr lang="en-US" altLang="ko-KR" sz="24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24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하나의 작업 자체가 시간이 많이 걸리면 전체 시스템의 성능이 급격하게 떨어질 수 밖에 없음</a:t>
            </a:r>
            <a:endParaRPr lang="en-US" altLang="ko-KR" sz="24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457200" indent="-457200">
              <a:buFontTx/>
              <a:buChar char="-"/>
            </a:pPr>
            <a:r>
              <a:rPr lang="ko-KR" altLang="en-US" sz="24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하나의 </a:t>
            </a:r>
            <a:r>
              <a:rPr lang="en-US" altLang="ko-KR" sz="24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Thread</a:t>
            </a:r>
            <a:r>
              <a:rPr lang="ko-KR" altLang="en-US" sz="24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는 하나의 물리적 코어밖에 사용하지 못하기 때문에 멀티 코어의 시스템이라도 성능이 올라가지 않음</a:t>
            </a:r>
            <a:endParaRPr lang="en-US" altLang="ko-KR" sz="24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457200" indent="-457200">
              <a:buFontTx/>
              <a:buChar char="-"/>
            </a:pPr>
            <a:r>
              <a:rPr lang="ko-KR" altLang="en-US" sz="24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코드를 순차적으로 실행하는 것이 아니라</a:t>
            </a:r>
            <a:r>
              <a:rPr lang="en-US" altLang="ko-KR" sz="24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24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비동기 방식으로 이벤트를 </a:t>
            </a:r>
            <a:r>
              <a:rPr lang="ko-KR" altLang="en-US" sz="2400" spc="-150" dirty="0" err="1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보내놓고</a:t>
            </a:r>
            <a:r>
              <a:rPr lang="en-US" altLang="ko-KR" sz="24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24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그 응답에 대한 이벤트가 오면 </a:t>
            </a:r>
            <a:r>
              <a:rPr lang="ko-KR" altLang="en-US" sz="2400" spc="-150" dirty="0" err="1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핸들러를</a:t>
            </a:r>
            <a:r>
              <a:rPr lang="ko-KR" altLang="en-US" sz="24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통해서 처리 하는 형식이기 때문에</a:t>
            </a:r>
            <a:r>
              <a:rPr lang="en-US" altLang="ko-KR" sz="24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24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기존 서버 프로그래밍 모델과는 많은 차이를 보임</a:t>
            </a:r>
            <a:endParaRPr lang="en-US" altLang="ko-KR" sz="24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12807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26522" y="437393"/>
            <a:ext cx="34179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Node.js</a:t>
            </a:r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의</a:t>
            </a:r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유의사항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69803" y="1006929"/>
            <a:ext cx="1596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적합한 사용 환경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FA91A5A-0C69-4C02-9844-0E730E486F02}"/>
              </a:ext>
            </a:extLst>
          </p:cNvPr>
          <p:cNvSpPr txBox="1"/>
          <p:nvPr/>
        </p:nvSpPr>
        <p:spPr>
          <a:xfrm>
            <a:off x="1208919" y="1819198"/>
            <a:ext cx="977416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빠르고 확장 가능한 환경에 적합</a:t>
            </a:r>
            <a:endParaRPr lang="en-US" altLang="ko-KR" sz="32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457200" indent="-457200">
              <a:buFontTx/>
              <a:buChar char="-"/>
            </a:pPr>
            <a:endParaRPr lang="en-US" altLang="ko-KR" sz="24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457200" indent="-457200">
              <a:buFontTx/>
              <a:buChar char="-"/>
            </a:pPr>
            <a:r>
              <a:rPr lang="ko-KR" altLang="en-US" sz="24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응답시간이 짧고 많은 요청을 처리해야 하는 경우</a:t>
            </a:r>
            <a:endParaRPr lang="en-US" altLang="ko-KR" sz="24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457200" indent="-457200">
              <a:buFontTx/>
              <a:buChar char="-"/>
            </a:pPr>
            <a:r>
              <a:rPr lang="ko-KR" altLang="en-US" sz="24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서버로의 지속적인 연결을 유지하려는 경우</a:t>
            </a:r>
            <a:endParaRPr lang="en-US" altLang="ko-KR" sz="24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457200" indent="-457200">
              <a:buFontTx/>
              <a:buChar char="-"/>
            </a:pPr>
            <a:endParaRPr lang="en-US" altLang="ko-KR" sz="24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457200" indent="-457200">
              <a:buFontTx/>
              <a:buChar char="-"/>
            </a:pPr>
            <a:r>
              <a:rPr lang="ko-KR" altLang="en-US" sz="24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클라이언트 측에서 모든 렌더링이 수행되는 </a:t>
            </a:r>
            <a:r>
              <a:rPr lang="en-US" altLang="ko-KR" sz="24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“</a:t>
            </a:r>
            <a:r>
              <a:rPr lang="ko-KR" altLang="en-US" sz="24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단일 페이지 응용 프로그램</a:t>
            </a:r>
            <a:r>
              <a:rPr lang="en-US" altLang="ko-KR" sz="24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(SPA)”</a:t>
            </a:r>
            <a:r>
              <a:rPr lang="ko-KR" altLang="en-US" sz="24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에서 주로 사용</a:t>
            </a:r>
            <a:endParaRPr lang="en-US" altLang="ko-KR" sz="24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457200" indent="-457200">
              <a:buFontTx/>
              <a:buChar char="-"/>
            </a:pPr>
            <a:endParaRPr lang="en-US" altLang="ko-KR" sz="24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143961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68376" y="2447473"/>
            <a:ext cx="44552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200" spc="-3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Thank you</a:t>
            </a:r>
            <a:endParaRPr lang="ko-KR" altLang="en-US" sz="7200" spc="-3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591816"/>
            <a:ext cx="4200071" cy="39119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4116967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970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01</a:t>
            </a:r>
            <a:endParaRPr lang="ko-KR" altLang="en-US" sz="44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‘Node.js’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란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4545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26522" y="437391"/>
            <a:ext cx="22525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‘Node.js’</a:t>
            </a:r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란</a:t>
            </a:r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?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208919" y="4281411"/>
            <a:ext cx="977416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altLang="ko-KR" sz="24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JavaScript </a:t>
            </a:r>
            <a:r>
              <a:rPr lang="ko-KR" altLang="en-US" sz="24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기반의 소프트웨어 플랫폼</a:t>
            </a:r>
            <a:endParaRPr lang="en-US" altLang="ko-KR" sz="24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457200" indent="-457200">
              <a:buFontTx/>
              <a:buChar char="-"/>
            </a:pPr>
            <a:r>
              <a:rPr lang="ko-KR" altLang="en-US" sz="24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네트워크 어플리케이션</a:t>
            </a:r>
            <a:r>
              <a:rPr lang="en-US" altLang="ko-KR" sz="24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ko-KR" altLang="en-US" sz="24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서버 사이드</a:t>
            </a:r>
            <a:r>
              <a:rPr lang="en-US" altLang="ko-KR" sz="24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  <a:r>
              <a:rPr lang="ko-KR" altLang="en-US" sz="24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개발 프레임워크</a:t>
            </a:r>
            <a:endParaRPr lang="en-US" altLang="ko-KR" sz="24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457200" indent="-457200">
              <a:buFontTx/>
              <a:buChar char="-"/>
            </a:pPr>
            <a:r>
              <a:rPr lang="en-US" altLang="ko-KR" sz="24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JavaScript</a:t>
            </a:r>
            <a:r>
              <a:rPr lang="ko-KR" altLang="en-US" sz="24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가 웹 브라우저가 아닌 서버 쪽에서도 동작할 수 있도록 확장되는 결정직인 계기를 마련함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9803" y="1006929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소개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E48D4C1-8C29-420A-B91B-7048136488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3794" y="1460569"/>
            <a:ext cx="3884412" cy="2382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070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26522" y="437391"/>
            <a:ext cx="22525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‘Node.js’</a:t>
            </a:r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란</a:t>
            </a:r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?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069803" y="1006929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소개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5A76189-E836-42D1-89AE-E8DDB88DC5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419" t="41403" r="59539" b="32281"/>
          <a:stretch/>
        </p:blipFill>
        <p:spPr>
          <a:xfrm>
            <a:off x="2356718" y="1573923"/>
            <a:ext cx="7478563" cy="3455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443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26522" y="437391"/>
            <a:ext cx="22525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‘Node.js’</a:t>
            </a:r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란</a:t>
            </a:r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?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069803" y="1006929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사용 예</a:t>
            </a:r>
          </a:p>
        </p:txBody>
      </p:sp>
      <p:sp>
        <p:nvSpPr>
          <p:cNvPr id="2" name="AutoShape 2" descr="Uberì Node.js ê¸°ë° íë«í¼">
            <a:extLst>
              <a:ext uri="{FF2B5EF4-FFF2-40B4-BE49-F238E27FC236}">
                <a16:creationId xmlns:a16="http://schemas.microsoft.com/office/drawing/2014/main" id="{C4D5A8C5-1CD4-4C24-BB1A-B07B0F40C99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34DD432-226D-4F20-9C43-2787F02913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761"/>
          <a:stretch/>
        </p:blipFill>
        <p:spPr>
          <a:xfrm>
            <a:off x="7994039" y="1191595"/>
            <a:ext cx="2864420" cy="47601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686966A-CFA8-4A04-80A2-E83F804D7903}"/>
              </a:ext>
            </a:extLst>
          </p:cNvPr>
          <p:cNvSpPr txBox="1"/>
          <p:nvPr/>
        </p:nvSpPr>
        <p:spPr>
          <a:xfrm>
            <a:off x="1208919" y="1819198"/>
            <a:ext cx="605548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Uber</a:t>
            </a:r>
          </a:p>
          <a:p>
            <a:endParaRPr lang="en-US" altLang="ko-KR" sz="24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457200" indent="-457200">
              <a:buFontTx/>
              <a:buChar char="-"/>
            </a:pPr>
            <a:r>
              <a:rPr lang="en-US" altLang="ko-KR" sz="24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Node.js</a:t>
            </a:r>
            <a:r>
              <a:rPr lang="ko-KR" altLang="en-US" sz="24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로 완전 제작하기 시작한 최초의 회사</a:t>
            </a:r>
            <a:endParaRPr lang="en-US" altLang="ko-KR" sz="24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457200" indent="-457200">
              <a:buFontTx/>
              <a:buChar char="-"/>
            </a:pPr>
            <a:endParaRPr lang="en-US" altLang="ko-KR" sz="24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457200" indent="-457200">
              <a:buFontTx/>
              <a:buChar char="-"/>
            </a:pPr>
            <a:r>
              <a:rPr lang="ko-KR" altLang="en-US" sz="24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많은 정보를 신속하게 처리함</a:t>
            </a:r>
            <a:endParaRPr lang="en-US" altLang="ko-KR" sz="24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457200" indent="-457200">
              <a:buFontTx/>
              <a:buChar char="-"/>
            </a:pPr>
            <a:r>
              <a:rPr lang="ko-KR" altLang="en-US" sz="24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프로그램을 검사하고 오류를 즉각적으로 처리</a:t>
            </a:r>
            <a:endParaRPr lang="en-US" altLang="ko-KR" sz="24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457200" indent="-457200">
              <a:buFontTx/>
              <a:buChar char="-"/>
            </a:pPr>
            <a:r>
              <a:rPr lang="ko-KR" altLang="en-US" sz="24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활발한 오픈소스 커뮤니티를 통해 지속적으로 기술을 최적화하여 자체적으로 개선되고 있음</a:t>
            </a:r>
            <a:endParaRPr lang="en-US" altLang="ko-KR" sz="24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0945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26522" y="437391"/>
            <a:ext cx="22525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‘Node.js’</a:t>
            </a:r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란</a:t>
            </a:r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?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069803" y="1006929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사용 예</a:t>
            </a:r>
          </a:p>
        </p:txBody>
      </p:sp>
      <p:sp>
        <p:nvSpPr>
          <p:cNvPr id="2" name="AutoShape 2" descr="Uberì Node.js ê¸°ë° íë«í¼">
            <a:extLst>
              <a:ext uri="{FF2B5EF4-FFF2-40B4-BE49-F238E27FC236}">
                <a16:creationId xmlns:a16="http://schemas.microsoft.com/office/drawing/2014/main" id="{C4D5A8C5-1CD4-4C24-BB1A-B07B0F40C99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FC327C2-DC81-44C6-A8BE-F13C9BDA63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2000" y="1191595"/>
            <a:ext cx="5588000" cy="301370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0FE10AF-72A4-4868-ABC3-57C8A6D60C4C}"/>
              </a:ext>
            </a:extLst>
          </p:cNvPr>
          <p:cNvSpPr txBox="1"/>
          <p:nvPr/>
        </p:nvSpPr>
        <p:spPr>
          <a:xfrm>
            <a:off x="1208919" y="4281411"/>
            <a:ext cx="9774162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 dirty="0" err="1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Paypal</a:t>
            </a:r>
            <a:endParaRPr lang="en-US" altLang="ko-KR" sz="24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457200" indent="-457200">
              <a:buFontTx/>
              <a:buChar char="-"/>
            </a:pPr>
            <a:r>
              <a:rPr lang="ko-KR" altLang="en-US" sz="24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브라우저와 서버 어플리케이션을 </a:t>
            </a:r>
            <a:r>
              <a:rPr lang="en-US" altLang="ko-KR" sz="24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JavaScript</a:t>
            </a:r>
            <a:r>
              <a:rPr lang="ko-KR" altLang="en-US" sz="24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로 작성할 수 있게 되면서 양측의 문제를 이해하고 기술 스택의 모든 수준에서 고객의 요구에 효과적으로 대응할 수 있게 됨 </a:t>
            </a:r>
            <a:endParaRPr lang="en-US" altLang="ko-KR" sz="24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22427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26522" y="437391"/>
            <a:ext cx="22525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‘Node.js’</a:t>
            </a:r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란</a:t>
            </a:r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?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208919" y="1819198"/>
            <a:ext cx="977416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그 외 서비스</a:t>
            </a:r>
            <a:endParaRPr lang="en-US" altLang="ko-KR" sz="32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endParaRPr lang="en-US" altLang="ko-KR" sz="24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z="24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 LinkedIn, Netflix, Yahoo, Mozilla…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9803" y="1006929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사용 예</a:t>
            </a:r>
          </a:p>
        </p:txBody>
      </p:sp>
      <p:sp>
        <p:nvSpPr>
          <p:cNvPr id="2" name="AutoShape 2" descr="Uberì Node.js ê¸°ë° íë«í¼">
            <a:extLst>
              <a:ext uri="{FF2B5EF4-FFF2-40B4-BE49-F238E27FC236}">
                <a16:creationId xmlns:a16="http://schemas.microsoft.com/office/drawing/2014/main" id="{C4D5A8C5-1CD4-4C24-BB1A-B07B0F40C99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594447D-E197-412C-AB78-4755F3C2DF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708" t="44599" r="81525" b="38333"/>
          <a:stretch/>
        </p:blipFill>
        <p:spPr>
          <a:xfrm>
            <a:off x="5814010" y="3142637"/>
            <a:ext cx="5169071" cy="2633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9288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970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02</a:t>
            </a:r>
            <a:endParaRPr lang="ko-KR" altLang="en-US" sz="44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Node.js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특징</a:t>
            </a:r>
          </a:p>
        </p:txBody>
      </p:sp>
    </p:spTree>
    <p:extLst>
      <p:ext uri="{BB962C8B-B14F-4D97-AF65-F5344CB8AC3E}">
        <p14:creationId xmlns:p14="http://schemas.microsoft.com/office/powerpoint/2010/main" val="296322885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839</TotalTime>
  <Words>937</Words>
  <Application>Microsoft Office PowerPoint</Application>
  <PresentationFormat>와이드스크린</PresentationFormat>
  <Paragraphs>162</Paragraphs>
  <Slides>24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9" baseType="lpstr">
      <vt:lpstr>나눔스퀘어 ExtraBold</vt:lpstr>
      <vt:lpstr>나눔스퀘어 Bold</vt:lpstr>
      <vt:lpstr>Arial</vt:lpstr>
      <vt:lpstr>맑은 고딕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hyeran kang</dc:creator>
  <cp:lastModifiedBy>민 혜준</cp:lastModifiedBy>
  <cp:revision>117</cp:revision>
  <dcterms:created xsi:type="dcterms:W3CDTF">2017-05-29T09:12:16Z</dcterms:created>
  <dcterms:modified xsi:type="dcterms:W3CDTF">2018-05-11T03:25:41Z</dcterms:modified>
</cp:coreProperties>
</file>