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70" r:id="rId3"/>
    <p:sldId id="271" r:id="rId4"/>
    <p:sldId id="277" r:id="rId5"/>
    <p:sldId id="272" r:id="rId6"/>
    <p:sldId id="273" r:id="rId7"/>
    <p:sldId id="274" r:id="rId8"/>
    <p:sldId id="278" r:id="rId9"/>
    <p:sldId id="266" r:id="rId10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나눔고딕" panose="020B0600000101010101" charset="-127"/>
      <p:regular r:id="rId14"/>
      <p:bold r:id="rId15"/>
    </p:embeddedFont>
    <p:embeddedFont>
      <p:font typeface="나눔손글씨 펜" panose="020B0600000101010101" charset="-127"/>
      <p:regular r:id="rId16"/>
    </p:embeddedFont>
    <p:embeddedFont>
      <p:font typeface="나눔바른고딕" panose="020B0600000101010101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D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2" autoAdjust="0"/>
    <p:restoredTop sz="94660"/>
  </p:normalViewPr>
  <p:slideViewPr>
    <p:cSldViewPr>
      <p:cViewPr varScale="1">
        <p:scale>
          <a:sx n="82" d="100"/>
          <a:sy n="82" d="100"/>
        </p:scale>
        <p:origin x="-1766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A239D-8EAB-4675-960D-33BF23570D9B}" type="datetimeFigureOut">
              <a:rPr lang="ko-KR" altLang="en-US" smtClean="0"/>
              <a:pPr/>
              <a:t>2018-04-05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C52FD-702A-4F63-9E0D-640FECA2C3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4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Documents and Settings\nhn\바탕 화면\메모장\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nhn\바탕 화면\메모장\0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nhn\바탕 화면\메모장\05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4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E419-3DBD-4114-8239-FD00F4B4DADF}" type="datetimeFigureOut">
              <a:rPr lang="ko-KR" altLang="en-US" smtClean="0"/>
              <a:pPr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C888-4DDF-427F-91EC-A8A62E1B0C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cuments and Settings\nhn\바탕 화면\메모장\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5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nhn\바탕 화면\메모장\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 userDrawn="1"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78904" y="1844824"/>
            <a:ext cx="8229600" cy="1143000"/>
          </a:xfrm>
        </p:spPr>
        <p:txBody>
          <a:bodyPr>
            <a:normAutofit/>
          </a:bodyPr>
          <a:lstStyle>
            <a:lvl1pPr algn="l">
              <a:defRPr sz="6800" spc="-250" baseline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78904" y="1844824"/>
            <a:ext cx="8229600" cy="1143000"/>
          </a:xfrm>
        </p:spPr>
        <p:txBody>
          <a:bodyPr>
            <a:normAutofit/>
          </a:bodyPr>
          <a:lstStyle>
            <a:lvl1pPr algn="l">
              <a:defRPr sz="6800" spc="-250" baseline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Documents and Settings\nhn\바탕 화면\메모장\0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BE419-3DBD-4114-8239-FD00F4B4DADF}" type="datetimeFigureOut">
              <a:rPr lang="ko-KR" altLang="en-US" smtClean="0"/>
              <a:pPr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C888-4DDF-427F-91EC-A8A62E1B0C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2" r:id="rId2"/>
    <p:sldLayoutId id="2147483667" r:id="rId3"/>
    <p:sldLayoutId id="2147483668" r:id="rId4"/>
    <p:sldLayoutId id="2147483669" r:id="rId5"/>
    <p:sldLayoutId id="2147483670" r:id="rId6"/>
    <p:sldLayoutId id="2147483665" r:id="rId7"/>
    <p:sldLayoutId id="2147483666" r:id="rId8"/>
    <p:sldLayoutId id="2147483660" r:id="rId9"/>
    <p:sldLayoutId id="2147483661" r:id="rId10"/>
    <p:sldLayoutId id="2147483663" r:id="rId11"/>
    <p:sldLayoutId id="2147483664" r:id="rId12"/>
    <p:sldLayoutId id="2147483649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nhn\바탕 화면\메모장\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19150" y="4781268"/>
            <a:ext cx="2786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작성자</a:t>
            </a:r>
            <a:r>
              <a:rPr lang="en-US" altLang="ko-KR" sz="12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</a:t>
            </a:r>
            <a:r>
              <a:rPr lang="ko-KR" altLang="en-US" sz="12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신용구</a:t>
            </a:r>
            <a:endParaRPr lang="en-US" altLang="ko-KR" sz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소속팀   소프트웨어학부</a:t>
            </a:r>
            <a:endParaRPr lang="en-US" altLang="ko-KR" sz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2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작성년월일</a:t>
            </a:r>
            <a:r>
              <a:rPr lang="en-US" altLang="ko-KR" sz="1200" b="1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</a:t>
            </a:r>
            <a:r>
              <a:rPr lang="en-US" altLang="ko-KR" sz="12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2018. 4. 5</a:t>
            </a:r>
            <a:endParaRPr lang="ko-KR" altLang="en-US" sz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988840"/>
            <a:ext cx="7344816" cy="102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6800" b="0" spc="-1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CPU &amp; GPU</a:t>
            </a:r>
            <a:endParaRPr lang="en-US" altLang="ko-KR" sz="6800" b="0" spc="-1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60315" y="2044155"/>
            <a:ext cx="6642520" cy="4696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CPU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란 컴퓨터의 중앙정보처리장치입니다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컴퓨터의 구성 단위 중 기억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연산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제어의 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대 </a:t>
            </a: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기능을 수행하는 장치입니다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대부분의 소프트웨어 어플리케이션들은 폰 </a:t>
            </a:r>
            <a:r>
              <a:rPr lang="ko-KR" altLang="en-US" sz="1600" spc="-20" dirty="0" err="1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노이만의</a:t>
            </a: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보고서에 기록된 바와 같이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순차적 프로그램으로 </a:t>
            </a: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작성되었습니다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CPU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는 이러한 프로그램을 순서대로 실행되는 </a:t>
            </a: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일련의 명령어를 처리하도록 설계되었습니다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CPU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들은 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Single Thread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지연을 최소화 하기 위해</a:t>
            </a: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최적화 되었습니다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spc="-20" dirty="0" err="1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지연율을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최소화 하기 위해 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CPU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는 다중의 캐시를 </a:t>
            </a: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사용하고 적은 개수의 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Thread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로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인해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레지스터의 수</a:t>
            </a: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역시 제한되어 있습니다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CPU ( Central Processing Unit)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4338" name="Picture 2" descr="íì¼:attachment/CPU/basic-instruction-processing-cycle-with-exseption-hangling.jpg"/>
          <p:cNvPicPr>
            <a:picLocks noChangeAspect="1" noChangeArrowheads="1"/>
          </p:cNvPicPr>
          <p:nvPr/>
        </p:nvPicPr>
        <p:blipFill>
          <a:blip r:embed="rId3"/>
          <a:srcRect r="-1" b="8474"/>
          <a:stretch>
            <a:fillRect/>
          </a:stretch>
        </p:blipFill>
        <p:spPr bwMode="auto">
          <a:xfrm>
            <a:off x="5500694" y="1714488"/>
            <a:ext cx="2857520" cy="2571768"/>
          </a:xfrm>
          <a:prstGeom prst="rect">
            <a:avLst/>
          </a:prstGeom>
          <a:noFill/>
        </p:spPr>
      </p:pic>
      <p:grpSp>
        <p:nvGrpSpPr>
          <p:cNvPr id="17" name="그룹 16"/>
          <p:cNvGrpSpPr/>
          <p:nvPr/>
        </p:nvGrpSpPr>
        <p:grpSpPr>
          <a:xfrm>
            <a:off x="5715008" y="4357694"/>
            <a:ext cx="2571768" cy="1714512"/>
            <a:chOff x="5715008" y="4357694"/>
            <a:chExt cx="2571768" cy="1714512"/>
          </a:xfrm>
        </p:grpSpPr>
        <p:sp>
          <p:nvSpPr>
            <p:cNvPr id="7" name="직사각형 6"/>
            <p:cNvSpPr/>
            <p:nvPr/>
          </p:nvSpPr>
          <p:spPr>
            <a:xfrm>
              <a:off x="5715008" y="4357694"/>
              <a:ext cx="2571768" cy="121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998315" y="4500570"/>
              <a:ext cx="928694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Control</a:t>
              </a:r>
            </a:p>
            <a:p>
              <a:pPr algn="ctr"/>
              <a:r>
                <a:rPr lang="en-US" altLang="ko-KR" sz="1000" dirty="0" smtClean="0"/>
                <a:t>Logic</a:t>
              </a:r>
              <a:endParaRPr lang="ko-KR" altLang="en-US" sz="10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998447" y="4500570"/>
              <a:ext cx="928694" cy="42862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L2 Cache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998315" y="5072074"/>
              <a:ext cx="928694" cy="28575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ALU</a:t>
              </a:r>
              <a:endParaRPr lang="ko-KR" altLang="en-US" sz="10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998447" y="5072074"/>
              <a:ext cx="928694" cy="28575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L1 Cache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715008" y="5857892"/>
              <a:ext cx="2571768" cy="214314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System Memory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43636" y="5572140"/>
              <a:ext cx="7858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~ 25GBPS</a:t>
              </a:r>
              <a:endParaRPr lang="ko-KR" altLang="en-US" sz="900" dirty="0"/>
            </a:p>
          </p:txBody>
        </p:sp>
      </p:grpSp>
      <p:sp>
        <p:nvSpPr>
          <p:cNvPr id="14" name="위쪽/아래쪽 화살표 13"/>
          <p:cNvSpPr/>
          <p:nvPr/>
        </p:nvSpPr>
        <p:spPr>
          <a:xfrm>
            <a:off x="6858016" y="5429264"/>
            <a:ext cx="142876" cy="357190"/>
          </a:xfrm>
          <a:prstGeom prst="upDownArrow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60315" y="2044155"/>
            <a:ext cx="6642520" cy="388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20" dirty="0" err="1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Gpu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는 수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천 개의 다각형을 그리고 실감나는 컴퓨터 그래픽을 위해 동시에 여러 작업을 처리할 수 있도록 설계된 병렬프로세서 입니다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CPU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중에서도 매우 많은 특수한 목적의 코어를 가지고 있는 프로세서 입니다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멀티 </a:t>
            </a:r>
            <a:r>
              <a:rPr lang="ko-KR" altLang="en-US" sz="1600" spc="-20" dirty="0" err="1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쓰레딩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기능과 다중 코어를 이용하여 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CPU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에서도 상당한 수준의 병렬 처리가 가능하지만 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NVIDIA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나 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AMD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특정 애플리케이션들에 대해 갖는 병렬처리에 비하면 미비합니다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최근에는 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GPU 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하드웨어 설계가 보다 통합된 프로세서로 진화되면서 점점 더 고성능 병렬 컴퓨터와 닮아가고 있습니다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GPU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는 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CPU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보다 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ALU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 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매우 많습니다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공통된 메모리와 캐시를 사용합니다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긴 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시간을 소요하는 메모리 접근시간을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최소화 하는 방식을 사용합니다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GPU ( Graphics Processing Unit)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4857752" y="3929066"/>
            <a:ext cx="2786082" cy="2000264"/>
            <a:chOff x="1428728" y="4357694"/>
            <a:chExt cx="2786082" cy="2000264"/>
          </a:xfrm>
        </p:grpSpPr>
        <p:sp>
          <p:nvSpPr>
            <p:cNvPr id="15" name="직사각형 14"/>
            <p:cNvSpPr/>
            <p:nvPr/>
          </p:nvSpPr>
          <p:spPr>
            <a:xfrm>
              <a:off x="1428728" y="5214950"/>
              <a:ext cx="2786082" cy="285752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System Memory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1428728" y="4357694"/>
              <a:ext cx="1357322" cy="714380"/>
              <a:chOff x="2714612" y="4071942"/>
              <a:chExt cx="2571768" cy="1214446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714612" y="4071942"/>
                <a:ext cx="2571768" cy="12144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2857488" y="5072074"/>
                <a:ext cx="2214578" cy="14287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/>
                  <a:t>Shared </a:t>
                </a:r>
                <a:r>
                  <a:rPr lang="en-US" altLang="ko-KR" sz="600" dirty="0" err="1" smtClean="0"/>
                  <a:t>Mem</a:t>
                </a:r>
                <a:endParaRPr lang="ko-KR" altLang="en-US" sz="600" dirty="0"/>
              </a:p>
            </p:txBody>
          </p:sp>
          <p:grpSp>
            <p:nvGrpSpPr>
              <p:cNvPr id="27" name="그룹 26"/>
              <p:cNvGrpSpPr/>
              <p:nvPr/>
            </p:nvGrpSpPr>
            <p:grpSpPr>
              <a:xfrm>
                <a:off x="2857488" y="4143380"/>
                <a:ext cx="2214578" cy="786612"/>
                <a:chOff x="5857884" y="4429132"/>
                <a:chExt cx="2214578" cy="786612"/>
              </a:xfrm>
            </p:grpSpPr>
            <p:sp>
              <p:nvSpPr>
                <p:cNvPr id="17" name="직사각형 16"/>
                <p:cNvSpPr/>
                <p:nvPr/>
              </p:nvSpPr>
              <p:spPr>
                <a:xfrm>
                  <a:off x="5857884" y="4429132"/>
                  <a:ext cx="2214578" cy="785818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9" name="직선 연결선 18"/>
                <p:cNvCxnSpPr>
                  <a:stCxn id="17" idx="1"/>
                  <a:endCxn id="17" idx="3"/>
                </p:cNvCxnSpPr>
                <p:nvPr/>
              </p:nvCxnSpPr>
              <p:spPr>
                <a:xfrm rot="10800000" flipH="1">
                  <a:off x="5857884" y="4822041"/>
                  <a:ext cx="2214578" cy="1588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>
                  <a:stCxn id="17" idx="0"/>
                  <a:endCxn id="17" idx="2"/>
                </p:cNvCxnSpPr>
                <p:nvPr/>
              </p:nvCxnSpPr>
              <p:spPr>
                <a:xfrm rot="16200000" flipH="1">
                  <a:off x="6572264" y="4822041"/>
                  <a:ext cx="785818" cy="1588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/>
                <p:cNvCxnSpPr/>
                <p:nvPr/>
              </p:nvCxnSpPr>
              <p:spPr>
                <a:xfrm rot="16200000" flipH="1">
                  <a:off x="7108843" y="4821247"/>
                  <a:ext cx="785818" cy="1588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/>
                <p:cNvCxnSpPr/>
                <p:nvPr/>
              </p:nvCxnSpPr>
              <p:spPr>
                <a:xfrm rot="16200000" flipH="1">
                  <a:off x="6037273" y="4821247"/>
                  <a:ext cx="785818" cy="1588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" name="그룹 28"/>
            <p:cNvGrpSpPr/>
            <p:nvPr/>
          </p:nvGrpSpPr>
          <p:grpSpPr>
            <a:xfrm>
              <a:off x="2857488" y="4357694"/>
              <a:ext cx="1357322" cy="714380"/>
              <a:chOff x="2714612" y="4071942"/>
              <a:chExt cx="2571768" cy="1214446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2714612" y="4071942"/>
                <a:ext cx="2571768" cy="12144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2857488" y="5072074"/>
                <a:ext cx="2214578" cy="14287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/>
                  <a:t>Shared </a:t>
                </a:r>
                <a:r>
                  <a:rPr lang="en-US" altLang="ko-KR" sz="600" dirty="0" err="1" smtClean="0"/>
                  <a:t>Mem</a:t>
                </a:r>
                <a:endParaRPr lang="ko-KR" altLang="en-US" sz="600" dirty="0"/>
              </a:p>
            </p:txBody>
          </p:sp>
          <p:grpSp>
            <p:nvGrpSpPr>
              <p:cNvPr id="32" name="그룹 26"/>
              <p:cNvGrpSpPr/>
              <p:nvPr/>
            </p:nvGrpSpPr>
            <p:grpSpPr>
              <a:xfrm>
                <a:off x="2857488" y="4143380"/>
                <a:ext cx="2214578" cy="786612"/>
                <a:chOff x="5857884" y="4429132"/>
                <a:chExt cx="2214578" cy="786612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5857884" y="4429132"/>
                  <a:ext cx="2214578" cy="785818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4" name="직선 연결선 33"/>
                <p:cNvCxnSpPr>
                  <a:stCxn id="33" idx="1"/>
                  <a:endCxn id="33" idx="3"/>
                </p:cNvCxnSpPr>
                <p:nvPr/>
              </p:nvCxnSpPr>
              <p:spPr>
                <a:xfrm rot="10800000" flipH="1">
                  <a:off x="5857884" y="4822041"/>
                  <a:ext cx="2214578" cy="1588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/>
                <p:cNvCxnSpPr>
                  <a:stCxn id="33" idx="0"/>
                  <a:endCxn id="33" idx="2"/>
                </p:cNvCxnSpPr>
                <p:nvPr/>
              </p:nvCxnSpPr>
              <p:spPr>
                <a:xfrm rot="16200000" flipH="1">
                  <a:off x="6572264" y="4822041"/>
                  <a:ext cx="785818" cy="1588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/>
                <p:nvPr/>
              </p:nvCxnSpPr>
              <p:spPr>
                <a:xfrm rot="16200000" flipH="1">
                  <a:off x="7108843" y="4821247"/>
                  <a:ext cx="785818" cy="1588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>
                <a:xfrm rot="16200000" flipH="1">
                  <a:off x="6037273" y="4821247"/>
                  <a:ext cx="785818" cy="1588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그룹 37"/>
            <p:cNvGrpSpPr/>
            <p:nvPr/>
          </p:nvGrpSpPr>
          <p:grpSpPr>
            <a:xfrm>
              <a:off x="1428728" y="5643578"/>
              <a:ext cx="1357322" cy="714380"/>
              <a:chOff x="2714612" y="4071942"/>
              <a:chExt cx="2571768" cy="1214446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2714612" y="4071942"/>
                <a:ext cx="2571768" cy="12144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2857488" y="5072074"/>
                <a:ext cx="2214578" cy="14287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/>
                  <a:t>Shared </a:t>
                </a:r>
                <a:r>
                  <a:rPr lang="en-US" altLang="ko-KR" sz="600" dirty="0" err="1" smtClean="0"/>
                  <a:t>Mem</a:t>
                </a:r>
                <a:endParaRPr lang="ko-KR" altLang="en-US" sz="600" dirty="0"/>
              </a:p>
            </p:txBody>
          </p:sp>
          <p:grpSp>
            <p:nvGrpSpPr>
              <p:cNvPr id="41" name="그룹 26"/>
              <p:cNvGrpSpPr/>
              <p:nvPr/>
            </p:nvGrpSpPr>
            <p:grpSpPr>
              <a:xfrm>
                <a:off x="2857488" y="4143380"/>
                <a:ext cx="2214578" cy="786612"/>
                <a:chOff x="5857884" y="4429132"/>
                <a:chExt cx="2214578" cy="786612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5857884" y="4429132"/>
                  <a:ext cx="2214578" cy="785818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3" name="직선 연결선 42"/>
                <p:cNvCxnSpPr>
                  <a:stCxn id="42" idx="1"/>
                  <a:endCxn id="42" idx="3"/>
                </p:cNvCxnSpPr>
                <p:nvPr/>
              </p:nvCxnSpPr>
              <p:spPr>
                <a:xfrm rot="10800000" flipH="1">
                  <a:off x="5857884" y="4822041"/>
                  <a:ext cx="2214578" cy="1588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/>
                <p:cNvCxnSpPr>
                  <a:stCxn id="42" idx="0"/>
                  <a:endCxn id="42" idx="2"/>
                </p:cNvCxnSpPr>
                <p:nvPr/>
              </p:nvCxnSpPr>
              <p:spPr>
                <a:xfrm rot="16200000" flipH="1">
                  <a:off x="6572264" y="4822041"/>
                  <a:ext cx="785818" cy="1588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/>
                <p:cNvCxnSpPr/>
                <p:nvPr/>
              </p:nvCxnSpPr>
              <p:spPr>
                <a:xfrm rot="16200000" flipH="1">
                  <a:off x="7108843" y="4821247"/>
                  <a:ext cx="785818" cy="1588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/>
                <p:cNvCxnSpPr/>
                <p:nvPr/>
              </p:nvCxnSpPr>
              <p:spPr>
                <a:xfrm rot="16200000" flipH="1">
                  <a:off x="6037273" y="4821247"/>
                  <a:ext cx="785818" cy="1588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7" name="그룹 46"/>
            <p:cNvGrpSpPr/>
            <p:nvPr/>
          </p:nvGrpSpPr>
          <p:grpSpPr>
            <a:xfrm>
              <a:off x="2857488" y="5643578"/>
              <a:ext cx="1357322" cy="714380"/>
              <a:chOff x="2714612" y="4071942"/>
              <a:chExt cx="2571768" cy="1214446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714612" y="4071942"/>
                <a:ext cx="2571768" cy="12144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2857488" y="5072074"/>
                <a:ext cx="2214578" cy="14287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/>
                  <a:t>Shared </a:t>
                </a:r>
                <a:r>
                  <a:rPr lang="en-US" altLang="ko-KR" sz="600" dirty="0" err="1" smtClean="0"/>
                  <a:t>Mem</a:t>
                </a:r>
                <a:endParaRPr lang="ko-KR" altLang="en-US" sz="600" dirty="0"/>
              </a:p>
            </p:txBody>
          </p:sp>
          <p:grpSp>
            <p:nvGrpSpPr>
              <p:cNvPr id="50" name="그룹 26"/>
              <p:cNvGrpSpPr/>
              <p:nvPr/>
            </p:nvGrpSpPr>
            <p:grpSpPr>
              <a:xfrm>
                <a:off x="2857488" y="4143380"/>
                <a:ext cx="2214578" cy="786612"/>
                <a:chOff x="5857884" y="4429132"/>
                <a:chExt cx="2214578" cy="786612"/>
              </a:xfrm>
            </p:grpSpPr>
            <p:sp>
              <p:nvSpPr>
                <p:cNvPr id="51" name="직사각형 50"/>
                <p:cNvSpPr/>
                <p:nvPr/>
              </p:nvSpPr>
              <p:spPr>
                <a:xfrm>
                  <a:off x="5857884" y="4429132"/>
                  <a:ext cx="2214578" cy="785818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2" name="직선 연결선 51"/>
                <p:cNvCxnSpPr>
                  <a:stCxn id="51" idx="1"/>
                  <a:endCxn id="51" idx="3"/>
                </p:cNvCxnSpPr>
                <p:nvPr/>
              </p:nvCxnSpPr>
              <p:spPr>
                <a:xfrm rot="10800000" flipH="1">
                  <a:off x="5857884" y="4822041"/>
                  <a:ext cx="2214578" cy="1588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>
                  <a:stCxn id="51" idx="0"/>
                  <a:endCxn id="51" idx="2"/>
                </p:cNvCxnSpPr>
                <p:nvPr/>
              </p:nvCxnSpPr>
              <p:spPr>
                <a:xfrm rot="16200000" flipH="1">
                  <a:off x="6572264" y="4822041"/>
                  <a:ext cx="785818" cy="1588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>
                <a:xfrm rot="16200000" flipH="1">
                  <a:off x="7108843" y="4821247"/>
                  <a:ext cx="785818" cy="1588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>
                <a:xfrm rot="16200000" flipH="1">
                  <a:off x="6037273" y="4821247"/>
                  <a:ext cx="785818" cy="1588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6" name="위쪽/아래쪽 화살표 55"/>
            <p:cNvSpPr/>
            <p:nvPr/>
          </p:nvSpPr>
          <p:spPr>
            <a:xfrm>
              <a:off x="2071670" y="5000636"/>
              <a:ext cx="71438" cy="285752"/>
            </a:xfrm>
            <a:prstGeom prst="upDownArrow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위쪽/아래쪽 화살표 56"/>
            <p:cNvSpPr/>
            <p:nvPr/>
          </p:nvSpPr>
          <p:spPr>
            <a:xfrm>
              <a:off x="3500430" y="5000636"/>
              <a:ext cx="71438" cy="285752"/>
            </a:xfrm>
            <a:prstGeom prst="upDownArrow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위쪽/아래쪽 화살표 57"/>
            <p:cNvSpPr/>
            <p:nvPr/>
          </p:nvSpPr>
          <p:spPr>
            <a:xfrm>
              <a:off x="3500430" y="5429264"/>
              <a:ext cx="45719" cy="285752"/>
            </a:xfrm>
            <a:prstGeom prst="upDownArrow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위쪽/아래쪽 화살표 58"/>
            <p:cNvSpPr/>
            <p:nvPr/>
          </p:nvSpPr>
          <p:spPr>
            <a:xfrm>
              <a:off x="2071670" y="5429264"/>
              <a:ext cx="71438" cy="285752"/>
            </a:xfrm>
            <a:prstGeom prst="upDownArrow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60315" y="2044155"/>
            <a:ext cx="6642520" cy="4696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사용자가 일반적으로 사용하는 프로그램들은 순차적 프로그램입니다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따라서 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CPU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성능이 좋으면 좋을 수록 빠르다고 느끼게 됩니다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멀티 코어의 경우에도 각각의 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CPU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 빠르면 빠를수록 성능이 좋다고 느낍니다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하지만 그래픽과 같이 연산은 단순하지만 반복적인 </a:t>
            </a:r>
            <a:r>
              <a:rPr lang="ko-KR" altLang="en-US" sz="1600" spc="-20" dirty="0" err="1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계산량이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압도적으로 많은 경우에는 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개의 고성능 코어를 가지고 있는 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CPU 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보다는 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100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개의 </a:t>
            </a:r>
            <a:r>
              <a:rPr lang="ko-KR" altLang="en-US" sz="1600" spc="-20" dirty="0" err="1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저성능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코어를 가지고 있는  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GPU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 효율적입니다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하지만 병렬처리 하지 못하는 프로그램의 경우 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GPU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는 매우 심각한 지연을 야기합니다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따라서 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GPU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는 특수한 경우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 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영상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게임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인공지능 등 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 주로 활용됩니다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알파고의 경우 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1920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개의 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CPU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와 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280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개의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GPU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로 이루어져있습니다</a:t>
            </a:r>
            <a:r>
              <a:rPr lang="en-US" altLang="ko-KR" sz="1600" spc="-2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* 4 Single core CPU </a:t>
            </a:r>
            <a:r>
              <a:rPr lang="en-US" altLang="ko-KR" sz="1600" spc="-20" dirty="0" err="1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vs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spc="-20" dirty="0" err="1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quard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core CPU</a:t>
            </a:r>
          </a:p>
          <a:p>
            <a:pPr>
              <a:lnSpc>
                <a:spcPct val="110000"/>
              </a:lnSpc>
            </a:pPr>
            <a:r>
              <a:rPr lang="ko-KR" altLang="en-US" sz="1600" spc="-20" dirty="0" err="1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쿼드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코어  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CPU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성능이 낫습니다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600" spc="-20" dirty="0" err="1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싱글코어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spc="-20" dirty="0" err="1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cpu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경우 마더 보드를 사용하여 서로 통신을 </a:t>
            </a:r>
            <a:r>
              <a:rPr lang="ko-KR" altLang="en-US" sz="1600" spc="-20" dirty="0" err="1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해야하며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CPU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소켓을 많이 설치해야 하므로 공간의 문제가 발생합니다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Multi core CPU </a:t>
            </a:r>
            <a:r>
              <a:rPr lang="en-US" altLang="ko-KR" sz="3000" b="0" spc="-50" dirty="0" err="1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vs</a:t>
            </a: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GPU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60315" y="2044155"/>
            <a:ext cx="6642520" cy="4358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CPU</a:t>
            </a:r>
            <a:r>
              <a:rPr lang="ko-KR" altLang="en-US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와 </a:t>
            </a:r>
            <a:r>
              <a:rPr lang="en-US" altLang="ko-KR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GPU</a:t>
            </a:r>
            <a:r>
              <a:rPr lang="ko-KR" altLang="en-US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는 서로 다른 목표를 가지고 </a:t>
            </a:r>
            <a:endParaRPr lang="en-US" altLang="ko-KR" sz="1400" spc="-20" dirty="0" smtClean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발전해 나가고 있습니다</a:t>
            </a:r>
            <a:r>
              <a:rPr lang="en-US" altLang="ko-KR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1400" spc="-20" dirty="0" smtClean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CPU</a:t>
            </a:r>
            <a:r>
              <a:rPr lang="ko-KR" altLang="en-US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는 순차적인 프로그램을 고속으로 </a:t>
            </a:r>
            <a:endParaRPr lang="en-US" altLang="ko-KR" sz="1400" spc="-20" dirty="0" smtClean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수행하는 것이 목표라면</a:t>
            </a:r>
            <a:endParaRPr lang="en-US" altLang="ko-KR" sz="1400" spc="-20" dirty="0" smtClean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GPU</a:t>
            </a:r>
            <a:r>
              <a:rPr lang="ko-KR" altLang="en-US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는 병렬적인 프로그램을 동시에 </a:t>
            </a:r>
            <a:endParaRPr lang="en-US" altLang="ko-KR" sz="1400" spc="-20" dirty="0" smtClean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수행하는 것이 목표입니다</a:t>
            </a:r>
            <a:r>
              <a:rPr lang="en-US" altLang="ko-KR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1400" spc="-20" dirty="0" smtClean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CPU</a:t>
            </a:r>
            <a:r>
              <a:rPr lang="ko-KR" altLang="en-US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는 고성능의 코어를 요구하는 반면</a:t>
            </a:r>
            <a:endParaRPr lang="en-US" altLang="ko-KR" sz="1400" spc="-20" dirty="0" smtClean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GPU</a:t>
            </a:r>
            <a:r>
              <a:rPr lang="ko-KR" altLang="en-US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는 저성능일지라도 수많은 코어를 </a:t>
            </a:r>
            <a:endParaRPr lang="en-US" altLang="ko-KR" sz="1400" spc="-20" dirty="0" smtClean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요구합니다</a:t>
            </a:r>
            <a:r>
              <a:rPr lang="en-US" altLang="ko-KR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1400" spc="-20" dirty="0" smtClean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CPU</a:t>
            </a:r>
            <a:r>
              <a:rPr lang="ko-KR" altLang="en-US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는 다수의 범용 멀티코어를 사용하지만</a:t>
            </a:r>
            <a:endParaRPr lang="en-US" altLang="ko-KR" sz="1400" spc="-20" dirty="0" smtClean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GPU</a:t>
            </a:r>
            <a:r>
              <a:rPr lang="ko-KR" altLang="en-US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는 특정 목적의 다수의 코어를 사용합니다</a:t>
            </a:r>
            <a:r>
              <a:rPr lang="en-US" altLang="ko-KR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1400" spc="-20" dirty="0" smtClean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특수한 상황에서는</a:t>
            </a:r>
            <a:r>
              <a:rPr lang="en-US" altLang="ko-KR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하나의 코어의 성능을 올리는 </a:t>
            </a:r>
            <a:endParaRPr lang="en-US" altLang="ko-KR" sz="1400" spc="-20" dirty="0" smtClean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것보다</a:t>
            </a:r>
            <a:r>
              <a:rPr lang="en-US" altLang="ko-KR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여러 개를 묶어서 사용하는 경우</a:t>
            </a:r>
            <a:r>
              <a:rPr lang="en-US" altLang="ko-KR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성능이 더</a:t>
            </a:r>
            <a:endParaRPr lang="en-US" altLang="ko-KR" sz="1400" spc="-20" dirty="0" smtClean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향상됩니다</a:t>
            </a:r>
            <a:r>
              <a:rPr lang="en-US" altLang="ko-KR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CPU </a:t>
            </a:r>
            <a:r>
              <a:rPr lang="en-US" altLang="ko-KR" sz="3000" b="0" spc="-50" dirty="0" err="1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vs</a:t>
            </a: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GPU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2071678"/>
            <a:ext cx="3278082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4" y="3643314"/>
            <a:ext cx="3324211" cy="2343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60315" y="2044155"/>
            <a:ext cx="3054495" cy="2067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3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GPU</a:t>
            </a:r>
            <a:r>
              <a:rPr lang="ko-KR" altLang="en-US" sz="13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병렬 프로그래밍 언어는 </a:t>
            </a:r>
            <a:r>
              <a:rPr lang="en-US" altLang="ko-KR" sz="13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NVIDIA</a:t>
            </a:r>
            <a:r>
              <a:rPr lang="ko-KR" altLang="en-US" sz="13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에서 </a:t>
            </a:r>
            <a:r>
              <a:rPr lang="en-US" altLang="ko-KR" sz="13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2006</a:t>
            </a:r>
            <a:r>
              <a:rPr lang="ko-KR" altLang="en-US" sz="13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년에 출시한 </a:t>
            </a:r>
            <a:r>
              <a:rPr lang="en-US" altLang="ko-KR" sz="13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CUDA</a:t>
            </a:r>
            <a:r>
              <a:rPr lang="ko-KR" altLang="en-US" sz="13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입니다</a:t>
            </a:r>
            <a:r>
              <a:rPr lang="en-US" altLang="ko-KR" sz="13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3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CUDA</a:t>
            </a:r>
            <a:r>
              <a:rPr lang="ko-KR" altLang="en-US" sz="13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는 데스크탑 개발 뿐 아니라 </a:t>
            </a:r>
            <a:r>
              <a:rPr lang="ko-KR" altLang="en-US" sz="1300" spc="-20" dirty="0" err="1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임베디드</a:t>
            </a:r>
            <a:r>
              <a:rPr lang="ko-KR" altLang="en-US" sz="13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애플리케이션</a:t>
            </a:r>
            <a:r>
              <a:rPr lang="en-US" altLang="ko-KR" sz="13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CPU </a:t>
            </a:r>
            <a:r>
              <a:rPr lang="ko-KR" altLang="en-US" sz="13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가속화</a:t>
            </a:r>
            <a:r>
              <a:rPr lang="en-US" altLang="ko-KR" sz="13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300" spc="-20" dirty="0" err="1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클라우드</a:t>
            </a:r>
            <a:r>
              <a:rPr lang="ko-KR" altLang="en-US" sz="13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등 다양하게 사용되고 있습니다</a:t>
            </a:r>
            <a:r>
              <a:rPr lang="en-US" altLang="ko-KR" sz="13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3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GPU</a:t>
            </a:r>
            <a:r>
              <a:rPr lang="ko-KR" altLang="en-US" sz="13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에서의 훌륭한 프로그래밍이랑 순차적 실행 보다 </a:t>
            </a:r>
            <a:r>
              <a:rPr lang="en-US" altLang="ko-KR" sz="13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100</a:t>
            </a:r>
            <a:r>
              <a:rPr lang="ko-KR" altLang="en-US" sz="13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배 이상 빠른 속도를 달성해 내는 것이다</a:t>
            </a:r>
            <a:r>
              <a:rPr lang="en-US" altLang="ko-KR" sz="13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1300" spc="-20" dirty="0" smtClean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GPU</a:t>
            </a: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의 발전</a:t>
            </a:r>
            <a:endParaRPr lang="en-US" altLang="ko-KR" sz="3000" b="0" spc="-5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 l="13274" r="4867" b="4069"/>
          <a:stretch>
            <a:fillRect/>
          </a:stretch>
        </p:blipFill>
        <p:spPr bwMode="auto">
          <a:xfrm>
            <a:off x="4903214" y="3786190"/>
            <a:ext cx="336408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4000504"/>
            <a:ext cx="3263635" cy="1817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5000628" y="1785926"/>
            <a:ext cx="3054495" cy="2219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최근 인공지능의 인기와 함께 </a:t>
            </a:r>
            <a:r>
              <a:rPr lang="en-US" altLang="ko-KR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GPU</a:t>
            </a:r>
            <a:r>
              <a:rPr lang="ko-KR" altLang="en-US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 대한 인기 역시 증가하였습니다</a:t>
            </a:r>
            <a:r>
              <a:rPr lang="en-US" altLang="ko-KR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400" spc="-20" dirty="0" err="1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딥러닝</a:t>
            </a:r>
            <a:r>
              <a:rPr lang="ko-KR" altLang="en-US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서비스를 실시간으로 제공하기 위해 빠른 연산을 필요로 했고 이를 만족해 주는 것이 </a:t>
            </a:r>
            <a:r>
              <a:rPr lang="en-US" altLang="ko-KR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GPU</a:t>
            </a:r>
            <a:r>
              <a:rPr lang="ko-KR" altLang="en-US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였기 때문이었습니다</a:t>
            </a:r>
            <a:r>
              <a:rPr lang="en-US" altLang="ko-KR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병렬로 처리가 가능한 학습에 대한 부분을 </a:t>
            </a:r>
            <a:r>
              <a:rPr lang="en-US" altLang="ko-KR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GPU</a:t>
            </a:r>
            <a:r>
              <a:rPr lang="ko-KR" altLang="en-US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에게 위임함으로써 </a:t>
            </a:r>
            <a:r>
              <a:rPr lang="en-US" altLang="ko-KR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CPU</a:t>
            </a:r>
            <a:r>
              <a:rPr lang="ko-KR" altLang="en-US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스스로 작업하는 것보다 압도적으로 빨라질 수 있었습니다</a:t>
            </a:r>
            <a:r>
              <a:rPr lang="en-US" altLang="ko-KR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60315" y="2044155"/>
            <a:ext cx="6642520" cy="4213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PCI express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와 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64bit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지원으로 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GPU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 주소 공간을 관리할 수 있게 되었습니다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현재의 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GPU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는 기본적으로 메인메모리와 그래픽메모리 모두 직접 접근이 가능합니다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현재 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GPU 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메모리 관리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	</a:t>
            </a:r>
            <a:r>
              <a:rPr lang="ko-KR" altLang="en-US" sz="1600" spc="-20" dirty="0" err="1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하이브리드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GPU !</a:t>
            </a:r>
          </a:p>
          <a:p>
            <a:pPr marL="3086100" lvl="6" indent="-342900">
              <a:buAutoNum type="arabicParenBoth"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입력과 출력에 사용할 데이터를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PC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메모리에 할당한다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pPr lvl="6"/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(2)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입력과 출력에 사용할 데이터를 그래픽 메모리에 할당한다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. </a:t>
            </a:r>
          </a:p>
          <a:p>
            <a:pPr lvl="2"/>
            <a:r>
              <a:rPr lang="en-US" altLang="ko-KR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	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(3)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처리하고자 하는 값을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PC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메모리에 입력한다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. </a:t>
            </a:r>
            <a:endParaRPr lang="ko-KR" altLang="en-US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pPr lvl="6"/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(4) PC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메모리에 있는 입력 데이터를 그래픽 메모리로 복사한다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. </a:t>
            </a:r>
            <a:endParaRPr lang="en-US" altLang="ko-KR" sz="1400" spc="-20" dirty="0" smtClean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2">
              <a:lnSpc>
                <a:spcPct val="110000"/>
              </a:lnSpc>
            </a:pP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		(5)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데이터를 분할하여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GPU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로 가져온다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. </a:t>
            </a:r>
            <a:endParaRPr lang="ko-KR" altLang="en-US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pPr lvl="6"/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(6)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수천 개 이상의 </a:t>
            </a:r>
            <a:r>
              <a:rPr lang="ko-KR" altLang="en-US" sz="1400" dirty="0" err="1" smtClean="0">
                <a:latin typeface="나눔바른고딕" pitchFamily="50" charset="-127"/>
                <a:ea typeface="나눔바른고딕" pitchFamily="50" charset="-127"/>
              </a:rPr>
              <a:t>스레드를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 생성하여 </a:t>
            </a:r>
            <a:r>
              <a:rPr lang="ko-KR" altLang="en-US" sz="1400" dirty="0" err="1" smtClean="0">
                <a:latin typeface="나눔바른고딕" pitchFamily="50" charset="-127"/>
                <a:ea typeface="나눔바른고딕" pitchFamily="50" charset="-127"/>
              </a:rPr>
              <a:t>커널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 함수로 병렬 처리를 한다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. </a:t>
            </a:r>
            <a:endParaRPr lang="ko-KR" altLang="en-US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pPr lvl="6"/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(7)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처리된 결과를 병합한다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. </a:t>
            </a:r>
            <a:endParaRPr lang="ko-KR" altLang="en-US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pPr lvl="6"/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(8) PC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메모리에 결과를 전송한다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. </a:t>
            </a:r>
            <a:endParaRPr lang="ko-KR" altLang="en-US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pPr lvl="6"/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(9)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그래픽 메모리를 해제한다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. </a:t>
            </a:r>
            <a:endParaRPr lang="ko-KR" altLang="en-US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pPr lvl="6"/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(10) PC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메모리를 해제한다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. </a:t>
            </a:r>
            <a:endParaRPr lang="ko-KR" altLang="en-US" sz="14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CPU</a:t>
            </a: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와 </a:t>
            </a: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GPU</a:t>
            </a: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를 함께</a:t>
            </a: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857628"/>
            <a:ext cx="2857521" cy="1676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60315" y="2044155"/>
            <a:ext cx="6642520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GPGPU 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프로그래밍</a:t>
            </a: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GPGPU ( General – Purpose Graphic Processing Units)</a:t>
            </a:r>
            <a:r>
              <a:rPr lang="ko-KR" altLang="en-US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는 </a:t>
            </a:r>
            <a:r>
              <a:rPr lang="en-US" altLang="ko-KR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GPU</a:t>
            </a:r>
            <a:r>
              <a:rPr lang="ko-KR" altLang="en-US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</a:t>
            </a:r>
            <a:r>
              <a:rPr lang="en-US" altLang="ko-KR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CPU</a:t>
            </a:r>
            <a:r>
              <a:rPr lang="ko-KR" altLang="en-US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 맡았던 응용 프로그램들의 계산에 사용하는 기술이다</a:t>
            </a:r>
            <a:r>
              <a:rPr lang="en-US" altLang="ko-KR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3</a:t>
            </a:r>
            <a:r>
              <a:rPr lang="ko-KR" altLang="en-US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차원 컴퓨터 그래픽스의 가속에 설계의 목적을 두고 있고 때문에 매우 제한적인 경우에 한하여 일반적인 연산에 </a:t>
            </a:r>
            <a:r>
              <a:rPr lang="en-US" altLang="ko-KR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GPU</a:t>
            </a:r>
            <a:r>
              <a:rPr lang="ko-KR" altLang="en-US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사용할 수 있다</a:t>
            </a:r>
            <a:r>
              <a:rPr lang="en-US" altLang="ko-KR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제한된 형태의 병렬처리를 응용 프로그램들이 쉽게 이용할 수 있도록 하는 </a:t>
            </a:r>
            <a:r>
              <a:rPr lang="en-US" altLang="ko-KR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SIMD(Single Instruction, multiple Data) </a:t>
            </a:r>
            <a:r>
              <a:rPr lang="ko-KR" altLang="en-US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와 관련이 있는 컴퓨터 프로그래밍의 한 양식인 흐름 처리를 푸는데 효과적이다</a:t>
            </a:r>
            <a:r>
              <a:rPr lang="en-US" altLang="ko-KR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1400" spc="-20" dirty="0" smtClean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APU ( Accelerated Processing Unit)</a:t>
            </a:r>
          </a:p>
          <a:p>
            <a:pPr>
              <a:lnSpc>
                <a:spcPct val="110000"/>
              </a:lnSpc>
            </a:pPr>
            <a:r>
              <a:rPr lang="en-US" altLang="ko-KR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AMD</a:t>
            </a:r>
            <a:r>
              <a:rPr lang="ko-KR" altLang="en-US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GPU </a:t>
            </a:r>
            <a:r>
              <a:rPr lang="ko-KR" altLang="en-US" sz="1400" spc="-20" dirty="0" err="1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통합형</a:t>
            </a:r>
            <a:r>
              <a:rPr lang="ko-KR" altLang="en-US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CPU</a:t>
            </a:r>
            <a:r>
              <a:rPr lang="ko-KR" altLang="en-US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개념으로 플레이스테이션 </a:t>
            </a:r>
            <a:r>
              <a:rPr lang="en-US" altLang="ko-KR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ko-KR" altLang="en-US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와 엑스박스 </a:t>
            </a:r>
            <a:r>
              <a:rPr lang="ko-KR" altLang="en-US" sz="1400" spc="-20" dirty="0" err="1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원에서</a:t>
            </a:r>
            <a:r>
              <a:rPr lang="ko-KR" altLang="en-US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사용되고 있다</a:t>
            </a:r>
            <a:r>
              <a:rPr lang="en-US" altLang="ko-KR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최종 목표는 </a:t>
            </a:r>
            <a:r>
              <a:rPr lang="en-US" altLang="ko-KR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HAS</a:t>
            </a:r>
            <a:r>
              <a:rPr lang="ko-KR" altLang="en-US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통한 발전이다</a:t>
            </a:r>
            <a:r>
              <a:rPr lang="en-US" altLang="ko-KR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1400" spc="-20" dirty="0" smtClean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HAS ( Heterogeneous System Architecture)</a:t>
            </a:r>
          </a:p>
          <a:p>
            <a:pPr>
              <a:lnSpc>
                <a:spcPct val="110000"/>
              </a:lnSpc>
            </a:pPr>
            <a:r>
              <a:rPr lang="ko-KR" altLang="en-US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동일한 성격의 코어를 모은 </a:t>
            </a:r>
            <a:r>
              <a:rPr lang="en-US" altLang="ko-KR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CPU</a:t>
            </a:r>
            <a:r>
              <a:rPr lang="ko-KR" altLang="en-US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나 </a:t>
            </a:r>
            <a:r>
              <a:rPr lang="en-US" altLang="ko-KR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GPU</a:t>
            </a:r>
            <a:r>
              <a:rPr lang="ko-KR" altLang="en-US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</a:t>
            </a:r>
            <a:r>
              <a:rPr lang="ko-KR" altLang="en-US" sz="1400" spc="-20" dirty="0" err="1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호모지니어스라</a:t>
            </a:r>
            <a:r>
              <a:rPr lang="ko-KR" altLang="en-US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하고 이와 반대로 통합한 프로세서를 </a:t>
            </a:r>
            <a:r>
              <a:rPr lang="ko-KR" altLang="en-US" sz="1400" spc="-20" dirty="0" err="1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헤테로지니어스라고</a:t>
            </a:r>
            <a:r>
              <a:rPr lang="ko-KR" altLang="en-US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부른다</a:t>
            </a:r>
            <a:r>
              <a:rPr lang="en-US" altLang="ko-KR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400" spc="-20" dirty="0" err="1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호모지니어스</a:t>
            </a:r>
            <a:r>
              <a:rPr lang="ko-KR" altLang="en-US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통합이 멀티코어 프로세서 이고 </a:t>
            </a:r>
            <a:r>
              <a:rPr lang="ko-KR" altLang="en-US" sz="1400" spc="-20" dirty="0" err="1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헤테로지니어스</a:t>
            </a:r>
            <a:r>
              <a:rPr lang="ko-KR" altLang="en-US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통합이 </a:t>
            </a:r>
            <a:r>
              <a:rPr lang="en-US" altLang="ko-KR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HAS</a:t>
            </a:r>
            <a:r>
              <a:rPr lang="ko-KR" altLang="en-US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이다</a:t>
            </a:r>
            <a:r>
              <a:rPr lang="en-US" altLang="ko-KR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HAS</a:t>
            </a:r>
            <a:r>
              <a:rPr lang="ko-KR" altLang="en-US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는 </a:t>
            </a:r>
            <a:r>
              <a:rPr lang="en-US" altLang="ko-KR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CPU</a:t>
            </a:r>
            <a:r>
              <a:rPr lang="ko-KR" altLang="en-US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와 </a:t>
            </a:r>
            <a:r>
              <a:rPr lang="en-US" altLang="ko-KR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GPU</a:t>
            </a:r>
            <a:r>
              <a:rPr lang="ko-KR" altLang="en-US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하나의 칩으로 통합시키고 둘 사이에 긴밀한 연계를 추구하는 것이다</a:t>
            </a:r>
            <a:r>
              <a:rPr lang="en-US" altLang="ko-KR" sz="1400" spc="-20" dirty="0" smtClean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그</a:t>
            </a: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밖의 </a:t>
            </a: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GPU</a:t>
            </a: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의 응용</a:t>
            </a:r>
            <a:endParaRPr lang="en-US" altLang="ko-KR" sz="3000" b="0" spc="-5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71600" y="1988840"/>
            <a:ext cx="7344816" cy="102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6800" b="0" spc="-1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감사합니다</a:t>
            </a:r>
            <a:r>
              <a:rPr lang="en-US" altLang="ko-KR" sz="6800" b="0" spc="-1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!</a:t>
            </a:r>
            <a:endParaRPr lang="en-US" altLang="ko-KR" sz="6800" b="0" spc="-1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3F3F3F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747</Words>
  <Application>Microsoft Office PowerPoint</Application>
  <PresentationFormat>화면 슬라이드 쇼(4:3)</PresentationFormat>
  <Paragraphs>117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굴림</vt:lpstr>
      <vt:lpstr>Arial</vt:lpstr>
      <vt:lpstr>맑은 고딕</vt:lpstr>
      <vt:lpstr>나눔고딕</vt:lpstr>
      <vt:lpstr>나눔손글씨 펜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신용구</cp:lastModifiedBy>
  <cp:revision>63</cp:revision>
  <dcterms:created xsi:type="dcterms:W3CDTF">2011-09-02T09:01:33Z</dcterms:created>
  <dcterms:modified xsi:type="dcterms:W3CDTF">2018-04-05T14:53:33Z</dcterms:modified>
</cp:coreProperties>
</file>