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6" r:id="rId3"/>
    <p:sldId id="326" r:id="rId4"/>
    <p:sldId id="317" r:id="rId5"/>
    <p:sldId id="318" r:id="rId6"/>
    <p:sldId id="319" r:id="rId7"/>
    <p:sldId id="327" r:id="rId8"/>
    <p:sldId id="31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C31"/>
    <a:srgbClr val="E94B2B"/>
    <a:srgbClr val="F3F3F3"/>
    <a:srgbClr val="9177A5"/>
    <a:srgbClr val="FF9999"/>
    <a:srgbClr val="1F4B7B"/>
    <a:srgbClr val="1950C7"/>
    <a:srgbClr val="484481"/>
    <a:srgbClr val="8AF5FF"/>
    <a:srgbClr val="25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4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0" y="219318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15225" y="2533312"/>
            <a:ext cx="86198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Node.js </a:t>
            </a:r>
            <a:r>
              <a:rPr lang="ko-KR" altLang="en-US" sz="40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기반의 </a:t>
            </a:r>
            <a:r>
              <a:rPr lang="en-US" altLang="ko-KR" sz="40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REST API </a:t>
            </a:r>
            <a:r>
              <a:rPr lang="ko-KR" altLang="en-US" sz="40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서버 개발</a:t>
            </a:r>
            <a:endParaRPr lang="en-US" altLang="ko-KR" sz="40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15225" y="4465446"/>
            <a:ext cx="10972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50000"/>
              </a:lnSpc>
            </a:pPr>
            <a:r>
              <a:rPr lang="ko-KR" altLang="en-US" sz="1600" i="1" dirty="0" err="1">
                <a:solidFill>
                  <a:srgbClr val="968C8D"/>
                </a:solidFill>
              </a:rPr>
              <a:t>강결희</a:t>
            </a:r>
            <a:endParaRPr lang="en-US" altLang="ko-KR" sz="1600" i="1" dirty="0">
              <a:solidFill>
                <a:srgbClr val="968C8D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41363" y="3784939"/>
            <a:ext cx="3930398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50000"/>
              </a:lnSpc>
            </a:pPr>
            <a:r>
              <a:rPr lang="ko-KR" altLang="en-US" sz="1600" i="1" dirty="0">
                <a:solidFill>
                  <a:srgbClr val="968C8D"/>
                </a:solidFill>
              </a:rPr>
              <a:t>숭실대학교 소프트웨어학부</a:t>
            </a:r>
            <a:endParaRPr lang="en-US" altLang="ko-KR" sz="1600" i="1" dirty="0">
              <a:solidFill>
                <a:srgbClr val="968C8D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365342" y="3845168"/>
            <a:ext cx="546100" cy="1092200"/>
            <a:chOff x="3581400" y="3962400"/>
            <a:chExt cx="546100" cy="1092200"/>
          </a:xfrm>
        </p:grpSpPr>
        <p:sp>
          <p:nvSpPr>
            <p:cNvPr id="2" name="직사각형 1"/>
            <p:cNvSpPr/>
            <p:nvPr/>
          </p:nvSpPr>
          <p:spPr>
            <a:xfrm>
              <a:off x="3581400" y="3962400"/>
              <a:ext cx="546100" cy="5461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grpSp>
          <p:nvGrpSpPr>
            <p:cNvPr id="8" name="Group 20"/>
            <p:cNvGrpSpPr>
              <a:grpSpLocks noChangeAspect="1"/>
            </p:cNvGrpSpPr>
            <p:nvPr/>
          </p:nvGrpSpPr>
          <p:grpSpPr bwMode="auto">
            <a:xfrm>
              <a:off x="3753286" y="4097458"/>
              <a:ext cx="202327" cy="27598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10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8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1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8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2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8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3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8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cxnSp>
          <p:nvCxnSpPr>
            <p:cNvPr id="18" name="직선 연결선 17"/>
            <p:cNvCxnSpPr/>
            <p:nvPr/>
          </p:nvCxnSpPr>
          <p:spPr>
            <a:xfrm>
              <a:off x="3581400" y="4508500"/>
              <a:ext cx="0" cy="5461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3000342" y="3845168"/>
            <a:ext cx="3058886" cy="546100"/>
            <a:chOff x="4216400" y="3962400"/>
            <a:chExt cx="3058886" cy="546100"/>
          </a:xfrm>
        </p:grpSpPr>
        <p:sp>
          <p:nvSpPr>
            <p:cNvPr id="15" name="직사각형 14"/>
            <p:cNvSpPr/>
            <p:nvPr/>
          </p:nvSpPr>
          <p:spPr>
            <a:xfrm>
              <a:off x="4216400" y="3962400"/>
              <a:ext cx="546100" cy="5461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4350390" y="4126861"/>
              <a:ext cx="278120" cy="24658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800">
                <a:solidFill>
                  <a:prstClr val="black"/>
                </a:solidFill>
                <a:latin typeface="+mn-ea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rot="16200000">
              <a:off x="6015286" y="3224258"/>
              <a:ext cx="0" cy="25200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344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36462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익스프레스 </a:t>
            </a: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 –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개발하기 전에</a:t>
            </a:r>
            <a:endParaRPr lang="ko-KR" altLang="en-US" sz="3200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CD8E83-6DF8-4148-9798-FB1253B0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80" y="3014193"/>
            <a:ext cx="3488174" cy="13565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44A126-A2D5-49C2-ADFD-5434C96E8F86}"/>
              </a:ext>
            </a:extLst>
          </p:cNvPr>
          <p:cNvSpPr txBox="1"/>
          <p:nvPr/>
        </p:nvSpPr>
        <p:spPr>
          <a:xfrm>
            <a:off x="5338186" y="3111500"/>
            <a:ext cx="6434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Node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Packaged Manager</a:t>
            </a: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Node.js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사용가능한 모듈들을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패키지화시켜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관리하는 툴</a:t>
            </a:r>
          </a:p>
        </p:txBody>
      </p:sp>
      <p:pic>
        <p:nvPicPr>
          <p:cNvPr id="1028" name="Picture 4" descr="visual studio codeì ëí ì´ë¯¸ì§ ê²ìê²°ê³¼">
            <a:extLst>
              <a:ext uri="{FF2B5EF4-FFF2-40B4-BE49-F238E27FC236}">
                <a16:creationId xmlns:a16="http://schemas.microsoft.com/office/drawing/2014/main" id="{63299D99-0332-44C8-927C-C9CFE6B25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28" y="4562439"/>
            <a:ext cx="3488174" cy="176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8A57D16-8693-45E4-812D-855957EBCE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28" y="1108398"/>
            <a:ext cx="3488174" cy="172899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78ADC04-C975-46B3-AC2D-5299A7CFEF59}"/>
              </a:ext>
            </a:extLst>
          </p:cNvPr>
          <p:cNvCxnSpPr>
            <a:cxnSpLocks/>
          </p:cNvCxnSpPr>
          <p:nvPr/>
        </p:nvCxnSpPr>
        <p:spPr>
          <a:xfrm>
            <a:off x="1112520" y="1043788"/>
            <a:ext cx="49549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E94DB3-6E46-443E-BBAB-809D5E16D96C}"/>
              </a:ext>
            </a:extLst>
          </p:cNvPr>
          <p:cNvSpPr/>
          <p:nvPr/>
        </p:nvSpPr>
        <p:spPr>
          <a:xfrm>
            <a:off x="5338186" y="162361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JavaScript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기반으로 구성된 서버 사이드 서비스를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JavaScript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구현할 수 있게 만든 런타임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FFCA21-0240-49B0-95E9-23B51265DA6D}"/>
              </a:ext>
            </a:extLst>
          </p:cNvPr>
          <p:cNvSpPr txBox="1"/>
          <p:nvPr/>
        </p:nvSpPr>
        <p:spPr>
          <a:xfrm>
            <a:off x="5338186" y="5261719"/>
            <a:ext cx="376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에디터 프로그램</a:t>
            </a:r>
          </a:p>
        </p:txBody>
      </p:sp>
    </p:spTree>
    <p:extLst>
      <p:ext uri="{BB962C8B-B14F-4D97-AF65-F5344CB8AC3E}">
        <p14:creationId xmlns:p14="http://schemas.microsoft.com/office/powerpoint/2010/main" val="304934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364627"/>
            <a:ext cx="6096000" cy="653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익스프레스 </a:t>
            </a: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 –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기초</a:t>
            </a:r>
            <a:endParaRPr lang="ko-KR" altLang="en-US" sz="3200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78ADC04-C975-46B3-AC2D-5299A7CFEF59}"/>
              </a:ext>
            </a:extLst>
          </p:cNvPr>
          <p:cNvCxnSpPr>
            <a:cxnSpLocks/>
          </p:cNvCxnSpPr>
          <p:nvPr/>
        </p:nvCxnSpPr>
        <p:spPr>
          <a:xfrm>
            <a:off x="1112520" y="1043788"/>
            <a:ext cx="49549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E0FA2E-A863-4FB7-8646-8AC0F44F7053}"/>
              </a:ext>
            </a:extLst>
          </p:cNvPr>
          <p:cNvSpPr txBox="1"/>
          <p:nvPr/>
        </p:nvSpPr>
        <p:spPr>
          <a:xfrm>
            <a:off x="1061720" y="1513866"/>
            <a:ext cx="739648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어플리케이션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익스프레스 인스턴스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기본적인 기능 제공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서버에 필요한 기능인 미들웨어를 어플리케이션에 추가한다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라우팅 설정을 할 수 있다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서버를 요청 대기 상태로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만들수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있다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8E96B0-B6D1-473B-BE8F-ABCFCEEFB457}"/>
              </a:ext>
            </a:extLst>
          </p:cNvPr>
          <p:cNvSpPr/>
          <p:nvPr/>
        </p:nvSpPr>
        <p:spPr>
          <a:xfrm>
            <a:off x="1112520" y="3546295"/>
            <a:ext cx="911352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미들웨어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함수들의 연속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어플리케이션에서 부족한 기능을 추가 구현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로깅 미들웨어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morgan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가장 많이 사용됨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써드파티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미들웨어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자가 만들어서 배포한 모듈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미들웨어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vs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에러 미들웨어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error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객체를 추가해서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error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핸들링함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71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36462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익스프레스 </a:t>
            </a: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 –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기초</a:t>
            </a:r>
            <a:endParaRPr lang="ko-KR" altLang="en-US" sz="3200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78ADC04-C975-46B3-AC2D-5299A7CFEF59}"/>
              </a:ext>
            </a:extLst>
          </p:cNvPr>
          <p:cNvCxnSpPr>
            <a:cxnSpLocks/>
          </p:cNvCxnSpPr>
          <p:nvPr/>
        </p:nvCxnSpPr>
        <p:spPr>
          <a:xfrm>
            <a:off x="1112520" y="1043788"/>
            <a:ext cx="49549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E0FA2E-A863-4FB7-8646-8AC0F44F7053}"/>
              </a:ext>
            </a:extLst>
          </p:cNvPr>
          <p:cNvSpPr txBox="1"/>
          <p:nvPr/>
        </p:nvSpPr>
        <p:spPr>
          <a:xfrm>
            <a:off x="1000928" y="1311693"/>
            <a:ext cx="9331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라우팅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요청 </a:t>
            </a:r>
            <a:r>
              <a:rPr lang="en-US" altLang="ko-KR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url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대해 적절한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핸들러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함수로 연결해 주는 기능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어플리케이션의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get(), post()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메소드로 구현 가능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라우팅을 위한 전용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Router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클래스를 사용 가능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8E96B0-B6D1-473B-BE8F-ABCFCEEFB457}"/>
              </a:ext>
            </a:extLst>
          </p:cNvPr>
          <p:cNvSpPr/>
          <p:nvPr/>
        </p:nvSpPr>
        <p:spPr>
          <a:xfrm>
            <a:off x="1051728" y="2909327"/>
            <a:ext cx="92811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요청객체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클라이언트 요청 정보를 담은 객체를 요청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(Request)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http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모듈의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request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객체를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래핑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req.params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(), </a:t>
            </a:r>
            <a:r>
              <a:rPr lang="en-US" altLang="ko-KR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req.query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(), </a:t>
            </a:r>
            <a:r>
              <a:rPr lang="en-US" altLang="ko-KR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req.body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 주로 사용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6B66BB-34F0-4561-90AB-C92D978FA82C}"/>
              </a:ext>
            </a:extLst>
          </p:cNvPr>
          <p:cNvSpPr/>
          <p:nvPr/>
        </p:nvSpPr>
        <p:spPr>
          <a:xfrm>
            <a:off x="1000928" y="4677167"/>
            <a:ext cx="92811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응답객체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클라이언트 응답 정보를 담은 객체를 응답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(Response)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http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모듈의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response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객체를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래핑한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것이다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res.send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(), </a:t>
            </a:r>
            <a:r>
              <a:rPr lang="en-US" altLang="ko-KR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res.status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(), </a:t>
            </a:r>
            <a:r>
              <a:rPr lang="en-US" altLang="ko-KR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res.json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 주로 사용한다</a:t>
            </a:r>
          </a:p>
        </p:txBody>
      </p:sp>
    </p:spTree>
    <p:extLst>
      <p:ext uri="{BB962C8B-B14F-4D97-AF65-F5344CB8AC3E}">
        <p14:creationId xmlns:p14="http://schemas.microsoft.com/office/powerpoint/2010/main" val="240263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36462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REST API - HTTP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요청</a:t>
            </a:r>
            <a:endParaRPr lang="ko-KR" altLang="en-US" sz="3200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78ADC04-C975-46B3-AC2D-5299A7CFEF59}"/>
              </a:ext>
            </a:extLst>
          </p:cNvPr>
          <p:cNvCxnSpPr>
            <a:cxnSpLocks/>
          </p:cNvCxnSpPr>
          <p:nvPr/>
        </p:nvCxnSpPr>
        <p:spPr>
          <a:xfrm>
            <a:off x="1112520" y="1043788"/>
            <a:ext cx="49549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E0FA2E-A863-4FB7-8646-8AC0F44F7053}"/>
              </a:ext>
            </a:extLst>
          </p:cNvPr>
          <p:cNvSpPr txBox="1"/>
          <p:nvPr/>
        </p:nvSpPr>
        <p:spPr>
          <a:xfrm>
            <a:off x="1136650" y="1462867"/>
            <a:ext cx="5166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 </a:t>
            </a:r>
            <a:r>
              <a:rPr lang="ko-KR" altLang="en-US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매소드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GET: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자원을 조회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POST: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자원을 생성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PUT: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자원을 갱신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DELETE: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자원을 삭제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ex) POST localhost:3000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/user/1   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8E96B0-B6D1-473B-BE8F-ABCFCEEFB457}"/>
              </a:ext>
            </a:extLst>
          </p:cNvPr>
          <p:cNvSpPr/>
          <p:nvPr/>
        </p:nvSpPr>
        <p:spPr>
          <a:xfrm>
            <a:off x="6096000" y="1375367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상태코드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- 1xx: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아직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처리중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- 2xx: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여기있어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- 3xx: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잘 가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- 4xx: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니가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문제임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- 5xx: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내가 문제임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7217F7-1967-46E9-AC08-C819D8277B22}"/>
              </a:ext>
            </a:extLst>
          </p:cNvPr>
          <p:cNvSpPr/>
          <p:nvPr/>
        </p:nvSpPr>
        <p:spPr>
          <a:xfrm>
            <a:off x="6096000" y="346419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- 200: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성공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(success), GET, PUT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- 201: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작성됨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(created), POST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 204: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 없음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(No </a:t>
            </a:r>
            <a:r>
              <a:rPr lang="en-US" altLang="ko-KR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Conent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DELETE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- 400: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잘못된 요청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(Bad Request)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- 401: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없음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(Unauthorized)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- 404: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찾을 수 없음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(Not found)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- 409: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충돌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(Conflict)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- 500: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에러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Interel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server error)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28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364627"/>
            <a:ext cx="6096000" cy="653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</a:t>
            </a: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Mocha</a:t>
            </a:r>
            <a:endParaRPr lang="ko-KR" altLang="en-US" sz="3200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78ADC04-C975-46B3-AC2D-5299A7CFEF59}"/>
              </a:ext>
            </a:extLst>
          </p:cNvPr>
          <p:cNvCxnSpPr>
            <a:cxnSpLocks/>
          </p:cNvCxnSpPr>
          <p:nvPr/>
        </p:nvCxnSpPr>
        <p:spPr>
          <a:xfrm>
            <a:off x="1112520" y="1043788"/>
            <a:ext cx="49549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E0FA2E-A863-4FB7-8646-8AC0F44F7053}"/>
              </a:ext>
            </a:extLst>
          </p:cNvPr>
          <p:cNvSpPr txBox="1"/>
          <p:nvPr/>
        </p:nvSpPr>
        <p:spPr>
          <a:xfrm>
            <a:off x="1112520" y="4162185"/>
            <a:ext cx="95081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테스트 코드를 돌려주는 테스트 러너</a:t>
            </a:r>
            <a:endParaRPr lang="en-US" altLang="ko-KR" sz="2000" dirty="0"/>
          </a:p>
          <a:p>
            <a:r>
              <a:rPr lang="ko-KR" altLang="en-US" sz="2000" dirty="0" err="1"/>
              <a:t>설치할때</a:t>
            </a:r>
            <a:r>
              <a:rPr lang="ko-KR" altLang="en-US" sz="2000" dirty="0"/>
              <a:t> </a:t>
            </a:r>
            <a:r>
              <a:rPr lang="en-US" altLang="ko-KR" sz="2000" dirty="0"/>
              <a:t>option</a:t>
            </a:r>
            <a:r>
              <a:rPr lang="ko-KR" altLang="en-US" sz="2000" dirty="0"/>
              <a:t>을 주어 개발환경에만 사용되도록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package.json</a:t>
            </a:r>
            <a:r>
              <a:rPr lang="ko-KR" altLang="en-US" sz="2000" dirty="0"/>
              <a:t>에 저장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-&gt; </a:t>
            </a:r>
            <a:r>
              <a:rPr lang="en-US" altLang="ko-KR" sz="2000" dirty="0" err="1"/>
              <a:t>npm</a:t>
            </a:r>
            <a:r>
              <a:rPr lang="en-US" altLang="ko-KR" sz="2000" dirty="0"/>
              <a:t> I mocha –save-dev</a:t>
            </a:r>
          </a:p>
          <a:p>
            <a:r>
              <a:rPr lang="ko-KR" altLang="en-US" sz="2000" dirty="0"/>
              <a:t>사용시</a:t>
            </a:r>
            <a:endParaRPr lang="en-US" altLang="ko-KR" sz="2000" dirty="0"/>
          </a:p>
          <a:p>
            <a:r>
              <a:rPr lang="en-US" altLang="ko-KR" sz="2000" dirty="0"/>
              <a:t>-&gt; mocha ./index/sepc.js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A51F58-19B1-48CE-9579-71494486B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154" y="1205863"/>
            <a:ext cx="2624541" cy="26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8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36462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</a:t>
            </a: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GET, DELETE, POST, PUT</a:t>
            </a:r>
            <a:endParaRPr lang="ko-KR" altLang="en-US" sz="3200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78ADC04-C975-46B3-AC2D-5299A7CFEF59}"/>
              </a:ext>
            </a:extLst>
          </p:cNvPr>
          <p:cNvCxnSpPr>
            <a:cxnSpLocks/>
          </p:cNvCxnSpPr>
          <p:nvPr/>
        </p:nvCxnSpPr>
        <p:spPr>
          <a:xfrm>
            <a:off x="1112520" y="1043788"/>
            <a:ext cx="59844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41B4EC-289C-4C2C-863A-45FBF63E17BC}"/>
              </a:ext>
            </a:extLst>
          </p:cNvPr>
          <p:cNvSpPr txBox="1"/>
          <p:nvPr/>
        </p:nvSpPr>
        <p:spPr>
          <a:xfrm>
            <a:off x="1112520" y="1803528"/>
            <a:ext cx="729970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GET /users</a:t>
            </a:r>
          </a:p>
          <a:p>
            <a:r>
              <a:rPr lang="en-US" altLang="ko-KR" dirty="0"/>
              <a:t>User </a:t>
            </a:r>
            <a:r>
              <a:rPr lang="ko-KR" altLang="en-US" dirty="0"/>
              <a:t>정보를 담은 배열 반환</a:t>
            </a:r>
            <a:endParaRPr lang="en-US" altLang="ko-KR" dirty="0"/>
          </a:p>
          <a:p>
            <a:r>
              <a:rPr lang="en-US" altLang="ko-KR" sz="2000" b="1" dirty="0"/>
              <a:t>GET /</a:t>
            </a:r>
            <a:r>
              <a:rPr lang="en-US" altLang="ko-KR" sz="2000" b="1" dirty="0" err="1"/>
              <a:t>users?limit</a:t>
            </a:r>
            <a:r>
              <a:rPr lang="en-US" altLang="ko-KR" sz="2000" b="1" dirty="0"/>
              <a:t>= (limit</a:t>
            </a:r>
            <a:r>
              <a:rPr lang="ko-KR" altLang="en-US" sz="2000" b="1" dirty="0"/>
              <a:t>개수</a:t>
            </a:r>
            <a:r>
              <a:rPr lang="en-US" altLang="ko-KR" sz="2000" b="1" dirty="0"/>
              <a:t>)</a:t>
            </a:r>
          </a:p>
          <a:p>
            <a:r>
              <a:rPr lang="en-US" altLang="ko-KR" dirty="0"/>
              <a:t>User</a:t>
            </a:r>
            <a:r>
              <a:rPr lang="ko-KR" altLang="en-US" dirty="0"/>
              <a:t> 정보를 </a:t>
            </a:r>
            <a:r>
              <a:rPr lang="en-US" altLang="ko-KR" dirty="0"/>
              <a:t>limit </a:t>
            </a:r>
            <a:r>
              <a:rPr lang="ko-KR" altLang="en-US" dirty="0"/>
              <a:t>개수만큼 반환</a:t>
            </a:r>
            <a:endParaRPr lang="en-US" altLang="ko-KR" dirty="0"/>
          </a:p>
          <a:p>
            <a:r>
              <a:rPr lang="en-US" altLang="ko-KR" sz="2000" b="1" dirty="0"/>
              <a:t>GET /users/:id</a:t>
            </a:r>
          </a:p>
          <a:p>
            <a:r>
              <a:rPr lang="ko-KR" altLang="en-US" dirty="0"/>
              <a:t>입력된 </a:t>
            </a:r>
            <a:r>
              <a:rPr lang="en-US" altLang="ko-KR" dirty="0"/>
              <a:t>id</a:t>
            </a:r>
            <a:r>
              <a:rPr lang="ko-KR" altLang="en-US" dirty="0"/>
              <a:t>를 가진 </a:t>
            </a:r>
            <a:r>
              <a:rPr lang="en-US" altLang="ko-KR" dirty="0"/>
              <a:t>User </a:t>
            </a:r>
            <a:r>
              <a:rPr lang="ko-KR" altLang="en-US" dirty="0"/>
              <a:t>정보를 반환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b="1" dirty="0"/>
              <a:t>DELETE /users/:id</a:t>
            </a:r>
          </a:p>
          <a:p>
            <a:r>
              <a:rPr lang="ko-KR" altLang="en-US" dirty="0"/>
              <a:t>입력된 </a:t>
            </a:r>
            <a:r>
              <a:rPr lang="en-US" altLang="ko-KR" dirty="0"/>
              <a:t>id</a:t>
            </a:r>
            <a:r>
              <a:rPr lang="ko-KR" altLang="en-US" dirty="0"/>
              <a:t>를 가진 </a:t>
            </a:r>
            <a:r>
              <a:rPr lang="en-US" altLang="ko-KR" dirty="0"/>
              <a:t>User</a:t>
            </a:r>
            <a:r>
              <a:rPr lang="ko-KR" altLang="en-US" dirty="0"/>
              <a:t>의 정보를 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b="1" dirty="0"/>
              <a:t>POST /users</a:t>
            </a:r>
          </a:p>
          <a:p>
            <a:r>
              <a:rPr lang="en-US" altLang="ko-KR" dirty="0"/>
              <a:t>Body</a:t>
            </a:r>
            <a:r>
              <a:rPr lang="ko-KR" altLang="en-US" dirty="0"/>
              <a:t>로 입력된 </a:t>
            </a:r>
            <a:r>
              <a:rPr lang="en-US" altLang="ko-KR" dirty="0"/>
              <a:t>User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DD147E-611F-4504-8727-72823C30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549" y="1800491"/>
            <a:ext cx="3573245" cy="357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5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775147" y="2748866"/>
            <a:ext cx="2176041" cy="289367"/>
            <a:chOff x="1122744" y="2731625"/>
            <a:chExt cx="2176041" cy="289367"/>
          </a:xfrm>
        </p:grpSpPr>
        <p:sp>
          <p:nvSpPr>
            <p:cNvPr id="8" name="직사각형 7"/>
            <p:cNvSpPr/>
            <p:nvPr/>
          </p:nvSpPr>
          <p:spPr>
            <a:xfrm>
              <a:off x="1122744" y="2731625"/>
              <a:ext cx="1921398" cy="289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CONTENTS</a:t>
              </a:r>
              <a:endParaRPr lang="ko-KR" altLang="en-US" sz="1200" dirty="0"/>
            </a:p>
          </p:txBody>
        </p:sp>
        <p:sp>
          <p:nvSpPr>
            <p:cNvPr id="9" name="직각 삼각형 8"/>
            <p:cNvSpPr/>
            <p:nvPr/>
          </p:nvSpPr>
          <p:spPr>
            <a:xfrm flipV="1">
              <a:off x="3044142" y="2731625"/>
              <a:ext cx="254643" cy="28936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0" name="타원 129"/>
          <p:cNvSpPr/>
          <p:nvPr/>
        </p:nvSpPr>
        <p:spPr>
          <a:xfrm>
            <a:off x="5218353" y="3398724"/>
            <a:ext cx="937549" cy="937549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5226489" y="4590258"/>
            <a:ext cx="937549" cy="937549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/>
          <p:cNvGrpSpPr/>
          <p:nvPr/>
        </p:nvGrpSpPr>
        <p:grpSpPr>
          <a:xfrm>
            <a:off x="6853137" y="2494095"/>
            <a:ext cx="2165189" cy="289367"/>
            <a:chOff x="878953" y="2731625"/>
            <a:chExt cx="2165189" cy="289367"/>
          </a:xfrm>
        </p:grpSpPr>
        <p:sp>
          <p:nvSpPr>
            <p:cNvPr id="133" name="직사각형 132"/>
            <p:cNvSpPr/>
            <p:nvPr/>
          </p:nvSpPr>
          <p:spPr>
            <a:xfrm>
              <a:off x="1122744" y="2731625"/>
              <a:ext cx="1921398" cy="289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CONTENTS</a:t>
              </a:r>
              <a:endParaRPr lang="ko-KR" altLang="en-US" sz="1200" dirty="0"/>
            </a:p>
          </p:txBody>
        </p:sp>
        <p:sp>
          <p:nvSpPr>
            <p:cNvPr id="134" name="직각 삼각형 133"/>
            <p:cNvSpPr/>
            <p:nvPr/>
          </p:nvSpPr>
          <p:spPr>
            <a:xfrm flipH="1" flipV="1">
              <a:off x="878953" y="2731625"/>
              <a:ext cx="254643" cy="28936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9102950" y="2382760"/>
            <a:ext cx="2202965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lvl="0" algn="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42" name="그룹 141"/>
          <p:cNvGrpSpPr/>
          <p:nvPr/>
        </p:nvGrpSpPr>
        <p:grpSpPr>
          <a:xfrm>
            <a:off x="6853137" y="3801182"/>
            <a:ext cx="2165189" cy="289367"/>
            <a:chOff x="878953" y="2731625"/>
            <a:chExt cx="2165189" cy="289367"/>
          </a:xfrm>
        </p:grpSpPr>
        <p:sp>
          <p:nvSpPr>
            <p:cNvPr id="143" name="직사각형 142"/>
            <p:cNvSpPr/>
            <p:nvPr/>
          </p:nvSpPr>
          <p:spPr>
            <a:xfrm>
              <a:off x="1122744" y="2731625"/>
              <a:ext cx="1921398" cy="289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CONTENTS</a:t>
              </a:r>
              <a:endParaRPr lang="ko-KR" altLang="en-US" sz="1200" dirty="0"/>
            </a:p>
          </p:txBody>
        </p:sp>
        <p:sp>
          <p:nvSpPr>
            <p:cNvPr id="144" name="직각 삼각형 143"/>
            <p:cNvSpPr/>
            <p:nvPr/>
          </p:nvSpPr>
          <p:spPr>
            <a:xfrm flipH="1" flipV="1">
              <a:off x="878953" y="2731625"/>
              <a:ext cx="254643" cy="28936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" name="직사각형 144"/>
          <p:cNvSpPr/>
          <p:nvPr/>
        </p:nvSpPr>
        <p:spPr>
          <a:xfrm>
            <a:off x="9102950" y="3689847"/>
            <a:ext cx="2202965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lvl="0" algn="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46" name="그룹 145"/>
          <p:cNvGrpSpPr/>
          <p:nvPr/>
        </p:nvGrpSpPr>
        <p:grpSpPr>
          <a:xfrm>
            <a:off x="6853137" y="4993648"/>
            <a:ext cx="2165189" cy="289367"/>
            <a:chOff x="878953" y="2731625"/>
            <a:chExt cx="2165189" cy="289367"/>
          </a:xfrm>
        </p:grpSpPr>
        <p:sp>
          <p:nvSpPr>
            <p:cNvPr id="147" name="직사각형 146"/>
            <p:cNvSpPr/>
            <p:nvPr/>
          </p:nvSpPr>
          <p:spPr>
            <a:xfrm>
              <a:off x="1122744" y="2731625"/>
              <a:ext cx="1921398" cy="289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CONTENTS</a:t>
              </a:r>
              <a:endParaRPr lang="ko-KR" altLang="en-US" sz="1200" dirty="0"/>
            </a:p>
          </p:txBody>
        </p:sp>
        <p:sp>
          <p:nvSpPr>
            <p:cNvPr id="148" name="직각 삼각형 147"/>
            <p:cNvSpPr/>
            <p:nvPr/>
          </p:nvSpPr>
          <p:spPr>
            <a:xfrm flipH="1" flipV="1">
              <a:off x="878953" y="2731625"/>
              <a:ext cx="254643" cy="28936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직사각형 148"/>
          <p:cNvSpPr/>
          <p:nvPr/>
        </p:nvSpPr>
        <p:spPr>
          <a:xfrm>
            <a:off x="9102950" y="4882313"/>
            <a:ext cx="2202965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lvl="0" algn="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0" name="타원 149"/>
          <p:cNvSpPr/>
          <p:nvPr/>
        </p:nvSpPr>
        <p:spPr>
          <a:xfrm>
            <a:off x="6981824" y="2536309"/>
            <a:ext cx="57349" cy="57349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3784749" y="2775842"/>
            <a:ext cx="57349" cy="57349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6970045" y="3838825"/>
            <a:ext cx="57349" cy="57349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6939565" y="5025545"/>
            <a:ext cx="57349" cy="57349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cxnSpLocks/>
            <a:stCxn id="150" idx="2"/>
            <a:endCxn id="151" idx="0"/>
          </p:cNvCxnSpPr>
          <p:nvPr/>
        </p:nvCxnSpPr>
        <p:spPr>
          <a:xfrm rot="10800000" flipV="1">
            <a:off x="3813424" y="2564984"/>
            <a:ext cx="3168400" cy="210858"/>
          </a:xfrm>
          <a:prstGeom prst="bentConnector2">
            <a:avLst/>
          </a:prstGeom>
          <a:ln>
            <a:solidFill>
              <a:srgbClr val="E94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5220183" y="2100926"/>
            <a:ext cx="937549" cy="937549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꺾인 연결선 153"/>
          <p:cNvCxnSpPr>
            <a:cxnSpLocks/>
            <a:stCxn id="152" idx="2"/>
            <a:endCxn id="3" idx="4"/>
          </p:cNvCxnSpPr>
          <p:nvPr/>
        </p:nvCxnSpPr>
        <p:spPr>
          <a:xfrm rot="10800000">
            <a:off x="5688959" y="3038476"/>
            <a:ext cx="1281087" cy="829025"/>
          </a:xfrm>
          <a:prstGeom prst="bentConnector2">
            <a:avLst/>
          </a:prstGeom>
          <a:ln>
            <a:solidFill>
              <a:srgbClr val="E94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cxnSpLocks/>
            <a:stCxn id="153" idx="2"/>
            <a:endCxn id="130" idx="4"/>
          </p:cNvCxnSpPr>
          <p:nvPr/>
        </p:nvCxnSpPr>
        <p:spPr>
          <a:xfrm rot="10800000">
            <a:off x="5687129" y="4336274"/>
            <a:ext cx="1252437" cy="717947"/>
          </a:xfrm>
          <a:prstGeom prst="bentConnector2">
            <a:avLst/>
          </a:prstGeom>
          <a:ln>
            <a:solidFill>
              <a:srgbClr val="E94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>
            <a:cxnSpLocks/>
            <a:stCxn id="131" idx="2"/>
            <a:endCxn id="130" idx="2"/>
          </p:cNvCxnSpPr>
          <p:nvPr/>
        </p:nvCxnSpPr>
        <p:spPr>
          <a:xfrm rot="10800000">
            <a:off x="5218353" y="3867499"/>
            <a:ext cx="8136" cy="1191534"/>
          </a:xfrm>
          <a:prstGeom prst="bentConnector3">
            <a:avLst>
              <a:gd name="adj1" fmla="val 7943842"/>
            </a:avLst>
          </a:prstGeom>
          <a:ln>
            <a:solidFill>
              <a:srgbClr val="E94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cxnSpLocks/>
            <a:endCxn id="8" idx="2"/>
          </p:cNvCxnSpPr>
          <p:nvPr/>
        </p:nvCxnSpPr>
        <p:spPr>
          <a:xfrm rot="10800000">
            <a:off x="2735847" y="3038234"/>
            <a:ext cx="1840607" cy="1425033"/>
          </a:xfrm>
          <a:prstGeom prst="bentConnector2">
            <a:avLst/>
          </a:prstGeom>
          <a:ln>
            <a:solidFill>
              <a:srgbClr val="E94B2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/>
          <p:cNvGrpSpPr/>
          <p:nvPr/>
        </p:nvGrpSpPr>
        <p:grpSpPr>
          <a:xfrm>
            <a:off x="5532440" y="2377781"/>
            <a:ext cx="301341" cy="334000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17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4414579" y="4273617"/>
            <a:ext cx="379298" cy="379298"/>
            <a:chOff x="3375430" y="832800"/>
            <a:chExt cx="865635" cy="865635"/>
          </a:xfrm>
        </p:grpSpPr>
        <p:sp>
          <p:nvSpPr>
            <p:cNvPr id="179" name="타원 178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83" name="Group 14"/>
          <p:cNvGrpSpPr>
            <a:grpSpLocks noChangeAspect="1"/>
          </p:cNvGrpSpPr>
          <p:nvPr/>
        </p:nvGrpSpPr>
        <p:grpSpPr bwMode="auto">
          <a:xfrm>
            <a:off x="5547477" y="3765579"/>
            <a:ext cx="279301" cy="236916"/>
            <a:chOff x="3669" y="3943"/>
            <a:chExt cx="626" cy="531"/>
          </a:xfrm>
          <a:solidFill>
            <a:schemeClr val="bg1"/>
          </a:solidFill>
        </p:grpSpPr>
        <p:sp>
          <p:nvSpPr>
            <p:cNvPr id="184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85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88" name="Freeform 36"/>
          <p:cNvSpPr>
            <a:spLocks noEditPoints="1"/>
          </p:cNvSpPr>
          <p:nvPr/>
        </p:nvSpPr>
        <p:spPr bwMode="auto">
          <a:xfrm>
            <a:off x="5597739" y="4915638"/>
            <a:ext cx="164789" cy="27716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59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511</Words>
  <Application>Microsoft Office PowerPoint</Application>
  <PresentationFormat>와이드스크린</PresentationFormat>
  <Paragraphs>87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함초롬돋움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KangKyeolhee</cp:lastModifiedBy>
  <cp:revision>178</cp:revision>
  <dcterms:created xsi:type="dcterms:W3CDTF">2018-03-06T08:13:05Z</dcterms:created>
  <dcterms:modified xsi:type="dcterms:W3CDTF">2018-05-18T03:08:57Z</dcterms:modified>
</cp:coreProperties>
</file>