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3" r:id="rId2"/>
    <p:sldId id="276" r:id="rId3"/>
    <p:sldId id="274" r:id="rId4"/>
    <p:sldId id="289" r:id="rId5"/>
    <p:sldId id="281" r:id="rId6"/>
    <p:sldId id="284" r:id="rId7"/>
    <p:sldId id="286" r:id="rId8"/>
    <p:sldId id="283" r:id="rId9"/>
    <p:sldId id="288" r:id="rId10"/>
    <p:sldId id="285" r:id="rId11"/>
    <p:sldId id="287" r:id="rId12"/>
    <p:sldId id="277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스퀘어 Bold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B5CD"/>
    <a:srgbClr val="70BDD2"/>
    <a:srgbClr val="389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08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9968607">
            <a:off x="2948671" y="3061834"/>
            <a:ext cx="579992" cy="31409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1230961">
            <a:off x="5663919" y="3101665"/>
            <a:ext cx="537096" cy="222439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 rot="5400000">
            <a:off x="3089864" y="1557172"/>
            <a:ext cx="2951956" cy="2519147"/>
          </a:xfrm>
          <a:prstGeom prst="hexagon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6937" y="2612590"/>
            <a:ext cx="5492431" cy="545420"/>
          </a:xfrm>
          <a:prstGeom prst="rect">
            <a:avLst/>
          </a:prstGeom>
          <a:solidFill>
            <a:srgbClr val="70B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14503" y="2654467"/>
            <a:ext cx="510267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300" dirty="0" smtClean="0">
                <a:solidFill>
                  <a:prstClr val="white">
                    <a:lumMod val="95000"/>
                  </a:prst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Continuous Adaptive Risk and Trust</a:t>
            </a:r>
            <a:endParaRPr lang="ko-KR" altLang="en-US" sz="2300" dirty="0">
              <a:solidFill>
                <a:prstClr val="white">
                  <a:lumMod val="95000"/>
                </a:prstClr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09314" y="5116362"/>
            <a:ext cx="1162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김유진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7883" y="481445"/>
            <a:ext cx="6132349" cy="720080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실현 기술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  Deception technology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437763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endParaRPr lang="ko-KR" altLang="en-US" sz="4800" dirty="0"/>
          </a:p>
        </p:txBody>
      </p:sp>
      <p:sp>
        <p:nvSpPr>
          <p:cNvPr id="15" name="직사각형 14"/>
          <p:cNvSpPr/>
          <p:nvPr/>
        </p:nvSpPr>
        <p:spPr>
          <a:xfrm>
            <a:off x="6513613" y="437763"/>
            <a:ext cx="293238" cy="83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4800" dirty="0"/>
          </a:p>
        </p:txBody>
      </p:sp>
      <p:sp>
        <p:nvSpPr>
          <p:cNvPr id="16" name="직사각형 15"/>
          <p:cNvSpPr/>
          <p:nvPr/>
        </p:nvSpPr>
        <p:spPr>
          <a:xfrm>
            <a:off x="1972957" y="4581126"/>
            <a:ext cx="6631491" cy="2051601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 프로그램의 침입자를 속이는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탐지기법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 보안 담당자가 알기 전에 컴퓨터 보안의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취약한 부분을 위협하는 공격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01525"/>
            <a:ext cx="7021414" cy="302985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37152" y="4437112"/>
            <a:ext cx="2675965" cy="7055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디셉션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기술</a:t>
            </a:r>
            <a:endParaRPr lang="en-US" altLang="ko-KR" sz="16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(Deception technology)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64202" y="5401649"/>
            <a:ext cx="1748915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제로데이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공격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(zero-day) </a:t>
            </a:r>
          </a:p>
        </p:txBody>
      </p:sp>
    </p:spTree>
    <p:extLst>
      <p:ext uri="{BB962C8B-B14F-4D97-AF65-F5344CB8AC3E}">
        <p14:creationId xmlns:p14="http://schemas.microsoft.com/office/powerpoint/2010/main" val="26934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7883" y="481445"/>
            <a:ext cx="6132349" cy="720080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실현 기술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  Deception technology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437763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endParaRPr lang="ko-KR" altLang="en-US" sz="4800" dirty="0"/>
          </a:p>
        </p:txBody>
      </p:sp>
      <p:sp>
        <p:nvSpPr>
          <p:cNvPr id="15" name="직사각형 14"/>
          <p:cNvSpPr/>
          <p:nvPr/>
        </p:nvSpPr>
        <p:spPr>
          <a:xfrm>
            <a:off x="6513613" y="437763"/>
            <a:ext cx="293238" cy="83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4800" dirty="0"/>
          </a:p>
        </p:txBody>
      </p:sp>
      <p:sp>
        <p:nvSpPr>
          <p:cNvPr id="16" name="직사각형 15"/>
          <p:cNvSpPr/>
          <p:nvPr/>
        </p:nvSpPr>
        <p:spPr>
          <a:xfrm>
            <a:off x="1049569" y="4725144"/>
            <a:ext cx="7719731" cy="1944216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디셉션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기술의 매우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형태로 실제로 공격을 당하는 것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처럼 보이게 하여 크래커를 추적하고 정보를 수집함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Adaptable Honeypots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배치하고 자동으로 관리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실시간으로 모니터링하기가 훨씬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수월해짐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33" y="1319234"/>
            <a:ext cx="7021414" cy="30298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8733" y="5013176"/>
            <a:ext cx="1748915" cy="4330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Honey pots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83767" y="1628800"/>
            <a:ext cx="4357399" cy="4237259"/>
            <a:chOff x="3128164" y="2126993"/>
            <a:chExt cx="3075443" cy="2960513"/>
          </a:xfrm>
        </p:grpSpPr>
        <p:sp>
          <p:nvSpPr>
            <p:cNvPr id="13" name="이등변 삼각형 12"/>
            <p:cNvSpPr/>
            <p:nvPr/>
          </p:nvSpPr>
          <p:spPr>
            <a:xfrm rot="9968607">
              <a:off x="3507117" y="3366339"/>
              <a:ext cx="409357" cy="21945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11230961">
              <a:off x="5416234" y="3390265"/>
              <a:ext cx="379081" cy="15541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육각형 4"/>
            <p:cNvSpPr/>
            <p:nvPr/>
          </p:nvSpPr>
          <p:spPr>
            <a:xfrm rot="5400000">
              <a:off x="3617268" y="2269233"/>
              <a:ext cx="2062490" cy="1778009"/>
            </a:xfrm>
            <a:prstGeom prst="hexagon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8164" y="2986337"/>
              <a:ext cx="3075443" cy="381077"/>
            </a:xfrm>
            <a:prstGeom prst="rect">
              <a:avLst/>
            </a:prstGeom>
            <a:solidFill>
              <a:srgbClr val="70B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82701" y="3015596"/>
              <a:ext cx="1131623" cy="322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prstClr val="white">
                      <a:lumMod val="95000"/>
                    </a:prstClr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감사합니다</a:t>
              </a:r>
              <a:endParaRPr lang="ko-KR" altLang="en-US" sz="2400" dirty="0">
                <a:solidFill>
                  <a:prstClr val="white">
                    <a:lumMod val="95000"/>
                  </a:prst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55717" y="4764947"/>
              <a:ext cx="820337" cy="322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839286" y="3070657"/>
            <a:ext cx="15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CARTA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</p:txBody>
      </p:sp>
      <p:sp>
        <p:nvSpPr>
          <p:cNvPr id="5" name="육각형 4"/>
          <p:cNvSpPr/>
          <p:nvPr/>
        </p:nvSpPr>
        <p:spPr>
          <a:xfrm rot="5400000">
            <a:off x="3747862" y="2540102"/>
            <a:ext cx="1695016" cy="1461221"/>
          </a:xfrm>
          <a:prstGeom prst="hexagon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479052" y="3859595"/>
            <a:ext cx="1120707" cy="74688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771800" y="2013758"/>
            <a:ext cx="936104" cy="62315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96201" y="1019064"/>
            <a:ext cx="1045043" cy="1212250"/>
            <a:chOff x="1596201" y="1019064"/>
            <a:chExt cx="1045043" cy="1212250"/>
          </a:xfrm>
        </p:grpSpPr>
        <p:sp>
          <p:nvSpPr>
            <p:cNvPr id="16" name="육각형 15"/>
            <p:cNvSpPr/>
            <p:nvPr/>
          </p:nvSpPr>
          <p:spPr>
            <a:xfrm rot="5400000">
              <a:off x="1512598" y="1102667"/>
              <a:ext cx="1212250" cy="1045043"/>
            </a:xfrm>
            <a:prstGeom prst="hexagon">
              <a:avLst/>
            </a:prstGeom>
            <a:solidFill>
              <a:schemeClr val="accent5"/>
            </a:solidFill>
            <a:ln w="762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90751" y="1425133"/>
              <a:ext cx="6559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소개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749774" y="965305"/>
            <a:ext cx="1045043" cy="1212250"/>
            <a:chOff x="6749774" y="965305"/>
            <a:chExt cx="1045043" cy="1212250"/>
          </a:xfrm>
        </p:grpSpPr>
        <p:sp>
          <p:nvSpPr>
            <p:cNvPr id="23" name="육각형 22"/>
            <p:cNvSpPr/>
            <p:nvPr/>
          </p:nvSpPr>
          <p:spPr>
            <a:xfrm rot="5400000">
              <a:off x="6666171" y="1048908"/>
              <a:ext cx="1212250" cy="1045043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73862" y="1309819"/>
              <a:ext cx="9909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Adaptive </a:t>
              </a:r>
            </a:p>
            <a:p>
              <a:pPr algn="ctr"/>
              <a:r>
                <a:rPr lang="en-US" altLang="ko-KR" sz="1400" dirty="0" smtClean="0">
                  <a:solidFill>
                    <a:schemeClr val="bg1">
                      <a:lumMod val="95000"/>
                    </a:schemeClr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Security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614558" y="4438381"/>
            <a:ext cx="1045043" cy="1212250"/>
            <a:chOff x="1614558" y="4438381"/>
            <a:chExt cx="1045043" cy="1212250"/>
          </a:xfrm>
        </p:grpSpPr>
        <p:sp>
          <p:nvSpPr>
            <p:cNvPr id="26" name="육각형 25"/>
            <p:cNvSpPr/>
            <p:nvPr/>
          </p:nvSpPr>
          <p:spPr>
            <a:xfrm rot="5400000">
              <a:off x="1530955" y="4521984"/>
              <a:ext cx="1212250" cy="1045043"/>
            </a:xfrm>
            <a:prstGeom prst="hexagon">
              <a:avLst/>
            </a:prstGeom>
            <a:solidFill>
              <a:srgbClr val="5FB5CD"/>
            </a:solidFill>
            <a:ln w="762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21347" y="4690562"/>
              <a:ext cx="6559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핵심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개념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765046" y="4424823"/>
            <a:ext cx="1045043" cy="1212250"/>
            <a:chOff x="6765046" y="4424823"/>
            <a:chExt cx="1045043" cy="1212250"/>
          </a:xfrm>
        </p:grpSpPr>
        <p:sp>
          <p:nvSpPr>
            <p:cNvPr id="29" name="육각형 28"/>
            <p:cNvSpPr/>
            <p:nvPr/>
          </p:nvSpPr>
          <p:spPr>
            <a:xfrm rot="5400000">
              <a:off x="6681443" y="4508426"/>
              <a:ext cx="1212250" cy="1045043"/>
            </a:xfrm>
            <a:prstGeom prst="hexagon">
              <a:avLst/>
            </a:prstGeom>
            <a:solidFill>
              <a:schemeClr val="accent5"/>
            </a:solidFill>
            <a:ln w="762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44320" y="4690562"/>
              <a:ext cx="6559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실현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THE명품고딕EB" panose="02020603020101020101" pitchFamily="18" charset="-127"/>
                  <a:ea typeface="THE명품고딕EB" panose="02020603020101020101" pitchFamily="18" charset="-127"/>
                </a:rPr>
                <a:t>기술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4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943"/>
            <a:ext cx="5544616" cy="664835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131840" y="5589240"/>
            <a:ext cx="1224136" cy="105911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791459" y="4619910"/>
            <a:ext cx="1080120" cy="6889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87603" y="3971473"/>
            <a:ext cx="2609690" cy="726216"/>
          </a:xfrm>
          <a:prstGeom prst="rect">
            <a:avLst/>
          </a:prstGeom>
          <a:noFill/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39541" y="4115489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3898B2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Continuous Adaptive </a:t>
            </a:r>
            <a:endParaRPr lang="en-US" altLang="ko-KR" dirty="0" smtClean="0">
              <a:solidFill>
                <a:srgbClr val="3898B2"/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3898B2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Risk </a:t>
            </a:r>
            <a:r>
              <a:rPr lang="en-US" altLang="ko-KR" dirty="0">
                <a:solidFill>
                  <a:srgbClr val="3898B2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and Trust</a:t>
            </a:r>
          </a:p>
        </p:txBody>
      </p:sp>
      <p:sp>
        <p:nvSpPr>
          <p:cNvPr id="13" name="육각형 12"/>
          <p:cNvSpPr/>
          <p:nvPr/>
        </p:nvSpPr>
        <p:spPr>
          <a:xfrm rot="5400000">
            <a:off x="6550657" y="2289861"/>
            <a:ext cx="1695016" cy="1461221"/>
          </a:xfrm>
          <a:prstGeom prst="hexagon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14862" y="1523201"/>
            <a:ext cx="1489689" cy="504056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Mesh</a:t>
            </a:r>
            <a:endParaRPr lang="ko-KR" altLang="en-US" sz="28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0152" t="10820" r="12706" b="1949"/>
          <a:stretch/>
        </p:blipFill>
        <p:spPr>
          <a:xfrm>
            <a:off x="6865098" y="2499339"/>
            <a:ext cx="105470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5098539"/>
            <a:ext cx="77048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800" dirty="0" smtClean="0">
              <a:solidFill>
                <a:srgbClr val="FF0000"/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  <a:p>
            <a:pPr algn="ctr"/>
            <a:endParaRPr lang="en-US" altLang="ko-KR" sz="800" dirty="0">
              <a:solidFill>
                <a:srgbClr val="FF0000"/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C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ontinuous </a:t>
            </a:r>
            <a:r>
              <a:rPr lang="en-US" altLang="ko-KR" sz="2000" dirty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A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daptive </a:t>
            </a:r>
            <a:r>
              <a:rPr lang="en-US" altLang="ko-KR" sz="2000" dirty="0" smtClean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R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isk and </a:t>
            </a:r>
            <a:r>
              <a:rPr lang="en-US" altLang="ko-KR" sz="2000" dirty="0" smtClean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T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rust </a:t>
            </a:r>
            <a:r>
              <a:rPr lang="en-US" altLang="ko-KR" sz="2000" dirty="0" smtClean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A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ssessment  approach</a:t>
            </a:r>
          </a:p>
          <a:p>
            <a:pPr algn="ctr"/>
            <a:endParaRPr lang="en-US" altLang="ko-KR" sz="400" dirty="0" smtClean="0">
              <a:solidFill>
                <a:schemeClr val="tx1">
                  <a:lumMod val="65000"/>
                  <a:lumOff val="35000"/>
                </a:schemeClr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  <a:p>
            <a:pPr algn="ctr"/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  <a:p>
            <a:pPr algn="ctr"/>
            <a:endParaRPr lang="en-US" altLang="ko-KR" sz="400" dirty="0" smtClean="0">
              <a:solidFill>
                <a:schemeClr val="tx1">
                  <a:lumMod val="65000"/>
                  <a:lumOff val="35000"/>
                </a:schemeClr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디지털 비즈니스를 위한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IT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보안 접근법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7603" y="3971473"/>
            <a:ext cx="2609690" cy="726216"/>
          </a:xfrm>
          <a:prstGeom prst="rect">
            <a:avLst/>
          </a:prstGeom>
          <a:noFill/>
          <a:ln w="571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9541" y="4115489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3898B2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Continuous Adaptive </a:t>
            </a:r>
            <a:endParaRPr lang="en-US" altLang="ko-KR" dirty="0" smtClean="0">
              <a:solidFill>
                <a:srgbClr val="3898B2"/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3898B2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Risk </a:t>
            </a:r>
            <a:r>
              <a:rPr lang="en-US" altLang="ko-KR" dirty="0">
                <a:solidFill>
                  <a:srgbClr val="3898B2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and Trust</a:t>
            </a:r>
          </a:p>
        </p:txBody>
      </p:sp>
      <p:sp>
        <p:nvSpPr>
          <p:cNvPr id="20" name="육각형 19"/>
          <p:cNvSpPr/>
          <p:nvPr/>
        </p:nvSpPr>
        <p:spPr>
          <a:xfrm rot="5400000">
            <a:off x="6550657" y="2289861"/>
            <a:ext cx="1695016" cy="1461221"/>
          </a:xfrm>
          <a:prstGeom prst="hexagon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14862" y="1523201"/>
            <a:ext cx="1489689" cy="504056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Mesh</a:t>
            </a:r>
            <a:endParaRPr lang="ko-KR" altLang="en-US" sz="28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10152" t="10820" r="12706" b="1949"/>
          <a:stretch/>
        </p:blipFill>
        <p:spPr>
          <a:xfrm>
            <a:off x="6865098" y="2499339"/>
            <a:ext cx="1054700" cy="1054699"/>
          </a:xfrm>
          <a:prstGeom prst="rect">
            <a:avLst/>
          </a:prstGeom>
        </p:spPr>
      </p:pic>
      <p:pic>
        <p:nvPicPr>
          <p:cNvPr id="1030" name="Picture 6" descr="IT SECURITY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2"/>
          <a:stretch/>
        </p:blipFill>
        <p:spPr bwMode="auto">
          <a:xfrm>
            <a:off x="366643" y="1523201"/>
            <a:ext cx="5285478" cy="30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49700" y="866028"/>
            <a:ext cx="2447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CARTA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접근</a:t>
            </a:r>
            <a:endParaRPr lang="en-US" altLang="ko-KR" sz="54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7630" y="742918"/>
            <a:ext cx="460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4800" dirty="0"/>
          </a:p>
        </p:txBody>
      </p:sp>
      <p:sp>
        <p:nvSpPr>
          <p:cNvPr id="24" name="직사각형 23"/>
          <p:cNvSpPr/>
          <p:nvPr/>
        </p:nvSpPr>
        <p:spPr>
          <a:xfrm>
            <a:off x="561452" y="725794"/>
            <a:ext cx="460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23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70" y="1395574"/>
            <a:ext cx="6905625" cy="38481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883" y="481445"/>
            <a:ext cx="5628294" cy="720080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Adaptive Security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능동형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보안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437763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endParaRPr lang="ko-KR" altLang="en-US" sz="4800" dirty="0"/>
          </a:p>
        </p:txBody>
      </p:sp>
      <p:sp>
        <p:nvSpPr>
          <p:cNvPr id="19" name="직사각형 18"/>
          <p:cNvSpPr/>
          <p:nvPr/>
        </p:nvSpPr>
        <p:spPr>
          <a:xfrm>
            <a:off x="6023829" y="425986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4800" dirty="0"/>
          </a:p>
        </p:txBody>
      </p:sp>
      <p:sp>
        <p:nvSpPr>
          <p:cNvPr id="10" name="직사각형 9"/>
          <p:cNvSpPr/>
          <p:nvPr/>
        </p:nvSpPr>
        <p:spPr>
          <a:xfrm>
            <a:off x="1106486" y="5661248"/>
            <a:ext cx="7017209" cy="784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Adaptive security is an approach to safeguarding systems and data by recognizing threat-related behaviors </a:t>
            </a:r>
          </a:p>
        </p:txBody>
      </p:sp>
    </p:spTree>
    <p:extLst>
      <p:ext uri="{BB962C8B-B14F-4D97-AF65-F5344CB8AC3E}">
        <p14:creationId xmlns:p14="http://schemas.microsoft.com/office/powerpoint/2010/main" val="7742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27882" y="481445"/>
            <a:ext cx="5772310" cy="720080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Adaptive Security Architecture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437763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endParaRPr lang="ko-KR" altLang="en-US" sz="4800" dirty="0"/>
          </a:p>
        </p:txBody>
      </p:sp>
      <p:sp>
        <p:nvSpPr>
          <p:cNvPr id="19" name="직사각형 18"/>
          <p:cNvSpPr/>
          <p:nvPr/>
        </p:nvSpPr>
        <p:spPr>
          <a:xfrm>
            <a:off x="6188516" y="437763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4800" dirty="0"/>
          </a:p>
        </p:txBody>
      </p:sp>
      <p:pic>
        <p:nvPicPr>
          <p:cNvPr id="2052" name="Picture 4" descr="adaptive security architecture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/>
          <a:stretch/>
        </p:blipFill>
        <p:spPr bwMode="auto">
          <a:xfrm>
            <a:off x="527882" y="1353496"/>
            <a:ext cx="785826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106486" y="5661248"/>
            <a:ext cx="7128792" cy="784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위협 요소를 미리 예측하고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대비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점검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 순으로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쉼없이 모니터링 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5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27882" y="481445"/>
            <a:ext cx="3108014" cy="720080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CARTA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접근 전략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437763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endParaRPr lang="ko-KR" altLang="en-US" sz="4800" dirty="0"/>
          </a:p>
        </p:txBody>
      </p:sp>
      <p:sp>
        <p:nvSpPr>
          <p:cNvPr id="19" name="직사각형 18"/>
          <p:cNvSpPr/>
          <p:nvPr/>
        </p:nvSpPr>
        <p:spPr>
          <a:xfrm>
            <a:off x="3497714" y="425986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4800" dirty="0"/>
          </a:p>
        </p:txBody>
      </p:sp>
      <p:sp>
        <p:nvSpPr>
          <p:cNvPr id="22" name="직사각형 21"/>
          <p:cNvSpPr/>
          <p:nvPr/>
        </p:nvSpPr>
        <p:spPr>
          <a:xfrm>
            <a:off x="1613762" y="6021288"/>
            <a:ext cx="5817037" cy="51952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ontinuous  </a:t>
            </a:r>
            <a:r>
              <a:rPr lang="en-US" altLang="ko-KR" dirty="0" smtClean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daptive  </a:t>
            </a:r>
            <a:r>
              <a:rPr lang="en-US" altLang="ko-KR" dirty="0" smtClean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isk  </a:t>
            </a:r>
            <a:r>
              <a:rPr lang="en-US" altLang="ko-KR" dirty="0" smtClean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rust  </a:t>
            </a:r>
            <a:r>
              <a:rPr lang="en-US" altLang="ko-KR" dirty="0" smtClean="0">
                <a:solidFill>
                  <a:srgbClr val="FF0000"/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ssessment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73" y="1328647"/>
            <a:ext cx="5544616" cy="44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03648" y="5428037"/>
            <a:ext cx="2952328" cy="439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3648" y="4869132"/>
            <a:ext cx="2016224" cy="461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7883" y="481445"/>
            <a:ext cx="4404157" cy="720080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실현 기술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  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DevSecOps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437763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endParaRPr lang="ko-KR" altLang="en-US" sz="4800" dirty="0"/>
          </a:p>
        </p:txBody>
      </p:sp>
      <p:sp>
        <p:nvSpPr>
          <p:cNvPr id="19" name="직사각형 18"/>
          <p:cNvSpPr/>
          <p:nvPr/>
        </p:nvSpPr>
        <p:spPr>
          <a:xfrm>
            <a:off x="4939990" y="437763"/>
            <a:ext cx="253764" cy="84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4800" dirty="0"/>
          </a:p>
        </p:txBody>
      </p:sp>
      <p:pic>
        <p:nvPicPr>
          <p:cNvPr id="3082" name="Picture 10" descr="DEVsecop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86" y="1700808"/>
            <a:ext cx="6667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172453" y="4687565"/>
            <a:ext cx="6631491" cy="1474534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DevOps 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데브옵스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(Development) +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(Operation)</a:t>
            </a: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DevSecOps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데브세크옵스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  DevOps +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(Security)  </a:t>
            </a:r>
          </a:p>
          <a:p>
            <a:pPr algn="ctr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27883" y="481445"/>
            <a:ext cx="4404157" cy="720080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실현 기술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   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DevSecOps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437763"/>
            <a:ext cx="276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endParaRPr lang="ko-KR" altLang="en-US" sz="4800" dirty="0"/>
          </a:p>
        </p:txBody>
      </p:sp>
      <p:sp>
        <p:nvSpPr>
          <p:cNvPr id="19" name="직사각형 18"/>
          <p:cNvSpPr/>
          <p:nvPr/>
        </p:nvSpPr>
        <p:spPr>
          <a:xfrm>
            <a:off x="4939990" y="437763"/>
            <a:ext cx="253764" cy="84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4800" dirty="0"/>
          </a:p>
        </p:txBody>
      </p:sp>
      <p:pic>
        <p:nvPicPr>
          <p:cNvPr id="3082" name="Picture 10" descr="DEVsecop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86" y="1700808"/>
            <a:ext cx="6667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331671" y="4801982"/>
            <a:ext cx="6379530" cy="1080120"/>
          </a:xfrm>
          <a:prstGeom prst="rect">
            <a:avLst/>
          </a:prstGeom>
          <a:noFill/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With this approach, development teams will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balance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명품고딕EB" panose="02020603020101020101" pitchFamily="18" charset="-127"/>
                <a:ea typeface="THE명품고딕EB" panose="02020603020101020101" pitchFamily="18" charset="-127"/>
              </a:rPr>
              <a:t>the need for security with the need for speed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THE명품고딕EB" panose="02020603020101020101" pitchFamily="18" charset="-127"/>
              <a:ea typeface="THE명품고딕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231</Words>
  <Application>Microsoft Office PowerPoint</Application>
  <PresentationFormat>화면 슬라이드 쇼(4:3)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THE명품고딕EB</vt:lpstr>
      <vt:lpstr>Adobe 고딕 Std B</vt:lpstr>
      <vt:lpstr>맑은 고딕</vt:lpstr>
      <vt:lpstr>Arial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CARTA PPT</dc:title>
  <dc:creator>HOME</dc:creator>
  <cp:lastModifiedBy>김유진</cp:lastModifiedBy>
  <cp:revision>151</cp:revision>
  <dcterms:created xsi:type="dcterms:W3CDTF">2016-10-28T15:58:08Z</dcterms:created>
  <dcterms:modified xsi:type="dcterms:W3CDTF">2018-03-27T18:36:53Z</dcterms:modified>
</cp:coreProperties>
</file>