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0" r:id="rId4"/>
    <p:sldId id="271" r:id="rId5"/>
    <p:sldId id="268" r:id="rId6"/>
    <p:sldId id="266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051"/>
    <a:srgbClr val="5A7F80"/>
    <a:srgbClr val="2C314F"/>
    <a:srgbClr val="79CDCF"/>
    <a:srgbClr val="2D314F"/>
    <a:srgbClr val="F5F5F3"/>
    <a:srgbClr val="202664"/>
    <a:srgbClr val="D73B5C"/>
    <a:srgbClr val="171D56"/>
    <a:srgbClr val="1F2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3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116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9CDC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89689" y="1388533"/>
            <a:ext cx="2889955" cy="3911600"/>
          </a:xfrm>
          <a:prstGeom prst="rect">
            <a:avLst/>
          </a:prstGeom>
          <a:solidFill>
            <a:srgbClr val="2C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393260" y="4446009"/>
            <a:ext cx="2082799" cy="417690"/>
          </a:xfrm>
          <a:prstGeom prst="roundRect">
            <a:avLst>
              <a:gd name="adj" fmla="val 50000"/>
            </a:avLst>
          </a:prstGeom>
          <a:solidFill>
            <a:srgbClr val="79C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PT START</a:t>
            </a:r>
            <a:endParaRPr lang="ko-KR" altLang="en-US" sz="1100" b="1" dirty="0"/>
          </a:p>
        </p:txBody>
      </p:sp>
      <p:sp>
        <p:nvSpPr>
          <p:cNvPr id="8" name="직사각형 7"/>
          <p:cNvSpPr/>
          <p:nvPr/>
        </p:nvSpPr>
        <p:spPr>
          <a:xfrm>
            <a:off x="5283191" y="1458666"/>
            <a:ext cx="230293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schemeClr val="bg1"/>
                </a:solidFill>
              </a:rPr>
              <a:t>Cloud Computing to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bg1"/>
                </a:solidFill>
              </a:rPr>
              <a:t>Edge Computing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bg1"/>
                </a:solidFill>
              </a:rPr>
              <a:t>클라우드에서 </a:t>
            </a:r>
            <a:r>
              <a:rPr lang="ko-KR" altLang="en-US" sz="800" dirty="0" err="1">
                <a:solidFill>
                  <a:schemeClr val="bg1"/>
                </a:solidFill>
              </a:rPr>
              <a:t>엣지로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93262" y="3270046"/>
            <a:ext cx="2082799" cy="3367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강결희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3261" y="3748014"/>
            <a:ext cx="2082799" cy="3367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20160259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 rot="18900000">
            <a:off x="6371559" y="2830805"/>
            <a:ext cx="197115" cy="96823"/>
          </a:xfrm>
          <a:prstGeom prst="corner">
            <a:avLst>
              <a:gd name="adj1" fmla="val 11480"/>
              <a:gd name="adj2" fmla="val 123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17968" y="311150"/>
            <a:ext cx="505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Cloud Computing to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Edge Computing</a:t>
            </a:r>
          </a:p>
        </p:txBody>
      </p:sp>
      <p:sp>
        <p:nvSpPr>
          <p:cNvPr id="12" name="모서리가 둥근 직사각형 4">
            <a:extLst>
              <a:ext uri="{FF2B5EF4-FFF2-40B4-BE49-F238E27FC236}">
                <a16:creationId xmlns:a16="http://schemas.microsoft.com/office/drawing/2014/main" id="{C7A389D6-C06A-4F37-B488-0FE43028BCFC}"/>
              </a:ext>
            </a:extLst>
          </p:cNvPr>
          <p:cNvSpPr/>
          <p:nvPr/>
        </p:nvSpPr>
        <p:spPr>
          <a:xfrm>
            <a:off x="5088333" y="1294043"/>
            <a:ext cx="1998260" cy="370168"/>
          </a:xfrm>
          <a:prstGeom prst="roundRect">
            <a:avLst>
              <a:gd name="adj" fmla="val 50000"/>
            </a:avLst>
          </a:prstGeom>
          <a:solidFill>
            <a:srgbClr val="2D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Cloud Computing</a:t>
            </a:r>
          </a:p>
        </p:txBody>
      </p:sp>
      <p:pic>
        <p:nvPicPr>
          <p:cNvPr id="3" name="그림 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DF468CA-9C49-4BA8-A6D1-2C3A88025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4" y="1816107"/>
            <a:ext cx="4532579" cy="4571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3CEAA-BF75-4E60-B261-EB595D72E57E}"/>
              </a:ext>
            </a:extLst>
          </p:cNvPr>
          <p:cNvSpPr txBox="1"/>
          <p:nvPr/>
        </p:nvSpPr>
        <p:spPr>
          <a:xfrm>
            <a:off x="5546733" y="1816107"/>
            <a:ext cx="60548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한컴 윤고딕 240" panose="02020603020101020101" pitchFamily="18" charset="-127"/>
              <a:buChar char="-"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인터넷 기반 컴퓨팅의 일종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THE외계인설명서" panose="02020503020101020101" pitchFamily="18" charset="-127"/>
            </a:endParaRPr>
          </a:p>
          <a:p>
            <a:pPr marL="285750" indent="-285750">
              <a:buFont typeface="한컴 윤고딕 240" panose="02020603020101020101" pitchFamily="18" charset="-127"/>
              <a:buChar char="-"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정보를 자신의 컴퓨터가 아닌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인터넷에 </a:t>
            </a:r>
            <a:r>
              <a:rPr lang="ko-KR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연결된 다른 컴퓨터로 처리하는 기술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THE외계인설명서" panose="02020503020101020101" pitchFamily="18" charset="-127"/>
            </a:endParaRPr>
          </a:p>
          <a:p>
            <a:pPr marL="285750" indent="-285750">
              <a:buFont typeface="한컴 윤고딕 240" panose="02020603020101020101" pitchFamily="18" charset="-127"/>
              <a:buChar char="-"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서버를 통하여 데이터 저장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네트워크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콘텐츠 사용 등의 서비스를 이용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THE외계인설명서" panose="02020503020101020101" pitchFamily="18" charset="-127"/>
            </a:endParaRPr>
          </a:p>
          <a:p>
            <a:pPr marL="285750" indent="-285750">
              <a:buFont typeface="한컴 윤고딕 240" panose="02020603020101020101" pitchFamily="18" charset="-127"/>
              <a:buChar char="-"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소프트웨어 뿐만 아니라 하드웨어 기능도 이용 가능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THE외계인설명서" panose="02020503020101020101" pitchFamily="18" charset="-127"/>
            </a:endParaRPr>
          </a:p>
          <a:p>
            <a:pPr marL="285750" indent="-285750">
              <a:buFont typeface="한컴 윤고딕 240" panose="02020603020101020101" pitchFamily="18" charset="-127"/>
              <a:buChar char="-"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표준 프로토콜을 통해 표준 </a:t>
            </a:r>
            <a:r>
              <a:rPr lang="ko-KR" altLang="en-US" sz="1400" dirty="0" err="1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웹브라우저로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 접속 가능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THE외계인설명서" panose="0202050302010102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FF8BF76-2C4F-4D08-81BE-485902BD4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33964"/>
              </p:ext>
            </p:extLst>
          </p:nvPr>
        </p:nvGraphicFramePr>
        <p:xfrm>
          <a:off x="6370298" y="3137554"/>
          <a:ext cx="2082800" cy="3553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적은 비용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사용량 또는 광고료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정액 등으로 공급자에게 서비스 요금 지급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기기에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저장시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발생하는 문제↓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자료 손실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저장 공간의 제약 등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공간 제약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서버에 접근이 가능하다면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어디서든지 자료 수정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열람 가능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사용에 필요한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소프트웨어 설치 및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업데이트 최소화 가능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2098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7B9664D-9D51-41DC-A258-E98CD6E14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38903"/>
              </p:ext>
            </p:extLst>
          </p:nvPr>
        </p:nvGraphicFramePr>
        <p:xfrm>
          <a:off x="8899296" y="3137554"/>
          <a:ext cx="2082800" cy="355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4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2D314F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해킹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서버가 해킹된 경우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자신의 개인정보 유출 위험성↑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9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서버에 장애 발생 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클라우드 내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테이터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접근 불가능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01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17968" y="311150"/>
            <a:ext cx="505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Cloud Computing to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Edge Computing</a:t>
            </a:r>
          </a:p>
        </p:txBody>
      </p:sp>
      <p:sp>
        <p:nvSpPr>
          <p:cNvPr id="12" name="모서리가 둥근 직사각형 4">
            <a:extLst>
              <a:ext uri="{FF2B5EF4-FFF2-40B4-BE49-F238E27FC236}">
                <a16:creationId xmlns:a16="http://schemas.microsoft.com/office/drawing/2014/main" id="{C7A389D6-C06A-4F37-B488-0FE43028BCFC}"/>
              </a:ext>
            </a:extLst>
          </p:cNvPr>
          <p:cNvSpPr/>
          <p:nvPr/>
        </p:nvSpPr>
        <p:spPr>
          <a:xfrm>
            <a:off x="5088333" y="1294043"/>
            <a:ext cx="1998260" cy="370168"/>
          </a:xfrm>
          <a:prstGeom prst="roundRect">
            <a:avLst>
              <a:gd name="adj" fmla="val 50000"/>
            </a:avLst>
          </a:prstGeom>
          <a:solidFill>
            <a:srgbClr val="2D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Cloud Computing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B5BCFA-682C-4694-A380-A4B133093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93844"/>
              </p:ext>
            </p:extLst>
          </p:nvPr>
        </p:nvGraphicFramePr>
        <p:xfrm>
          <a:off x="1317968" y="2083621"/>
          <a:ext cx="2484436" cy="378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SaaS</a:t>
                      </a:r>
                    </a:p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(Soft as a Service)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소프트웨어 제공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다양한 애플리케이션을 다중 임대 방식을 통해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 Demand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형대로 제공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예시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메일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일정 및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Office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도구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(Microsoft Office 365)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4BFBF0-A388-4525-A24F-A24EA9CD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5785"/>
              </p:ext>
            </p:extLst>
          </p:nvPr>
        </p:nvGraphicFramePr>
        <p:xfrm>
          <a:off x="5054600" y="2083621"/>
          <a:ext cx="2484436" cy="373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1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PaaS</a:t>
                      </a:r>
                    </a:p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(Platform as a Service) 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505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소프트웨어 개발 리소스 제공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505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클라우드를 통해 리소스를 구매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505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505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리소스에 액세스해서 사용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사용예시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구글의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AppEngine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C27414F-0354-4632-B500-D82ED74EB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42984"/>
              </p:ext>
            </p:extLst>
          </p:nvPr>
        </p:nvGraphicFramePr>
        <p:xfrm>
          <a:off x="8791232" y="2083622"/>
          <a:ext cx="2484436" cy="387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IaaS</a:t>
                      </a:r>
                    </a:p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(Infrastructure as a Service)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인프라 제공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하드웨어를 구매하지 않고도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하드웨어의 기능을 제공받음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예시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아마존 웹 서비스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스토리지 서비스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S3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EC2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76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17968" y="311150"/>
            <a:ext cx="505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Cloud Computing to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Edge Computing</a:t>
            </a:r>
          </a:p>
        </p:txBody>
      </p:sp>
      <p:sp>
        <p:nvSpPr>
          <p:cNvPr id="12" name="모서리가 둥근 직사각형 4">
            <a:extLst>
              <a:ext uri="{FF2B5EF4-FFF2-40B4-BE49-F238E27FC236}">
                <a16:creationId xmlns:a16="http://schemas.microsoft.com/office/drawing/2014/main" id="{C7A389D6-C06A-4F37-B488-0FE43028BCFC}"/>
              </a:ext>
            </a:extLst>
          </p:cNvPr>
          <p:cNvSpPr/>
          <p:nvPr/>
        </p:nvSpPr>
        <p:spPr>
          <a:xfrm>
            <a:off x="5088333" y="1294043"/>
            <a:ext cx="1998260" cy="370168"/>
          </a:xfrm>
          <a:prstGeom prst="roundRect">
            <a:avLst>
              <a:gd name="adj" fmla="val 50000"/>
            </a:avLst>
          </a:prstGeom>
          <a:solidFill>
            <a:srgbClr val="2D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Edge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3CEAA-BF75-4E60-B261-EB595D72E57E}"/>
              </a:ext>
            </a:extLst>
          </p:cNvPr>
          <p:cNvSpPr txBox="1"/>
          <p:nvPr/>
        </p:nvSpPr>
        <p:spPr>
          <a:xfrm>
            <a:off x="5546733" y="1816107"/>
            <a:ext cx="47852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한컴 윤고딕 240" panose="02020603020101020101" pitchFamily="18" charset="-127"/>
              <a:buChar char="-"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Fog Computing</a:t>
            </a:r>
          </a:p>
          <a:p>
            <a:pPr marL="285750" indent="-285750">
              <a:buFont typeface="한컴 윤고딕 240" panose="02020603020101020101" pitchFamily="18" charset="-127"/>
              <a:buChar char="-"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단말기 가까이에 위치한 데이터센터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(Edge)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와 소통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THE외계인설명서" panose="02020503020101020101" pitchFamily="18" charset="-127"/>
            </a:endParaRPr>
          </a:p>
          <a:p>
            <a:pPr marL="285750" indent="-285750">
              <a:buFont typeface="한컴 윤고딕 240" panose="02020603020101020101" pitchFamily="18" charset="-127"/>
              <a:buChar char="-"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Edge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에 수집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분석된 데이터를 중앙 클라우드와 주고받음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THE외계인설명서" panose="02020503020101020101" pitchFamily="18" charset="-127"/>
            </a:endParaRPr>
          </a:p>
          <a:p>
            <a:pPr marL="285750" indent="-285750">
              <a:buFont typeface="한컴 윤고딕 240" panose="02020603020101020101" pitchFamily="18" charset="-127"/>
              <a:buChar char="-"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IoT(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사물인터넷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)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의 발전으로 각광받고 있음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THE외계인설명서" panose="02020503020101020101" pitchFamily="18" charset="-127"/>
            </a:endParaRPr>
          </a:p>
          <a:p>
            <a:pPr marL="285750" indent="-285750">
              <a:buFont typeface="한컴 윤고딕 240" panose="02020603020101020101" pitchFamily="18" charset="-127"/>
              <a:buChar char="-"/>
            </a:pP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Cloud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Computing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의 발전된 </a:t>
            </a:r>
            <a:r>
              <a:rPr lang="ko-KR" altLang="en-US" sz="1400" dirty="0" err="1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기술이라고도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  <a:cs typeface="THE외계인설명서" panose="02020503020101020101" pitchFamily="18" charset="-127"/>
              </a:rPr>
              <a:t> 함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  <a:cs typeface="THE외계인설명서" panose="0202050302010102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FF8BF76-2C4F-4D08-81BE-485902BD4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52503"/>
              </p:ext>
            </p:extLst>
          </p:nvPr>
        </p:nvGraphicFramePr>
        <p:xfrm>
          <a:off x="6370298" y="3137555"/>
          <a:ext cx="2082800" cy="36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향상된 속도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기기 근처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데이터 처리 및 분석을 하기 때문에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처리시간이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Cloud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단축됨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보안문제 해결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데이터가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중앙클라우드로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전송시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발생할 수 있는 보안 문제 해결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부화 감소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주고받을 수 있는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데이터량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증가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연결이 불가능할 시에도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내의 데이터 접근 가능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2098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7B9664D-9D51-41DC-A258-E98CD6E14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87482"/>
              </p:ext>
            </p:extLst>
          </p:nvPr>
        </p:nvGraphicFramePr>
        <p:xfrm>
          <a:off x="8899296" y="3137554"/>
          <a:ext cx="2082800" cy="355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4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2D314F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보안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들의 보안 문제가 해결되지 않음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9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아직 초기단계이기 때문에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밖에도 다른 단점이 있을 수 있음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서버가 너무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많아짐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등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C0C06506-B97B-4FDF-AECB-FCF2CB009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4" y="1664211"/>
            <a:ext cx="4956329" cy="47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2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1600200"/>
            <a:ext cx="12192000" cy="5257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612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96870" y="1017348"/>
            <a:ext cx="1998260" cy="370168"/>
          </a:xfrm>
          <a:prstGeom prst="roundRect">
            <a:avLst>
              <a:gd name="adj" fmla="val 50000"/>
            </a:avLst>
          </a:prstGeom>
          <a:solidFill>
            <a:srgbClr val="2D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Cloud</a:t>
            </a:r>
            <a:r>
              <a:rPr lang="ko-KR" altLang="en-US" sz="1100" b="1" dirty="0">
                <a:solidFill>
                  <a:prstClr val="white"/>
                </a:solidFill>
              </a:rPr>
              <a:t>와 </a:t>
            </a:r>
            <a:r>
              <a:rPr lang="en-US" altLang="ko-KR" sz="1100" b="1" dirty="0">
                <a:solidFill>
                  <a:prstClr val="white"/>
                </a:solidFill>
              </a:rPr>
              <a:t>Edge</a:t>
            </a:r>
            <a:r>
              <a:rPr lang="ko-KR" altLang="en-US" sz="1100" b="1" dirty="0">
                <a:solidFill>
                  <a:prstClr val="white"/>
                </a:solidFill>
              </a:rPr>
              <a:t>의 차이점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44753" y="1133600"/>
            <a:ext cx="5790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prstClr val="white"/>
                </a:solidFill>
              </a:rPr>
              <a:t>Before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54497" y="1133600"/>
            <a:ext cx="4828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prstClr val="white"/>
                </a:solidFill>
              </a:rPr>
              <a:t>After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82256" y="1600200"/>
            <a:ext cx="0" cy="52578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17707B-5AA2-4DEA-9BBF-2779CF84DDA8}"/>
              </a:ext>
            </a:extLst>
          </p:cNvPr>
          <p:cNvSpPr/>
          <p:nvPr/>
        </p:nvSpPr>
        <p:spPr>
          <a:xfrm>
            <a:off x="1317968" y="311150"/>
            <a:ext cx="505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Cloud Computing to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Edge Computing</a:t>
            </a:r>
          </a:p>
        </p:txBody>
      </p:sp>
    </p:spTree>
    <p:extLst>
      <p:ext uri="{BB962C8B-B14F-4D97-AF65-F5344CB8AC3E}">
        <p14:creationId xmlns:p14="http://schemas.microsoft.com/office/powerpoint/2010/main" val="294262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106248" y="1367655"/>
            <a:ext cx="3978793" cy="4025446"/>
            <a:chOff x="1697" y="487"/>
            <a:chExt cx="1535" cy="1553"/>
          </a:xfrm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771" y="487"/>
              <a:ext cx="1461" cy="1186"/>
            </a:xfrm>
            <a:custGeom>
              <a:avLst/>
              <a:gdLst>
                <a:gd name="T0" fmla="*/ 3267 w 4384"/>
                <a:gd name="T1" fmla="*/ 320 h 3559"/>
                <a:gd name="T2" fmla="*/ 2851 w 4384"/>
                <a:gd name="T3" fmla="*/ 126 h 3559"/>
                <a:gd name="T4" fmla="*/ 2416 w 4384"/>
                <a:gd name="T5" fmla="*/ 21 h 3559"/>
                <a:gd name="T6" fmla="*/ 1974 w 4384"/>
                <a:gd name="T7" fmla="*/ 2 h 3559"/>
                <a:gd name="T8" fmla="*/ 1540 w 4384"/>
                <a:gd name="T9" fmla="*/ 68 h 3559"/>
                <a:gd name="T10" fmla="*/ 1126 w 4384"/>
                <a:gd name="T11" fmla="*/ 215 h 3559"/>
                <a:gd name="T12" fmla="*/ 743 w 4384"/>
                <a:gd name="T13" fmla="*/ 441 h 3559"/>
                <a:gd name="T14" fmla="*/ 406 w 4384"/>
                <a:gd name="T15" fmla="*/ 744 h 3559"/>
                <a:gd name="T16" fmla="*/ 191 w 4384"/>
                <a:gd name="T17" fmla="*/ 1020 h 3559"/>
                <a:gd name="T18" fmla="*/ 105 w 4384"/>
                <a:gd name="T19" fmla="*/ 1171 h 3559"/>
                <a:gd name="T20" fmla="*/ 30 w 4384"/>
                <a:gd name="T21" fmla="*/ 1385 h 3559"/>
                <a:gd name="T22" fmla="*/ 0 w 4384"/>
                <a:gd name="T23" fmla="*/ 1605 h 3559"/>
                <a:gd name="T24" fmla="*/ 11 w 4384"/>
                <a:gd name="T25" fmla="*/ 1825 h 3559"/>
                <a:gd name="T26" fmla="*/ 65 w 4384"/>
                <a:gd name="T27" fmla="*/ 2038 h 3559"/>
                <a:gd name="T28" fmla="*/ 158 w 4384"/>
                <a:gd name="T29" fmla="*/ 2239 h 3559"/>
                <a:gd name="T30" fmla="*/ 291 w 4384"/>
                <a:gd name="T31" fmla="*/ 2419 h 3559"/>
                <a:gd name="T32" fmla="*/ 461 w 4384"/>
                <a:gd name="T33" fmla="*/ 2574 h 3559"/>
                <a:gd name="T34" fmla="*/ 558 w 4384"/>
                <a:gd name="T35" fmla="*/ 2639 h 3559"/>
                <a:gd name="T36" fmla="*/ 767 w 4384"/>
                <a:gd name="T37" fmla="*/ 2737 h 3559"/>
                <a:gd name="T38" fmla="*/ 985 w 4384"/>
                <a:gd name="T39" fmla="*/ 2789 h 3559"/>
                <a:gd name="T40" fmla="*/ 1205 w 4384"/>
                <a:gd name="T41" fmla="*/ 2799 h 3559"/>
                <a:gd name="T42" fmla="*/ 1422 w 4384"/>
                <a:gd name="T43" fmla="*/ 2766 h 3559"/>
                <a:gd name="T44" fmla="*/ 1628 w 4384"/>
                <a:gd name="T45" fmla="*/ 2692 h 3559"/>
                <a:gd name="T46" fmla="*/ 1820 w 4384"/>
                <a:gd name="T47" fmla="*/ 2578 h 3559"/>
                <a:gd name="T48" fmla="*/ 1988 w 4384"/>
                <a:gd name="T49" fmla="*/ 2427 h 3559"/>
                <a:gd name="T50" fmla="*/ 2096 w 4384"/>
                <a:gd name="T51" fmla="*/ 2289 h 3559"/>
                <a:gd name="T52" fmla="*/ 2203 w 4384"/>
                <a:gd name="T53" fmla="*/ 2151 h 3559"/>
                <a:gd name="T54" fmla="*/ 2371 w 4384"/>
                <a:gd name="T55" fmla="*/ 2001 h 3559"/>
                <a:gd name="T56" fmla="*/ 2563 w 4384"/>
                <a:gd name="T57" fmla="*/ 1887 h 3559"/>
                <a:gd name="T58" fmla="*/ 2770 w 4384"/>
                <a:gd name="T59" fmla="*/ 1814 h 3559"/>
                <a:gd name="T60" fmla="*/ 2987 w 4384"/>
                <a:gd name="T61" fmla="*/ 1781 h 3559"/>
                <a:gd name="T62" fmla="*/ 3208 w 4384"/>
                <a:gd name="T63" fmla="*/ 1791 h 3559"/>
                <a:gd name="T64" fmla="*/ 3425 w 4384"/>
                <a:gd name="T65" fmla="*/ 1843 h 3559"/>
                <a:gd name="T66" fmla="*/ 3632 w 4384"/>
                <a:gd name="T67" fmla="*/ 1940 h 3559"/>
                <a:gd name="T68" fmla="*/ 3732 w 4384"/>
                <a:gd name="T69" fmla="*/ 2005 h 3559"/>
                <a:gd name="T70" fmla="*/ 3902 w 4384"/>
                <a:gd name="T71" fmla="*/ 2161 h 3559"/>
                <a:gd name="T72" fmla="*/ 4034 w 4384"/>
                <a:gd name="T73" fmla="*/ 2341 h 3559"/>
                <a:gd name="T74" fmla="*/ 4126 w 4384"/>
                <a:gd name="T75" fmla="*/ 2541 h 3559"/>
                <a:gd name="T76" fmla="*/ 4180 w 4384"/>
                <a:gd name="T77" fmla="*/ 2754 h 3559"/>
                <a:gd name="T78" fmla="*/ 4192 w 4384"/>
                <a:gd name="T79" fmla="*/ 2975 h 3559"/>
                <a:gd name="T80" fmla="*/ 4161 w 4384"/>
                <a:gd name="T81" fmla="*/ 3193 h 3559"/>
                <a:gd name="T82" fmla="*/ 4086 w 4384"/>
                <a:gd name="T83" fmla="*/ 3408 h 3559"/>
                <a:gd name="T84" fmla="*/ 4000 w 4384"/>
                <a:gd name="T85" fmla="*/ 3559 h 3559"/>
                <a:gd name="T86" fmla="*/ 4172 w 4384"/>
                <a:gd name="T87" fmla="*/ 3255 h 3559"/>
                <a:gd name="T88" fmla="*/ 4322 w 4384"/>
                <a:gd name="T89" fmla="*/ 2828 h 3559"/>
                <a:gd name="T90" fmla="*/ 4384 w 4384"/>
                <a:gd name="T91" fmla="*/ 2387 h 3559"/>
                <a:gd name="T92" fmla="*/ 4359 w 4384"/>
                <a:gd name="T93" fmla="*/ 1948 h 3559"/>
                <a:gd name="T94" fmla="*/ 4253 w 4384"/>
                <a:gd name="T95" fmla="*/ 1521 h 3559"/>
                <a:gd name="T96" fmla="*/ 4067 w 4384"/>
                <a:gd name="T97" fmla="*/ 1122 h 3559"/>
                <a:gd name="T98" fmla="*/ 3802 w 4384"/>
                <a:gd name="T99" fmla="*/ 761 h 3559"/>
                <a:gd name="T100" fmla="*/ 3463 w 4384"/>
                <a:gd name="T101" fmla="*/ 451 h 3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84" h="3559">
                  <a:moveTo>
                    <a:pt x="3366" y="384"/>
                  </a:moveTo>
                  <a:lnTo>
                    <a:pt x="3267" y="320"/>
                  </a:lnTo>
                  <a:lnTo>
                    <a:pt x="3062" y="211"/>
                  </a:lnTo>
                  <a:lnTo>
                    <a:pt x="2851" y="126"/>
                  </a:lnTo>
                  <a:lnTo>
                    <a:pt x="2635" y="62"/>
                  </a:lnTo>
                  <a:lnTo>
                    <a:pt x="2416" y="21"/>
                  </a:lnTo>
                  <a:lnTo>
                    <a:pt x="2194" y="0"/>
                  </a:lnTo>
                  <a:lnTo>
                    <a:pt x="1974" y="2"/>
                  </a:lnTo>
                  <a:lnTo>
                    <a:pt x="1755" y="25"/>
                  </a:lnTo>
                  <a:lnTo>
                    <a:pt x="1540" y="68"/>
                  </a:lnTo>
                  <a:lnTo>
                    <a:pt x="1329" y="132"/>
                  </a:lnTo>
                  <a:lnTo>
                    <a:pt x="1126" y="215"/>
                  </a:lnTo>
                  <a:lnTo>
                    <a:pt x="930" y="319"/>
                  </a:lnTo>
                  <a:lnTo>
                    <a:pt x="743" y="441"/>
                  </a:lnTo>
                  <a:lnTo>
                    <a:pt x="569" y="584"/>
                  </a:lnTo>
                  <a:lnTo>
                    <a:pt x="406" y="744"/>
                  </a:lnTo>
                  <a:lnTo>
                    <a:pt x="259" y="922"/>
                  </a:lnTo>
                  <a:lnTo>
                    <a:pt x="191" y="1020"/>
                  </a:lnTo>
                  <a:lnTo>
                    <a:pt x="160" y="1069"/>
                  </a:lnTo>
                  <a:lnTo>
                    <a:pt x="105" y="1171"/>
                  </a:lnTo>
                  <a:lnTo>
                    <a:pt x="62" y="1277"/>
                  </a:lnTo>
                  <a:lnTo>
                    <a:pt x="30" y="1385"/>
                  </a:lnTo>
                  <a:lnTo>
                    <a:pt x="10" y="1494"/>
                  </a:lnTo>
                  <a:lnTo>
                    <a:pt x="0" y="1605"/>
                  </a:lnTo>
                  <a:lnTo>
                    <a:pt x="0" y="1714"/>
                  </a:lnTo>
                  <a:lnTo>
                    <a:pt x="11" y="1825"/>
                  </a:lnTo>
                  <a:lnTo>
                    <a:pt x="33" y="1932"/>
                  </a:lnTo>
                  <a:lnTo>
                    <a:pt x="65" y="2038"/>
                  </a:lnTo>
                  <a:lnTo>
                    <a:pt x="106" y="2139"/>
                  </a:lnTo>
                  <a:lnTo>
                    <a:pt x="158" y="2239"/>
                  </a:lnTo>
                  <a:lnTo>
                    <a:pt x="220" y="2331"/>
                  </a:lnTo>
                  <a:lnTo>
                    <a:pt x="291" y="2419"/>
                  </a:lnTo>
                  <a:lnTo>
                    <a:pt x="371" y="2501"/>
                  </a:lnTo>
                  <a:lnTo>
                    <a:pt x="461" y="2574"/>
                  </a:lnTo>
                  <a:lnTo>
                    <a:pt x="510" y="2607"/>
                  </a:lnTo>
                  <a:lnTo>
                    <a:pt x="558" y="2639"/>
                  </a:lnTo>
                  <a:lnTo>
                    <a:pt x="661" y="2694"/>
                  </a:lnTo>
                  <a:lnTo>
                    <a:pt x="767" y="2737"/>
                  </a:lnTo>
                  <a:lnTo>
                    <a:pt x="875" y="2769"/>
                  </a:lnTo>
                  <a:lnTo>
                    <a:pt x="985" y="2789"/>
                  </a:lnTo>
                  <a:lnTo>
                    <a:pt x="1094" y="2799"/>
                  </a:lnTo>
                  <a:lnTo>
                    <a:pt x="1205" y="2799"/>
                  </a:lnTo>
                  <a:lnTo>
                    <a:pt x="1314" y="2787"/>
                  </a:lnTo>
                  <a:lnTo>
                    <a:pt x="1422" y="2766"/>
                  </a:lnTo>
                  <a:lnTo>
                    <a:pt x="1527" y="2734"/>
                  </a:lnTo>
                  <a:lnTo>
                    <a:pt x="1628" y="2692"/>
                  </a:lnTo>
                  <a:lnTo>
                    <a:pt x="1726" y="2640"/>
                  </a:lnTo>
                  <a:lnTo>
                    <a:pt x="1820" y="2578"/>
                  </a:lnTo>
                  <a:lnTo>
                    <a:pt x="1908" y="2508"/>
                  </a:lnTo>
                  <a:lnTo>
                    <a:pt x="1988" y="2427"/>
                  </a:lnTo>
                  <a:lnTo>
                    <a:pt x="2062" y="2338"/>
                  </a:lnTo>
                  <a:lnTo>
                    <a:pt x="2096" y="2289"/>
                  </a:lnTo>
                  <a:lnTo>
                    <a:pt x="2129" y="2241"/>
                  </a:lnTo>
                  <a:lnTo>
                    <a:pt x="2203" y="2151"/>
                  </a:lnTo>
                  <a:lnTo>
                    <a:pt x="2285" y="2072"/>
                  </a:lnTo>
                  <a:lnTo>
                    <a:pt x="2371" y="2001"/>
                  </a:lnTo>
                  <a:lnTo>
                    <a:pt x="2465" y="1939"/>
                  </a:lnTo>
                  <a:lnTo>
                    <a:pt x="2563" y="1887"/>
                  </a:lnTo>
                  <a:lnTo>
                    <a:pt x="2665" y="1845"/>
                  </a:lnTo>
                  <a:lnTo>
                    <a:pt x="2770" y="1814"/>
                  </a:lnTo>
                  <a:lnTo>
                    <a:pt x="2878" y="1792"/>
                  </a:lnTo>
                  <a:lnTo>
                    <a:pt x="2987" y="1781"/>
                  </a:lnTo>
                  <a:lnTo>
                    <a:pt x="3097" y="1781"/>
                  </a:lnTo>
                  <a:lnTo>
                    <a:pt x="3208" y="1791"/>
                  </a:lnTo>
                  <a:lnTo>
                    <a:pt x="3317" y="1811"/>
                  </a:lnTo>
                  <a:lnTo>
                    <a:pt x="3425" y="1843"/>
                  </a:lnTo>
                  <a:lnTo>
                    <a:pt x="3530" y="1886"/>
                  </a:lnTo>
                  <a:lnTo>
                    <a:pt x="3632" y="1940"/>
                  </a:lnTo>
                  <a:lnTo>
                    <a:pt x="3683" y="1972"/>
                  </a:lnTo>
                  <a:lnTo>
                    <a:pt x="3732" y="2005"/>
                  </a:lnTo>
                  <a:lnTo>
                    <a:pt x="3821" y="2079"/>
                  </a:lnTo>
                  <a:lnTo>
                    <a:pt x="3902" y="2161"/>
                  </a:lnTo>
                  <a:lnTo>
                    <a:pt x="3972" y="2247"/>
                  </a:lnTo>
                  <a:lnTo>
                    <a:pt x="4034" y="2341"/>
                  </a:lnTo>
                  <a:lnTo>
                    <a:pt x="4084" y="2439"/>
                  </a:lnTo>
                  <a:lnTo>
                    <a:pt x="4126" y="2541"/>
                  </a:lnTo>
                  <a:lnTo>
                    <a:pt x="4158" y="2646"/>
                  </a:lnTo>
                  <a:lnTo>
                    <a:pt x="4180" y="2754"/>
                  </a:lnTo>
                  <a:lnTo>
                    <a:pt x="4191" y="2864"/>
                  </a:lnTo>
                  <a:lnTo>
                    <a:pt x="4192" y="2975"/>
                  </a:lnTo>
                  <a:lnTo>
                    <a:pt x="4182" y="3084"/>
                  </a:lnTo>
                  <a:lnTo>
                    <a:pt x="4161" y="3193"/>
                  </a:lnTo>
                  <a:lnTo>
                    <a:pt x="4129" y="3301"/>
                  </a:lnTo>
                  <a:lnTo>
                    <a:pt x="4086" y="3408"/>
                  </a:lnTo>
                  <a:lnTo>
                    <a:pt x="4031" y="3510"/>
                  </a:lnTo>
                  <a:lnTo>
                    <a:pt x="4000" y="3559"/>
                  </a:lnTo>
                  <a:lnTo>
                    <a:pt x="4063" y="3460"/>
                  </a:lnTo>
                  <a:lnTo>
                    <a:pt x="4172" y="3255"/>
                  </a:lnTo>
                  <a:lnTo>
                    <a:pt x="4257" y="3044"/>
                  </a:lnTo>
                  <a:lnTo>
                    <a:pt x="4322" y="2828"/>
                  </a:lnTo>
                  <a:lnTo>
                    <a:pt x="4364" y="2609"/>
                  </a:lnTo>
                  <a:lnTo>
                    <a:pt x="4384" y="2387"/>
                  </a:lnTo>
                  <a:lnTo>
                    <a:pt x="4383" y="2167"/>
                  </a:lnTo>
                  <a:lnTo>
                    <a:pt x="4359" y="1948"/>
                  </a:lnTo>
                  <a:lnTo>
                    <a:pt x="4316" y="1733"/>
                  </a:lnTo>
                  <a:lnTo>
                    <a:pt x="4253" y="1521"/>
                  </a:lnTo>
                  <a:lnTo>
                    <a:pt x="4169" y="1318"/>
                  </a:lnTo>
                  <a:lnTo>
                    <a:pt x="4067" y="1122"/>
                  </a:lnTo>
                  <a:lnTo>
                    <a:pt x="3945" y="935"/>
                  </a:lnTo>
                  <a:lnTo>
                    <a:pt x="3802" y="761"/>
                  </a:lnTo>
                  <a:lnTo>
                    <a:pt x="3642" y="598"/>
                  </a:lnTo>
                  <a:lnTo>
                    <a:pt x="3463" y="451"/>
                  </a:lnTo>
                  <a:lnTo>
                    <a:pt x="3366" y="384"/>
                  </a:lnTo>
                  <a:close/>
                </a:path>
              </a:pathLst>
            </a:custGeom>
            <a:solidFill>
              <a:srgbClr val="79C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697" y="854"/>
              <a:ext cx="1461" cy="1186"/>
            </a:xfrm>
            <a:custGeom>
              <a:avLst/>
              <a:gdLst>
                <a:gd name="T0" fmla="*/ 352 w 4384"/>
                <a:gd name="T1" fmla="*/ 49 h 3559"/>
                <a:gd name="T2" fmla="*/ 254 w 4384"/>
                <a:gd name="T3" fmla="*/ 257 h 3559"/>
                <a:gd name="T4" fmla="*/ 202 w 4384"/>
                <a:gd name="T5" fmla="*/ 474 h 3559"/>
                <a:gd name="T6" fmla="*/ 192 w 4384"/>
                <a:gd name="T7" fmla="*/ 694 h 3559"/>
                <a:gd name="T8" fmla="*/ 225 w 4384"/>
                <a:gd name="T9" fmla="*/ 912 h 3559"/>
                <a:gd name="T10" fmla="*/ 298 w 4384"/>
                <a:gd name="T11" fmla="*/ 1119 h 3559"/>
                <a:gd name="T12" fmla="*/ 412 w 4384"/>
                <a:gd name="T13" fmla="*/ 1311 h 3559"/>
                <a:gd name="T14" fmla="*/ 563 w 4384"/>
                <a:gd name="T15" fmla="*/ 1479 h 3559"/>
                <a:gd name="T16" fmla="*/ 702 w 4384"/>
                <a:gd name="T17" fmla="*/ 1587 h 3559"/>
                <a:gd name="T18" fmla="*/ 853 w 4384"/>
                <a:gd name="T19" fmla="*/ 1674 h 3559"/>
                <a:gd name="T20" fmla="*/ 1067 w 4384"/>
                <a:gd name="T21" fmla="*/ 1749 h 3559"/>
                <a:gd name="T22" fmla="*/ 1286 w 4384"/>
                <a:gd name="T23" fmla="*/ 1779 h 3559"/>
                <a:gd name="T24" fmla="*/ 1506 w 4384"/>
                <a:gd name="T25" fmla="*/ 1767 h 3559"/>
                <a:gd name="T26" fmla="*/ 1719 w 4384"/>
                <a:gd name="T27" fmla="*/ 1714 h 3559"/>
                <a:gd name="T28" fmla="*/ 1918 w 4384"/>
                <a:gd name="T29" fmla="*/ 1620 h 3559"/>
                <a:gd name="T30" fmla="*/ 2100 w 4384"/>
                <a:gd name="T31" fmla="*/ 1488 h 3559"/>
                <a:gd name="T32" fmla="*/ 2254 w 4384"/>
                <a:gd name="T33" fmla="*/ 1318 h 3559"/>
                <a:gd name="T34" fmla="*/ 2321 w 4384"/>
                <a:gd name="T35" fmla="*/ 1221 h 3559"/>
                <a:gd name="T36" fmla="*/ 2477 w 4384"/>
                <a:gd name="T37" fmla="*/ 1052 h 3559"/>
                <a:gd name="T38" fmla="*/ 2657 w 4384"/>
                <a:gd name="T39" fmla="*/ 919 h 3559"/>
                <a:gd name="T40" fmla="*/ 2857 w 4384"/>
                <a:gd name="T41" fmla="*/ 825 h 3559"/>
                <a:gd name="T42" fmla="*/ 3070 w 4384"/>
                <a:gd name="T43" fmla="*/ 772 h 3559"/>
                <a:gd name="T44" fmla="*/ 3289 w 4384"/>
                <a:gd name="T45" fmla="*/ 761 h 3559"/>
                <a:gd name="T46" fmla="*/ 3509 w 4384"/>
                <a:gd name="T47" fmla="*/ 791 h 3559"/>
                <a:gd name="T48" fmla="*/ 3722 w 4384"/>
                <a:gd name="T49" fmla="*/ 866 h 3559"/>
                <a:gd name="T50" fmla="*/ 3875 w 4384"/>
                <a:gd name="T51" fmla="*/ 952 h 3559"/>
                <a:gd name="T52" fmla="*/ 4013 w 4384"/>
                <a:gd name="T53" fmla="*/ 1059 h 3559"/>
                <a:gd name="T54" fmla="*/ 4164 w 4384"/>
                <a:gd name="T55" fmla="*/ 1227 h 3559"/>
                <a:gd name="T56" fmla="*/ 4276 w 4384"/>
                <a:gd name="T57" fmla="*/ 1419 h 3559"/>
                <a:gd name="T58" fmla="*/ 4351 w 4384"/>
                <a:gd name="T59" fmla="*/ 1626 h 3559"/>
                <a:gd name="T60" fmla="*/ 4383 w 4384"/>
                <a:gd name="T61" fmla="*/ 1844 h 3559"/>
                <a:gd name="T62" fmla="*/ 4374 w 4384"/>
                <a:gd name="T63" fmla="*/ 2064 h 3559"/>
                <a:gd name="T64" fmla="*/ 4321 w 4384"/>
                <a:gd name="T65" fmla="*/ 2281 h 3559"/>
                <a:gd name="T66" fmla="*/ 4223 w 4384"/>
                <a:gd name="T67" fmla="*/ 2490 h 3559"/>
                <a:gd name="T68" fmla="*/ 4124 w 4384"/>
                <a:gd name="T69" fmla="*/ 2637 h 3559"/>
                <a:gd name="T70" fmla="*/ 3816 w 4384"/>
                <a:gd name="T71" fmla="*/ 2977 h 3559"/>
                <a:gd name="T72" fmla="*/ 3454 w 4384"/>
                <a:gd name="T73" fmla="*/ 3242 h 3559"/>
                <a:gd name="T74" fmla="*/ 3054 w 4384"/>
                <a:gd name="T75" fmla="*/ 3429 h 3559"/>
                <a:gd name="T76" fmla="*/ 2629 w 4384"/>
                <a:gd name="T77" fmla="*/ 3536 h 3559"/>
                <a:gd name="T78" fmla="*/ 2190 w 4384"/>
                <a:gd name="T79" fmla="*/ 3559 h 3559"/>
                <a:gd name="T80" fmla="*/ 1750 w 4384"/>
                <a:gd name="T81" fmla="*/ 3497 h 3559"/>
                <a:gd name="T82" fmla="*/ 1322 w 4384"/>
                <a:gd name="T83" fmla="*/ 3347 h 3559"/>
                <a:gd name="T84" fmla="*/ 1018 w 4384"/>
                <a:gd name="T85" fmla="*/ 3176 h 3559"/>
                <a:gd name="T86" fmla="*/ 742 w 4384"/>
                <a:gd name="T87" fmla="*/ 2960 h 3559"/>
                <a:gd name="T88" fmla="*/ 439 w 4384"/>
                <a:gd name="T89" fmla="*/ 2623 h 3559"/>
                <a:gd name="T90" fmla="*/ 213 w 4384"/>
                <a:gd name="T91" fmla="*/ 2241 h 3559"/>
                <a:gd name="T92" fmla="*/ 67 w 4384"/>
                <a:gd name="T93" fmla="*/ 1826 h 3559"/>
                <a:gd name="T94" fmla="*/ 2 w 4384"/>
                <a:gd name="T95" fmla="*/ 1391 h 3559"/>
                <a:gd name="T96" fmla="*/ 21 w 4384"/>
                <a:gd name="T97" fmla="*/ 951 h 3559"/>
                <a:gd name="T98" fmla="*/ 126 w 4384"/>
                <a:gd name="T99" fmla="*/ 516 h 3559"/>
                <a:gd name="T100" fmla="*/ 320 w 4384"/>
                <a:gd name="T101" fmla="*/ 100 h 3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84" h="3559">
                  <a:moveTo>
                    <a:pt x="383" y="0"/>
                  </a:moveTo>
                  <a:lnTo>
                    <a:pt x="352" y="49"/>
                  </a:lnTo>
                  <a:lnTo>
                    <a:pt x="297" y="151"/>
                  </a:lnTo>
                  <a:lnTo>
                    <a:pt x="254" y="257"/>
                  </a:lnTo>
                  <a:lnTo>
                    <a:pt x="222" y="365"/>
                  </a:lnTo>
                  <a:lnTo>
                    <a:pt x="202" y="474"/>
                  </a:lnTo>
                  <a:lnTo>
                    <a:pt x="192" y="585"/>
                  </a:lnTo>
                  <a:lnTo>
                    <a:pt x="192" y="694"/>
                  </a:lnTo>
                  <a:lnTo>
                    <a:pt x="203" y="804"/>
                  </a:lnTo>
                  <a:lnTo>
                    <a:pt x="225" y="912"/>
                  </a:lnTo>
                  <a:lnTo>
                    <a:pt x="257" y="1018"/>
                  </a:lnTo>
                  <a:lnTo>
                    <a:pt x="298" y="1119"/>
                  </a:lnTo>
                  <a:lnTo>
                    <a:pt x="350" y="1219"/>
                  </a:lnTo>
                  <a:lnTo>
                    <a:pt x="412" y="1311"/>
                  </a:lnTo>
                  <a:lnTo>
                    <a:pt x="483" y="1399"/>
                  </a:lnTo>
                  <a:lnTo>
                    <a:pt x="563" y="1479"/>
                  </a:lnTo>
                  <a:lnTo>
                    <a:pt x="653" y="1554"/>
                  </a:lnTo>
                  <a:lnTo>
                    <a:pt x="702" y="1587"/>
                  </a:lnTo>
                  <a:lnTo>
                    <a:pt x="750" y="1619"/>
                  </a:lnTo>
                  <a:lnTo>
                    <a:pt x="853" y="1674"/>
                  </a:lnTo>
                  <a:lnTo>
                    <a:pt x="959" y="1717"/>
                  </a:lnTo>
                  <a:lnTo>
                    <a:pt x="1067" y="1749"/>
                  </a:lnTo>
                  <a:lnTo>
                    <a:pt x="1177" y="1769"/>
                  </a:lnTo>
                  <a:lnTo>
                    <a:pt x="1286" y="1779"/>
                  </a:lnTo>
                  <a:lnTo>
                    <a:pt x="1397" y="1779"/>
                  </a:lnTo>
                  <a:lnTo>
                    <a:pt x="1506" y="1767"/>
                  </a:lnTo>
                  <a:lnTo>
                    <a:pt x="1614" y="1746"/>
                  </a:lnTo>
                  <a:lnTo>
                    <a:pt x="1719" y="1714"/>
                  </a:lnTo>
                  <a:lnTo>
                    <a:pt x="1820" y="1672"/>
                  </a:lnTo>
                  <a:lnTo>
                    <a:pt x="1918" y="1620"/>
                  </a:lnTo>
                  <a:lnTo>
                    <a:pt x="2012" y="1558"/>
                  </a:lnTo>
                  <a:lnTo>
                    <a:pt x="2100" y="1488"/>
                  </a:lnTo>
                  <a:lnTo>
                    <a:pt x="2180" y="1407"/>
                  </a:lnTo>
                  <a:lnTo>
                    <a:pt x="2254" y="1318"/>
                  </a:lnTo>
                  <a:lnTo>
                    <a:pt x="2288" y="1269"/>
                  </a:lnTo>
                  <a:lnTo>
                    <a:pt x="2321" y="1221"/>
                  </a:lnTo>
                  <a:lnTo>
                    <a:pt x="2395" y="1131"/>
                  </a:lnTo>
                  <a:lnTo>
                    <a:pt x="2477" y="1052"/>
                  </a:lnTo>
                  <a:lnTo>
                    <a:pt x="2563" y="980"/>
                  </a:lnTo>
                  <a:lnTo>
                    <a:pt x="2657" y="919"/>
                  </a:lnTo>
                  <a:lnTo>
                    <a:pt x="2755" y="867"/>
                  </a:lnTo>
                  <a:lnTo>
                    <a:pt x="2857" y="825"/>
                  </a:lnTo>
                  <a:lnTo>
                    <a:pt x="2962" y="794"/>
                  </a:lnTo>
                  <a:lnTo>
                    <a:pt x="3070" y="772"/>
                  </a:lnTo>
                  <a:lnTo>
                    <a:pt x="3179" y="761"/>
                  </a:lnTo>
                  <a:lnTo>
                    <a:pt x="3289" y="761"/>
                  </a:lnTo>
                  <a:lnTo>
                    <a:pt x="3400" y="771"/>
                  </a:lnTo>
                  <a:lnTo>
                    <a:pt x="3509" y="791"/>
                  </a:lnTo>
                  <a:lnTo>
                    <a:pt x="3617" y="823"/>
                  </a:lnTo>
                  <a:lnTo>
                    <a:pt x="3722" y="866"/>
                  </a:lnTo>
                  <a:lnTo>
                    <a:pt x="3824" y="920"/>
                  </a:lnTo>
                  <a:lnTo>
                    <a:pt x="3875" y="952"/>
                  </a:lnTo>
                  <a:lnTo>
                    <a:pt x="3924" y="985"/>
                  </a:lnTo>
                  <a:lnTo>
                    <a:pt x="4013" y="1059"/>
                  </a:lnTo>
                  <a:lnTo>
                    <a:pt x="4094" y="1141"/>
                  </a:lnTo>
                  <a:lnTo>
                    <a:pt x="4164" y="1227"/>
                  </a:lnTo>
                  <a:lnTo>
                    <a:pt x="4226" y="1321"/>
                  </a:lnTo>
                  <a:lnTo>
                    <a:pt x="4276" y="1419"/>
                  </a:lnTo>
                  <a:lnTo>
                    <a:pt x="4318" y="1521"/>
                  </a:lnTo>
                  <a:lnTo>
                    <a:pt x="4351" y="1626"/>
                  </a:lnTo>
                  <a:lnTo>
                    <a:pt x="4372" y="1734"/>
                  </a:lnTo>
                  <a:lnTo>
                    <a:pt x="4383" y="1844"/>
                  </a:lnTo>
                  <a:lnTo>
                    <a:pt x="4384" y="1955"/>
                  </a:lnTo>
                  <a:lnTo>
                    <a:pt x="4374" y="2064"/>
                  </a:lnTo>
                  <a:lnTo>
                    <a:pt x="4353" y="2173"/>
                  </a:lnTo>
                  <a:lnTo>
                    <a:pt x="4321" y="2281"/>
                  </a:lnTo>
                  <a:lnTo>
                    <a:pt x="4278" y="2388"/>
                  </a:lnTo>
                  <a:lnTo>
                    <a:pt x="4223" y="2490"/>
                  </a:lnTo>
                  <a:lnTo>
                    <a:pt x="4192" y="2539"/>
                  </a:lnTo>
                  <a:lnTo>
                    <a:pt x="4124" y="2637"/>
                  </a:lnTo>
                  <a:lnTo>
                    <a:pt x="3977" y="2816"/>
                  </a:lnTo>
                  <a:lnTo>
                    <a:pt x="3816" y="2977"/>
                  </a:lnTo>
                  <a:lnTo>
                    <a:pt x="3640" y="3120"/>
                  </a:lnTo>
                  <a:lnTo>
                    <a:pt x="3454" y="3242"/>
                  </a:lnTo>
                  <a:lnTo>
                    <a:pt x="3259" y="3346"/>
                  </a:lnTo>
                  <a:lnTo>
                    <a:pt x="3054" y="3429"/>
                  </a:lnTo>
                  <a:lnTo>
                    <a:pt x="2844" y="3493"/>
                  </a:lnTo>
                  <a:lnTo>
                    <a:pt x="2629" y="3536"/>
                  </a:lnTo>
                  <a:lnTo>
                    <a:pt x="2411" y="3558"/>
                  </a:lnTo>
                  <a:lnTo>
                    <a:pt x="2190" y="3559"/>
                  </a:lnTo>
                  <a:lnTo>
                    <a:pt x="1969" y="3539"/>
                  </a:lnTo>
                  <a:lnTo>
                    <a:pt x="1750" y="3497"/>
                  </a:lnTo>
                  <a:lnTo>
                    <a:pt x="1534" y="3434"/>
                  </a:lnTo>
                  <a:lnTo>
                    <a:pt x="1322" y="3347"/>
                  </a:lnTo>
                  <a:lnTo>
                    <a:pt x="1118" y="3239"/>
                  </a:lnTo>
                  <a:lnTo>
                    <a:pt x="1018" y="3176"/>
                  </a:lnTo>
                  <a:lnTo>
                    <a:pt x="922" y="3108"/>
                  </a:lnTo>
                  <a:lnTo>
                    <a:pt x="742" y="2960"/>
                  </a:lnTo>
                  <a:lnTo>
                    <a:pt x="582" y="2799"/>
                  </a:lnTo>
                  <a:lnTo>
                    <a:pt x="439" y="2623"/>
                  </a:lnTo>
                  <a:lnTo>
                    <a:pt x="317" y="2437"/>
                  </a:lnTo>
                  <a:lnTo>
                    <a:pt x="213" y="2241"/>
                  </a:lnTo>
                  <a:lnTo>
                    <a:pt x="130" y="2037"/>
                  </a:lnTo>
                  <a:lnTo>
                    <a:pt x="67" y="1826"/>
                  </a:lnTo>
                  <a:lnTo>
                    <a:pt x="23" y="1610"/>
                  </a:lnTo>
                  <a:lnTo>
                    <a:pt x="2" y="1391"/>
                  </a:lnTo>
                  <a:lnTo>
                    <a:pt x="0" y="1171"/>
                  </a:lnTo>
                  <a:lnTo>
                    <a:pt x="21" y="951"/>
                  </a:lnTo>
                  <a:lnTo>
                    <a:pt x="62" y="732"/>
                  </a:lnTo>
                  <a:lnTo>
                    <a:pt x="126" y="516"/>
                  </a:lnTo>
                  <a:lnTo>
                    <a:pt x="212" y="304"/>
                  </a:lnTo>
                  <a:lnTo>
                    <a:pt x="320" y="100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2C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164065" y="403223"/>
            <a:ext cx="268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헬스케어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전자화된 진료기록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환자에 관련된 데이터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응급상황 발생시 빠르게 대처 가능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072" y="2736502"/>
            <a:ext cx="30163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자율주행자동차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빠르고 정확한 데이터 분석 필요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1980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년대 처음 등장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자율주행 열차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자율비행 시스템 등 성공사례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아직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단계정도까지만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발전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164065" y="4642201"/>
            <a:ext cx="31504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모바일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엣지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컴퓨팅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(MEC)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5G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역영에서 특히 각광받고 있음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모바일 기지국이나 와이파이 인프라를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컴퓨팅 자원에도 배치해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엣지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컴퓨팅용으로 활용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98059" y="3965670"/>
            <a:ext cx="3184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Edge Computing</a:t>
            </a: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사용 사례</a:t>
            </a:r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190810C-CEF5-4D30-8B11-0B1526F6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60" y="1338636"/>
            <a:ext cx="4583542" cy="405446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32995E-256A-4055-B2FD-8BE04540F83C}"/>
              </a:ext>
            </a:extLst>
          </p:cNvPr>
          <p:cNvSpPr/>
          <p:nvPr/>
        </p:nvSpPr>
        <p:spPr>
          <a:xfrm>
            <a:off x="1317968" y="311150"/>
            <a:ext cx="505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Cloud Computing to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Edge Computing</a:t>
            </a:r>
          </a:p>
        </p:txBody>
      </p:sp>
    </p:spTree>
    <p:extLst>
      <p:ext uri="{BB962C8B-B14F-4D97-AF65-F5344CB8AC3E}">
        <p14:creationId xmlns:p14="http://schemas.microsoft.com/office/powerpoint/2010/main" val="303174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1600200"/>
            <a:ext cx="6096000" cy="5257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89128" y="1600200"/>
            <a:ext cx="6096000" cy="5257800"/>
          </a:xfrm>
          <a:prstGeom prst="rect">
            <a:avLst/>
          </a:pr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이미지 삽입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96869" y="1111070"/>
            <a:ext cx="1998260" cy="370168"/>
          </a:xfrm>
          <a:prstGeom prst="roundRect">
            <a:avLst>
              <a:gd name="adj" fmla="val 50000"/>
            </a:avLst>
          </a:prstGeom>
          <a:solidFill>
            <a:srgbClr val="2D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Edge</a:t>
            </a:r>
            <a:r>
              <a:rPr lang="ko-KR" altLang="en-US" sz="1100" b="1" dirty="0">
                <a:solidFill>
                  <a:prstClr val="white"/>
                </a:solidFill>
              </a:rPr>
              <a:t> </a:t>
            </a:r>
            <a:r>
              <a:rPr lang="en-US" altLang="ko-KR" sz="1100" b="1" dirty="0">
                <a:solidFill>
                  <a:prstClr val="white"/>
                </a:solidFill>
              </a:rPr>
              <a:t>VS Cloud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82256" y="1600200"/>
            <a:ext cx="6096000" cy="52578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44753" y="1133600"/>
            <a:ext cx="5790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prstClr val="white"/>
                </a:solidFill>
              </a:rPr>
              <a:t>Before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54497" y="1133600"/>
            <a:ext cx="4828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prstClr val="white"/>
                </a:solidFill>
              </a:rPr>
              <a:t>After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82256" y="1600200"/>
            <a:ext cx="0" cy="52578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825999" y="3818466"/>
            <a:ext cx="540000" cy="540000"/>
          </a:xfrm>
          <a:prstGeom prst="ellipse">
            <a:avLst/>
          </a:prstGeom>
          <a:solidFill>
            <a:srgbClr val="79C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8490" y="3899166"/>
            <a:ext cx="61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VS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B3057C-9FCD-4EE8-81C4-2B8A5B9B9942}"/>
              </a:ext>
            </a:extLst>
          </p:cNvPr>
          <p:cNvSpPr/>
          <p:nvPr/>
        </p:nvSpPr>
        <p:spPr>
          <a:xfrm>
            <a:off x="1317968" y="311150"/>
            <a:ext cx="505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Cloud Computing to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Edge Computing</a:t>
            </a:r>
          </a:p>
        </p:txBody>
      </p:sp>
    </p:spTree>
    <p:extLst>
      <p:ext uri="{BB962C8B-B14F-4D97-AF65-F5344CB8AC3E}">
        <p14:creationId xmlns:p14="http://schemas.microsoft.com/office/powerpoint/2010/main" val="13426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422</Words>
  <Application>Microsoft Office PowerPoint</Application>
  <PresentationFormat>와이드스크린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THE외계인설명서</vt:lpstr>
      <vt:lpstr>맑은 고딕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강결희</cp:lastModifiedBy>
  <cp:revision>32</cp:revision>
  <dcterms:created xsi:type="dcterms:W3CDTF">2018-03-06T08:13:05Z</dcterms:created>
  <dcterms:modified xsi:type="dcterms:W3CDTF">2018-03-09T01:42:31Z</dcterms:modified>
</cp:coreProperties>
</file>