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23" r:id="rId4"/>
    <p:sldId id="324" r:id="rId5"/>
    <p:sldId id="320" r:id="rId6"/>
    <p:sldId id="325" r:id="rId7"/>
    <p:sldId id="326" r:id="rId8"/>
    <p:sldId id="327" r:id="rId9"/>
    <p:sldId id="328" r:id="rId10"/>
    <p:sldId id="3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  <a:srgbClr val="FF3300"/>
    <a:srgbClr val="313540"/>
    <a:srgbClr val="DCE0E9"/>
    <a:srgbClr val="FF7C80"/>
    <a:srgbClr val="F6F9FF"/>
    <a:srgbClr val="FF5050"/>
    <a:srgbClr val="E7E6E2"/>
    <a:srgbClr val="CEA07B"/>
    <a:srgbClr val="DBC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1654" y="3566750"/>
            <a:ext cx="4166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</a:t>
            </a:r>
          </a:p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for 2018</a:t>
            </a:r>
          </a:p>
          <a:p>
            <a:pPr>
              <a:lnSpc>
                <a:spcPct val="150000"/>
              </a:lnSpc>
            </a:pPr>
            <a:endParaRPr lang="en-US" altLang="ko-KR" sz="24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강결희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2" name="Picture 4" descr="gartner 2018 it trends에 대한 이미지 검색결과">
            <a:extLst>
              <a:ext uri="{FF2B5EF4-FFF2-40B4-BE49-F238E27FC236}">
                <a16:creationId xmlns:a16="http://schemas.microsoft.com/office/drawing/2014/main" id="{19752C69-981D-455D-9ACF-19BD8FA0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65" y="1818912"/>
            <a:ext cx="689935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537602" y="3830038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457532" y="4993"/>
            <a:ext cx="4205066" cy="10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>
              <a:lnSpc>
                <a:spcPct val="20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육각형 1"/>
          <p:cNvSpPr/>
          <p:nvPr/>
        </p:nvSpPr>
        <p:spPr>
          <a:xfrm rot="16200000">
            <a:off x="4532042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0" name="육각형 29"/>
          <p:cNvSpPr/>
          <p:nvPr/>
        </p:nvSpPr>
        <p:spPr>
          <a:xfrm rot="16200000">
            <a:off x="5158660" y="308005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2" name="육각형 31"/>
          <p:cNvSpPr/>
          <p:nvPr/>
        </p:nvSpPr>
        <p:spPr>
          <a:xfrm rot="16200000">
            <a:off x="6458552" y="30710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육각형 36"/>
          <p:cNvSpPr/>
          <p:nvPr/>
        </p:nvSpPr>
        <p:spPr>
          <a:xfrm rot="16200000">
            <a:off x="4540090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9556618" y="3179970"/>
            <a:ext cx="2429152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엣지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컴퓨팅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클라우드와 차이점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적용분야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905868" y="3676260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2985338" y="2641846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3536" y="2481800"/>
            <a:ext cx="24291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 강화 시스템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자율주행 자동차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 개인 비서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2981796" y="4775446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79994" y="4615400"/>
            <a:ext cx="2429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기반 모델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정확히 어떤 기술인가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적용분야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477871" y="3271872"/>
            <a:ext cx="780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i="1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6320352" y="4631020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37601" y="3830038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5" name="직사각형 74"/>
          <p:cNvSpPr/>
          <p:nvPr/>
        </p:nvSpPr>
        <p:spPr>
          <a:xfrm>
            <a:off x="537602" y="5960366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6" name="직사각형 75"/>
          <p:cNvSpPr/>
          <p:nvPr/>
        </p:nvSpPr>
        <p:spPr>
          <a:xfrm>
            <a:off x="537601" y="5960366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1" name="직사각형 80"/>
          <p:cNvSpPr/>
          <p:nvPr/>
        </p:nvSpPr>
        <p:spPr>
          <a:xfrm>
            <a:off x="9556619" y="4435404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2" name="직사각형 81"/>
          <p:cNvSpPr/>
          <p:nvPr/>
        </p:nvSpPr>
        <p:spPr>
          <a:xfrm>
            <a:off x="9556618" y="4435404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667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다이아몬드 19"/>
          <p:cNvSpPr/>
          <p:nvPr/>
        </p:nvSpPr>
        <p:spPr>
          <a:xfrm>
            <a:off x="4702380" y="4354934"/>
            <a:ext cx="2911269" cy="876054"/>
          </a:xfrm>
          <a:prstGeom prst="diamond">
            <a:avLst/>
          </a:prstGeom>
          <a:solidFill>
            <a:srgbClr val="313540">
              <a:alpha val="20000"/>
            </a:srgb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4702380" y="3335780"/>
            <a:ext cx="2911269" cy="876054"/>
          </a:xfrm>
          <a:prstGeom prst="diamond">
            <a:avLst/>
          </a:prstGeom>
          <a:solidFill>
            <a:srgbClr val="3135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4702380" y="2836497"/>
            <a:ext cx="2911269" cy="876054"/>
          </a:xfrm>
          <a:prstGeom prst="diamond">
            <a:avLst/>
          </a:prstGeom>
          <a:solidFill>
            <a:srgbClr val="31354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532" y="262168"/>
            <a:ext cx="6617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89799" y="2268312"/>
            <a:ext cx="2911269" cy="876054"/>
          </a:xfrm>
          <a:prstGeom prst="diamond">
            <a:avLst/>
          </a:prstGeom>
          <a:solidFill>
            <a:srgbClr val="3135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4662598" y="1662055"/>
            <a:ext cx="2938470" cy="884238"/>
          </a:xfrm>
          <a:prstGeom prst="diamond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13718" y="1905372"/>
            <a:ext cx="242915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Ther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Gartner Group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가트너에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대해서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사이클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(Hype Cycle)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601068" y="2088625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601068" y="3258124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213718" y="3110151"/>
            <a:ext cx="297828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Top 10 Strategic Technology Trends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- 2017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공통점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- 2017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차이점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3222598" y="2706339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8680" y="2546293"/>
            <a:ext cx="291126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10 Strategic Technology Trends –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 Cycle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분석해보면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3249799" y="3754115"/>
            <a:ext cx="14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47997" y="3594069"/>
            <a:ext cx="242915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관심분야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 강화 시스템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대화형 플랫폼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기반 모델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33" name="직사각형 32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828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40B6C-0093-4491-911C-A8D3A1478A8B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Gartner Group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592143-62D0-4D2F-8543-8BB76424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2" y="1619029"/>
            <a:ext cx="7044668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44CC4-2B13-4C18-AAB7-60F580699437}"/>
              </a:ext>
            </a:extLst>
          </p:cNvPr>
          <p:cNvSpPr txBox="1"/>
          <p:nvPr/>
        </p:nvSpPr>
        <p:spPr>
          <a:xfrm>
            <a:off x="7612380" y="1813173"/>
            <a:ext cx="44691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The Gartner Group</a:t>
            </a:r>
          </a:p>
          <a:p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미국 </a:t>
            </a:r>
            <a:r>
              <a:rPr lang="ko-KR" altLang="en-US" sz="1600" dirty="0" err="1"/>
              <a:t>코네티컷주에</a:t>
            </a:r>
            <a:r>
              <a:rPr lang="ko-KR" altLang="en-US" sz="1600" dirty="0"/>
              <a:t> 본사를 둔 </a:t>
            </a:r>
            <a:r>
              <a:rPr lang="en-US" altLang="ko-KR" sz="1600" dirty="0"/>
              <a:t>IT</a:t>
            </a:r>
            <a:r>
              <a:rPr lang="ko-KR" altLang="en-US" sz="1600" dirty="0"/>
              <a:t>분야의 리서치 기업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다국적 </a:t>
            </a:r>
            <a:r>
              <a:rPr lang="en-US" altLang="ko-KR" sz="1600" dirty="0"/>
              <a:t>IT</a:t>
            </a:r>
            <a:r>
              <a:rPr lang="ko-KR" altLang="en-US" sz="1600" dirty="0"/>
              <a:t>기업 및 각국의 정부기관 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설문 조사 부분의 높은 신뢰도를 자랑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시장 분석 결과를 시각화하기 위한 도구로 매직 </a:t>
            </a:r>
            <a:r>
              <a:rPr lang="ko-KR" altLang="en-US" sz="1600" dirty="0" err="1"/>
              <a:t>쿼드런트</a:t>
            </a:r>
            <a:r>
              <a:rPr lang="en-US" altLang="ko-KR" sz="1600" dirty="0"/>
              <a:t>(Magic quadrant)</a:t>
            </a:r>
            <a:r>
              <a:rPr lang="ko-KR" altLang="en-US" sz="1600" dirty="0"/>
              <a:t>나 </a:t>
            </a:r>
            <a:r>
              <a:rPr lang="ko-KR" altLang="en-US" sz="1600" dirty="0" err="1">
                <a:solidFill>
                  <a:srgbClr val="FF0000"/>
                </a:solidFill>
              </a:rPr>
              <a:t>하이프</a:t>
            </a:r>
            <a:r>
              <a:rPr lang="ko-KR" altLang="en-US" sz="1600" dirty="0">
                <a:solidFill>
                  <a:srgbClr val="FF0000"/>
                </a:solidFill>
              </a:rPr>
              <a:t> 사이클</a:t>
            </a:r>
            <a:r>
              <a:rPr lang="en-US" altLang="ko-KR" sz="1600" dirty="0">
                <a:solidFill>
                  <a:srgbClr val="FF0000"/>
                </a:solidFill>
              </a:rPr>
              <a:t>(Hype cycle)</a:t>
            </a:r>
            <a:r>
              <a:rPr lang="ko-KR" altLang="en-US" sz="1600" dirty="0"/>
              <a:t>을 개발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https://www.gartner.com/technology/home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496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46A40-A0C2-4808-ACE1-8512472FDF7C}"/>
              </a:ext>
            </a:extLst>
          </p:cNvPr>
          <p:cNvSpPr/>
          <p:nvPr/>
        </p:nvSpPr>
        <p:spPr>
          <a:xfrm>
            <a:off x="857250" y="1257564"/>
            <a:ext cx="10721340" cy="5063489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</a:rPr>
              <a:t>Hype Cycle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시장의 기대가 어떻게 변하는지 정리한 그래프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그동안 어떻게 변해왔는지를 보고 예측하는 그래프이기 때문에 대부분 일치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예측 그래프이기 때문에 빗나갈 수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X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시간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Y</a:t>
            </a:r>
            <a:r>
              <a:rPr lang="ko-KR" altLang="en-US" sz="2000" dirty="0">
                <a:solidFill>
                  <a:schemeClr val="tx1"/>
                </a:solidFill>
              </a:rPr>
              <a:t>축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시장의 기대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440B6C-0093-4491-911C-A8D3A1478A8B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 Cycle</a:t>
            </a:r>
          </a:p>
        </p:txBody>
      </p:sp>
      <p:pic>
        <p:nvPicPr>
          <p:cNvPr id="8" name="그림 7" descr="가트너, 2017년 ‘하이프 사이클’로 본 주목해야 할 신기술은?">
            <a:extLst>
              <a:ext uri="{FF2B5EF4-FFF2-40B4-BE49-F238E27FC236}">
                <a16:creationId xmlns:a16="http://schemas.microsoft.com/office/drawing/2014/main" id="{2499F6E1-73D0-466C-B184-F3B8B0756C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57563"/>
            <a:ext cx="10721340" cy="506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9D612B-2384-4EA7-AB63-1E5DDBBE544C}"/>
              </a:ext>
            </a:extLst>
          </p:cNvPr>
          <p:cNvSpPr/>
          <p:nvPr/>
        </p:nvSpPr>
        <p:spPr>
          <a:xfrm>
            <a:off x="4181475" y="777866"/>
            <a:ext cx="7397116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Technology Trigger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기술이 관심을 받는 시기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아직 완성본은 없는 상태이기 때문에 상상만</a:t>
            </a:r>
            <a:endParaRPr lang="en-US" altLang="ko-KR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2A2C3B-4D4D-4D5B-ACB0-EDD6840AABD1}"/>
              </a:ext>
            </a:extLst>
          </p:cNvPr>
          <p:cNvSpPr/>
          <p:nvPr/>
        </p:nvSpPr>
        <p:spPr>
          <a:xfrm>
            <a:off x="5133833" y="777866"/>
            <a:ext cx="6444757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The Peak of Inflated Expectations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이 분야에 대한 기대가 최대인 시기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아직 실사례가 </a:t>
            </a:r>
            <a:r>
              <a:rPr lang="ko-KR" altLang="en-US" sz="2000" dirty="0" err="1"/>
              <a:t>나오진</a:t>
            </a:r>
            <a:r>
              <a:rPr lang="ko-KR" altLang="en-US" sz="2000" dirty="0"/>
              <a:t> 않았지만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몇몇 기업들의 도전이 시작됨</a:t>
            </a:r>
            <a:endParaRPr lang="en-US" altLang="ko-KR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84BAD9-3F3E-4169-AB30-982268352EBB}"/>
              </a:ext>
            </a:extLst>
          </p:cNvPr>
          <p:cNvSpPr/>
          <p:nvPr/>
        </p:nvSpPr>
        <p:spPr>
          <a:xfrm>
            <a:off x="2406556" y="777867"/>
            <a:ext cx="1774918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14FA11-5545-4846-A480-7773D1FDA259}"/>
              </a:ext>
            </a:extLst>
          </p:cNvPr>
          <p:cNvSpPr/>
          <p:nvPr/>
        </p:nvSpPr>
        <p:spPr>
          <a:xfrm>
            <a:off x="7234997" y="777867"/>
            <a:ext cx="4343593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Trough of Disillusionment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도전한 대부분의 기업들이 실패함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많은 기업들이 포기하는 시기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F3AA7D-14DF-43F5-92E8-026BAE53FD77}"/>
              </a:ext>
            </a:extLst>
          </p:cNvPr>
          <p:cNvSpPr/>
          <p:nvPr/>
        </p:nvSpPr>
        <p:spPr>
          <a:xfrm>
            <a:off x="2406556" y="777866"/>
            <a:ext cx="2727276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85BE9C-7EA3-4F78-8A13-6DE48B8987F6}"/>
              </a:ext>
            </a:extLst>
          </p:cNvPr>
          <p:cNvSpPr/>
          <p:nvPr/>
        </p:nvSpPr>
        <p:spPr>
          <a:xfrm>
            <a:off x="9990161" y="759866"/>
            <a:ext cx="1588429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09E1CF-3778-4E80-B93D-2BAAE5B0571A}"/>
              </a:ext>
            </a:extLst>
          </p:cNvPr>
          <p:cNvSpPr/>
          <p:nvPr/>
        </p:nvSpPr>
        <p:spPr>
          <a:xfrm>
            <a:off x="2406556" y="759866"/>
            <a:ext cx="4828440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Slope of Enlightenment</a:t>
            </a:r>
          </a:p>
          <a:p>
            <a:pPr algn="ctr">
              <a:lnSpc>
                <a:spcPct val="150000"/>
              </a:lnSpc>
            </a:pP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성공사례가 들려오는 시기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이 분야에 투자하는 기업이 늘어남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A59B97-CD1B-4721-BF88-896C90592FA4}"/>
              </a:ext>
            </a:extLst>
          </p:cNvPr>
          <p:cNvSpPr/>
          <p:nvPr/>
        </p:nvSpPr>
        <p:spPr>
          <a:xfrm>
            <a:off x="2406556" y="741866"/>
            <a:ext cx="7583604" cy="4342872"/>
          </a:xfrm>
          <a:prstGeom prst="rect">
            <a:avLst/>
          </a:prstGeom>
          <a:solidFill>
            <a:schemeClr val="bg1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Plateau of Productivity</a:t>
            </a:r>
          </a:p>
          <a:p>
            <a:pPr algn="ctr">
              <a:lnSpc>
                <a:spcPct val="150000"/>
              </a:lnSpc>
            </a:pP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시장에서 안정적인 자리를 잡음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3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  <p:bldP spid="6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0794"/>
              </p:ext>
            </p:extLst>
          </p:nvPr>
        </p:nvGraphicFramePr>
        <p:xfrm>
          <a:off x="575702" y="1577416"/>
          <a:ext cx="2082800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Intelligent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인공지능 및 선진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인공지능과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기술을 통해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적용이 가능한 시스템과 서비스를 제공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지능형 앱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가상 개인비서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챗봇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업무 효율성을 높여줄 수 있는 앱을 제공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지능형 사물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드론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자율주행 자동차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기능이 탑재되어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주변 환경이나 사람들과 소통할 수 있는 기기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86294"/>
              </p:ext>
            </p:extLst>
          </p:nvPr>
        </p:nvGraphicFramePr>
        <p:xfrm>
          <a:off x="3104700" y="1577416"/>
          <a:ext cx="2082800" cy="4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Digital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가상현실 및 증강현실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메시와 결합하여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사용자에게 앱이나 서비스로 제공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트윈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물리적 사물이나 시스템의 쌍둥이 디지털 환경이자 동적 소프트웨어 모델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메타데이터와 조건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 등의 정보를 담고 있음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4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블록체인과 분산정부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업계의 경영 모델의 변화 가능성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금융 분야에서 주목받고 있음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28515"/>
              </p:ext>
            </p:extLst>
          </p:nvPr>
        </p:nvGraphicFramePr>
        <p:xfrm>
          <a:off x="5608298" y="1577417"/>
          <a:ext cx="2082800" cy="472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Mesh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대화형 시스템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메시를 통해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데스크톱이나 모바일 기기 이외의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다른 기기를 통해 소통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메시 앱 및 서비스 아키텍처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다양한 애플리케이션이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광범위한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백앤드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서비스와 연결되어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다양한 앱이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상호연계된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기능과 서비스를 사용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기술 플랫폼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비즈니스를 위한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기본적인 구성 요소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능동형 보안 아키텍처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환경이 확산됨에 따라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새로운 보안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아키텍쳐를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8652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479C1F-84A8-4919-A02F-6031A177CDC2}"/>
              </a:ext>
            </a:extLst>
          </p:cNvPr>
          <p:cNvSpPr/>
          <p:nvPr/>
        </p:nvSpPr>
        <p:spPr>
          <a:xfrm>
            <a:off x="457532" y="262168"/>
            <a:ext cx="6617638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</a:p>
        </p:txBody>
      </p:sp>
      <p:pic>
        <p:nvPicPr>
          <p:cNvPr id="17" name="그림 16" descr="가트너가 선정한 2017년 10대 전략 기술">
            <a:extLst>
              <a:ext uri="{FF2B5EF4-FFF2-40B4-BE49-F238E27FC236}">
                <a16:creationId xmlns:a16="http://schemas.microsoft.com/office/drawing/2014/main" id="{B8D034C9-2CB2-4916-B7BE-81D5E58177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11" y="262168"/>
            <a:ext cx="4059589" cy="6367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543B1-C50E-4C31-8921-8593D8054657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Hype Cycle</a:t>
            </a:r>
          </a:p>
        </p:txBody>
      </p:sp>
      <p:pic>
        <p:nvPicPr>
          <p:cNvPr id="24" name="그림 23" descr="가트너, 2017년 ‘하이프 사이클’로 본 주목해야 할 신기술은?">
            <a:extLst>
              <a:ext uri="{FF2B5EF4-FFF2-40B4-BE49-F238E27FC236}">
                <a16:creationId xmlns:a16="http://schemas.microsoft.com/office/drawing/2014/main" id="{290584A4-5D4C-4EAB-868A-2714A83221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1" y="1401707"/>
            <a:ext cx="10940437" cy="4893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70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40181"/>
              </p:ext>
            </p:extLst>
          </p:nvPr>
        </p:nvGraphicFramePr>
        <p:xfrm>
          <a:off x="575702" y="1577416"/>
          <a:ext cx="2082800" cy="459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Intelligent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인공지능 강화 시스템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자율적인 학습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행동을 하는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시스템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지능형 앱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수준의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탐재한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앱과 서비스가 대중화 될 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일부는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머신러닝도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5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지능형 사물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지능형 사물이 주변 환경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자연스러운 상호작용을 할 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자율주행 자동차가 급속도로 성장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69"/>
              </p:ext>
            </p:extLst>
          </p:nvPr>
        </p:nvGraphicFramePr>
        <p:xfrm>
          <a:off x="3104700" y="1577417"/>
          <a:ext cx="2082800" cy="472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Digital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트윈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분야에서 주목할 기술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역량과 결합해 고급 시뮬레이션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운영과 분석을 가능하게 할 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클라우드에서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에지로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 처리와 콘텐츠 수집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전달이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정보 소스와 인접한 곳에서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처리되는 컴퓨팅 토폴로지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클라우드 시스템의 문제점 해소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대화형 플랫폼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요구를 수행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콘텐츠를 제시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 인풋을 요청하는 방향으로 개발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몰입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통합한 혼합현실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(MR)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애플 아이폰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같은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크로스 플랫폼 소프트웨어 등에 접목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58964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95993"/>
              </p:ext>
            </p:extLst>
          </p:nvPr>
        </p:nvGraphicFramePr>
        <p:xfrm>
          <a:off x="5608298" y="1577416"/>
          <a:ext cx="2082800" cy="459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Mesh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블록체인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통화 인프라에서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 혁신 플랫폼으로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진화중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기반 모델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주목할 만한 상태나 그 변화를 발견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디지털적으로 반영하는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비즈니스 이벤트를 활용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CARTA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접근범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지속적이며 적응할 수 있는 리스크 및 신뢰평가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(CARTA)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실시간 보안 제공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479C1F-84A8-4919-A02F-6031A177CDC2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</a:t>
            </a:r>
          </a:p>
        </p:txBody>
      </p:sp>
      <p:pic>
        <p:nvPicPr>
          <p:cNvPr id="1028" name="Picture 4" descr="2018 gartner에 대한 이미지 검색결과">
            <a:extLst>
              <a:ext uri="{FF2B5EF4-FFF2-40B4-BE49-F238E27FC236}">
                <a16:creationId xmlns:a16="http://schemas.microsoft.com/office/drawing/2014/main" id="{8E620260-6856-4754-84FB-07045D39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70" y="313301"/>
            <a:ext cx="4170857" cy="62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5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543B1-C50E-4C31-8921-8593D8054657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공통점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가트너가 선정한 2017년 10대 전략 기술">
            <a:extLst>
              <a:ext uri="{FF2B5EF4-FFF2-40B4-BE49-F238E27FC236}">
                <a16:creationId xmlns:a16="http://schemas.microsoft.com/office/drawing/2014/main" id="{550EE349-6CA0-49B3-83B8-356A08C94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1" y="1257564"/>
            <a:ext cx="3715229" cy="49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2018 gartner에 대한 이미지 검색결과">
            <a:extLst>
              <a:ext uri="{FF2B5EF4-FFF2-40B4-BE49-F238E27FC236}">
                <a16:creationId xmlns:a16="http://schemas.microsoft.com/office/drawing/2014/main" id="{24172742-3ECA-47AD-937C-2C5EC005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69" y="1139331"/>
            <a:ext cx="3715229" cy="50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26B0D-6BD5-4750-9F7F-2EDF9BCE98CC}"/>
              </a:ext>
            </a:extLst>
          </p:cNvPr>
          <p:cNvSpPr txBox="1"/>
          <p:nvPr/>
        </p:nvSpPr>
        <p:spPr>
          <a:xfrm>
            <a:off x="4455166" y="2945262"/>
            <a:ext cx="3281668" cy="1508105"/>
          </a:xfrm>
          <a:prstGeom prst="rect">
            <a:avLst/>
          </a:prstGeom>
          <a:solidFill>
            <a:srgbClr val="43CBD7">
              <a:alpha val="57000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전략 기술의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대 키워드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Intelligent, Digital, Mesh </a:t>
            </a:r>
            <a:r>
              <a:rPr lang="ko-KR" altLang="en-US" dirty="0"/>
              <a:t>로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대 키워드가 같기 때문에</a:t>
            </a:r>
            <a:endParaRPr lang="en-US" altLang="ko-KR" dirty="0"/>
          </a:p>
          <a:p>
            <a:pPr algn="ctr"/>
            <a:r>
              <a:rPr lang="en-US" altLang="ko-KR" dirty="0"/>
              <a:t>10</a:t>
            </a:r>
            <a:r>
              <a:rPr lang="ko-KR" altLang="en-US" dirty="0"/>
              <a:t>대 전략 기술 중 </a:t>
            </a:r>
            <a:r>
              <a:rPr lang="en-US" altLang="ko-KR" dirty="0"/>
              <a:t>7</a:t>
            </a:r>
            <a:r>
              <a:rPr lang="ko-KR" altLang="en-US" dirty="0"/>
              <a:t>개가 중복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9EEEDF-6FD4-4528-912D-660886ED70CA}"/>
              </a:ext>
            </a:extLst>
          </p:cNvPr>
          <p:cNvSpPr/>
          <p:nvPr/>
        </p:nvSpPr>
        <p:spPr>
          <a:xfrm>
            <a:off x="1976115" y="2295525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30BF66-834D-487F-BD02-FFDFC0033D15}"/>
              </a:ext>
            </a:extLst>
          </p:cNvPr>
          <p:cNvSpPr/>
          <p:nvPr/>
        </p:nvSpPr>
        <p:spPr>
          <a:xfrm>
            <a:off x="1976115" y="3333486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CD5A39-C139-424B-B216-15E28C49DBA9}"/>
              </a:ext>
            </a:extLst>
          </p:cNvPr>
          <p:cNvSpPr/>
          <p:nvPr/>
        </p:nvSpPr>
        <p:spPr>
          <a:xfrm>
            <a:off x="1980555" y="4289656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A21644-C188-43F9-9895-98B2470EE573}"/>
              </a:ext>
            </a:extLst>
          </p:cNvPr>
          <p:cNvSpPr/>
          <p:nvPr/>
        </p:nvSpPr>
        <p:spPr>
          <a:xfrm>
            <a:off x="8453115" y="2743580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8591B8-257A-4B55-AFA6-1318AAC57BE5}"/>
              </a:ext>
            </a:extLst>
          </p:cNvPr>
          <p:cNvSpPr/>
          <p:nvPr/>
        </p:nvSpPr>
        <p:spPr>
          <a:xfrm>
            <a:off x="8453115" y="3683926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A495CD-EE3C-4D12-9101-8CEDA10B0D44}"/>
              </a:ext>
            </a:extLst>
          </p:cNvPr>
          <p:cNvSpPr/>
          <p:nvPr/>
        </p:nvSpPr>
        <p:spPr>
          <a:xfrm>
            <a:off x="8453115" y="4617843"/>
            <a:ext cx="914400" cy="20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543B1-C50E-4C31-8921-8593D8054657}"/>
              </a:ext>
            </a:extLst>
          </p:cNvPr>
          <p:cNvSpPr/>
          <p:nvPr/>
        </p:nvSpPr>
        <p:spPr>
          <a:xfrm>
            <a:off x="457532" y="262168"/>
            <a:ext cx="661763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Gartner Top 10 </a:t>
            </a:r>
            <a:r>
              <a:rPr lang="en-US" altLang="ko-KR" sz="2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Strategic Technology Trends </a:t>
            </a: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 2018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차이점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가트너가 선정한 2017년 10대 전략 기술">
            <a:extLst>
              <a:ext uri="{FF2B5EF4-FFF2-40B4-BE49-F238E27FC236}">
                <a16:creationId xmlns:a16="http://schemas.microsoft.com/office/drawing/2014/main" id="{550EE349-6CA0-49B3-83B8-356A08C94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1" y="1257564"/>
            <a:ext cx="3715229" cy="49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2018 gartner에 대한 이미지 검색결과">
            <a:extLst>
              <a:ext uri="{FF2B5EF4-FFF2-40B4-BE49-F238E27FC236}">
                <a16:creationId xmlns:a16="http://schemas.microsoft.com/office/drawing/2014/main" id="{24172742-3ECA-47AD-937C-2C5EC005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69" y="1139331"/>
            <a:ext cx="3715229" cy="50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26B0D-6BD5-4750-9F7F-2EDF9BCE98CC}"/>
              </a:ext>
            </a:extLst>
          </p:cNvPr>
          <p:cNvSpPr txBox="1"/>
          <p:nvPr/>
        </p:nvSpPr>
        <p:spPr>
          <a:xfrm>
            <a:off x="4338258" y="2327271"/>
            <a:ext cx="3512500" cy="2831544"/>
          </a:xfrm>
          <a:prstGeom prst="rect">
            <a:avLst/>
          </a:prstGeom>
          <a:solidFill>
            <a:srgbClr val="43CBD7">
              <a:alpha val="57000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새로운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개의 전략 기술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클라우드에서 </a:t>
            </a:r>
            <a:r>
              <a:rPr lang="ko-KR" altLang="en-US" sz="1400" dirty="0" err="1"/>
              <a:t>에지로</a:t>
            </a:r>
            <a:endParaRPr lang="en-US" altLang="ko-KR" sz="1400" dirty="0"/>
          </a:p>
          <a:p>
            <a:pPr lvl="1"/>
            <a:r>
              <a:rPr lang="en-US" altLang="ko-KR" sz="1400" dirty="0"/>
              <a:t>&gt; </a:t>
            </a:r>
            <a:r>
              <a:rPr lang="ko-KR" altLang="en-US" sz="1400" dirty="0"/>
              <a:t>이미 대중화 된 클라우드의</a:t>
            </a:r>
            <a:endParaRPr lang="en-US" altLang="ko-KR" sz="1400" dirty="0"/>
          </a:p>
          <a:p>
            <a:pPr lvl="1"/>
            <a:r>
              <a:rPr lang="en-US" altLang="ko-KR" sz="1400" dirty="0"/>
              <a:t>     </a:t>
            </a:r>
            <a:r>
              <a:rPr lang="ko-KR" altLang="en-US" sz="1400" dirty="0"/>
              <a:t>문제점</a:t>
            </a:r>
            <a:r>
              <a:rPr lang="en-US" altLang="ko-KR" sz="1400" dirty="0"/>
              <a:t>(</a:t>
            </a:r>
            <a:r>
              <a:rPr lang="ko-KR" altLang="en-US" sz="1400" dirty="0"/>
              <a:t>지연 현상</a:t>
            </a:r>
            <a:r>
              <a:rPr lang="en-US" altLang="ko-KR" sz="1400" dirty="0"/>
              <a:t>, </a:t>
            </a:r>
            <a:r>
              <a:rPr lang="ko-KR" altLang="en-US" sz="1400" dirty="0"/>
              <a:t>정보 유출 등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     </a:t>
            </a:r>
            <a:r>
              <a:rPr lang="ko-KR" altLang="en-US" sz="1400" dirty="0"/>
              <a:t>을 보완할 수 있는 기술</a:t>
            </a:r>
            <a:endParaRPr lang="en-US" altLang="ko-KR" sz="1400" dirty="0"/>
          </a:p>
          <a:p>
            <a:pPr lvl="1"/>
            <a:r>
              <a:rPr lang="en-US" altLang="ko-KR" sz="1400" dirty="0"/>
              <a:t>&gt; </a:t>
            </a:r>
            <a:r>
              <a:rPr lang="ko-KR" altLang="en-US" sz="1400" dirty="0"/>
              <a:t>사용자의 단말기와 가까운 곳에</a:t>
            </a:r>
            <a:endParaRPr lang="en-US" altLang="ko-KR" sz="1400" dirty="0"/>
          </a:p>
          <a:p>
            <a:pPr lvl="1"/>
            <a:r>
              <a:rPr lang="en-US" altLang="ko-KR" sz="1400" dirty="0"/>
              <a:t>    </a:t>
            </a:r>
            <a:r>
              <a:rPr lang="ko-KR" altLang="en-US" sz="1400" dirty="0"/>
              <a:t>컴퓨팅 장치를 설치</a:t>
            </a:r>
            <a:endParaRPr lang="en-US" altLang="ko-KR" sz="1400" dirty="0"/>
          </a:p>
          <a:p>
            <a:pPr lvl="1"/>
            <a:r>
              <a:rPr lang="en-US" altLang="ko-KR" sz="1400" dirty="0"/>
              <a:t>&gt; </a:t>
            </a:r>
            <a:r>
              <a:rPr lang="ko-KR" altLang="en-US" sz="1400" dirty="0"/>
              <a:t>데이터 전송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저장</a:t>
            </a:r>
            <a:r>
              <a:rPr lang="en-US" altLang="ko-KR" sz="1400" dirty="0"/>
              <a:t>,</a:t>
            </a:r>
          </a:p>
          <a:p>
            <a:pPr lvl="1"/>
            <a:r>
              <a:rPr lang="en-US" altLang="ko-KR" sz="1400" dirty="0"/>
              <a:t>     </a:t>
            </a:r>
            <a:r>
              <a:rPr lang="ko-KR" altLang="en-US" sz="1400" dirty="0"/>
              <a:t>데이터 분석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이벤트 기반 모델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-CARTA </a:t>
            </a:r>
            <a:r>
              <a:rPr lang="ko-KR" altLang="en-US" sz="1400" dirty="0"/>
              <a:t>접근법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A495CD-EE3C-4D12-9101-8CEDA10B0D44}"/>
              </a:ext>
            </a:extLst>
          </p:cNvPr>
          <p:cNvSpPr/>
          <p:nvPr/>
        </p:nvSpPr>
        <p:spPr>
          <a:xfrm>
            <a:off x="9263383" y="3752286"/>
            <a:ext cx="671192" cy="70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B3610B-8D0E-4879-8AF4-B59155023365}"/>
              </a:ext>
            </a:extLst>
          </p:cNvPr>
          <p:cNvSpPr/>
          <p:nvPr/>
        </p:nvSpPr>
        <p:spPr>
          <a:xfrm>
            <a:off x="9263383" y="4704786"/>
            <a:ext cx="671192" cy="70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31EE50-7819-406A-AC5B-832B82BCA6F1}"/>
              </a:ext>
            </a:extLst>
          </p:cNvPr>
          <p:cNvSpPr/>
          <p:nvPr/>
        </p:nvSpPr>
        <p:spPr>
          <a:xfrm>
            <a:off x="9934574" y="4704786"/>
            <a:ext cx="825899" cy="705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756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강결희</cp:lastModifiedBy>
  <cp:revision>161</cp:revision>
  <dcterms:created xsi:type="dcterms:W3CDTF">2017-12-29T07:18:59Z</dcterms:created>
  <dcterms:modified xsi:type="dcterms:W3CDTF">2018-02-22T16:18:52Z</dcterms:modified>
</cp:coreProperties>
</file>