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8" r:id="rId5"/>
    <p:sldId id="269" r:id="rId6"/>
    <p:sldId id="278" r:id="rId7"/>
    <p:sldId id="270" r:id="rId8"/>
    <p:sldId id="279" r:id="rId9"/>
    <p:sldId id="264" r:id="rId10"/>
    <p:sldId id="265" r:id="rId11"/>
    <p:sldId id="266" r:id="rId12"/>
    <p:sldId id="267" r:id="rId13"/>
    <p:sldId id="280" r:id="rId14"/>
    <p:sldId id="260" r:id="rId15"/>
    <p:sldId id="261" r:id="rId16"/>
    <p:sldId id="273" r:id="rId17"/>
    <p:sldId id="274" r:id="rId18"/>
    <p:sldId id="275" r:id="rId19"/>
    <p:sldId id="272" r:id="rId20"/>
    <p:sldId id="276" r:id="rId21"/>
    <p:sldId id="277" r:id="rId22"/>
    <p:sldId id="262" r:id="rId23"/>
    <p:sldId id="27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4283-F4E4-472A-ACD0-3434583029C3}" type="datetimeFigureOut">
              <a:rPr lang="ko-KR" altLang="en-US" smtClean="0"/>
              <a:pPr/>
              <a:t>2018-01-20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5448" y="1301672"/>
            <a:ext cx="9151200" cy="45756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171400"/>
            <a:ext cx="6804248" cy="1470025"/>
          </a:xfrm>
        </p:spPr>
        <p:txBody>
          <a:bodyPr>
            <a:normAutofit/>
          </a:bodyPr>
          <a:lstStyle/>
          <a:p>
            <a:r>
              <a:rPr lang="en-US" altLang="ko-KR" b="1" spc="200" dirty="0" err="1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OpenSSL</a:t>
            </a:r>
            <a:r>
              <a:rPr lang="en-US" altLang="ko-KR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 Heart Bleed</a:t>
            </a:r>
            <a:endParaRPr lang="ko-KR" altLang="en-US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70000"/>
                </a:schemeClr>
              </a:solidFill>
              <a:effectLst>
                <a:innerShdw blurRad="50800" dist="50800" dir="8100000">
                  <a:schemeClr val="bg1">
                    <a:alpha val="73000"/>
                  </a:schemeClr>
                </a:inn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SSL?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572000" y="1628800"/>
            <a:ext cx="3384376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인증서와 함께</a:t>
            </a:r>
            <a:r>
              <a:rPr lang="en-US" altLang="ko-KR" dirty="0" smtClean="0"/>
              <a:t>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요구했던 </a:t>
            </a:r>
            <a:r>
              <a:rPr lang="en-US" altLang="ko-KR" dirty="0" smtClean="0"/>
              <a:t>Challenge-response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protocol</a:t>
            </a:r>
            <a:r>
              <a:rPr lang="ko-KR" altLang="en-US" dirty="0" smtClean="0"/>
              <a:t>의 답을 함께 전송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Challenge-response</a:t>
            </a:r>
            <a:r>
              <a:rPr lang="ko-KR" altLang="en-US" dirty="0" smtClean="0"/>
              <a:t>의 답이란</a:t>
            </a:r>
            <a:r>
              <a:rPr lang="en-US" altLang="ko-KR" dirty="0" smtClean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: </a:t>
            </a:r>
            <a:r>
              <a:rPr lang="ko-KR" altLang="en-US" dirty="0" smtClean="0"/>
              <a:t>송신자가 수신자의 </a:t>
            </a:r>
            <a:r>
              <a:rPr lang="en-US" altLang="ko-KR" dirty="0" smtClean="0"/>
              <a:t>public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 key</a:t>
            </a:r>
            <a:r>
              <a:rPr lang="ko-KR" altLang="en-US" dirty="0" smtClean="0"/>
              <a:t>로 암호화한 질의이다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암호화된 해당 질의는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 public key crypto</a:t>
            </a:r>
            <a:r>
              <a:rPr lang="ko-KR" altLang="en-US" dirty="0" smtClean="0"/>
              <a:t>에 의해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 private key</a:t>
            </a:r>
            <a:r>
              <a:rPr lang="ko-KR" altLang="en-US" dirty="0" smtClean="0"/>
              <a:t>를 갖는 송신자의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목적인 수신자만 풀 수 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4" name="그룹 22"/>
          <p:cNvGrpSpPr/>
          <p:nvPr/>
        </p:nvGrpSpPr>
        <p:grpSpPr>
          <a:xfrm>
            <a:off x="2987824" y="1700808"/>
            <a:ext cx="504056" cy="792088"/>
            <a:chOff x="2987824" y="1700808"/>
            <a:chExt cx="504056" cy="864096"/>
          </a:xfrm>
        </p:grpSpPr>
        <p:sp>
          <p:nvSpPr>
            <p:cNvPr id="19" name="직사각형 18"/>
            <p:cNvSpPr/>
            <p:nvPr/>
          </p:nvSpPr>
          <p:spPr>
            <a:xfrm>
              <a:off x="2987824" y="1700808"/>
              <a:ext cx="504056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23920" y="1748752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32445" y="2012720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23736" y="2273224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10541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4837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55576" y="2852936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55576" y="4221088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6"/>
          <p:cNvGrpSpPr/>
          <p:nvPr/>
        </p:nvGrpSpPr>
        <p:grpSpPr>
          <a:xfrm>
            <a:off x="276234" y="1772816"/>
            <a:ext cx="864096" cy="648072"/>
            <a:chOff x="276234" y="1844824"/>
            <a:chExt cx="864096" cy="648072"/>
          </a:xfrm>
        </p:grpSpPr>
        <p:sp>
          <p:nvSpPr>
            <p:cNvPr id="31" name="타원 30"/>
            <p:cNvSpPr/>
            <p:nvPr/>
          </p:nvSpPr>
          <p:spPr>
            <a:xfrm>
              <a:off x="395536" y="1844824"/>
              <a:ext cx="648072" cy="6480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6234" y="2108142"/>
              <a:ext cx="86409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형 32"/>
            <p:cNvSpPr/>
            <p:nvPr/>
          </p:nvSpPr>
          <p:spPr>
            <a:xfrm>
              <a:off x="430473" y="1879761"/>
              <a:ext cx="576064" cy="576064"/>
            </a:xfrm>
            <a:prstGeom prst="p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 flipH="1">
            <a:off x="755576" y="3501008"/>
            <a:ext cx="2376264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755576" y="4869160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SSL?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572000" y="1628800"/>
            <a:ext cx="3816424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받은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Challenge</a:t>
            </a:r>
            <a:r>
              <a:rPr lang="en-US" altLang="ko-KR" dirty="0" smtClean="0"/>
              <a:t>-response</a:t>
            </a:r>
            <a:r>
              <a:rPr lang="ko-KR" altLang="en-US" dirty="0" smtClean="0"/>
              <a:t>의 답을 통해 해당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valid </a:t>
            </a:r>
            <a:r>
              <a:rPr lang="ko-KR" altLang="en-US" dirty="0" smtClean="0"/>
              <a:t>함이 보장되었다면</a:t>
            </a:r>
            <a:r>
              <a:rPr lang="en-US" altLang="ko-KR" dirty="0" smtClean="0"/>
              <a:t>, client</a:t>
            </a:r>
            <a:r>
              <a:rPr lang="ko-KR" altLang="en-US" dirty="0" smtClean="0"/>
              <a:t>측에서 </a:t>
            </a:r>
            <a:r>
              <a:rPr lang="en-US" altLang="ko-KR" dirty="0" smtClean="0"/>
              <a:t>session key</a:t>
            </a:r>
            <a:r>
              <a:rPr lang="ko-KR" altLang="en-US" dirty="0" smtClean="0"/>
              <a:t>를 생성해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public key</a:t>
            </a:r>
            <a:r>
              <a:rPr lang="ko-KR" altLang="en-US" dirty="0" smtClean="0"/>
              <a:t>로 암호화 전송한다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브라우저는 기본적으로 </a:t>
            </a:r>
            <a:r>
              <a:rPr lang="en-US" altLang="ko-KR" dirty="0" smtClean="0"/>
              <a:t>CA</a:t>
            </a:r>
            <a:r>
              <a:rPr lang="ko-KR" altLang="en-US" dirty="0" smtClean="0"/>
              <a:t>인증을 받은 </a:t>
            </a:r>
            <a:r>
              <a:rPr lang="en-US" altLang="ko-KR" dirty="0" smtClean="0"/>
              <a:t>public-key</a:t>
            </a:r>
            <a:r>
              <a:rPr lang="ko-KR" altLang="en-US" dirty="0" smtClean="0"/>
              <a:t>들을 갖고 있다</a:t>
            </a:r>
            <a:r>
              <a:rPr lang="en-US" altLang="ko-KR" dirty="0" smtClean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Session key</a:t>
            </a:r>
            <a:r>
              <a:rPr lang="ko-KR" altLang="en-US" dirty="0" smtClean="0"/>
              <a:t>는 이번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에서 사용될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간의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secret key(</a:t>
            </a:r>
            <a:r>
              <a:rPr lang="ko-KR" altLang="en-US" dirty="0" err="1" smtClean="0"/>
              <a:t>대칭키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그룹 22"/>
          <p:cNvGrpSpPr/>
          <p:nvPr/>
        </p:nvGrpSpPr>
        <p:grpSpPr>
          <a:xfrm>
            <a:off x="2987824" y="1700808"/>
            <a:ext cx="504056" cy="792088"/>
            <a:chOff x="2987824" y="1700808"/>
            <a:chExt cx="504056" cy="864096"/>
          </a:xfrm>
        </p:grpSpPr>
        <p:sp>
          <p:nvSpPr>
            <p:cNvPr id="19" name="직사각형 18"/>
            <p:cNvSpPr/>
            <p:nvPr/>
          </p:nvSpPr>
          <p:spPr>
            <a:xfrm>
              <a:off x="2987824" y="1700808"/>
              <a:ext cx="504056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23920" y="1748752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32445" y="2012720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23736" y="2273224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10541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4837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55576" y="2852936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55576" y="4221088"/>
            <a:ext cx="2376264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6"/>
          <p:cNvGrpSpPr/>
          <p:nvPr/>
        </p:nvGrpSpPr>
        <p:grpSpPr>
          <a:xfrm>
            <a:off x="276234" y="1772816"/>
            <a:ext cx="864096" cy="648072"/>
            <a:chOff x="276234" y="1844824"/>
            <a:chExt cx="864096" cy="648072"/>
          </a:xfrm>
        </p:grpSpPr>
        <p:sp>
          <p:nvSpPr>
            <p:cNvPr id="31" name="타원 30"/>
            <p:cNvSpPr/>
            <p:nvPr/>
          </p:nvSpPr>
          <p:spPr>
            <a:xfrm>
              <a:off x="395536" y="1844824"/>
              <a:ext cx="648072" cy="6480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6234" y="2108142"/>
              <a:ext cx="86409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형 32"/>
            <p:cNvSpPr/>
            <p:nvPr/>
          </p:nvSpPr>
          <p:spPr>
            <a:xfrm>
              <a:off x="430473" y="1879761"/>
              <a:ext cx="576064" cy="576064"/>
            </a:xfrm>
            <a:prstGeom prst="p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 flipH="1">
            <a:off x="755576" y="3501008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755576" y="4869160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SSL?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572000" y="1628800"/>
            <a:ext cx="3816424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전송 받은 정보를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private key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복호하여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seesion</a:t>
            </a:r>
            <a:r>
              <a:rPr lang="en-US" altLang="ko-KR" dirty="0" smtClean="0"/>
              <a:t>-key</a:t>
            </a:r>
            <a:r>
              <a:rPr lang="ko-KR" altLang="en-US" dirty="0" smtClean="0"/>
              <a:t>를 얻는다</a:t>
            </a:r>
            <a:r>
              <a:rPr lang="en-US" altLang="ko-KR" dirty="0" smtClean="0"/>
              <a:t>.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 smtClean="0"/>
              <a:t> 이 </a:t>
            </a:r>
            <a:r>
              <a:rPr lang="ko-KR" altLang="en-US" dirty="0" smtClean="0"/>
              <a:t>단계에서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session-key</a:t>
            </a:r>
            <a:r>
              <a:rPr lang="ko-KR" altLang="en-US" dirty="0" smtClean="0"/>
              <a:t>를 공유하게 되었기 때문에</a:t>
            </a:r>
            <a:r>
              <a:rPr lang="en-US" altLang="ko-KR" dirty="0" smtClean="0"/>
              <a:t>, server </a:t>
            </a:r>
            <a:r>
              <a:rPr lang="ko-KR" altLang="en-US" dirty="0" smtClean="0"/>
              <a:t>측에서는 </a:t>
            </a:r>
            <a:r>
              <a:rPr lang="en-US" altLang="ko-KR" dirty="0" smtClean="0"/>
              <a:t>hand-shake</a:t>
            </a:r>
            <a:r>
              <a:rPr lang="ko-KR" altLang="en-US" dirty="0" smtClean="0"/>
              <a:t>가 종료되었음을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측에 </a:t>
            </a:r>
            <a:r>
              <a:rPr lang="ko-KR" altLang="en-US" dirty="0" smtClean="0"/>
              <a:t>알린다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이 이후의 통신은 </a:t>
            </a:r>
            <a:r>
              <a:rPr lang="en-US" altLang="ko-KR" dirty="0" smtClean="0"/>
              <a:t>session key</a:t>
            </a:r>
            <a:r>
              <a:rPr lang="ko-KR" altLang="en-US" dirty="0" smtClean="0"/>
              <a:t>를 이용해 주고받을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packet</a:t>
            </a:r>
            <a:r>
              <a:rPr lang="ko-KR" altLang="en-US" dirty="0" smtClean="0"/>
              <a:t>을 암호화 한다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(http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https</a:t>
            </a:r>
            <a:r>
              <a:rPr lang="ko-KR" altLang="en-US" dirty="0" smtClean="0">
                <a:solidFill>
                  <a:srgbClr val="FF0000"/>
                </a:solidFill>
              </a:rPr>
              <a:t>의 가장큰 차이점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grpSp>
        <p:nvGrpSpPr>
          <p:cNvPr id="4" name="그룹 22"/>
          <p:cNvGrpSpPr/>
          <p:nvPr/>
        </p:nvGrpSpPr>
        <p:grpSpPr>
          <a:xfrm>
            <a:off x="2987824" y="1700808"/>
            <a:ext cx="504056" cy="792088"/>
            <a:chOff x="2987824" y="1700808"/>
            <a:chExt cx="504056" cy="864096"/>
          </a:xfrm>
        </p:grpSpPr>
        <p:sp>
          <p:nvSpPr>
            <p:cNvPr id="19" name="직사각형 18"/>
            <p:cNvSpPr/>
            <p:nvPr/>
          </p:nvSpPr>
          <p:spPr>
            <a:xfrm>
              <a:off x="2987824" y="1700808"/>
              <a:ext cx="504056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23920" y="1748752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32445" y="2012720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23736" y="2273224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10541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4837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55576" y="2852936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55576" y="4221088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6"/>
          <p:cNvGrpSpPr/>
          <p:nvPr/>
        </p:nvGrpSpPr>
        <p:grpSpPr>
          <a:xfrm>
            <a:off x="276234" y="1772816"/>
            <a:ext cx="864096" cy="648072"/>
            <a:chOff x="276234" y="1844824"/>
            <a:chExt cx="864096" cy="648072"/>
          </a:xfrm>
        </p:grpSpPr>
        <p:sp>
          <p:nvSpPr>
            <p:cNvPr id="31" name="타원 30"/>
            <p:cNvSpPr/>
            <p:nvPr/>
          </p:nvSpPr>
          <p:spPr>
            <a:xfrm>
              <a:off x="395536" y="1844824"/>
              <a:ext cx="648072" cy="6480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6234" y="2108142"/>
              <a:ext cx="86409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형 32"/>
            <p:cNvSpPr/>
            <p:nvPr/>
          </p:nvSpPr>
          <p:spPr>
            <a:xfrm>
              <a:off x="430473" y="1879761"/>
              <a:ext cx="576064" cy="576064"/>
            </a:xfrm>
            <a:prstGeom prst="p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 flipH="1">
            <a:off x="755576" y="3501008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755576" y="4869160"/>
            <a:ext cx="2376264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SSL?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5220072" y="1772816"/>
            <a:ext cx="3816424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SSL =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Secure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Socket Layer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Netscape</a:t>
            </a:r>
            <a:r>
              <a:rPr lang="ko-KR" altLang="en-US" noProof="0" dirty="0" smtClean="0"/>
              <a:t>사에서 </a:t>
            </a:r>
            <a:r>
              <a:rPr lang="ko-KR" altLang="en-US" noProof="0" dirty="0" err="1" smtClean="0"/>
              <a:t>웹서버와</a:t>
            </a:r>
            <a:r>
              <a:rPr lang="ko-KR" altLang="en-US" noProof="0" dirty="0" smtClean="0"/>
              <a:t> 브라우저 사이의 보안을 위해 만든 개념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SSL</a:t>
            </a:r>
            <a:r>
              <a:rPr lang="ko-KR" altLang="en-US" dirty="0" smtClean="0"/>
              <a:t> </a:t>
            </a:r>
            <a:r>
              <a:rPr lang="en-US" altLang="ko-KR" dirty="0" smtClean="0"/>
              <a:t>= (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암호화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비대칭키</a:t>
            </a:r>
            <a:r>
              <a:rPr lang="ko-KR" altLang="en-US" dirty="0" smtClean="0"/>
              <a:t> 암호화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SSL</a:t>
            </a:r>
            <a:r>
              <a:rPr lang="ko-KR" altLang="en-US" dirty="0" smtClean="0"/>
              <a:t>을 사용한 </a:t>
            </a:r>
            <a:r>
              <a:rPr lang="en-US" altLang="ko-KR" dirty="0" smtClean="0"/>
              <a:t>http = https://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</a:t>
            </a:r>
            <a:r>
              <a:rPr lang="en-US" altLang="ko-KR" noProof="0" dirty="0" smtClean="0"/>
              <a:t>SSL</a:t>
            </a:r>
            <a:r>
              <a:rPr lang="ko-KR" altLang="en-US" noProof="0" dirty="0" smtClean="0"/>
              <a:t>을 사용함으로써 </a:t>
            </a:r>
            <a:r>
              <a:rPr lang="en-US" altLang="ko-KR" noProof="0" dirty="0" smtClean="0"/>
              <a:t>phishing</a:t>
            </a:r>
            <a:r>
              <a:rPr lang="ko-KR" altLang="en-US" noProof="0" dirty="0" smtClean="0"/>
              <a:t>가 같은 </a:t>
            </a:r>
            <a:r>
              <a:rPr lang="en-US" altLang="ko-KR" noProof="0" dirty="0" smtClean="0"/>
              <a:t>hacking</a:t>
            </a:r>
            <a:r>
              <a:rPr lang="ko-KR" altLang="en-US" noProof="0" dirty="0" smtClean="0"/>
              <a:t>의 위협에서 조금은 벗어날 수 있다</a:t>
            </a:r>
            <a:r>
              <a:rPr lang="en-US" altLang="ko-KR" noProof="0" dirty="0" smtClean="0"/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그룹 22"/>
          <p:cNvGrpSpPr/>
          <p:nvPr/>
        </p:nvGrpSpPr>
        <p:grpSpPr>
          <a:xfrm>
            <a:off x="2987824" y="1700808"/>
            <a:ext cx="504056" cy="792088"/>
            <a:chOff x="2987824" y="1700808"/>
            <a:chExt cx="504056" cy="864096"/>
          </a:xfrm>
        </p:grpSpPr>
        <p:sp>
          <p:nvSpPr>
            <p:cNvPr id="19" name="직사각형 18"/>
            <p:cNvSpPr/>
            <p:nvPr/>
          </p:nvSpPr>
          <p:spPr>
            <a:xfrm>
              <a:off x="2987824" y="1700808"/>
              <a:ext cx="504056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23920" y="1748752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32445" y="2012720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23736" y="2273224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10541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4837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55576" y="2852936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55576" y="4221088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6"/>
          <p:cNvGrpSpPr/>
          <p:nvPr/>
        </p:nvGrpSpPr>
        <p:grpSpPr>
          <a:xfrm>
            <a:off x="276234" y="1772816"/>
            <a:ext cx="864096" cy="648072"/>
            <a:chOff x="276234" y="1844824"/>
            <a:chExt cx="864096" cy="648072"/>
          </a:xfrm>
        </p:grpSpPr>
        <p:sp>
          <p:nvSpPr>
            <p:cNvPr id="31" name="타원 30"/>
            <p:cNvSpPr/>
            <p:nvPr/>
          </p:nvSpPr>
          <p:spPr>
            <a:xfrm>
              <a:off x="395536" y="1844824"/>
              <a:ext cx="648072" cy="6480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6234" y="2108142"/>
              <a:ext cx="86409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형 32"/>
            <p:cNvSpPr/>
            <p:nvPr/>
          </p:nvSpPr>
          <p:spPr>
            <a:xfrm>
              <a:off x="430473" y="1879761"/>
              <a:ext cx="576064" cy="576064"/>
            </a:xfrm>
            <a:prstGeom prst="p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 flipH="1">
            <a:off x="755576" y="3501008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755576" y="4869160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 rot="20101533">
            <a:off x="-52936" y="2945778"/>
            <a:ext cx="4017306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SSl</a:t>
            </a:r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Connection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1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47880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is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heartbleed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16016" y="1700808"/>
            <a:ext cx="432048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HeartBleed</a:t>
            </a:r>
            <a:r>
              <a:rPr lang="en-US" altLang="ko-KR" dirty="0" smtClean="0"/>
              <a:t>(CVE-2014-0160)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OpenSSL</a:t>
            </a:r>
            <a:r>
              <a:rPr lang="ko-KR" altLang="en-US" dirty="0" smtClean="0"/>
              <a:t>의 확장규격중 하나인 </a:t>
            </a:r>
            <a:r>
              <a:rPr lang="en-US" altLang="ko-KR" dirty="0" err="1" smtClean="0"/>
              <a:t>HeartBeat</a:t>
            </a:r>
            <a:r>
              <a:rPr lang="ko-KR" altLang="en-US" dirty="0" smtClean="0"/>
              <a:t>를 이용한 해킹 방식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HeartBeat</a:t>
            </a:r>
            <a:r>
              <a:rPr lang="ko-KR" altLang="en-US" dirty="0" smtClean="0"/>
              <a:t>를 이용해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취약점을 공격할 때 마다 정보가 </a:t>
            </a:r>
            <a:r>
              <a:rPr lang="ko-KR" altLang="en-US" dirty="0" err="1" smtClean="0"/>
              <a:t>새어나오는</a:t>
            </a:r>
            <a:r>
              <a:rPr lang="ko-KR" altLang="en-US" dirty="0" smtClean="0"/>
              <a:t> 것 때문에 </a:t>
            </a:r>
            <a:r>
              <a:rPr lang="en-US" altLang="ko-KR" dirty="0" err="1" smtClean="0"/>
              <a:t>Heartbleed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피흘림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이름이 붙음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HeartBeat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서버와 클라이언트 사이에 문제가 있는지 없는지를 확인하고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연결을 </a:t>
            </a:r>
            <a:r>
              <a:rPr lang="ko-KR" altLang="en-US" dirty="0" err="1" smtClean="0"/>
              <a:t>유지하기위한</a:t>
            </a:r>
            <a:r>
              <a:rPr lang="ko-KR" altLang="en-US" dirty="0" smtClean="0"/>
              <a:t> 신호를 주고받을 때 사용하는 규격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C:\Users\LeeSunjun\Desktop\1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628800"/>
            <a:ext cx="4549703" cy="3210545"/>
          </a:xfrm>
          <a:prstGeom prst="rect">
            <a:avLst/>
          </a:prstGeom>
          <a:noFill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869160"/>
            <a:ext cx="2019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1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47880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Heartbleed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C:\Users\LeeSunjun\Desktop\11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7504" y="1556792"/>
            <a:ext cx="8100392" cy="3539153"/>
          </a:xfrm>
          <a:prstGeom prst="rect">
            <a:avLst/>
          </a:prstGeom>
          <a:noFill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013176"/>
            <a:ext cx="2019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1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47880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Heartbleed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11" y="1591216"/>
            <a:ext cx="623887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1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47880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Heartbleed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628800"/>
            <a:ext cx="61817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1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47880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Heartbleed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628800"/>
            <a:ext cx="61722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1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47880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is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heartbleed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932040" y="1700808"/>
            <a:ext cx="42119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시스템 메모리의 </a:t>
            </a:r>
            <a:r>
              <a:rPr lang="en-US" altLang="ko-KR" dirty="0" smtClean="0"/>
              <a:t>64KB </a:t>
            </a:r>
            <a:r>
              <a:rPr lang="ko-KR" altLang="en-US" dirty="0" smtClean="0"/>
              <a:t>데이터를 </a:t>
            </a:r>
            <a:endParaRPr lang="en-US" altLang="ko-KR" dirty="0" smtClean="0"/>
          </a:p>
          <a:p>
            <a:pPr lvl="0">
              <a:spcBef>
                <a:spcPct val="20000"/>
              </a:spcBef>
              <a:defRPr/>
            </a:pPr>
            <a:r>
              <a:rPr lang="ko-KR" altLang="en-US" dirty="0" smtClean="0"/>
              <a:t>공격자가 볼 수 있다</a:t>
            </a:r>
            <a:r>
              <a:rPr lang="en-US" altLang="ko-KR" dirty="0" smtClean="0"/>
              <a:t>.</a:t>
            </a:r>
          </a:p>
          <a:p>
            <a:pPr lvl="0">
              <a:spcBef>
                <a:spcPct val="20000"/>
              </a:spcBef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시스템 메모리에는 유저이름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</a:t>
            </a:r>
            <a:r>
              <a:rPr lang="en-US" altLang="ko-KR" dirty="0" smtClean="0"/>
              <a:t>, </a:t>
            </a:r>
          </a:p>
          <a:p>
            <a:pPr lvl="0">
              <a:spcBef>
                <a:spcPct val="20000"/>
              </a:spcBef>
              <a:defRPr/>
            </a:pPr>
            <a:r>
              <a:rPr lang="ko-KR" altLang="en-US" dirty="0" smtClean="0"/>
              <a:t>신용카드 정보 등의 데이터가 존재한다</a:t>
            </a:r>
            <a:r>
              <a:rPr lang="en-US" altLang="ko-KR" dirty="0" smtClean="0"/>
              <a:t>.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위 정보는 키를 통해 암호화 되어있다</a:t>
            </a:r>
            <a:r>
              <a:rPr lang="en-US" altLang="ko-KR" dirty="0" smtClean="0"/>
              <a:t>.)</a:t>
            </a:r>
          </a:p>
          <a:p>
            <a:pPr lvl="0">
              <a:spcBef>
                <a:spcPct val="20000"/>
              </a:spcBef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Heartbleed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공격은 공격자가 </a:t>
            </a:r>
            <a:r>
              <a:rPr lang="en-US" altLang="ko-KR" dirty="0" smtClean="0"/>
              <a:t>https </a:t>
            </a:r>
            <a:r>
              <a:rPr lang="ko-KR" altLang="en-US" dirty="0" smtClean="0"/>
              <a:t>서버의 </a:t>
            </a:r>
            <a:r>
              <a:rPr lang="en-US" altLang="ko-KR" dirty="0" err="1" smtClean="0"/>
              <a:t>ssl</a:t>
            </a:r>
            <a:r>
              <a:rPr lang="ko-KR" altLang="en-US" dirty="0" smtClean="0"/>
              <a:t>인증서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얻을 수 있다</a:t>
            </a:r>
            <a:r>
              <a:rPr lang="en-US" altLang="ko-KR" dirty="0" smtClean="0"/>
              <a:t>.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3568" y="1772816"/>
            <a:ext cx="3528392" cy="4104456"/>
            <a:chOff x="539552" y="1556792"/>
            <a:chExt cx="3744416" cy="4023976"/>
          </a:xfrm>
        </p:grpSpPr>
        <p:pic>
          <p:nvPicPr>
            <p:cNvPr id="12" name="Picture 6" descr="C:\Users\LeeSunjun\Desktop\hacking-IoT.jpeg"/>
            <p:cNvPicPr>
              <a:picLocks noChangeAspect="1" noChangeArrowheads="1"/>
            </p:cNvPicPr>
            <p:nvPr/>
          </p:nvPicPr>
          <p:blipFill>
            <a:blip r:embed="rId3" cstate="print"/>
            <a:srcRect r="59422"/>
            <a:stretch>
              <a:fillRect/>
            </a:stretch>
          </p:blipFill>
          <p:spPr bwMode="auto">
            <a:xfrm>
              <a:off x="611560" y="1556792"/>
              <a:ext cx="3038801" cy="3744416"/>
            </a:xfrm>
            <a:prstGeom prst="rect">
              <a:avLst/>
            </a:prstGeom>
            <a:noFill/>
          </p:spPr>
        </p:pic>
        <p:pic>
          <p:nvPicPr>
            <p:cNvPr id="14" name="Picture 6" descr="C:\Users\LeeSunjun\Desktop\hacking-IoT.jpeg"/>
            <p:cNvPicPr>
              <a:picLocks noChangeAspect="1" noChangeArrowheads="1"/>
            </p:cNvPicPr>
            <p:nvPr/>
          </p:nvPicPr>
          <p:blipFill>
            <a:blip r:embed="rId3" cstate="print"/>
            <a:srcRect l="39791" t="41933" r="6702" b="43903"/>
            <a:stretch>
              <a:fillRect/>
            </a:stretch>
          </p:blipFill>
          <p:spPr bwMode="auto">
            <a:xfrm>
              <a:off x="539552" y="5085184"/>
              <a:ext cx="3744416" cy="49558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OpenSSL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283968" y="1772816"/>
            <a:ext cx="475252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네트워크를 통한 데이터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통신에 쓰이는 프로토콜인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TLS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SSL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의 오픈소스 </a:t>
            </a:r>
            <a:r>
              <a:rPr kumimoji="0" lang="ko-KR" altLang="en-US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구현판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최근까지도 계속해서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기술들이 발표되며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사용되는 보안 </a:t>
            </a:r>
            <a:r>
              <a:rPr lang="en-US" altLang="ko-KR" dirty="0" smtClean="0"/>
              <a:t>package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공식사이트 </a:t>
            </a:r>
            <a:r>
              <a:rPr lang="en-US" altLang="ko-KR" dirty="0" smtClean="0"/>
              <a:t>(https://www.openssl.org/)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7875" t="20300" r="43301" b="35384"/>
          <a:stretch>
            <a:fillRect/>
          </a:stretch>
        </p:blipFill>
        <p:spPr bwMode="auto">
          <a:xfrm>
            <a:off x="35496" y="1534359"/>
            <a:ext cx="3851920" cy="196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8506" t="9100" r="20070" b="11101"/>
          <a:stretch>
            <a:fillRect/>
          </a:stretch>
        </p:blipFill>
        <p:spPr bwMode="auto">
          <a:xfrm>
            <a:off x="467544" y="3645024"/>
            <a:ext cx="3168352" cy="231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342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47880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Heartbleed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ex1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4221088"/>
            <a:ext cx="882047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공격자가 </a:t>
            </a:r>
            <a:r>
              <a:rPr lang="en-US" altLang="ko-KR" dirty="0" smtClean="0"/>
              <a:t>https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SSL</a:t>
            </a:r>
            <a:r>
              <a:rPr lang="ko-KR" altLang="en-US" dirty="0" smtClean="0"/>
              <a:t>인증서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얻는 경우</a:t>
            </a:r>
            <a:endParaRPr lang="en-US" altLang="ko-KR" dirty="0" smtClean="0"/>
          </a:p>
          <a:p>
            <a:pPr lvl="0">
              <a:spcBef>
                <a:spcPct val="20000"/>
              </a:spcBef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사실상 존재하는 경우의 수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중 최악의 경우라고 할 수 있다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8316416" cy="24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타원 17"/>
          <p:cNvSpPr/>
          <p:nvPr/>
        </p:nvSpPr>
        <p:spPr>
          <a:xfrm>
            <a:off x="6128183" y="2671596"/>
            <a:ext cx="2016224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342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47880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Heartbleed</a:t>
            </a: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ex2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5373216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yahoo.com</a:t>
            </a:r>
            <a:r>
              <a:rPr lang="ko-KR" altLang="en-US" dirty="0" smtClean="0"/>
              <a:t>에서 다른사람의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비밀번호가 노출된 사례</a:t>
            </a:r>
            <a:endParaRPr lang="en-US" altLang="ko-KR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 t="31804" b="6263"/>
          <a:stretch>
            <a:fillRect/>
          </a:stretch>
        </p:blipFill>
        <p:spPr bwMode="auto">
          <a:xfrm>
            <a:off x="179512" y="1700807"/>
            <a:ext cx="6696744" cy="352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1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47880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is </a:t>
            </a:r>
            <a:r>
              <a:rPr lang="en-US" altLang="ko-KR" sz="36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heartbleed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16016" y="1700808"/>
            <a:ext cx="432048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&lt;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영향을 받는 버전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noProof="0" dirty="0" smtClean="0"/>
              <a:t> </a:t>
            </a:r>
            <a:r>
              <a:rPr lang="en-US" altLang="ko-KR" noProof="0" dirty="0" err="1" smtClean="0"/>
              <a:t>OpenSSL</a:t>
            </a:r>
            <a:r>
              <a:rPr lang="en-US" altLang="ko-KR" noProof="0" dirty="0" smtClean="0"/>
              <a:t> </a:t>
            </a:r>
            <a:r>
              <a:rPr lang="en-US" altLang="ko-KR" dirty="0" smtClean="0"/>
              <a:t>1.0.1 ~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1.0.1f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1.0.2-beta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1.0.2-beta1</a:t>
            </a:r>
          </a:p>
          <a:p>
            <a:pPr lvl="0">
              <a:spcBef>
                <a:spcPct val="20000"/>
              </a:spcBef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defRPr/>
            </a:pPr>
            <a:r>
              <a:rPr lang="en-US" altLang="ko-KR" dirty="0" smtClean="0"/>
              <a:t>&lt;</a:t>
            </a:r>
            <a:r>
              <a:rPr lang="ko-KR" altLang="en-US" dirty="0" smtClean="0"/>
              <a:t>영향을 받지 않는 버전</a:t>
            </a:r>
            <a:r>
              <a:rPr lang="en-US" altLang="ko-KR" dirty="0" smtClean="0"/>
              <a:t>&gt;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1.0.1g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1.0.0</a:t>
            </a:r>
            <a:r>
              <a:rPr lang="ko-KR" altLang="en-US" dirty="0" smtClean="0"/>
              <a:t>대 버전</a:t>
            </a: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OpenSSL</a:t>
            </a:r>
            <a:r>
              <a:rPr lang="en-US" altLang="ko-KR" dirty="0" smtClean="0"/>
              <a:t> 0.9.8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2015</a:t>
            </a:r>
            <a:r>
              <a:rPr lang="ko-KR" altLang="en-US" dirty="0" smtClean="0"/>
              <a:t>년 이후에 나온 버전들</a:t>
            </a:r>
            <a:endParaRPr lang="en-US" altLang="ko-KR" dirty="0" smtClean="0"/>
          </a:p>
          <a:p>
            <a:pPr lvl="0">
              <a:spcBef>
                <a:spcPct val="20000"/>
              </a:spcBef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3" cstate="print"/>
          <a:srcRect r="59422"/>
          <a:stretch>
            <a:fillRect/>
          </a:stretch>
        </p:blipFill>
        <p:spPr bwMode="auto">
          <a:xfrm>
            <a:off x="611560" y="1556792"/>
            <a:ext cx="3038801" cy="3744416"/>
          </a:xfrm>
          <a:prstGeom prst="rect">
            <a:avLst/>
          </a:prstGeom>
          <a:noFill/>
        </p:spPr>
      </p:pic>
      <p:pic>
        <p:nvPicPr>
          <p:cNvPr id="14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3" cstate="print"/>
          <a:srcRect l="39791" t="41933" r="6702" b="43903"/>
          <a:stretch>
            <a:fillRect/>
          </a:stretch>
        </p:blipFill>
        <p:spPr bwMode="auto">
          <a:xfrm>
            <a:off x="539552" y="5085184"/>
            <a:ext cx="3744416" cy="495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626" name="Picture 2" descr="Q&amp;A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89445"/>
            <a:ext cx="8064896" cy="45438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SSL/TLS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07504" y="1700808"/>
            <a:ext cx="424847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noProof="0" dirty="0" smtClean="0"/>
              <a:t>SSL</a:t>
            </a:r>
            <a:r>
              <a:rPr lang="ko-KR" altLang="en-US" noProof="0" dirty="0" smtClean="0"/>
              <a:t>은 </a:t>
            </a:r>
            <a:r>
              <a:rPr lang="en-US" altLang="ko-KR" noProof="0" dirty="0" smtClean="0"/>
              <a:t>Netscape</a:t>
            </a:r>
            <a:r>
              <a:rPr lang="ko-KR" altLang="en-US" noProof="0" dirty="0" smtClean="0"/>
              <a:t>사에서 개발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noProof="0" dirty="0" smtClean="0"/>
              <a:t> SSL</a:t>
            </a:r>
            <a:r>
              <a:rPr lang="ko-KR" altLang="en-US" noProof="0" dirty="0" smtClean="0"/>
              <a:t>버전 </a:t>
            </a:r>
            <a:r>
              <a:rPr lang="en-US" altLang="ko-KR" noProof="0" dirty="0" smtClean="0"/>
              <a:t>1,2,3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1) SSL ver.1 : </a:t>
            </a:r>
            <a:r>
              <a:rPr lang="ko-KR" altLang="en-US" dirty="0" smtClean="0"/>
              <a:t>실제 발표되지 않음</a:t>
            </a:r>
            <a:endParaRPr lang="en-US" altLang="ko-KR" dirty="0" smtClean="0"/>
          </a:p>
          <a:p>
            <a:pPr lvl="0">
              <a:spcBef>
                <a:spcPct val="20000"/>
              </a:spcBef>
              <a:defRPr/>
            </a:pPr>
            <a:r>
              <a:rPr lang="en-US" altLang="ko-KR" noProof="0" dirty="0" smtClean="0"/>
              <a:t>  2)</a:t>
            </a:r>
            <a:r>
              <a:rPr lang="en-US" altLang="ko-KR" dirty="0" smtClean="0"/>
              <a:t> SSL ver.2 : </a:t>
            </a:r>
            <a:r>
              <a:rPr lang="ko-KR" altLang="en-US" dirty="0" smtClean="0"/>
              <a:t>공개적인 발표를 거침</a:t>
            </a:r>
            <a:endParaRPr lang="en-US" altLang="ko-KR" dirty="0" smtClean="0"/>
          </a:p>
          <a:p>
            <a:pPr lvl="0">
              <a:spcBef>
                <a:spcPct val="20000"/>
              </a:spcBef>
              <a:defRPr/>
            </a:pPr>
            <a:r>
              <a:rPr lang="en-US" altLang="ko-KR" dirty="0" smtClean="0"/>
              <a:t>	        </a:t>
            </a:r>
            <a:r>
              <a:rPr lang="ko-KR" altLang="en-US" dirty="0" smtClean="0"/>
              <a:t>보안적 취약점이 많음</a:t>
            </a:r>
            <a:endParaRPr lang="en-US" altLang="ko-KR" dirty="0" smtClean="0"/>
          </a:p>
          <a:p>
            <a:pPr lvl="0">
              <a:spcBef>
                <a:spcPct val="20000"/>
              </a:spcBef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altLang="ko-KR" noProof="0" dirty="0" smtClean="0"/>
              <a:t>3</a:t>
            </a:r>
            <a:r>
              <a:rPr lang="en-US" altLang="ko-KR" dirty="0" smtClean="0"/>
              <a:t>) SSL ver.3 : ver.2</a:t>
            </a:r>
            <a:r>
              <a:rPr lang="ko-KR" altLang="en-US" dirty="0" smtClean="0"/>
              <a:t>를 보완함 이를 </a:t>
            </a:r>
            <a:r>
              <a:rPr lang="en-US" altLang="ko-KR" dirty="0" smtClean="0"/>
              <a:t>TLS	        </a:t>
            </a:r>
            <a:r>
              <a:rPr lang="ko-KR" altLang="en-US" dirty="0" smtClean="0"/>
              <a:t>라고도 칭함</a:t>
            </a:r>
            <a:endParaRPr lang="en-US" altLang="ko-KR" dirty="0" smtClean="0"/>
          </a:p>
          <a:p>
            <a:pPr lvl="0">
              <a:spcBef>
                <a:spcPct val="20000"/>
              </a:spcBef>
              <a:defRPr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TLSv1.0 = SSL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3.</a:t>
            </a:r>
          </a:p>
          <a:p>
            <a:pPr lvl="0">
              <a:spcBef>
                <a:spcPct val="20000"/>
              </a:spcBef>
              <a:defRPr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TCP/IP layer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Application layer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사이에서 작용하는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보안 프로토콜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이다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3096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22007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Cryptography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283968" y="1772816"/>
            <a:ext cx="475252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Cryptography : </a:t>
            </a:r>
            <a:r>
              <a:rPr lang="ko-KR" altLang="en-US" dirty="0" err="1" smtClean="0"/>
              <a:t>암호학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정보를 보호하기 위한 언어학적 및 수학적 방법론을 다루는 학문으로 수학을 중심으로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컴퓨터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통신</a:t>
            </a:r>
            <a:r>
              <a:rPr kumimoji="0" lang="ko-KR" altLang="en-US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등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여러 학문 분야에서 공동으로 연구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개발되는 분야이다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컴퓨터분야에서 이용되는 암호는 크게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‘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암호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‘</a:t>
            </a:r>
            <a:r>
              <a:rPr lang="ko-KR" altLang="en-US" dirty="0" err="1" smtClean="0"/>
              <a:t>비대칭키</a:t>
            </a:r>
            <a:r>
              <a:rPr lang="ko-KR" altLang="en-US" dirty="0" smtClean="0"/>
              <a:t> 암호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나뉜다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11266" name="Picture 2" descr="Cryptography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44824"/>
            <a:ext cx="3744416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3996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00404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Secret key Crypto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79512" y="4437112"/>
            <a:ext cx="885698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Secret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key Crypto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는 비밀키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개를 통해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encrypt(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암호화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), decrypt(</a:t>
            </a:r>
            <a:r>
              <a:rPr kumimoji="0" lang="ko-KR" altLang="en-US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복호화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를 모두 할 </a:t>
            </a:r>
            <a:r>
              <a:rPr kumimoji="0" lang="ko-KR" altLang="en-US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수있는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암호화 방법을 의미한다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다른말로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대칭키</a:t>
            </a:r>
            <a:r>
              <a:rPr lang="ko-KR" altLang="en-US" baseline="0" dirty="0" smtClean="0"/>
              <a:t> 암호</a:t>
            </a:r>
            <a:r>
              <a:rPr lang="en-US" altLang="ko-KR" baseline="0" dirty="0" smtClean="0"/>
              <a:t>(Symmetric),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공통키 암호</a:t>
            </a:r>
            <a:r>
              <a:rPr lang="en-US" altLang="ko-KR" dirty="0" smtClean="0"/>
              <a:t>(Common) 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 descr="symmetric key encryption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883" y="1578696"/>
            <a:ext cx="6255318" cy="2749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6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00404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Secret key Crypto ex.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79512" y="4941168"/>
            <a:ext cx="885698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알고리즘 </a:t>
            </a:r>
            <a:r>
              <a:rPr lang="en-US" altLang="ko-KR" dirty="0" smtClean="0"/>
              <a:t>ex) AES, DES, RC4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위의 예시는 </a:t>
            </a:r>
            <a:r>
              <a:rPr lang="en-US" altLang="ko-KR" baseline="0" dirty="0" smtClean="0"/>
              <a:t>AES</a:t>
            </a:r>
            <a:r>
              <a:rPr lang="ko-KR" altLang="en-US" baseline="0" dirty="0" smtClean="0"/>
              <a:t>를 실행해본 결과이다</a:t>
            </a:r>
            <a:r>
              <a:rPr lang="en-US" altLang="ko-KR" baseline="0" dirty="0" smtClean="0"/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 t="81163" r="72382"/>
          <a:stretch>
            <a:fillRect/>
          </a:stretch>
        </p:blipFill>
        <p:spPr bwMode="auto">
          <a:xfrm>
            <a:off x="6516216" y="3861048"/>
            <a:ext cx="2443233" cy="1008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/>
          <a:srcRect r="66244" b="44496"/>
          <a:stretch>
            <a:fillRect/>
          </a:stretch>
        </p:blipFill>
        <p:spPr bwMode="auto">
          <a:xfrm>
            <a:off x="179512" y="1628800"/>
            <a:ext cx="3040426" cy="3024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왼쪽/오른쪽 화살표 19"/>
          <p:cNvSpPr/>
          <p:nvPr/>
        </p:nvSpPr>
        <p:spPr>
          <a:xfrm>
            <a:off x="3419872" y="4005064"/>
            <a:ext cx="2880320" cy="6480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871" name="Picture 7" descr="AES flow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692695"/>
            <a:ext cx="3312368" cy="30132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직선 화살표 연결선 23"/>
          <p:cNvCxnSpPr/>
          <p:nvPr/>
        </p:nvCxnSpPr>
        <p:spPr>
          <a:xfrm flipH="1">
            <a:off x="5076056" y="3645024"/>
            <a:ext cx="360040" cy="7200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3996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00404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 key Crypto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79512" y="4293096"/>
            <a:ext cx="8856984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Secret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key Crypto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public key(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공개키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를 통해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encrypt(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암호화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를 하고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private key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를 통해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decrypt(</a:t>
            </a:r>
            <a:r>
              <a:rPr kumimoji="0" lang="ko-KR" altLang="en-US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복호화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를 할 수 있는 암호화 방법을 의미한다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public key</a:t>
            </a:r>
            <a:r>
              <a:rPr lang="ko-KR" altLang="en-US" dirty="0" smtClean="0"/>
              <a:t>는 모든사람에게 공개되는 정보이지만</a:t>
            </a:r>
            <a:r>
              <a:rPr lang="en-US" altLang="ko-KR" dirty="0" smtClean="0"/>
              <a:t>, private key</a:t>
            </a:r>
            <a:r>
              <a:rPr lang="ko-KR" altLang="en-US" dirty="0" smtClean="0"/>
              <a:t>는 자신만 갖고잇는 정보다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전세계 그 어떤 사람이든 </a:t>
            </a:r>
            <a:r>
              <a:rPr lang="en-US" altLang="ko-KR" dirty="0" smtClean="0"/>
              <a:t>public key</a:t>
            </a:r>
            <a:r>
              <a:rPr lang="ko-KR" altLang="en-US" dirty="0" smtClean="0"/>
              <a:t>를 이용해 나만이 알 수 있는 암호화된 정보를 나에게 전송하는 것이 가능해진다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다른말로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비대칭키</a:t>
            </a:r>
            <a:r>
              <a:rPr lang="ko-KR" altLang="en-US" dirty="0" smtClean="0"/>
              <a:t> 암호</a:t>
            </a:r>
            <a:r>
              <a:rPr lang="en-US" altLang="ko-KR" dirty="0" smtClean="0"/>
              <a:t>(Asymmetric)</a:t>
            </a:r>
            <a:r>
              <a:rPr lang="ko-KR" altLang="en-US" dirty="0" smtClean="0"/>
              <a:t>라고도 한다</a:t>
            </a:r>
            <a:r>
              <a:rPr lang="en-US" altLang="ko-KR" dirty="0" smtClean="0"/>
              <a:t>.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2" name="Picture 2" descr="This diagram shows plaintext encrypted to ciphertext with the receiver's public key. The recipient decrypts the ciphertext with the receiver's private ke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850" y="1537854"/>
            <a:ext cx="6336704" cy="2736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46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500404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 key Crypto ex.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79512" y="4941168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공개</a:t>
            </a:r>
            <a:r>
              <a:rPr lang="ko-KR" altLang="en-US" dirty="0" smtClean="0"/>
              <a:t>키 알고리즘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Diffie</a:t>
            </a:r>
            <a:r>
              <a:rPr lang="en-US" altLang="ko-KR" dirty="0" smtClean="0"/>
              <a:t> Hellman, RSA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위의 예시는 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RSA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를 단적으로 실행해본 결과이다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661758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1196752"/>
            <a:ext cx="2040171" cy="25126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SSL?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572000" y="162880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client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Challenge-response protocol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verification</a:t>
            </a:r>
            <a:r>
              <a:rPr lang="ko-KR" altLang="en-US" dirty="0" smtClean="0"/>
              <a:t>을 위한 정보를 전송하고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인증서 정보를 요구한다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인증서 정보란</a:t>
            </a:r>
            <a:r>
              <a:rPr lang="en-US" altLang="ko-KR" dirty="0" smtClean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서버가 자신의 정체성을 확신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시키기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위해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</a:t>
            </a:r>
            <a:r>
              <a:rPr lang="ko-KR" altLang="en-US" dirty="0" smtClean="0"/>
              <a:t>보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인증서</a:t>
            </a:r>
            <a:r>
              <a:rPr lang="en-US" altLang="ko-KR" dirty="0" smtClean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private key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서명된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파일이며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public key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복호하는</a:t>
            </a:r>
            <a:r>
              <a:rPr lang="ko-KR" altLang="en-US" dirty="0" smtClean="0"/>
              <a:t> 과정을 거침으로서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 smtClean="0"/>
              <a:t>   인증서 </a:t>
            </a:r>
            <a:r>
              <a:rPr lang="en-US" altLang="ko-KR" dirty="0" smtClean="0"/>
              <a:t>(private key)</a:t>
            </a:r>
            <a:r>
              <a:rPr lang="ko-KR" altLang="en-US" dirty="0" smtClean="0"/>
              <a:t>의 주인을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특정하는 방법이다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pSp>
        <p:nvGrpSpPr>
          <p:cNvPr id="4" name="그룹 22"/>
          <p:cNvGrpSpPr/>
          <p:nvPr/>
        </p:nvGrpSpPr>
        <p:grpSpPr>
          <a:xfrm>
            <a:off x="2987824" y="1700808"/>
            <a:ext cx="504056" cy="792088"/>
            <a:chOff x="2987824" y="1700808"/>
            <a:chExt cx="504056" cy="864096"/>
          </a:xfrm>
        </p:grpSpPr>
        <p:sp>
          <p:nvSpPr>
            <p:cNvPr id="19" name="직사각형 18"/>
            <p:cNvSpPr/>
            <p:nvPr/>
          </p:nvSpPr>
          <p:spPr>
            <a:xfrm>
              <a:off x="2987824" y="1700808"/>
              <a:ext cx="504056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23920" y="1748752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32445" y="2012720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23736" y="2273224"/>
              <a:ext cx="423664" cy="207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610541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4837" y="2564904"/>
            <a:ext cx="1019" cy="3384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55576" y="2852936"/>
            <a:ext cx="2376264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55576" y="4221088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6"/>
          <p:cNvGrpSpPr/>
          <p:nvPr/>
        </p:nvGrpSpPr>
        <p:grpSpPr>
          <a:xfrm>
            <a:off x="276234" y="1772816"/>
            <a:ext cx="864096" cy="648072"/>
            <a:chOff x="276234" y="1844824"/>
            <a:chExt cx="864096" cy="648072"/>
          </a:xfrm>
        </p:grpSpPr>
        <p:sp>
          <p:nvSpPr>
            <p:cNvPr id="31" name="타원 30"/>
            <p:cNvSpPr/>
            <p:nvPr/>
          </p:nvSpPr>
          <p:spPr>
            <a:xfrm>
              <a:off x="395536" y="1844824"/>
              <a:ext cx="648072" cy="6480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6234" y="2108142"/>
              <a:ext cx="86409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형 32"/>
            <p:cNvSpPr/>
            <p:nvPr/>
          </p:nvSpPr>
          <p:spPr>
            <a:xfrm>
              <a:off x="430473" y="1879761"/>
              <a:ext cx="576064" cy="576064"/>
            </a:xfrm>
            <a:prstGeom prst="p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 flipH="1">
            <a:off x="755576" y="3501008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755576" y="4869160"/>
            <a:ext cx="237626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905</Words>
  <Application>Microsoft Office PowerPoint</Application>
  <PresentationFormat>화면 슬라이드 쇼(4:3)</PresentationFormat>
  <Paragraphs>174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OpenSSL Heart Bleed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Windows 사용자</dc:creator>
  <cp:lastModifiedBy>Windows 사용자</cp:lastModifiedBy>
  <cp:revision>51</cp:revision>
  <dcterms:created xsi:type="dcterms:W3CDTF">2017-10-23T11:56:02Z</dcterms:created>
  <dcterms:modified xsi:type="dcterms:W3CDTF">2018-01-20T05:16:35Z</dcterms:modified>
</cp:coreProperties>
</file>