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56" r:id="rId5"/>
    <p:sldId id="289" r:id="rId6"/>
    <p:sldId id="292" r:id="rId7"/>
    <p:sldId id="290" r:id="rId8"/>
    <p:sldId id="276" r:id="rId9"/>
    <p:sldId id="277" r:id="rId10"/>
    <p:sldId id="294" r:id="rId11"/>
    <p:sldId id="295" r:id="rId12"/>
    <p:sldId id="296" r:id="rId13"/>
    <p:sldId id="297" r:id="rId14"/>
    <p:sldId id="299" r:id="rId15"/>
    <p:sldId id="298" r:id="rId16"/>
    <p:sldId id="28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AEC7"/>
    <a:srgbClr val="F59F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52" autoAdjust="0"/>
  </p:normalViewPr>
  <p:slideViewPr>
    <p:cSldViewPr snapToGrid="0" showGuides="1">
      <p:cViewPr varScale="1">
        <p:scale>
          <a:sx n="109" d="100"/>
          <a:sy n="109" d="100"/>
        </p:scale>
        <p:origin x="80" y="184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472F765-DEF9-4D92-9D61-CBF9259ED5FC}" type="doc">
      <dgm:prSet loTypeId="urn:microsoft.com/office/officeart/2005/8/layout/cycle6" loCatId="relationship" qsTypeId="urn:microsoft.com/office/officeart/2005/8/quickstyle/simple4" qsCatId="simple" csTypeId="urn:microsoft.com/office/officeart/2005/8/colors/accent3_3" csCatId="accent3" phldr="1"/>
      <dgm:spPr/>
      <dgm:t>
        <a:bodyPr/>
        <a:lstStyle/>
        <a:p>
          <a:endParaRPr lang="en-US"/>
        </a:p>
      </dgm:t>
    </dgm:pt>
    <dgm:pt modelId="{10D0F3DF-22EF-4151-8BC6-D560E25DBCB3}">
      <dgm:prSet phldrT="[Text]"/>
      <dgm:spPr/>
      <dgm:t>
        <a:bodyPr/>
        <a:lstStyle/>
        <a:p>
          <a:r>
            <a:rPr lang="en-US" dirty="0"/>
            <a:t>Predict loan defaults</a:t>
          </a:r>
        </a:p>
      </dgm:t>
    </dgm:pt>
    <dgm:pt modelId="{F952E4CB-1F65-4426-B0C8-99E1FAF32736}" type="parTrans" cxnId="{A571402F-748A-4802-A3EB-0C8AA4C823FF}">
      <dgm:prSet/>
      <dgm:spPr/>
      <dgm:t>
        <a:bodyPr/>
        <a:lstStyle/>
        <a:p>
          <a:endParaRPr lang="en-US"/>
        </a:p>
      </dgm:t>
    </dgm:pt>
    <dgm:pt modelId="{6EFEC410-6B9D-4482-9E9F-BC1F39BBD361}" type="sibTrans" cxnId="{A571402F-748A-4802-A3EB-0C8AA4C823FF}">
      <dgm:prSet/>
      <dgm:spPr/>
      <dgm:t>
        <a:bodyPr/>
        <a:lstStyle/>
        <a:p>
          <a:endParaRPr lang="en-US"/>
        </a:p>
      </dgm:t>
    </dgm:pt>
    <dgm:pt modelId="{0473D483-AB61-46D6-BFB6-4C72C0FD83FC}">
      <dgm:prSet phldrT="[Text]"/>
      <dgm:spPr/>
      <dgm:t>
        <a:bodyPr/>
        <a:lstStyle/>
        <a:p>
          <a:r>
            <a:rPr lang="en-US" dirty="0"/>
            <a:t>Reduce losses</a:t>
          </a:r>
        </a:p>
      </dgm:t>
    </dgm:pt>
    <dgm:pt modelId="{E51EAE0A-68DE-409E-BDE8-4A7E7367DBD1}" type="parTrans" cxnId="{955A7FE5-7CA2-4B4F-9A8F-716E936D0CE9}">
      <dgm:prSet/>
      <dgm:spPr/>
      <dgm:t>
        <a:bodyPr/>
        <a:lstStyle/>
        <a:p>
          <a:endParaRPr lang="en-US"/>
        </a:p>
      </dgm:t>
    </dgm:pt>
    <dgm:pt modelId="{1E52A343-A68E-41C3-B920-9307FC6D2F81}" type="sibTrans" cxnId="{955A7FE5-7CA2-4B4F-9A8F-716E936D0CE9}">
      <dgm:prSet/>
      <dgm:spPr/>
      <dgm:t>
        <a:bodyPr/>
        <a:lstStyle/>
        <a:p>
          <a:endParaRPr lang="en-US"/>
        </a:p>
      </dgm:t>
    </dgm:pt>
    <dgm:pt modelId="{B8937031-8B02-47CB-A00F-4016ACADC9CC}">
      <dgm:prSet phldrT="[Text]"/>
      <dgm:spPr/>
      <dgm:t>
        <a:bodyPr/>
        <a:lstStyle/>
        <a:p>
          <a:r>
            <a:rPr lang="en-US" dirty="0"/>
            <a:t>Simplify the process via ML </a:t>
          </a:r>
        </a:p>
      </dgm:t>
    </dgm:pt>
    <dgm:pt modelId="{22DD287D-54D7-4479-A2D6-FF483CE372A1}" type="parTrans" cxnId="{CDA62490-3077-4CFC-A876-42E0FDB505CC}">
      <dgm:prSet/>
      <dgm:spPr/>
      <dgm:t>
        <a:bodyPr/>
        <a:lstStyle/>
        <a:p>
          <a:endParaRPr lang="en-US"/>
        </a:p>
      </dgm:t>
    </dgm:pt>
    <dgm:pt modelId="{FF4381B7-29C7-46A5-913D-8D2A92BB4D44}" type="sibTrans" cxnId="{CDA62490-3077-4CFC-A876-42E0FDB505CC}">
      <dgm:prSet/>
      <dgm:spPr/>
      <dgm:t>
        <a:bodyPr/>
        <a:lstStyle/>
        <a:p>
          <a:endParaRPr lang="en-US"/>
        </a:p>
      </dgm:t>
    </dgm:pt>
    <dgm:pt modelId="{69F51E98-F2C7-4906-BE27-C87B60A9DED7}">
      <dgm:prSet phldrT="[Text]"/>
      <dgm:spPr/>
      <dgm:t>
        <a:bodyPr/>
        <a:lstStyle/>
        <a:p>
          <a:r>
            <a:rPr lang="en-US" dirty="0"/>
            <a:t>Reduce bias &amp; human error</a:t>
          </a:r>
        </a:p>
      </dgm:t>
    </dgm:pt>
    <dgm:pt modelId="{0ACB435A-1E65-4032-9466-4560E65DE704}" type="parTrans" cxnId="{5C145349-B306-4960-AD88-28F76B1E3402}">
      <dgm:prSet/>
      <dgm:spPr/>
      <dgm:t>
        <a:bodyPr/>
        <a:lstStyle/>
        <a:p>
          <a:endParaRPr lang="en-US"/>
        </a:p>
      </dgm:t>
    </dgm:pt>
    <dgm:pt modelId="{4D091721-1055-4ADC-812C-C5E4AC85B6EB}" type="sibTrans" cxnId="{5C145349-B306-4960-AD88-28F76B1E3402}">
      <dgm:prSet/>
      <dgm:spPr/>
      <dgm:t>
        <a:bodyPr/>
        <a:lstStyle/>
        <a:p>
          <a:endParaRPr lang="en-US"/>
        </a:p>
      </dgm:t>
    </dgm:pt>
    <dgm:pt modelId="{7C6A33B4-4958-447F-B9D0-AD84D898DC58}">
      <dgm:prSet phldrT="[Text]"/>
      <dgm:spPr/>
      <dgm:t>
        <a:bodyPr/>
        <a:lstStyle/>
        <a:p>
          <a:r>
            <a:rPr lang="en-US" dirty="0"/>
            <a:t>More efficient process</a:t>
          </a:r>
        </a:p>
      </dgm:t>
    </dgm:pt>
    <dgm:pt modelId="{418DE44C-3859-433B-9105-BAB651AEBD25}" type="parTrans" cxnId="{1065791F-7FB0-474A-AA26-13884F7770BB}">
      <dgm:prSet/>
      <dgm:spPr/>
      <dgm:t>
        <a:bodyPr/>
        <a:lstStyle/>
        <a:p>
          <a:endParaRPr lang="en-US"/>
        </a:p>
      </dgm:t>
    </dgm:pt>
    <dgm:pt modelId="{AA794FC4-EE0B-4E01-B28F-5CB28B721E59}" type="sibTrans" cxnId="{1065791F-7FB0-474A-AA26-13884F7770BB}">
      <dgm:prSet/>
      <dgm:spPr/>
      <dgm:t>
        <a:bodyPr/>
        <a:lstStyle/>
        <a:p>
          <a:endParaRPr lang="en-US"/>
        </a:p>
      </dgm:t>
    </dgm:pt>
    <dgm:pt modelId="{6DB00874-16F0-41E9-8CFE-6178E41ED2CB}" type="pres">
      <dgm:prSet presAssocID="{6472F765-DEF9-4D92-9D61-CBF9259ED5FC}" presName="cycle" presStyleCnt="0">
        <dgm:presLayoutVars>
          <dgm:dir/>
          <dgm:resizeHandles val="exact"/>
        </dgm:presLayoutVars>
      </dgm:prSet>
      <dgm:spPr/>
    </dgm:pt>
    <dgm:pt modelId="{0CB1FC54-B64F-43A0-9326-C457F56FFC79}" type="pres">
      <dgm:prSet presAssocID="{10D0F3DF-22EF-4151-8BC6-D560E25DBCB3}" presName="node" presStyleLbl="node1" presStyleIdx="0" presStyleCnt="5">
        <dgm:presLayoutVars>
          <dgm:bulletEnabled val="1"/>
        </dgm:presLayoutVars>
      </dgm:prSet>
      <dgm:spPr/>
    </dgm:pt>
    <dgm:pt modelId="{DCB32767-7FB2-476C-9FFB-FD118F90757B}" type="pres">
      <dgm:prSet presAssocID="{10D0F3DF-22EF-4151-8BC6-D560E25DBCB3}" presName="spNode" presStyleCnt="0"/>
      <dgm:spPr/>
    </dgm:pt>
    <dgm:pt modelId="{580D1397-6BD7-4AC6-BA2C-3810DBA8B1BF}" type="pres">
      <dgm:prSet presAssocID="{6EFEC410-6B9D-4482-9E9F-BC1F39BBD361}" presName="sibTrans" presStyleLbl="sibTrans1D1" presStyleIdx="0" presStyleCnt="5"/>
      <dgm:spPr/>
    </dgm:pt>
    <dgm:pt modelId="{3D96FA80-47AD-48FF-9514-D87DFA7B3BAB}" type="pres">
      <dgm:prSet presAssocID="{0473D483-AB61-46D6-BFB6-4C72C0FD83FC}" presName="node" presStyleLbl="node1" presStyleIdx="1" presStyleCnt="5">
        <dgm:presLayoutVars>
          <dgm:bulletEnabled val="1"/>
        </dgm:presLayoutVars>
      </dgm:prSet>
      <dgm:spPr/>
    </dgm:pt>
    <dgm:pt modelId="{33B295CF-EE32-429D-93E7-A39F37E298EB}" type="pres">
      <dgm:prSet presAssocID="{0473D483-AB61-46D6-BFB6-4C72C0FD83FC}" presName="spNode" presStyleCnt="0"/>
      <dgm:spPr/>
    </dgm:pt>
    <dgm:pt modelId="{5AB4CD16-372C-4811-BB97-32E204030724}" type="pres">
      <dgm:prSet presAssocID="{1E52A343-A68E-41C3-B920-9307FC6D2F81}" presName="sibTrans" presStyleLbl="sibTrans1D1" presStyleIdx="1" presStyleCnt="5"/>
      <dgm:spPr/>
    </dgm:pt>
    <dgm:pt modelId="{A4D5F42E-D7EA-4135-BA58-CB4EF5BA2649}" type="pres">
      <dgm:prSet presAssocID="{B8937031-8B02-47CB-A00F-4016ACADC9CC}" presName="node" presStyleLbl="node1" presStyleIdx="2" presStyleCnt="5">
        <dgm:presLayoutVars>
          <dgm:bulletEnabled val="1"/>
        </dgm:presLayoutVars>
      </dgm:prSet>
      <dgm:spPr/>
    </dgm:pt>
    <dgm:pt modelId="{A500B6EB-B82F-4F75-824D-CA1A2D349EEE}" type="pres">
      <dgm:prSet presAssocID="{B8937031-8B02-47CB-A00F-4016ACADC9CC}" presName="spNode" presStyleCnt="0"/>
      <dgm:spPr/>
    </dgm:pt>
    <dgm:pt modelId="{63CD8274-843F-444C-933C-AEDF312F8B98}" type="pres">
      <dgm:prSet presAssocID="{FF4381B7-29C7-46A5-913D-8D2A92BB4D44}" presName="sibTrans" presStyleLbl="sibTrans1D1" presStyleIdx="2" presStyleCnt="5"/>
      <dgm:spPr/>
    </dgm:pt>
    <dgm:pt modelId="{857EE850-D66D-4D20-A52D-CA06C6ABBDFB}" type="pres">
      <dgm:prSet presAssocID="{69F51E98-F2C7-4906-BE27-C87B60A9DED7}" presName="node" presStyleLbl="node1" presStyleIdx="3" presStyleCnt="5">
        <dgm:presLayoutVars>
          <dgm:bulletEnabled val="1"/>
        </dgm:presLayoutVars>
      </dgm:prSet>
      <dgm:spPr/>
    </dgm:pt>
    <dgm:pt modelId="{AA547E60-CF3F-4828-92D4-DCC9001AD217}" type="pres">
      <dgm:prSet presAssocID="{69F51E98-F2C7-4906-BE27-C87B60A9DED7}" presName="spNode" presStyleCnt="0"/>
      <dgm:spPr/>
    </dgm:pt>
    <dgm:pt modelId="{378410EB-7390-4EAB-95BE-0CF011CF5A07}" type="pres">
      <dgm:prSet presAssocID="{4D091721-1055-4ADC-812C-C5E4AC85B6EB}" presName="sibTrans" presStyleLbl="sibTrans1D1" presStyleIdx="3" presStyleCnt="5"/>
      <dgm:spPr/>
    </dgm:pt>
    <dgm:pt modelId="{6F7BE2C3-ECE2-4AF5-A97A-5C78689F7658}" type="pres">
      <dgm:prSet presAssocID="{7C6A33B4-4958-447F-B9D0-AD84D898DC58}" presName="node" presStyleLbl="node1" presStyleIdx="4" presStyleCnt="5">
        <dgm:presLayoutVars>
          <dgm:bulletEnabled val="1"/>
        </dgm:presLayoutVars>
      </dgm:prSet>
      <dgm:spPr/>
    </dgm:pt>
    <dgm:pt modelId="{6B15B644-F8FB-4B5D-8BF7-7338AF567ADA}" type="pres">
      <dgm:prSet presAssocID="{7C6A33B4-4958-447F-B9D0-AD84D898DC58}" presName="spNode" presStyleCnt="0"/>
      <dgm:spPr/>
    </dgm:pt>
    <dgm:pt modelId="{0EA2AFC0-5B31-4759-904D-0C4CD67F7C51}" type="pres">
      <dgm:prSet presAssocID="{AA794FC4-EE0B-4E01-B28F-5CB28B721E59}" presName="sibTrans" presStyleLbl="sibTrans1D1" presStyleIdx="4" presStyleCnt="5"/>
      <dgm:spPr/>
    </dgm:pt>
  </dgm:ptLst>
  <dgm:cxnLst>
    <dgm:cxn modelId="{C72CC615-94E3-4AAC-B9C6-8C6DEB336FD8}" type="presOf" srcId="{7C6A33B4-4958-447F-B9D0-AD84D898DC58}" destId="{6F7BE2C3-ECE2-4AF5-A97A-5C78689F7658}" srcOrd="0" destOrd="0" presId="urn:microsoft.com/office/officeart/2005/8/layout/cycle6"/>
    <dgm:cxn modelId="{1065791F-7FB0-474A-AA26-13884F7770BB}" srcId="{6472F765-DEF9-4D92-9D61-CBF9259ED5FC}" destId="{7C6A33B4-4958-447F-B9D0-AD84D898DC58}" srcOrd="4" destOrd="0" parTransId="{418DE44C-3859-433B-9105-BAB651AEBD25}" sibTransId="{AA794FC4-EE0B-4E01-B28F-5CB28B721E59}"/>
    <dgm:cxn modelId="{A571402F-748A-4802-A3EB-0C8AA4C823FF}" srcId="{6472F765-DEF9-4D92-9D61-CBF9259ED5FC}" destId="{10D0F3DF-22EF-4151-8BC6-D560E25DBCB3}" srcOrd="0" destOrd="0" parTransId="{F952E4CB-1F65-4426-B0C8-99E1FAF32736}" sibTransId="{6EFEC410-6B9D-4482-9E9F-BC1F39BBD361}"/>
    <dgm:cxn modelId="{775A3A37-ADFA-4BB7-AF64-C505FDF9476C}" type="presOf" srcId="{4D091721-1055-4ADC-812C-C5E4AC85B6EB}" destId="{378410EB-7390-4EAB-95BE-0CF011CF5A07}" srcOrd="0" destOrd="0" presId="urn:microsoft.com/office/officeart/2005/8/layout/cycle6"/>
    <dgm:cxn modelId="{28F8A53C-5807-4D24-9A53-03D8CFACA971}" type="presOf" srcId="{6472F765-DEF9-4D92-9D61-CBF9259ED5FC}" destId="{6DB00874-16F0-41E9-8CFE-6178E41ED2CB}" srcOrd="0" destOrd="0" presId="urn:microsoft.com/office/officeart/2005/8/layout/cycle6"/>
    <dgm:cxn modelId="{333BB641-DBB6-4793-8E81-720BEC709799}" type="presOf" srcId="{10D0F3DF-22EF-4151-8BC6-D560E25DBCB3}" destId="{0CB1FC54-B64F-43A0-9326-C457F56FFC79}" srcOrd="0" destOrd="0" presId="urn:microsoft.com/office/officeart/2005/8/layout/cycle6"/>
    <dgm:cxn modelId="{BD430E62-1CAE-42BE-8CDE-38612ED45506}" type="presOf" srcId="{69F51E98-F2C7-4906-BE27-C87B60A9DED7}" destId="{857EE850-D66D-4D20-A52D-CA06C6ABBDFB}" srcOrd="0" destOrd="0" presId="urn:microsoft.com/office/officeart/2005/8/layout/cycle6"/>
    <dgm:cxn modelId="{AF7E3463-2817-49C1-A2E5-F7436F70F605}" type="presOf" srcId="{B8937031-8B02-47CB-A00F-4016ACADC9CC}" destId="{A4D5F42E-D7EA-4135-BA58-CB4EF5BA2649}" srcOrd="0" destOrd="0" presId="urn:microsoft.com/office/officeart/2005/8/layout/cycle6"/>
    <dgm:cxn modelId="{5C145349-B306-4960-AD88-28F76B1E3402}" srcId="{6472F765-DEF9-4D92-9D61-CBF9259ED5FC}" destId="{69F51E98-F2C7-4906-BE27-C87B60A9DED7}" srcOrd="3" destOrd="0" parTransId="{0ACB435A-1E65-4032-9466-4560E65DE704}" sibTransId="{4D091721-1055-4ADC-812C-C5E4AC85B6EB}"/>
    <dgm:cxn modelId="{4EF02F6C-6BA4-4BD7-A8E7-C22119075C50}" type="presOf" srcId="{0473D483-AB61-46D6-BFB6-4C72C0FD83FC}" destId="{3D96FA80-47AD-48FF-9514-D87DFA7B3BAB}" srcOrd="0" destOrd="0" presId="urn:microsoft.com/office/officeart/2005/8/layout/cycle6"/>
    <dgm:cxn modelId="{3F3E0773-FA68-4EDD-B40D-7AC122EBD20F}" type="presOf" srcId="{1E52A343-A68E-41C3-B920-9307FC6D2F81}" destId="{5AB4CD16-372C-4811-BB97-32E204030724}" srcOrd="0" destOrd="0" presId="urn:microsoft.com/office/officeart/2005/8/layout/cycle6"/>
    <dgm:cxn modelId="{6B1E2155-78FF-4D5D-9143-16ED78A12D65}" type="presOf" srcId="{FF4381B7-29C7-46A5-913D-8D2A92BB4D44}" destId="{63CD8274-843F-444C-933C-AEDF312F8B98}" srcOrd="0" destOrd="0" presId="urn:microsoft.com/office/officeart/2005/8/layout/cycle6"/>
    <dgm:cxn modelId="{CDA62490-3077-4CFC-A876-42E0FDB505CC}" srcId="{6472F765-DEF9-4D92-9D61-CBF9259ED5FC}" destId="{B8937031-8B02-47CB-A00F-4016ACADC9CC}" srcOrd="2" destOrd="0" parTransId="{22DD287D-54D7-4479-A2D6-FF483CE372A1}" sibTransId="{FF4381B7-29C7-46A5-913D-8D2A92BB4D44}"/>
    <dgm:cxn modelId="{CC236CCE-1FF4-42A7-BF09-84A84601842E}" type="presOf" srcId="{6EFEC410-6B9D-4482-9E9F-BC1F39BBD361}" destId="{580D1397-6BD7-4AC6-BA2C-3810DBA8B1BF}" srcOrd="0" destOrd="0" presId="urn:microsoft.com/office/officeart/2005/8/layout/cycle6"/>
    <dgm:cxn modelId="{8BA2C7DD-79EF-4B0C-A6F4-659AC5BD7761}" type="presOf" srcId="{AA794FC4-EE0B-4E01-B28F-5CB28B721E59}" destId="{0EA2AFC0-5B31-4759-904D-0C4CD67F7C51}" srcOrd="0" destOrd="0" presId="urn:microsoft.com/office/officeart/2005/8/layout/cycle6"/>
    <dgm:cxn modelId="{955A7FE5-7CA2-4B4F-9A8F-716E936D0CE9}" srcId="{6472F765-DEF9-4D92-9D61-CBF9259ED5FC}" destId="{0473D483-AB61-46D6-BFB6-4C72C0FD83FC}" srcOrd="1" destOrd="0" parTransId="{E51EAE0A-68DE-409E-BDE8-4A7E7367DBD1}" sibTransId="{1E52A343-A68E-41C3-B920-9307FC6D2F81}"/>
    <dgm:cxn modelId="{6675FE0A-FF0F-4EFD-99F1-CB25C81D2C74}" type="presParOf" srcId="{6DB00874-16F0-41E9-8CFE-6178E41ED2CB}" destId="{0CB1FC54-B64F-43A0-9326-C457F56FFC79}" srcOrd="0" destOrd="0" presId="urn:microsoft.com/office/officeart/2005/8/layout/cycle6"/>
    <dgm:cxn modelId="{7237E8E6-D680-49E3-9FB2-796F73B04A6C}" type="presParOf" srcId="{6DB00874-16F0-41E9-8CFE-6178E41ED2CB}" destId="{DCB32767-7FB2-476C-9FFB-FD118F90757B}" srcOrd="1" destOrd="0" presId="urn:microsoft.com/office/officeart/2005/8/layout/cycle6"/>
    <dgm:cxn modelId="{946C2FC4-4C5A-4DCD-83DD-149DFBAFCBA0}" type="presParOf" srcId="{6DB00874-16F0-41E9-8CFE-6178E41ED2CB}" destId="{580D1397-6BD7-4AC6-BA2C-3810DBA8B1BF}" srcOrd="2" destOrd="0" presId="urn:microsoft.com/office/officeart/2005/8/layout/cycle6"/>
    <dgm:cxn modelId="{5E7E8F4A-1178-4D9E-BB87-04C8AB3FE618}" type="presParOf" srcId="{6DB00874-16F0-41E9-8CFE-6178E41ED2CB}" destId="{3D96FA80-47AD-48FF-9514-D87DFA7B3BAB}" srcOrd="3" destOrd="0" presId="urn:microsoft.com/office/officeart/2005/8/layout/cycle6"/>
    <dgm:cxn modelId="{5E24E30B-861D-4D51-9148-A54C9FB24DB7}" type="presParOf" srcId="{6DB00874-16F0-41E9-8CFE-6178E41ED2CB}" destId="{33B295CF-EE32-429D-93E7-A39F37E298EB}" srcOrd="4" destOrd="0" presId="urn:microsoft.com/office/officeart/2005/8/layout/cycle6"/>
    <dgm:cxn modelId="{33970A2D-318F-46D5-8220-AC65AC4AD9A4}" type="presParOf" srcId="{6DB00874-16F0-41E9-8CFE-6178E41ED2CB}" destId="{5AB4CD16-372C-4811-BB97-32E204030724}" srcOrd="5" destOrd="0" presId="urn:microsoft.com/office/officeart/2005/8/layout/cycle6"/>
    <dgm:cxn modelId="{50AFCC80-5B7E-4F39-BD91-E1520394DAC1}" type="presParOf" srcId="{6DB00874-16F0-41E9-8CFE-6178E41ED2CB}" destId="{A4D5F42E-D7EA-4135-BA58-CB4EF5BA2649}" srcOrd="6" destOrd="0" presId="urn:microsoft.com/office/officeart/2005/8/layout/cycle6"/>
    <dgm:cxn modelId="{3D869D16-2C86-48E8-9F70-B1BB50E15715}" type="presParOf" srcId="{6DB00874-16F0-41E9-8CFE-6178E41ED2CB}" destId="{A500B6EB-B82F-4F75-824D-CA1A2D349EEE}" srcOrd="7" destOrd="0" presId="urn:microsoft.com/office/officeart/2005/8/layout/cycle6"/>
    <dgm:cxn modelId="{2F80589F-395B-424B-8464-22A722E23874}" type="presParOf" srcId="{6DB00874-16F0-41E9-8CFE-6178E41ED2CB}" destId="{63CD8274-843F-444C-933C-AEDF312F8B98}" srcOrd="8" destOrd="0" presId="urn:microsoft.com/office/officeart/2005/8/layout/cycle6"/>
    <dgm:cxn modelId="{8B702240-BC07-417B-8576-C76ED8786811}" type="presParOf" srcId="{6DB00874-16F0-41E9-8CFE-6178E41ED2CB}" destId="{857EE850-D66D-4D20-A52D-CA06C6ABBDFB}" srcOrd="9" destOrd="0" presId="urn:microsoft.com/office/officeart/2005/8/layout/cycle6"/>
    <dgm:cxn modelId="{47D00F91-EEDA-46A8-8026-7F355AF486F3}" type="presParOf" srcId="{6DB00874-16F0-41E9-8CFE-6178E41ED2CB}" destId="{AA547E60-CF3F-4828-92D4-DCC9001AD217}" srcOrd="10" destOrd="0" presId="urn:microsoft.com/office/officeart/2005/8/layout/cycle6"/>
    <dgm:cxn modelId="{748650B2-4A46-4385-9659-043CA3A0C536}" type="presParOf" srcId="{6DB00874-16F0-41E9-8CFE-6178E41ED2CB}" destId="{378410EB-7390-4EAB-95BE-0CF011CF5A07}" srcOrd="11" destOrd="0" presId="urn:microsoft.com/office/officeart/2005/8/layout/cycle6"/>
    <dgm:cxn modelId="{4095FB03-7ECA-4844-B3B7-57F54B98549A}" type="presParOf" srcId="{6DB00874-16F0-41E9-8CFE-6178E41ED2CB}" destId="{6F7BE2C3-ECE2-4AF5-A97A-5C78689F7658}" srcOrd="12" destOrd="0" presId="urn:microsoft.com/office/officeart/2005/8/layout/cycle6"/>
    <dgm:cxn modelId="{7F4A3F3F-70F3-4C84-99B2-822104E217EF}" type="presParOf" srcId="{6DB00874-16F0-41E9-8CFE-6178E41ED2CB}" destId="{6B15B644-F8FB-4B5D-8BF7-7338AF567ADA}" srcOrd="13" destOrd="0" presId="urn:microsoft.com/office/officeart/2005/8/layout/cycle6"/>
    <dgm:cxn modelId="{534576A4-B4C2-4930-A017-2C4C449F7511}" type="presParOf" srcId="{6DB00874-16F0-41E9-8CFE-6178E41ED2CB}" destId="{0EA2AFC0-5B31-4759-904D-0C4CD67F7C51}" srcOrd="14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B1FC54-B64F-43A0-9326-C457F56FFC79}">
      <dsp:nvSpPr>
        <dsp:cNvPr id="0" name=""/>
        <dsp:cNvSpPr/>
      </dsp:nvSpPr>
      <dsp:spPr>
        <a:xfrm>
          <a:off x="3174007" y="3160"/>
          <a:ext cx="1779984" cy="1156989"/>
        </a:xfrm>
        <a:prstGeom prst="roundRect">
          <a:avLst/>
        </a:prstGeom>
        <a:gradFill rotWithShape="0">
          <a:gsLst>
            <a:gs pos="0">
              <a:schemeClr val="accent3">
                <a:shade val="8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shade val="8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shade val="8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Predict loan defaults</a:t>
          </a:r>
        </a:p>
      </dsp:txBody>
      <dsp:txXfrm>
        <a:off x="3230487" y="59640"/>
        <a:ext cx="1667024" cy="1044029"/>
      </dsp:txXfrm>
    </dsp:sp>
    <dsp:sp modelId="{580D1397-6BD7-4AC6-BA2C-3810DBA8B1BF}">
      <dsp:nvSpPr>
        <dsp:cNvPr id="0" name=""/>
        <dsp:cNvSpPr/>
      </dsp:nvSpPr>
      <dsp:spPr>
        <a:xfrm>
          <a:off x="1753873" y="581655"/>
          <a:ext cx="4620252" cy="4620252"/>
        </a:xfrm>
        <a:custGeom>
          <a:avLst/>
          <a:gdLst/>
          <a:ahLst/>
          <a:cxnLst/>
          <a:rect l="0" t="0" r="0" b="0"/>
          <a:pathLst>
            <a:path>
              <a:moveTo>
                <a:pt x="3212328" y="183458"/>
              </a:moveTo>
              <a:arcTo wR="2310126" hR="2310126" stAng="17579295" swAng="1959991"/>
            </a:path>
          </a:pathLst>
        </a:custGeom>
        <a:noFill/>
        <a:ln w="6350" cap="flat" cmpd="sng" algn="ctr">
          <a:solidFill>
            <a:schemeClr val="accent3">
              <a:shade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96FA80-47AD-48FF-9514-D87DFA7B3BAB}">
      <dsp:nvSpPr>
        <dsp:cNvPr id="0" name=""/>
        <dsp:cNvSpPr/>
      </dsp:nvSpPr>
      <dsp:spPr>
        <a:xfrm>
          <a:off x="5371068" y="1599418"/>
          <a:ext cx="1779984" cy="1156989"/>
        </a:xfrm>
        <a:prstGeom prst="roundRect">
          <a:avLst/>
        </a:prstGeom>
        <a:gradFill rotWithShape="0">
          <a:gsLst>
            <a:gs pos="0">
              <a:schemeClr val="accent3">
                <a:shade val="80000"/>
                <a:hueOff val="74154"/>
                <a:satOff val="-9385"/>
                <a:lumOff val="849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shade val="80000"/>
                <a:hueOff val="74154"/>
                <a:satOff val="-9385"/>
                <a:lumOff val="849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shade val="80000"/>
                <a:hueOff val="74154"/>
                <a:satOff val="-9385"/>
                <a:lumOff val="849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Reduce losses</a:t>
          </a:r>
        </a:p>
      </dsp:txBody>
      <dsp:txXfrm>
        <a:off x="5427548" y="1655898"/>
        <a:ext cx="1667024" cy="1044029"/>
      </dsp:txXfrm>
    </dsp:sp>
    <dsp:sp modelId="{5AB4CD16-372C-4811-BB97-32E204030724}">
      <dsp:nvSpPr>
        <dsp:cNvPr id="0" name=""/>
        <dsp:cNvSpPr/>
      </dsp:nvSpPr>
      <dsp:spPr>
        <a:xfrm>
          <a:off x="1753873" y="581655"/>
          <a:ext cx="4620252" cy="4620252"/>
        </a:xfrm>
        <a:custGeom>
          <a:avLst/>
          <a:gdLst/>
          <a:ahLst/>
          <a:cxnLst/>
          <a:rect l="0" t="0" r="0" b="0"/>
          <a:pathLst>
            <a:path>
              <a:moveTo>
                <a:pt x="4617101" y="2189512"/>
              </a:moveTo>
              <a:arcTo wR="2310126" hR="2310126" stAng="21420430" swAng="2195114"/>
            </a:path>
          </a:pathLst>
        </a:custGeom>
        <a:noFill/>
        <a:ln w="6350" cap="flat" cmpd="sng" algn="ctr">
          <a:solidFill>
            <a:schemeClr val="accent3">
              <a:shade val="90000"/>
              <a:hueOff val="74150"/>
              <a:satOff val="-9239"/>
              <a:lumOff val="7944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D5F42E-D7EA-4135-BA58-CB4EF5BA2649}">
      <dsp:nvSpPr>
        <dsp:cNvPr id="0" name=""/>
        <dsp:cNvSpPr/>
      </dsp:nvSpPr>
      <dsp:spPr>
        <a:xfrm>
          <a:off x="4531865" y="4182218"/>
          <a:ext cx="1779984" cy="1156989"/>
        </a:xfrm>
        <a:prstGeom prst="roundRect">
          <a:avLst/>
        </a:prstGeom>
        <a:gradFill rotWithShape="0">
          <a:gsLst>
            <a:gs pos="0">
              <a:schemeClr val="accent3">
                <a:shade val="80000"/>
                <a:hueOff val="148307"/>
                <a:satOff val="-18770"/>
                <a:lumOff val="1698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shade val="80000"/>
                <a:hueOff val="148307"/>
                <a:satOff val="-18770"/>
                <a:lumOff val="1698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shade val="80000"/>
                <a:hueOff val="148307"/>
                <a:satOff val="-18770"/>
                <a:lumOff val="1698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Simplify the process via ML </a:t>
          </a:r>
        </a:p>
      </dsp:txBody>
      <dsp:txXfrm>
        <a:off x="4588345" y="4238698"/>
        <a:ext cx="1667024" cy="1044029"/>
      </dsp:txXfrm>
    </dsp:sp>
    <dsp:sp modelId="{63CD8274-843F-444C-933C-AEDF312F8B98}">
      <dsp:nvSpPr>
        <dsp:cNvPr id="0" name=""/>
        <dsp:cNvSpPr/>
      </dsp:nvSpPr>
      <dsp:spPr>
        <a:xfrm>
          <a:off x="1753873" y="581655"/>
          <a:ext cx="4620252" cy="4620252"/>
        </a:xfrm>
        <a:custGeom>
          <a:avLst/>
          <a:gdLst/>
          <a:ahLst/>
          <a:cxnLst/>
          <a:rect l="0" t="0" r="0" b="0"/>
          <a:pathLst>
            <a:path>
              <a:moveTo>
                <a:pt x="2768824" y="4574254"/>
              </a:moveTo>
              <a:arcTo wR="2310126" hR="2310126" stAng="4712834" swAng="1374332"/>
            </a:path>
          </a:pathLst>
        </a:custGeom>
        <a:noFill/>
        <a:ln w="6350" cap="flat" cmpd="sng" algn="ctr">
          <a:solidFill>
            <a:schemeClr val="accent3">
              <a:shade val="90000"/>
              <a:hueOff val="148300"/>
              <a:satOff val="-18478"/>
              <a:lumOff val="15887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7EE850-D66D-4D20-A52D-CA06C6ABBDFB}">
      <dsp:nvSpPr>
        <dsp:cNvPr id="0" name=""/>
        <dsp:cNvSpPr/>
      </dsp:nvSpPr>
      <dsp:spPr>
        <a:xfrm>
          <a:off x="1816149" y="4182218"/>
          <a:ext cx="1779984" cy="1156989"/>
        </a:xfrm>
        <a:prstGeom prst="roundRect">
          <a:avLst/>
        </a:prstGeom>
        <a:gradFill rotWithShape="0">
          <a:gsLst>
            <a:gs pos="0">
              <a:schemeClr val="accent3">
                <a:shade val="80000"/>
                <a:hueOff val="222461"/>
                <a:satOff val="-28155"/>
                <a:lumOff val="2547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shade val="80000"/>
                <a:hueOff val="222461"/>
                <a:satOff val="-28155"/>
                <a:lumOff val="2547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shade val="80000"/>
                <a:hueOff val="222461"/>
                <a:satOff val="-28155"/>
                <a:lumOff val="2547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Reduce bias &amp; human error</a:t>
          </a:r>
        </a:p>
      </dsp:txBody>
      <dsp:txXfrm>
        <a:off x="1872629" y="4238698"/>
        <a:ext cx="1667024" cy="1044029"/>
      </dsp:txXfrm>
    </dsp:sp>
    <dsp:sp modelId="{378410EB-7390-4EAB-95BE-0CF011CF5A07}">
      <dsp:nvSpPr>
        <dsp:cNvPr id="0" name=""/>
        <dsp:cNvSpPr/>
      </dsp:nvSpPr>
      <dsp:spPr>
        <a:xfrm>
          <a:off x="1753873" y="581655"/>
          <a:ext cx="4620252" cy="4620252"/>
        </a:xfrm>
        <a:custGeom>
          <a:avLst/>
          <a:gdLst/>
          <a:ahLst/>
          <a:cxnLst/>
          <a:rect l="0" t="0" r="0" b="0"/>
          <a:pathLst>
            <a:path>
              <a:moveTo>
                <a:pt x="385803" y="3588275"/>
              </a:moveTo>
              <a:arcTo wR="2310126" hR="2310126" stAng="8784456" swAng="2195114"/>
            </a:path>
          </a:pathLst>
        </a:custGeom>
        <a:noFill/>
        <a:ln w="6350" cap="flat" cmpd="sng" algn="ctr">
          <a:solidFill>
            <a:schemeClr val="accent3">
              <a:shade val="90000"/>
              <a:hueOff val="222450"/>
              <a:satOff val="-27718"/>
              <a:lumOff val="23831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7BE2C3-ECE2-4AF5-A97A-5C78689F7658}">
      <dsp:nvSpPr>
        <dsp:cNvPr id="0" name=""/>
        <dsp:cNvSpPr/>
      </dsp:nvSpPr>
      <dsp:spPr>
        <a:xfrm>
          <a:off x="976947" y="1599418"/>
          <a:ext cx="1779984" cy="1156989"/>
        </a:xfrm>
        <a:prstGeom prst="roundRect">
          <a:avLst/>
        </a:prstGeom>
        <a:gradFill rotWithShape="0">
          <a:gsLst>
            <a:gs pos="0">
              <a:schemeClr val="accent3">
                <a:shade val="80000"/>
                <a:hueOff val="296614"/>
                <a:satOff val="-37540"/>
                <a:lumOff val="3396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shade val="80000"/>
                <a:hueOff val="296614"/>
                <a:satOff val="-37540"/>
                <a:lumOff val="3396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shade val="80000"/>
                <a:hueOff val="296614"/>
                <a:satOff val="-37540"/>
                <a:lumOff val="3396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More efficient process</a:t>
          </a:r>
        </a:p>
      </dsp:txBody>
      <dsp:txXfrm>
        <a:off x="1033427" y="1655898"/>
        <a:ext cx="1667024" cy="1044029"/>
      </dsp:txXfrm>
    </dsp:sp>
    <dsp:sp modelId="{0EA2AFC0-5B31-4759-904D-0C4CD67F7C51}">
      <dsp:nvSpPr>
        <dsp:cNvPr id="0" name=""/>
        <dsp:cNvSpPr/>
      </dsp:nvSpPr>
      <dsp:spPr>
        <a:xfrm>
          <a:off x="1753873" y="581655"/>
          <a:ext cx="4620252" cy="4620252"/>
        </a:xfrm>
        <a:custGeom>
          <a:avLst/>
          <a:gdLst/>
          <a:ahLst/>
          <a:cxnLst/>
          <a:rect l="0" t="0" r="0" b="0"/>
          <a:pathLst>
            <a:path>
              <a:moveTo>
                <a:pt x="402763" y="1006803"/>
              </a:moveTo>
              <a:arcTo wR="2310126" hR="2310126" stAng="12860714" swAng="1959991"/>
            </a:path>
          </a:pathLst>
        </a:custGeom>
        <a:noFill/>
        <a:ln w="6350" cap="flat" cmpd="sng" algn="ctr">
          <a:solidFill>
            <a:schemeClr val="accent3">
              <a:shade val="90000"/>
              <a:hueOff val="296601"/>
              <a:satOff val="-36957"/>
              <a:lumOff val="3177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465D3EB-CBDD-4100-83B7-3BFE0A8F41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2B4595-A79D-4567-9FE1-DCF31A42B3D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5C0719-993D-42E1-80ED-8F01056F36C2}" type="datetimeFigureOut">
              <a:rPr lang="en-US" smtClean="0"/>
              <a:t>10/8/2022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E452F-E862-4273-987C-980229E532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EE394C-9AD7-48EA-AB0F-18032A3E097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0421AD-3AC0-48CB-8727-BB447FD226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1598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3BC9C-6C58-464F-B94E-FD73C5FB016E}" type="datetimeFigureOut">
              <a:rPr lang="en-US" smtClean="0"/>
              <a:t>10/8/2022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0DC36-8EFA-4378-9855-E019C55AC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5278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60DC36-8EFA-4378-9855-E019C55AC47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716424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918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60DC36-8EFA-4378-9855-E019C55AC47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2967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60DC36-8EFA-4378-9855-E019C55AC47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29198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60DC36-8EFA-4378-9855-E019C55AC47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74319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6548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4710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449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9684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27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10/8/2022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10/8/2022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10/8/2022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10/8/2022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10/8/2022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10/8/2022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10/8/2022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10/8/2022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10/8/2022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10/8/2022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10/8/2022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A1498-92C7-4E4B-8045-C9195F453964}" type="datetimeFigureOut">
              <a:rPr lang="en-US" smtClean="0"/>
              <a:t>10/8/2022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LOAN%20DEFAULT%20DASHBOARD.png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376036"/>
            <a:ext cx="9144000" cy="2215991"/>
          </a:xfrm>
        </p:spPr>
        <p:txBody>
          <a:bodyPr lIns="0" tIns="0" rIns="0" bIns="0" anchor="t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Loan Default Prediction Analysis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4000" dirty="0">
                <a:solidFill>
                  <a:schemeClr val="accent4"/>
                </a:solidFill>
              </a:rPr>
              <a:t>Presentation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939306" y="821636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86218" y="391650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 descr="Icon of chart. ">
            <a:extLst>
              <a:ext uri="{FF2B5EF4-FFF2-40B4-BE49-F238E27FC236}">
                <a16:creationId xmlns:a16="http://schemas.microsoft.com/office/drawing/2014/main" id="{B95DF07A-CE7E-4D89-9AA0-25F4FFF3B9C7}"/>
              </a:ext>
            </a:extLst>
          </p:cNvPr>
          <p:cNvGrpSpPr/>
          <p:nvPr/>
        </p:nvGrpSpPr>
        <p:grpSpPr>
          <a:xfrm>
            <a:off x="5998009" y="2125318"/>
            <a:ext cx="489958" cy="492680"/>
            <a:chOff x="2025650" y="4786313"/>
            <a:chExt cx="285750" cy="287338"/>
          </a:xfrm>
          <a:solidFill>
            <a:schemeClr val="bg1"/>
          </a:solidFill>
        </p:grpSpPr>
        <p:sp>
          <p:nvSpPr>
            <p:cNvPr id="8" name="Freeform 565">
              <a:extLst>
                <a:ext uri="{FF2B5EF4-FFF2-40B4-BE49-F238E27FC236}">
                  <a16:creationId xmlns:a16="http://schemas.microsoft.com/office/drawing/2014/main" id="{548FC78B-EF83-4185-A63D-1A5A85640B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25650" y="4786313"/>
              <a:ext cx="285750" cy="287338"/>
            </a:xfrm>
            <a:custGeom>
              <a:avLst/>
              <a:gdLst>
                <a:gd name="T0" fmla="*/ 812 w 903"/>
                <a:gd name="T1" fmla="*/ 500 h 903"/>
                <a:gd name="T2" fmla="*/ 810 w 903"/>
                <a:gd name="T3" fmla="*/ 505 h 903"/>
                <a:gd name="T4" fmla="*/ 806 w 903"/>
                <a:gd name="T5" fmla="*/ 509 h 903"/>
                <a:gd name="T6" fmla="*/ 800 w 903"/>
                <a:gd name="T7" fmla="*/ 511 h 903"/>
                <a:gd name="T8" fmla="*/ 105 w 903"/>
                <a:gd name="T9" fmla="*/ 511 h 903"/>
                <a:gd name="T10" fmla="*/ 99 w 903"/>
                <a:gd name="T11" fmla="*/ 510 h 903"/>
                <a:gd name="T12" fmla="*/ 95 w 903"/>
                <a:gd name="T13" fmla="*/ 507 h 903"/>
                <a:gd name="T14" fmla="*/ 92 w 903"/>
                <a:gd name="T15" fmla="*/ 502 h 903"/>
                <a:gd name="T16" fmla="*/ 90 w 903"/>
                <a:gd name="T17" fmla="*/ 496 h 903"/>
                <a:gd name="T18" fmla="*/ 90 w 903"/>
                <a:gd name="T19" fmla="*/ 105 h 903"/>
                <a:gd name="T20" fmla="*/ 92 w 903"/>
                <a:gd name="T21" fmla="*/ 100 h 903"/>
                <a:gd name="T22" fmla="*/ 95 w 903"/>
                <a:gd name="T23" fmla="*/ 94 h 903"/>
                <a:gd name="T24" fmla="*/ 99 w 903"/>
                <a:gd name="T25" fmla="*/ 91 h 903"/>
                <a:gd name="T26" fmla="*/ 105 w 903"/>
                <a:gd name="T27" fmla="*/ 90 h 903"/>
                <a:gd name="T28" fmla="*/ 800 w 903"/>
                <a:gd name="T29" fmla="*/ 90 h 903"/>
                <a:gd name="T30" fmla="*/ 806 w 903"/>
                <a:gd name="T31" fmla="*/ 92 h 903"/>
                <a:gd name="T32" fmla="*/ 810 w 903"/>
                <a:gd name="T33" fmla="*/ 96 h 903"/>
                <a:gd name="T34" fmla="*/ 812 w 903"/>
                <a:gd name="T35" fmla="*/ 102 h 903"/>
                <a:gd name="T36" fmla="*/ 813 w 903"/>
                <a:gd name="T37" fmla="*/ 496 h 903"/>
                <a:gd name="T38" fmla="*/ 15 w 903"/>
                <a:gd name="T39" fmla="*/ 0 h 903"/>
                <a:gd name="T40" fmla="*/ 9 w 903"/>
                <a:gd name="T41" fmla="*/ 1 h 903"/>
                <a:gd name="T42" fmla="*/ 5 w 903"/>
                <a:gd name="T43" fmla="*/ 4 h 903"/>
                <a:gd name="T44" fmla="*/ 1 w 903"/>
                <a:gd name="T45" fmla="*/ 8 h 903"/>
                <a:gd name="T46" fmla="*/ 0 w 903"/>
                <a:gd name="T47" fmla="*/ 15 h 903"/>
                <a:gd name="T48" fmla="*/ 0 w 903"/>
                <a:gd name="T49" fmla="*/ 590 h 903"/>
                <a:gd name="T50" fmla="*/ 2 w 903"/>
                <a:gd name="T51" fmla="*/ 595 h 903"/>
                <a:gd name="T52" fmla="*/ 7 w 903"/>
                <a:gd name="T53" fmla="*/ 599 h 903"/>
                <a:gd name="T54" fmla="*/ 12 w 903"/>
                <a:gd name="T55" fmla="*/ 602 h 903"/>
                <a:gd name="T56" fmla="*/ 437 w 903"/>
                <a:gd name="T57" fmla="*/ 602 h 903"/>
                <a:gd name="T58" fmla="*/ 260 w 903"/>
                <a:gd name="T59" fmla="*/ 877 h 903"/>
                <a:gd name="T60" fmla="*/ 257 w 903"/>
                <a:gd name="T61" fmla="*/ 883 h 903"/>
                <a:gd name="T62" fmla="*/ 256 w 903"/>
                <a:gd name="T63" fmla="*/ 888 h 903"/>
                <a:gd name="T64" fmla="*/ 257 w 903"/>
                <a:gd name="T65" fmla="*/ 893 h 903"/>
                <a:gd name="T66" fmla="*/ 260 w 903"/>
                <a:gd name="T67" fmla="*/ 899 h 903"/>
                <a:gd name="T68" fmla="*/ 265 w 903"/>
                <a:gd name="T69" fmla="*/ 902 h 903"/>
                <a:gd name="T70" fmla="*/ 271 w 903"/>
                <a:gd name="T71" fmla="*/ 903 h 903"/>
                <a:gd name="T72" fmla="*/ 277 w 903"/>
                <a:gd name="T73" fmla="*/ 902 h 903"/>
                <a:gd name="T74" fmla="*/ 281 w 903"/>
                <a:gd name="T75" fmla="*/ 899 h 903"/>
                <a:gd name="T76" fmla="*/ 621 w 903"/>
                <a:gd name="T77" fmla="*/ 899 h 903"/>
                <a:gd name="T78" fmla="*/ 627 w 903"/>
                <a:gd name="T79" fmla="*/ 902 h 903"/>
                <a:gd name="T80" fmla="*/ 632 w 903"/>
                <a:gd name="T81" fmla="*/ 903 h 903"/>
                <a:gd name="T82" fmla="*/ 637 w 903"/>
                <a:gd name="T83" fmla="*/ 902 h 903"/>
                <a:gd name="T84" fmla="*/ 643 w 903"/>
                <a:gd name="T85" fmla="*/ 899 h 903"/>
                <a:gd name="T86" fmla="*/ 646 w 903"/>
                <a:gd name="T87" fmla="*/ 893 h 903"/>
                <a:gd name="T88" fmla="*/ 647 w 903"/>
                <a:gd name="T89" fmla="*/ 888 h 903"/>
                <a:gd name="T90" fmla="*/ 646 w 903"/>
                <a:gd name="T91" fmla="*/ 883 h 903"/>
                <a:gd name="T92" fmla="*/ 643 w 903"/>
                <a:gd name="T93" fmla="*/ 877 h 903"/>
                <a:gd name="T94" fmla="*/ 467 w 903"/>
                <a:gd name="T95" fmla="*/ 602 h 903"/>
                <a:gd name="T96" fmla="*/ 892 w 903"/>
                <a:gd name="T97" fmla="*/ 602 h 903"/>
                <a:gd name="T98" fmla="*/ 897 w 903"/>
                <a:gd name="T99" fmla="*/ 599 h 903"/>
                <a:gd name="T100" fmla="*/ 900 w 903"/>
                <a:gd name="T101" fmla="*/ 595 h 903"/>
                <a:gd name="T102" fmla="*/ 902 w 903"/>
                <a:gd name="T103" fmla="*/ 590 h 903"/>
                <a:gd name="T104" fmla="*/ 903 w 903"/>
                <a:gd name="T105" fmla="*/ 15 h 903"/>
                <a:gd name="T106" fmla="*/ 902 w 903"/>
                <a:gd name="T107" fmla="*/ 8 h 903"/>
                <a:gd name="T108" fmla="*/ 899 w 903"/>
                <a:gd name="T109" fmla="*/ 4 h 903"/>
                <a:gd name="T110" fmla="*/ 894 w 903"/>
                <a:gd name="T111" fmla="*/ 1 h 903"/>
                <a:gd name="T112" fmla="*/ 888 w 903"/>
                <a:gd name="T11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03" h="903">
                  <a:moveTo>
                    <a:pt x="813" y="496"/>
                  </a:moveTo>
                  <a:lnTo>
                    <a:pt x="812" y="500"/>
                  </a:lnTo>
                  <a:lnTo>
                    <a:pt x="811" y="502"/>
                  </a:lnTo>
                  <a:lnTo>
                    <a:pt x="810" y="505"/>
                  </a:lnTo>
                  <a:lnTo>
                    <a:pt x="808" y="507"/>
                  </a:lnTo>
                  <a:lnTo>
                    <a:pt x="806" y="509"/>
                  </a:lnTo>
                  <a:lnTo>
                    <a:pt x="804" y="510"/>
                  </a:lnTo>
                  <a:lnTo>
                    <a:pt x="800" y="511"/>
                  </a:lnTo>
                  <a:lnTo>
                    <a:pt x="797" y="511"/>
                  </a:lnTo>
                  <a:lnTo>
                    <a:pt x="105" y="511"/>
                  </a:lnTo>
                  <a:lnTo>
                    <a:pt x="102" y="511"/>
                  </a:lnTo>
                  <a:lnTo>
                    <a:pt x="99" y="510"/>
                  </a:lnTo>
                  <a:lnTo>
                    <a:pt x="97" y="509"/>
                  </a:lnTo>
                  <a:lnTo>
                    <a:pt x="95" y="507"/>
                  </a:lnTo>
                  <a:lnTo>
                    <a:pt x="93" y="505"/>
                  </a:lnTo>
                  <a:lnTo>
                    <a:pt x="92" y="502"/>
                  </a:lnTo>
                  <a:lnTo>
                    <a:pt x="90" y="500"/>
                  </a:lnTo>
                  <a:lnTo>
                    <a:pt x="90" y="496"/>
                  </a:lnTo>
                  <a:lnTo>
                    <a:pt x="90" y="316"/>
                  </a:lnTo>
                  <a:lnTo>
                    <a:pt x="90" y="105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3" y="96"/>
                  </a:lnTo>
                  <a:lnTo>
                    <a:pt x="95" y="94"/>
                  </a:lnTo>
                  <a:lnTo>
                    <a:pt x="97" y="92"/>
                  </a:lnTo>
                  <a:lnTo>
                    <a:pt x="99" y="91"/>
                  </a:lnTo>
                  <a:lnTo>
                    <a:pt x="102" y="90"/>
                  </a:lnTo>
                  <a:lnTo>
                    <a:pt x="105" y="90"/>
                  </a:lnTo>
                  <a:lnTo>
                    <a:pt x="798" y="90"/>
                  </a:lnTo>
                  <a:lnTo>
                    <a:pt x="800" y="90"/>
                  </a:lnTo>
                  <a:lnTo>
                    <a:pt x="804" y="91"/>
                  </a:lnTo>
                  <a:lnTo>
                    <a:pt x="806" y="92"/>
                  </a:lnTo>
                  <a:lnTo>
                    <a:pt x="808" y="94"/>
                  </a:lnTo>
                  <a:lnTo>
                    <a:pt x="810" y="96"/>
                  </a:lnTo>
                  <a:lnTo>
                    <a:pt x="811" y="100"/>
                  </a:lnTo>
                  <a:lnTo>
                    <a:pt x="812" y="102"/>
                  </a:lnTo>
                  <a:lnTo>
                    <a:pt x="813" y="105"/>
                  </a:lnTo>
                  <a:lnTo>
                    <a:pt x="813" y="496"/>
                  </a:lnTo>
                  <a:close/>
                  <a:moveTo>
                    <a:pt x="888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587"/>
                  </a:lnTo>
                  <a:lnTo>
                    <a:pt x="0" y="590"/>
                  </a:lnTo>
                  <a:lnTo>
                    <a:pt x="1" y="593"/>
                  </a:lnTo>
                  <a:lnTo>
                    <a:pt x="2" y="595"/>
                  </a:lnTo>
                  <a:lnTo>
                    <a:pt x="5" y="597"/>
                  </a:lnTo>
                  <a:lnTo>
                    <a:pt x="7" y="599"/>
                  </a:lnTo>
                  <a:lnTo>
                    <a:pt x="9" y="601"/>
                  </a:lnTo>
                  <a:lnTo>
                    <a:pt x="12" y="602"/>
                  </a:lnTo>
                  <a:lnTo>
                    <a:pt x="15" y="602"/>
                  </a:lnTo>
                  <a:lnTo>
                    <a:pt x="437" y="602"/>
                  </a:lnTo>
                  <a:lnTo>
                    <a:pt x="437" y="701"/>
                  </a:lnTo>
                  <a:lnTo>
                    <a:pt x="260" y="877"/>
                  </a:lnTo>
                  <a:lnTo>
                    <a:pt x="259" y="879"/>
                  </a:lnTo>
                  <a:lnTo>
                    <a:pt x="257" y="883"/>
                  </a:lnTo>
                  <a:lnTo>
                    <a:pt x="256" y="885"/>
                  </a:lnTo>
                  <a:lnTo>
                    <a:pt x="256" y="888"/>
                  </a:lnTo>
                  <a:lnTo>
                    <a:pt x="256" y="891"/>
                  </a:lnTo>
                  <a:lnTo>
                    <a:pt x="257" y="893"/>
                  </a:lnTo>
                  <a:lnTo>
                    <a:pt x="259" y="897"/>
                  </a:lnTo>
                  <a:lnTo>
                    <a:pt x="260" y="899"/>
                  </a:lnTo>
                  <a:lnTo>
                    <a:pt x="263" y="901"/>
                  </a:lnTo>
                  <a:lnTo>
                    <a:pt x="265" y="902"/>
                  </a:lnTo>
                  <a:lnTo>
                    <a:pt x="268" y="903"/>
                  </a:lnTo>
                  <a:lnTo>
                    <a:pt x="271" y="903"/>
                  </a:lnTo>
                  <a:lnTo>
                    <a:pt x="274" y="903"/>
                  </a:lnTo>
                  <a:lnTo>
                    <a:pt x="277" y="902"/>
                  </a:lnTo>
                  <a:lnTo>
                    <a:pt x="279" y="901"/>
                  </a:lnTo>
                  <a:lnTo>
                    <a:pt x="281" y="899"/>
                  </a:lnTo>
                  <a:lnTo>
                    <a:pt x="452" y="728"/>
                  </a:lnTo>
                  <a:lnTo>
                    <a:pt x="621" y="899"/>
                  </a:lnTo>
                  <a:lnTo>
                    <a:pt x="623" y="901"/>
                  </a:lnTo>
                  <a:lnTo>
                    <a:pt x="627" y="902"/>
                  </a:lnTo>
                  <a:lnTo>
                    <a:pt x="629" y="903"/>
                  </a:lnTo>
                  <a:lnTo>
                    <a:pt x="632" y="903"/>
                  </a:lnTo>
                  <a:lnTo>
                    <a:pt x="635" y="903"/>
                  </a:lnTo>
                  <a:lnTo>
                    <a:pt x="637" y="902"/>
                  </a:lnTo>
                  <a:lnTo>
                    <a:pt x="641" y="901"/>
                  </a:lnTo>
                  <a:lnTo>
                    <a:pt x="643" y="899"/>
                  </a:lnTo>
                  <a:lnTo>
                    <a:pt x="645" y="897"/>
                  </a:lnTo>
                  <a:lnTo>
                    <a:pt x="646" y="893"/>
                  </a:lnTo>
                  <a:lnTo>
                    <a:pt x="647" y="891"/>
                  </a:lnTo>
                  <a:lnTo>
                    <a:pt x="647" y="888"/>
                  </a:lnTo>
                  <a:lnTo>
                    <a:pt x="647" y="885"/>
                  </a:lnTo>
                  <a:lnTo>
                    <a:pt x="646" y="883"/>
                  </a:lnTo>
                  <a:lnTo>
                    <a:pt x="645" y="879"/>
                  </a:lnTo>
                  <a:lnTo>
                    <a:pt x="643" y="877"/>
                  </a:lnTo>
                  <a:lnTo>
                    <a:pt x="467" y="701"/>
                  </a:lnTo>
                  <a:lnTo>
                    <a:pt x="467" y="602"/>
                  </a:lnTo>
                  <a:lnTo>
                    <a:pt x="888" y="602"/>
                  </a:lnTo>
                  <a:lnTo>
                    <a:pt x="892" y="602"/>
                  </a:lnTo>
                  <a:lnTo>
                    <a:pt x="894" y="601"/>
                  </a:lnTo>
                  <a:lnTo>
                    <a:pt x="897" y="599"/>
                  </a:lnTo>
                  <a:lnTo>
                    <a:pt x="899" y="597"/>
                  </a:lnTo>
                  <a:lnTo>
                    <a:pt x="900" y="595"/>
                  </a:lnTo>
                  <a:lnTo>
                    <a:pt x="902" y="593"/>
                  </a:lnTo>
                  <a:lnTo>
                    <a:pt x="902" y="590"/>
                  </a:lnTo>
                  <a:lnTo>
                    <a:pt x="903" y="587"/>
                  </a:lnTo>
                  <a:lnTo>
                    <a:pt x="903" y="15"/>
                  </a:lnTo>
                  <a:lnTo>
                    <a:pt x="902" y="12"/>
                  </a:lnTo>
                  <a:lnTo>
                    <a:pt x="902" y="8"/>
                  </a:lnTo>
                  <a:lnTo>
                    <a:pt x="900" y="6"/>
                  </a:lnTo>
                  <a:lnTo>
                    <a:pt x="899" y="4"/>
                  </a:lnTo>
                  <a:lnTo>
                    <a:pt x="897" y="2"/>
                  </a:lnTo>
                  <a:lnTo>
                    <a:pt x="894" y="1"/>
                  </a:lnTo>
                  <a:lnTo>
                    <a:pt x="892" y="0"/>
                  </a:lnTo>
                  <a:lnTo>
                    <a:pt x="8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566">
              <a:extLst>
                <a:ext uri="{FF2B5EF4-FFF2-40B4-BE49-F238E27FC236}">
                  <a16:creationId xmlns:a16="http://schemas.microsoft.com/office/drawing/2014/main" id="{B7B50F87-A3AA-4FB6-9692-24BF5512FC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4225" y="4843463"/>
              <a:ext cx="200025" cy="73025"/>
            </a:xfrm>
            <a:custGeom>
              <a:avLst/>
              <a:gdLst>
                <a:gd name="T0" fmla="*/ 151 w 632"/>
                <a:gd name="T1" fmla="*/ 151 h 226"/>
                <a:gd name="T2" fmla="*/ 157 w 632"/>
                <a:gd name="T3" fmla="*/ 149 h 226"/>
                <a:gd name="T4" fmla="*/ 161 w 632"/>
                <a:gd name="T5" fmla="*/ 146 h 226"/>
                <a:gd name="T6" fmla="*/ 288 w 632"/>
                <a:gd name="T7" fmla="*/ 217 h 226"/>
                <a:gd name="T8" fmla="*/ 292 w 632"/>
                <a:gd name="T9" fmla="*/ 223 h 226"/>
                <a:gd name="T10" fmla="*/ 299 w 632"/>
                <a:gd name="T11" fmla="*/ 226 h 226"/>
                <a:gd name="T12" fmla="*/ 302 w 632"/>
                <a:gd name="T13" fmla="*/ 226 h 226"/>
                <a:gd name="T14" fmla="*/ 307 w 632"/>
                <a:gd name="T15" fmla="*/ 225 h 226"/>
                <a:gd name="T16" fmla="*/ 313 w 632"/>
                <a:gd name="T17" fmla="*/ 222 h 226"/>
                <a:gd name="T18" fmla="*/ 471 w 632"/>
                <a:gd name="T19" fmla="*/ 191 h 226"/>
                <a:gd name="T20" fmla="*/ 477 w 632"/>
                <a:gd name="T21" fmla="*/ 195 h 226"/>
                <a:gd name="T22" fmla="*/ 483 w 632"/>
                <a:gd name="T23" fmla="*/ 196 h 226"/>
                <a:gd name="T24" fmla="*/ 488 w 632"/>
                <a:gd name="T25" fmla="*/ 194 h 226"/>
                <a:gd name="T26" fmla="*/ 494 w 632"/>
                <a:gd name="T27" fmla="*/ 191 h 226"/>
                <a:gd name="T28" fmla="*/ 631 w 632"/>
                <a:gd name="T29" fmla="*/ 23 h 226"/>
                <a:gd name="T30" fmla="*/ 632 w 632"/>
                <a:gd name="T31" fmla="*/ 16 h 226"/>
                <a:gd name="T32" fmla="*/ 632 w 632"/>
                <a:gd name="T33" fmla="*/ 11 h 226"/>
                <a:gd name="T34" fmla="*/ 629 w 632"/>
                <a:gd name="T35" fmla="*/ 5 h 226"/>
                <a:gd name="T36" fmla="*/ 625 w 632"/>
                <a:gd name="T37" fmla="*/ 2 h 226"/>
                <a:gd name="T38" fmla="*/ 619 w 632"/>
                <a:gd name="T39" fmla="*/ 0 h 226"/>
                <a:gd name="T40" fmla="*/ 613 w 632"/>
                <a:gd name="T41" fmla="*/ 1 h 226"/>
                <a:gd name="T42" fmla="*/ 607 w 632"/>
                <a:gd name="T43" fmla="*/ 3 h 226"/>
                <a:gd name="T44" fmla="*/ 481 w 632"/>
                <a:gd name="T45" fmla="*/ 159 h 226"/>
                <a:gd name="T46" fmla="*/ 415 w 632"/>
                <a:gd name="T47" fmla="*/ 93 h 226"/>
                <a:gd name="T48" fmla="*/ 409 w 632"/>
                <a:gd name="T49" fmla="*/ 91 h 226"/>
                <a:gd name="T50" fmla="*/ 404 w 632"/>
                <a:gd name="T51" fmla="*/ 91 h 226"/>
                <a:gd name="T52" fmla="*/ 398 w 632"/>
                <a:gd name="T53" fmla="*/ 93 h 226"/>
                <a:gd name="T54" fmla="*/ 307 w 632"/>
                <a:gd name="T55" fmla="*/ 185 h 226"/>
                <a:gd name="T56" fmla="*/ 247 w 632"/>
                <a:gd name="T57" fmla="*/ 39 h 226"/>
                <a:gd name="T58" fmla="*/ 242 w 632"/>
                <a:gd name="T59" fmla="*/ 34 h 226"/>
                <a:gd name="T60" fmla="*/ 234 w 632"/>
                <a:gd name="T61" fmla="*/ 33 h 226"/>
                <a:gd name="T62" fmla="*/ 227 w 632"/>
                <a:gd name="T63" fmla="*/ 35 h 226"/>
                <a:gd name="T64" fmla="*/ 144 w 632"/>
                <a:gd name="T65" fmla="*/ 121 h 226"/>
                <a:gd name="T66" fmla="*/ 12 w 632"/>
                <a:gd name="T67" fmla="*/ 121 h 226"/>
                <a:gd name="T68" fmla="*/ 7 w 632"/>
                <a:gd name="T69" fmla="*/ 123 h 226"/>
                <a:gd name="T70" fmla="*/ 3 w 632"/>
                <a:gd name="T71" fmla="*/ 128 h 226"/>
                <a:gd name="T72" fmla="*/ 0 w 632"/>
                <a:gd name="T73" fmla="*/ 133 h 226"/>
                <a:gd name="T74" fmla="*/ 0 w 632"/>
                <a:gd name="T75" fmla="*/ 138 h 226"/>
                <a:gd name="T76" fmla="*/ 3 w 632"/>
                <a:gd name="T77" fmla="*/ 144 h 226"/>
                <a:gd name="T78" fmla="*/ 7 w 632"/>
                <a:gd name="T79" fmla="*/ 148 h 226"/>
                <a:gd name="T80" fmla="*/ 12 w 632"/>
                <a:gd name="T81" fmla="*/ 150 h 226"/>
                <a:gd name="T82" fmla="*/ 15 w 632"/>
                <a:gd name="T83" fmla="*/ 15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32" h="226">
                  <a:moveTo>
                    <a:pt x="15" y="151"/>
                  </a:moveTo>
                  <a:lnTo>
                    <a:pt x="151" y="151"/>
                  </a:lnTo>
                  <a:lnTo>
                    <a:pt x="154" y="150"/>
                  </a:lnTo>
                  <a:lnTo>
                    <a:pt x="157" y="149"/>
                  </a:lnTo>
                  <a:lnTo>
                    <a:pt x="159" y="148"/>
                  </a:lnTo>
                  <a:lnTo>
                    <a:pt x="161" y="146"/>
                  </a:lnTo>
                  <a:lnTo>
                    <a:pt x="230" y="75"/>
                  </a:lnTo>
                  <a:lnTo>
                    <a:pt x="288" y="217"/>
                  </a:lnTo>
                  <a:lnTo>
                    <a:pt x="289" y="220"/>
                  </a:lnTo>
                  <a:lnTo>
                    <a:pt x="292" y="223"/>
                  </a:lnTo>
                  <a:lnTo>
                    <a:pt x="294" y="224"/>
                  </a:lnTo>
                  <a:lnTo>
                    <a:pt x="299" y="226"/>
                  </a:lnTo>
                  <a:lnTo>
                    <a:pt x="300" y="226"/>
                  </a:lnTo>
                  <a:lnTo>
                    <a:pt x="302" y="226"/>
                  </a:lnTo>
                  <a:lnTo>
                    <a:pt x="304" y="226"/>
                  </a:lnTo>
                  <a:lnTo>
                    <a:pt x="307" y="225"/>
                  </a:lnTo>
                  <a:lnTo>
                    <a:pt x="309" y="223"/>
                  </a:lnTo>
                  <a:lnTo>
                    <a:pt x="313" y="222"/>
                  </a:lnTo>
                  <a:lnTo>
                    <a:pt x="407" y="127"/>
                  </a:lnTo>
                  <a:lnTo>
                    <a:pt x="471" y="191"/>
                  </a:lnTo>
                  <a:lnTo>
                    <a:pt x="473" y="193"/>
                  </a:lnTo>
                  <a:lnTo>
                    <a:pt x="477" y="195"/>
                  </a:lnTo>
                  <a:lnTo>
                    <a:pt x="480" y="196"/>
                  </a:lnTo>
                  <a:lnTo>
                    <a:pt x="483" y="196"/>
                  </a:lnTo>
                  <a:lnTo>
                    <a:pt x="486" y="195"/>
                  </a:lnTo>
                  <a:lnTo>
                    <a:pt x="488" y="194"/>
                  </a:lnTo>
                  <a:lnTo>
                    <a:pt x="492" y="193"/>
                  </a:lnTo>
                  <a:lnTo>
                    <a:pt x="494" y="191"/>
                  </a:lnTo>
                  <a:lnTo>
                    <a:pt x="629" y="25"/>
                  </a:lnTo>
                  <a:lnTo>
                    <a:pt x="631" y="23"/>
                  </a:lnTo>
                  <a:lnTo>
                    <a:pt x="632" y="19"/>
                  </a:lnTo>
                  <a:lnTo>
                    <a:pt x="632" y="16"/>
                  </a:lnTo>
                  <a:lnTo>
                    <a:pt x="632" y="14"/>
                  </a:lnTo>
                  <a:lnTo>
                    <a:pt x="632" y="11"/>
                  </a:lnTo>
                  <a:lnTo>
                    <a:pt x="631" y="9"/>
                  </a:lnTo>
                  <a:lnTo>
                    <a:pt x="629" y="5"/>
                  </a:lnTo>
                  <a:lnTo>
                    <a:pt x="627" y="3"/>
                  </a:lnTo>
                  <a:lnTo>
                    <a:pt x="625" y="2"/>
                  </a:lnTo>
                  <a:lnTo>
                    <a:pt x="621" y="1"/>
                  </a:lnTo>
                  <a:lnTo>
                    <a:pt x="619" y="0"/>
                  </a:lnTo>
                  <a:lnTo>
                    <a:pt x="616" y="0"/>
                  </a:lnTo>
                  <a:lnTo>
                    <a:pt x="613" y="1"/>
                  </a:lnTo>
                  <a:lnTo>
                    <a:pt x="611" y="2"/>
                  </a:lnTo>
                  <a:lnTo>
                    <a:pt x="607" y="3"/>
                  </a:lnTo>
                  <a:lnTo>
                    <a:pt x="605" y="5"/>
                  </a:lnTo>
                  <a:lnTo>
                    <a:pt x="481" y="159"/>
                  </a:lnTo>
                  <a:lnTo>
                    <a:pt x="418" y="95"/>
                  </a:lnTo>
                  <a:lnTo>
                    <a:pt x="415" y="93"/>
                  </a:lnTo>
                  <a:lnTo>
                    <a:pt x="412" y="91"/>
                  </a:lnTo>
                  <a:lnTo>
                    <a:pt x="409" y="91"/>
                  </a:lnTo>
                  <a:lnTo>
                    <a:pt x="407" y="90"/>
                  </a:lnTo>
                  <a:lnTo>
                    <a:pt x="404" y="91"/>
                  </a:lnTo>
                  <a:lnTo>
                    <a:pt x="400" y="91"/>
                  </a:lnTo>
                  <a:lnTo>
                    <a:pt x="398" y="93"/>
                  </a:lnTo>
                  <a:lnTo>
                    <a:pt x="396" y="95"/>
                  </a:lnTo>
                  <a:lnTo>
                    <a:pt x="307" y="185"/>
                  </a:lnTo>
                  <a:lnTo>
                    <a:pt x="249" y="42"/>
                  </a:lnTo>
                  <a:lnTo>
                    <a:pt x="247" y="39"/>
                  </a:lnTo>
                  <a:lnTo>
                    <a:pt x="244" y="36"/>
                  </a:lnTo>
                  <a:lnTo>
                    <a:pt x="242" y="34"/>
                  </a:lnTo>
                  <a:lnTo>
                    <a:pt x="237" y="33"/>
                  </a:lnTo>
                  <a:lnTo>
                    <a:pt x="234" y="33"/>
                  </a:lnTo>
                  <a:lnTo>
                    <a:pt x="230" y="33"/>
                  </a:lnTo>
                  <a:lnTo>
                    <a:pt x="227" y="35"/>
                  </a:lnTo>
                  <a:lnTo>
                    <a:pt x="224" y="38"/>
                  </a:lnTo>
                  <a:lnTo>
                    <a:pt x="144" y="121"/>
                  </a:lnTo>
                  <a:lnTo>
                    <a:pt x="15" y="121"/>
                  </a:lnTo>
                  <a:lnTo>
                    <a:pt x="12" y="121"/>
                  </a:lnTo>
                  <a:lnTo>
                    <a:pt x="9" y="122"/>
                  </a:lnTo>
                  <a:lnTo>
                    <a:pt x="7" y="123"/>
                  </a:lnTo>
                  <a:lnTo>
                    <a:pt x="5" y="126"/>
                  </a:lnTo>
                  <a:lnTo>
                    <a:pt x="3" y="128"/>
                  </a:lnTo>
                  <a:lnTo>
                    <a:pt x="2" y="130"/>
                  </a:lnTo>
                  <a:lnTo>
                    <a:pt x="0" y="133"/>
                  </a:lnTo>
                  <a:lnTo>
                    <a:pt x="0" y="136"/>
                  </a:lnTo>
                  <a:lnTo>
                    <a:pt x="0" y="138"/>
                  </a:lnTo>
                  <a:lnTo>
                    <a:pt x="2" y="142"/>
                  </a:lnTo>
                  <a:lnTo>
                    <a:pt x="3" y="144"/>
                  </a:lnTo>
                  <a:lnTo>
                    <a:pt x="5" y="146"/>
                  </a:lnTo>
                  <a:lnTo>
                    <a:pt x="7" y="148"/>
                  </a:lnTo>
                  <a:lnTo>
                    <a:pt x="9" y="150"/>
                  </a:lnTo>
                  <a:lnTo>
                    <a:pt x="12" y="150"/>
                  </a:lnTo>
                  <a:lnTo>
                    <a:pt x="15" y="151"/>
                  </a:lnTo>
                  <a:lnTo>
                    <a:pt x="15" y="1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9106A4E-A6EA-0535-50F5-EE9A4E8EA3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9016" y="0"/>
            <a:ext cx="9962984" cy="6858000"/>
          </a:xfrm>
          <a:prstGeom prst="rect">
            <a:avLst/>
          </a:prstGeom>
        </p:spPr>
      </p:pic>
      <p:sp>
        <p:nvSpPr>
          <p:cNvPr id="4" name="Trapezoid 3">
            <a:extLst>
              <a:ext uri="{FF2B5EF4-FFF2-40B4-BE49-F238E27FC236}">
                <a16:creationId xmlns:a16="http://schemas.microsoft.com/office/drawing/2014/main" id="{80E506D3-4565-AAAB-7484-5FB617242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-2314492" y="2314492"/>
            <a:ext cx="6858000" cy="2229016"/>
          </a:xfrm>
          <a:prstGeom prst="trapezoid">
            <a:avLst>
              <a:gd name="adj" fmla="val 0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03DEF3-6EBC-E344-F6FF-725F1A4E6F90}"/>
              </a:ext>
            </a:extLst>
          </p:cNvPr>
          <p:cNvSpPr txBox="1"/>
          <p:nvPr/>
        </p:nvSpPr>
        <p:spPr>
          <a:xfrm>
            <a:off x="60964" y="3127844"/>
            <a:ext cx="21680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Metric scores</a:t>
            </a:r>
          </a:p>
        </p:txBody>
      </p:sp>
    </p:spTree>
    <p:extLst>
      <p:ext uri="{BB962C8B-B14F-4D97-AF65-F5344CB8AC3E}">
        <p14:creationId xmlns:p14="http://schemas.microsoft.com/office/powerpoint/2010/main" val="19383393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apezoid 3">
            <a:extLst>
              <a:ext uri="{FF2B5EF4-FFF2-40B4-BE49-F238E27FC236}">
                <a16:creationId xmlns:a16="http://schemas.microsoft.com/office/drawing/2014/main" id="{80E506D3-4565-AAAB-7484-5FB617242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5377981" y="-5377981"/>
            <a:ext cx="1436038" cy="12192000"/>
          </a:xfrm>
          <a:prstGeom prst="trapezoid">
            <a:avLst>
              <a:gd name="adj" fmla="val 0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03DEF3-6EBC-E344-F6FF-725F1A4E6F90}"/>
              </a:ext>
            </a:extLst>
          </p:cNvPr>
          <p:cNvSpPr txBox="1"/>
          <p:nvPr/>
        </p:nvSpPr>
        <p:spPr>
          <a:xfrm>
            <a:off x="4216059" y="347822"/>
            <a:ext cx="3020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Recommendations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B285704-0884-206F-1ECD-452F173D66A6}"/>
              </a:ext>
            </a:extLst>
          </p:cNvPr>
          <p:cNvSpPr txBox="1"/>
          <p:nvPr/>
        </p:nvSpPr>
        <p:spPr>
          <a:xfrm>
            <a:off x="2276794" y="2166330"/>
            <a:ext cx="864077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Set limit for Higher debt to income ratio and number of delinquencies allowed for loan approvals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Make </a:t>
            </a:r>
            <a:r>
              <a:rPr lang="en-US" dirty="0" err="1"/>
              <a:t>DebtInc</a:t>
            </a:r>
            <a:r>
              <a:rPr lang="en-US" dirty="0"/>
              <a:t> and </a:t>
            </a:r>
            <a:r>
              <a:rPr lang="en-US" dirty="0" err="1"/>
              <a:t>Delinq</a:t>
            </a:r>
            <a:r>
              <a:rPr lang="en-US" dirty="0"/>
              <a:t> information mandatory for application processing – no missing values along with age of credit lines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Older the credit lines, the applicant less likely to default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 processes to reduce negative equity lending  and record additional assets considered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Infrastructure &amp; Resources to be allocated for model implementation.</a:t>
            </a:r>
          </a:p>
        </p:txBody>
      </p:sp>
    </p:spTree>
    <p:extLst>
      <p:ext uri="{BB962C8B-B14F-4D97-AF65-F5344CB8AC3E}">
        <p14:creationId xmlns:p14="http://schemas.microsoft.com/office/powerpoint/2010/main" val="6674509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438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Century Gothic"/>
              </a:rPr>
              <a:t>Risks &amp; Limitations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rapezoid 42">
            <a:extLst>
              <a:ext uri="{FF2B5EF4-FFF2-40B4-BE49-F238E27FC236}">
                <a16:creationId xmlns:a16="http://schemas.microsoft.com/office/drawing/2014/main" id="{0092C447-C8E1-4B12-B012-E6D21CBB1F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-422302" y="2854654"/>
            <a:ext cx="4336142" cy="2044685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44" name="Trapezoid 43">
            <a:extLst>
              <a:ext uri="{FF2B5EF4-FFF2-40B4-BE49-F238E27FC236}">
                <a16:creationId xmlns:a16="http://schemas.microsoft.com/office/drawing/2014/main" id="{7E139379-1914-4446-8D6D-984A47041A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2663743" y="2702879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45" name="Trapezoid 44">
            <a:extLst>
              <a:ext uri="{FF2B5EF4-FFF2-40B4-BE49-F238E27FC236}">
                <a16:creationId xmlns:a16="http://schemas.microsoft.com/office/drawing/2014/main" id="{F79B51BB-1B30-4ED8-B26D-21EE8BC675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5515821" y="2742958"/>
            <a:ext cx="4336142" cy="2044685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46" name="Trapezoid 45">
            <a:extLst>
              <a:ext uri="{FF2B5EF4-FFF2-40B4-BE49-F238E27FC236}">
                <a16:creationId xmlns:a16="http://schemas.microsoft.com/office/drawing/2014/main" id="{89DA262E-0502-4E65-8ABA-E063880EA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8263685" y="2673363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751D31D-3535-411D-8BAC-95CCC90AB185}"/>
              </a:ext>
            </a:extLst>
          </p:cNvPr>
          <p:cNvSpPr/>
          <p:nvPr/>
        </p:nvSpPr>
        <p:spPr>
          <a:xfrm>
            <a:off x="3243403" y="2886560"/>
            <a:ext cx="137160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A4D735A-8F75-4E2A-8F1A-CC303B0718BA}"/>
              </a:ext>
            </a:extLst>
          </p:cNvPr>
          <p:cNvSpPr/>
          <p:nvPr/>
        </p:nvSpPr>
        <p:spPr>
          <a:xfrm>
            <a:off x="5410201" y="2886560"/>
            <a:ext cx="137160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668C4B5-BCEC-465A-ADA5-6A054B15F7A3}"/>
              </a:ext>
            </a:extLst>
          </p:cNvPr>
          <p:cNvSpPr/>
          <p:nvPr/>
        </p:nvSpPr>
        <p:spPr>
          <a:xfrm>
            <a:off x="9745956" y="2886560"/>
            <a:ext cx="137160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8534162-B6E2-4579-9DAD-AD8DE07459BC}"/>
              </a:ext>
            </a:extLst>
          </p:cNvPr>
          <p:cNvSpPr/>
          <p:nvPr/>
        </p:nvSpPr>
        <p:spPr>
          <a:xfrm>
            <a:off x="884223" y="3672466"/>
            <a:ext cx="1629282" cy="1218282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dirty="0">
                <a:solidFill>
                  <a:schemeClr val="bg1"/>
                </a:solidFill>
                <a:latin typeface="Segoe UI Light"/>
                <a:cs typeface="Segoe UI" panose="020B0502040204020203" pitchFamily="34" charset="0"/>
              </a:rPr>
              <a:t>Requires much higher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dirty="0">
                <a:solidFill>
                  <a:schemeClr val="bg1"/>
                </a:solidFill>
                <a:latin typeface="Segoe UI Light"/>
                <a:cs typeface="Segoe UI" panose="020B0502040204020203" pitchFamily="34" charset="0"/>
              </a:rPr>
              <a:t>Computational resources than a single model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1535E1C-6EBC-45D8-BCE1-D5B947A61FB6}"/>
              </a:ext>
            </a:extLst>
          </p:cNvPr>
          <p:cNvSpPr/>
          <p:nvPr/>
        </p:nvSpPr>
        <p:spPr>
          <a:xfrm>
            <a:off x="3955793" y="3448538"/>
            <a:ext cx="1752042" cy="1928990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dirty="0">
                <a:solidFill>
                  <a:schemeClr val="bg1"/>
                </a:solidFill>
                <a:latin typeface="Segoe UI Light"/>
                <a:cs typeface="Segoe UI" panose="020B0502040204020203" pitchFamily="34" charset="0"/>
              </a:rPr>
              <a:t>Risk averse policy-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dirty="0">
                <a:solidFill>
                  <a:schemeClr val="bg1"/>
                </a:solidFill>
                <a:latin typeface="Segoe UI Light"/>
                <a:cs typeface="Segoe UI" panose="020B0502040204020203" pitchFamily="34" charset="0"/>
              </a:rPr>
              <a:t>May require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Light"/>
                <a:ea typeface="+mn-ea"/>
                <a:cs typeface="Segoe UI" panose="020B0502040204020203" pitchFamily="34" charset="0"/>
              </a:rPr>
              <a:t>model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dirty="0">
                <a:solidFill>
                  <a:schemeClr val="bg1"/>
                </a:solidFill>
                <a:latin typeface="Segoe UI Light"/>
                <a:cs typeface="Segoe UI" panose="020B0502040204020203" pitchFamily="34" charset="0"/>
              </a:rPr>
              <a:t>Adjustment or change to a single model instead of combination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Segoe UI Light"/>
              <a:ea typeface="+mn-ea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 Light"/>
                <a:ea typeface="+mn-ea"/>
                <a:cs typeface="Segoe UI" panose="020B0502040204020203" pitchFamily="34" charset="0"/>
              </a:rPr>
              <a:t> 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8FF18A5-7B4E-4493-B38D-E732E033F82F}"/>
              </a:ext>
            </a:extLst>
          </p:cNvPr>
          <p:cNvSpPr/>
          <p:nvPr/>
        </p:nvSpPr>
        <p:spPr>
          <a:xfrm>
            <a:off x="6857443" y="3570366"/>
            <a:ext cx="1752042" cy="1461939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dirty="0">
                <a:solidFill>
                  <a:schemeClr val="bg1"/>
                </a:solidFill>
                <a:latin typeface="Segoe UI Light"/>
                <a:cs typeface="Segoe UI" panose="020B0502040204020203" pitchFamily="34" charset="0"/>
              </a:rPr>
              <a:t>External factors like market crashes, recession, pandemics not taken into consideration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 Light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BCD242F-9A97-473E-8E17-3F6C3C75CE68}"/>
              </a:ext>
            </a:extLst>
          </p:cNvPr>
          <p:cNvSpPr/>
          <p:nvPr/>
        </p:nvSpPr>
        <p:spPr>
          <a:xfrm>
            <a:off x="9555735" y="3653603"/>
            <a:ext cx="1752042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+mn-ea"/>
                <a:cs typeface="Segoe UI" panose="020B0502040204020203" pitchFamily="34" charset="0"/>
              </a:rPr>
              <a:t>. </a:t>
            </a:r>
          </a:p>
        </p:txBody>
      </p:sp>
      <p:sp>
        <p:nvSpPr>
          <p:cNvPr id="56" name="Freeform 4197" descr="Icon of shopping cart.">
            <a:extLst>
              <a:ext uri="{FF2B5EF4-FFF2-40B4-BE49-F238E27FC236}">
                <a16:creationId xmlns:a16="http://schemas.microsoft.com/office/drawing/2014/main" id="{DEC447B3-FDD1-438D-A671-84CC56DF3DFC}"/>
              </a:ext>
            </a:extLst>
          </p:cNvPr>
          <p:cNvSpPr>
            <a:spLocks noEditPoints="1"/>
          </p:cNvSpPr>
          <p:nvPr/>
        </p:nvSpPr>
        <p:spPr bwMode="auto">
          <a:xfrm>
            <a:off x="1572237" y="2343706"/>
            <a:ext cx="380334" cy="348640"/>
          </a:xfrm>
          <a:custGeom>
            <a:avLst/>
            <a:gdLst>
              <a:gd name="T0" fmla="*/ 540 w 901"/>
              <a:gd name="T1" fmla="*/ 161 h 826"/>
              <a:gd name="T2" fmla="*/ 360 w 901"/>
              <a:gd name="T3" fmla="*/ 255 h 826"/>
              <a:gd name="T4" fmla="*/ 360 w 901"/>
              <a:gd name="T5" fmla="*/ 255 h 826"/>
              <a:gd name="T6" fmla="*/ 201 w 901"/>
              <a:gd name="T7" fmla="*/ 255 h 826"/>
              <a:gd name="T8" fmla="*/ 749 w 901"/>
              <a:gd name="T9" fmla="*/ 46 h 826"/>
              <a:gd name="T10" fmla="*/ 692 w 901"/>
              <a:gd name="T11" fmla="*/ 248 h 826"/>
              <a:gd name="T12" fmla="*/ 568 w 901"/>
              <a:gd name="T13" fmla="*/ 103 h 826"/>
              <a:gd name="T14" fmla="*/ 556 w 901"/>
              <a:gd name="T15" fmla="*/ 104 h 826"/>
              <a:gd name="T16" fmla="*/ 341 w 901"/>
              <a:gd name="T17" fmla="*/ 135 h 826"/>
              <a:gd name="T18" fmla="*/ 333 w 901"/>
              <a:gd name="T19" fmla="*/ 141 h 826"/>
              <a:gd name="T20" fmla="*/ 330 w 901"/>
              <a:gd name="T21" fmla="*/ 255 h 826"/>
              <a:gd name="T22" fmla="*/ 120 w 901"/>
              <a:gd name="T23" fmla="*/ 4 h 826"/>
              <a:gd name="T24" fmla="*/ 109 w 901"/>
              <a:gd name="T25" fmla="*/ 0 h 826"/>
              <a:gd name="T26" fmla="*/ 5 w 901"/>
              <a:gd name="T27" fmla="*/ 48 h 826"/>
              <a:gd name="T28" fmla="*/ 0 w 901"/>
              <a:gd name="T29" fmla="*/ 58 h 826"/>
              <a:gd name="T30" fmla="*/ 82 w 901"/>
              <a:gd name="T31" fmla="*/ 255 h 826"/>
              <a:gd name="T32" fmla="*/ 5 w 901"/>
              <a:gd name="T33" fmla="*/ 259 h 826"/>
              <a:gd name="T34" fmla="*/ 0 w 901"/>
              <a:gd name="T35" fmla="*/ 271 h 826"/>
              <a:gd name="T36" fmla="*/ 120 w 901"/>
              <a:gd name="T37" fmla="*/ 643 h 826"/>
              <a:gd name="T38" fmla="*/ 589 w 901"/>
              <a:gd name="T39" fmla="*/ 676 h 826"/>
              <a:gd name="T40" fmla="*/ 157 w 901"/>
              <a:gd name="T41" fmla="*/ 679 h 826"/>
              <a:gd name="T42" fmla="*/ 131 w 901"/>
              <a:gd name="T43" fmla="*/ 693 h 826"/>
              <a:gd name="T44" fmla="*/ 113 w 901"/>
              <a:gd name="T45" fmla="*/ 716 h 826"/>
              <a:gd name="T46" fmla="*/ 105 w 901"/>
              <a:gd name="T47" fmla="*/ 744 h 826"/>
              <a:gd name="T48" fmla="*/ 108 w 901"/>
              <a:gd name="T49" fmla="*/ 774 h 826"/>
              <a:gd name="T50" fmla="*/ 122 w 901"/>
              <a:gd name="T51" fmla="*/ 798 h 826"/>
              <a:gd name="T52" fmla="*/ 144 w 901"/>
              <a:gd name="T53" fmla="*/ 818 h 826"/>
              <a:gd name="T54" fmla="*/ 172 w 901"/>
              <a:gd name="T55" fmla="*/ 826 h 826"/>
              <a:gd name="T56" fmla="*/ 202 w 901"/>
              <a:gd name="T57" fmla="*/ 823 h 826"/>
              <a:gd name="T58" fmla="*/ 228 w 901"/>
              <a:gd name="T59" fmla="*/ 809 h 826"/>
              <a:gd name="T60" fmla="*/ 246 w 901"/>
              <a:gd name="T61" fmla="*/ 787 h 826"/>
              <a:gd name="T62" fmla="*/ 255 w 901"/>
              <a:gd name="T63" fmla="*/ 759 h 826"/>
              <a:gd name="T64" fmla="*/ 246 w 901"/>
              <a:gd name="T65" fmla="*/ 716 h 826"/>
              <a:gd name="T66" fmla="*/ 514 w 901"/>
              <a:gd name="T67" fmla="*/ 727 h 826"/>
              <a:gd name="T68" fmla="*/ 512 w 901"/>
              <a:gd name="T69" fmla="*/ 766 h 826"/>
              <a:gd name="T70" fmla="*/ 523 w 901"/>
              <a:gd name="T71" fmla="*/ 793 h 826"/>
              <a:gd name="T72" fmla="*/ 543 w 901"/>
              <a:gd name="T73" fmla="*/ 813 h 826"/>
              <a:gd name="T74" fmla="*/ 570 w 901"/>
              <a:gd name="T75" fmla="*/ 825 h 826"/>
              <a:gd name="T76" fmla="*/ 601 w 901"/>
              <a:gd name="T77" fmla="*/ 825 h 826"/>
              <a:gd name="T78" fmla="*/ 628 w 901"/>
              <a:gd name="T79" fmla="*/ 813 h 826"/>
              <a:gd name="T80" fmla="*/ 648 w 901"/>
              <a:gd name="T81" fmla="*/ 793 h 826"/>
              <a:gd name="T82" fmla="*/ 659 w 901"/>
              <a:gd name="T83" fmla="*/ 766 h 826"/>
              <a:gd name="T84" fmla="*/ 658 w 901"/>
              <a:gd name="T85" fmla="*/ 730 h 826"/>
              <a:gd name="T86" fmla="*/ 635 w 901"/>
              <a:gd name="T87" fmla="*/ 695 h 826"/>
              <a:gd name="T88" fmla="*/ 630 w 901"/>
              <a:gd name="T89" fmla="*/ 635 h 826"/>
              <a:gd name="T90" fmla="*/ 886 w 901"/>
              <a:gd name="T91" fmla="*/ 75 h 826"/>
              <a:gd name="T92" fmla="*/ 897 w 901"/>
              <a:gd name="T93" fmla="*/ 70 h 826"/>
              <a:gd name="T94" fmla="*/ 901 w 901"/>
              <a:gd name="T95" fmla="*/ 60 h 826"/>
              <a:gd name="T96" fmla="*/ 897 w 901"/>
              <a:gd name="T97" fmla="*/ 49 h 826"/>
              <a:gd name="T98" fmla="*/ 886 w 901"/>
              <a:gd name="T99" fmla="*/ 45 h 8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901" h="826">
                <a:moveTo>
                  <a:pt x="442" y="255"/>
                </a:moveTo>
                <a:lnTo>
                  <a:pt x="540" y="161"/>
                </a:lnTo>
                <a:lnTo>
                  <a:pt x="540" y="161"/>
                </a:lnTo>
                <a:lnTo>
                  <a:pt x="540" y="161"/>
                </a:lnTo>
                <a:lnTo>
                  <a:pt x="562" y="139"/>
                </a:lnTo>
                <a:lnTo>
                  <a:pt x="659" y="255"/>
                </a:lnTo>
                <a:lnTo>
                  <a:pt x="442" y="255"/>
                </a:lnTo>
                <a:close/>
                <a:moveTo>
                  <a:pt x="360" y="255"/>
                </a:moveTo>
                <a:lnTo>
                  <a:pt x="360" y="165"/>
                </a:lnTo>
                <a:lnTo>
                  <a:pt x="493" y="165"/>
                </a:lnTo>
                <a:lnTo>
                  <a:pt x="399" y="255"/>
                </a:lnTo>
                <a:lnTo>
                  <a:pt x="360" y="255"/>
                </a:lnTo>
                <a:close/>
                <a:moveTo>
                  <a:pt x="114" y="255"/>
                </a:moveTo>
                <a:lnTo>
                  <a:pt x="34" y="67"/>
                </a:lnTo>
                <a:lnTo>
                  <a:pt x="101" y="35"/>
                </a:lnTo>
                <a:lnTo>
                  <a:pt x="201" y="255"/>
                </a:lnTo>
                <a:lnTo>
                  <a:pt x="114" y="255"/>
                </a:lnTo>
                <a:close/>
                <a:moveTo>
                  <a:pt x="886" y="45"/>
                </a:moveTo>
                <a:lnTo>
                  <a:pt x="753" y="45"/>
                </a:lnTo>
                <a:lnTo>
                  <a:pt x="749" y="46"/>
                </a:lnTo>
                <a:lnTo>
                  <a:pt x="745" y="48"/>
                </a:lnTo>
                <a:lnTo>
                  <a:pt x="740" y="51"/>
                </a:lnTo>
                <a:lnTo>
                  <a:pt x="739" y="57"/>
                </a:lnTo>
                <a:lnTo>
                  <a:pt x="692" y="248"/>
                </a:lnTo>
                <a:lnTo>
                  <a:pt x="575" y="107"/>
                </a:lnTo>
                <a:lnTo>
                  <a:pt x="573" y="105"/>
                </a:lnTo>
                <a:lnTo>
                  <a:pt x="571" y="104"/>
                </a:lnTo>
                <a:lnTo>
                  <a:pt x="568" y="103"/>
                </a:lnTo>
                <a:lnTo>
                  <a:pt x="564" y="102"/>
                </a:lnTo>
                <a:lnTo>
                  <a:pt x="561" y="102"/>
                </a:lnTo>
                <a:lnTo>
                  <a:pt x="559" y="103"/>
                </a:lnTo>
                <a:lnTo>
                  <a:pt x="556" y="104"/>
                </a:lnTo>
                <a:lnTo>
                  <a:pt x="554" y="106"/>
                </a:lnTo>
                <a:lnTo>
                  <a:pt x="524" y="135"/>
                </a:lnTo>
                <a:lnTo>
                  <a:pt x="345" y="135"/>
                </a:lnTo>
                <a:lnTo>
                  <a:pt x="341" y="135"/>
                </a:lnTo>
                <a:lnTo>
                  <a:pt x="339" y="136"/>
                </a:lnTo>
                <a:lnTo>
                  <a:pt x="336" y="138"/>
                </a:lnTo>
                <a:lnTo>
                  <a:pt x="334" y="139"/>
                </a:lnTo>
                <a:lnTo>
                  <a:pt x="333" y="141"/>
                </a:lnTo>
                <a:lnTo>
                  <a:pt x="331" y="144"/>
                </a:lnTo>
                <a:lnTo>
                  <a:pt x="331" y="147"/>
                </a:lnTo>
                <a:lnTo>
                  <a:pt x="330" y="150"/>
                </a:lnTo>
                <a:lnTo>
                  <a:pt x="330" y="255"/>
                </a:lnTo>
                <a:lnTo>
                  <a:pt x="234" y="255"/>
                </a:lnTo>
                <a:lnTo>
                  <a:pt x="123" y="8"/>
                </a:lnTo>
                <a:lnTo>
                  <a:pt x="122" y="6"/>
                </a:lnTo>
                <a:lnTo>
                  <a:pt x="120" y="4"/>
                </a:lnTo>
                <a:lnTo>
                  <a:pt x="117" y="2"/>
                </a:lnTo>
                <a:lnTo>
                  <a:pt x="114" y="1"/>
                </a:lnTo>
                <a:lnTo>
                  <a:pt x="111" y="0"/>
                </a:lnTo>
                <a:lnTo>
                  <a:pt x="109" y="0"/>
                </a:lnTo>
                <a:lnTo>
                  <a:pt x="106" y="0"/>
                </a:lnTo>
                <a:lnTo>
                  <a:pt x="102" y="1"/>
                </a:lnTo>
                <a:lnTo>
                  <a:pt x="8" y="46"/>
                </a:lnTo>
                <a:lnTo>
                  <a:pt x="5" y="48"/>
                </a:lnTo>
                <a:lnTo>
                  <a:pt x="3" y="50"/>
                </a:lnTo>
                <a:lnTo>
                  <a:pt x="2" y="52"/>
                </a:lnTo>
                <a:lnTo>
                  <a:pt x="1" y="54"/>
                </a:lnTo>
                <a:lnTo>
                  <a:pt x="0" y="58"/>
                </a:lnTo>
                <a:lnTo>
                  <a:pt x="0" y="60"/>
                </a:lnTo>
                <a:lnTo>
                  <a:pt x="0" y="63"/>
                </a:lnTo>
                <a:lnTo>
                  <a:pt x="1" y="66"/>
                </a:lnTo>
                <a:lnTo>
                  <a:pt x="82" y="255"/>
                </a:lnTo>
                <a:lnTo>
                  <a:pt x="15" y="255"/>
                </a:lnTo>
                <a:lnTo>
                  <a:pt x="11" y="256"/>
                </a:lnTo>
                <a:lnTo>
                  <a:pt x="7" y="257"/>
                </a:lnTo>
                <a:lnTo>
                  <a:pt x="5" y="259"/>
                </a:lnTo>
                <a:lnTo>
                  <a:pt x="2" y="261"/>
                </a:lnTo>
                <a:lnTo>
                  <a:pt x="1" y="265"/>
                </a:lnTo>
                <a:lnTo>
                  <a:pt x="0" y="268"/>
                </a:lnTo>
                <a:lnTo>
                  <a:pt x="0" y="271"/>
                </a:lnTo>
                <a:lnTo>
                  <a:pt x="1" y="275"/>
                </a:lnTo>
                <a:lnTo>
                  <a:pt x="114" y="635"/>
                </a:lnTo>
                <a:lnTo>
                  <a:pt x="116" y="640"/>
                </a:lnTo>
                <a:lnTo>
                  <a:pt x="120" y="643"/>
                </a:lnTo>
                <a:lnTo>
                  <a:pt x="123" y="645"/>
                </a:lnTo>
                <a:lnTo>
                  <a:pt x="128" y="646"/>
                </a:lnTo>
                <a:lnTo>
                  <a:pt x="596" y="646"/>
                </a:lnTo>
                <a:lnTo>
                  <a:pt x="589" y="676"/>
                </a:lnTo>
                <a:lnTo>
                  <a:pt x="180" y="676"/>
                </a:lnTo>
                <a:lnTo>
                  <a:pt x="172" y="676"/>
                </a:lnTo>
                <a:lnTo>
                  <a:pt x="165" y="677"/>
                </a:lnTo>
                <a:lnTo>
                  <a:pt x="157" y="679"/>
                </a:lnTo>
                <a:lnTo>
                  <a:pt x="151" y="682"/>
                </a:lnTo>
                <a:lnTo>
                  <a:pt x="144" y="685"/>
                </a:lnTo>
                <a:lnTo>
                  <a:pt x="138" y="689"/>
                </a:lnTo>
                <a:lnTo>
                  <a:pt x="131" y="693"/>
                </a:lnTo>
                <a:lnTo>
                  <a:pt x="127" y="698"/>
                </a:lnTo>
                <a:lnTo>
                  <a:pt x="122" y="703"/>
                </a:lnTo>
                <a:lnTo>
                  <a:pt x="117" y="709"/>
                </a:lnTo>
                <a:lnTo>
                  <a:pt x="113" y="716"/>
                </a:lnTo>
                <a:lnTo>
                  <a:pt x="110" y="722"/>
                </a:lnTo>
                <a:lnTo>
                  <a:pt x="108" y="729"/>
                </a:lnTo>
                <a:lnTo>
                  <a:pt x="106" y="736"/>
                </a:lnTo>
                <a:lnTo>
                  <a:pt x="105" y="744"/>
                </a:lnTo>
                <a:lnTo>
                  <a:pt x="105" y="751"/>
                </a:lnTo>
                <a:lnTo>
                  <a:pt x="105" y="759"/>
                </a:lnTo>
                <a:lnTo>
                  <a:pt x="106" y="766"/>
                </a:lnTo>
                <a:lnTo>
                  <a:pt x="108" y="774"/>
                </a:lnTo>
                <a:lnTo>
                  <a:pt x="110" y="780"/>
                </a:lnTo>
                <a:lnTo>
                  <a:pt x="113" y="787"/>
                </a:lnTo>
                <a:lnTo>
                  <a:pt x="117" y="793"/>
                </a:lnTo>
                <a:lnTo>
                  <a:pt x="122" y="798"/>
                </a:lnTo>
                <a:lnTo>
                  <a:pt x="127" y="804"/>
                </a:lnTo>
                <a:lnTo>
                  <a:pt x="131" y="809"/>
                </a:lnTo>
                <a:lnTo>
                  <a:pt x="138" y="813"/>
                </a:lnTo>
                <a:lnTo>
                  <a:pt x="144" y="818"/>
                </a:lnTo>
                <a:lnTo>
                  <a:pt x="151" y="821"/>
                </a:lnTo>
                <a:lnTo>
                  <a:pt x="157" y="823"/>
                </a:lnTo>
                <a:lnTo>
                  <a:pt x="165" y="825"/>
                </a:lnTo>
                <a:lnTo>
                  <a:pt x="172" y="826"/>
                </a:lnTo>
                <a:lnTo>
                  <a:pt x="180" y="826"/>
                </a:lnTo>
                <a:lnTo>
                  <a:pt x="187" y="826"/>
                </a:lnTo>
                <a:lnTo>
                  <a:pt x="195" y="825"/>
                </a:lnTo>
                <a:lnTo>
                  <a:pt x="202" y="823"/>
                </a:lnTo>
                <a:lnTo>
                  <a:pt x="209" y="821"/>
                </a:lnTo>
                <a:lnTo>
                  <a:pt x="215" y="818"/>
                </a:lnTo>
                <a:lnTo>
                  <a:pt x="221" y="813"/>
                </a:lnTo>
                <a:lnTo>
                  <a:pt x="228" y="809"/>
                </a:lnTo>
                <a:lnTo>
                  <a:pt x="233" y="804"/>
                </a:lnTo>
                <a:lnTo>
                  <a:pt x="238" y="798"/>
                </a:lnTo>
                <a:lnTo>
                  <a:pt x="242" y="793"/>
                </a:lnTo>
                <a:lnTo>
                  <a:pt x="246" y="787"/>
                </a:lnTo>
                <a:lnTo>
                  <a:pt x="249" y="780"/>
                </a:lnTo>
                <a:lnTo>
                  <a:pt x="251" y="774"/>
                </a:lnTo>
                <a:lnTo>
                  <a:pt x="254" y="766"/>
                </a:lnTo>
                <a:lnTo>
                  <a:pt x="255" y="759"/>
                </a:lnTo>
                <a:lnTo>
                  <a:pt x="255" y="751"/>
                </a:lnTo>
                <a:lnTo>
                  <a:pt x="254" y="738"/>
                </a:lnTo>
                <a:lnTo>
                  <a:pt x="250" y="727"/>
                </a:lnTo>
                <a:lnTo>
                  <a:pt x="246" y="716"/>
                </a:lnTo>
                <a:lnTo>
                  <a:pt x="240" y="706"/>
                </a:lnTo>
                <a:lnTo>
                  <a:pt x="526" y="706"/>
                </a:lnTo>
                <a:lnTo>
                  <a:pt x="519" y="716"/>
                </a:lnTo>
                <a:lnTo>
                  <a:pt x="514" y="727"/>
                </a:lnTo>
                <a:lnTo>
                  <a:pt x="511" y="738"/>
                </a:lnTo>
                <a:lnTo>
                  <a:pt x="510" y="751"/>
                </a:lnTo>
                <a:lnTo>
                  <a:pt x="511" y="759"/>
                </a:lnTo>
                <a:lnTo>
                  <a:pt x="512" y="766"/>
                </a:lnTo>
                <a:lnTo>
                  <a:pt x="514" y="774"/>
                </a:lnTo>
                <a:lnTo>
                  <a:pt x="516" y="780"/>
                </a:lnTo>
                <a:lnTo>
                  <a:pt x="519" y="787"/>
                </a:lnTo>
                <a:lnTo>
                  <a:pt x="523" y="793"/>
                </a:lnTo>
                <a:lnTo>
                  <a:pt x="528" y="798"/>
                </a:lnTo>
                <a:lnTo>
                  <a:pt x="532" y="804"/>
                </a:lnTo>
                <a:lnTo>
                  <a:pt x="538" y="809"/>
                </a:lnTo>
                <a:lnTo>
                  <a:pt x="543" y="813"/>
                </a:lnTo>
                <a:lnTo>
                  <a:pt x="549" y="818"/>
                </a:lnTo>
                <a:lnTo>
                  <a:pt x="556" y="821"/>
                </a:lnTo>
                <a:lnTo>
                  <a:pt x="563" y="823"/>
                </a:lnTo>
                <a:lnTo>
                  <a:pt x="570" y="825"/>
                </a:lnTo>
                <a:lnTo>
                  <a:pt x="577" y="826"/>
                </a:lnTo>
                <a:lnTo>
                  <a:pt x="586" y="826"/>
                </a:lnTo>
                <a:lnTo>
                  <a:pt x="593" y="826"/>
                </a:lnTo>
                <a:lnTo>
                  <a:pt x="601" y="825"/>
                </a:lnTo>
                <a:lnTo>
                  <a:pt x="607" y="823"/>
                </a:lnTo>
                <a:lnTo>
                  <a:pt x="615" y="821"/>
                </a:lnTo>
                <a:lnTo>
                  <a:pt x="621" y="818"/>
                </a:lnTo>
                <a:lnTo>
                  <a:pt x="628" y="813"/>
                </a:lnTo>
                <a:lnTo>
                  <a:pt x="633" y="809"/>
                </a:lnTo>
                <a:lnTo>
                  <a:pt x="638" y="804"/>
                </a:lnTo>
                <a:lnTo>
                  <a:pt x="644" y="798"/>
                </a:lnTo>
                <a:lnTo>
                  <a:pt x="648" y="793"/>
                </a:lnTo>
                <a:lnTo>
                  <a:pt x="651" y="787"/>
                </a:lnTo>
                <a:lnTo>
                  <a:pt x="654" y="780"/>
                </a:lnTo>
                <a:lnTo>
                  <a:pt x="658" y="774"/>
                </a:lnTo>
                <a:lnTo>
                  <a:pt x="659" y="766"/>
                </a:lnTo>
                <a:lnTo>
                  <a:pt x="660" y="759"/>
                </a:lnTo>
                <a:lnTo>
                  <a:pt x="661" y="751"/>
                </a:lnTo>
                <a:lnTo>
                  <a:pt x="660" y="740"/>
                </a:lnTo>
                <a:lnTo>
                  <a:pt x="658" y="730"/>
                </a:lnTo>
                <a:lnTo>
                  <a:pt x="653" y="720"/>
                </a:lnTo>
                <a:lnTo>
                  <a:pt x="649" y="710"/>
                </a:lnTo>
                <a:lnTo>
                  <a:pt x="643" y="702"/>
                </a:lnTo>
                <a:lnTo>
                  <a:pt x="635" y="695"/>
                </a:lnTo>
                <a:lnTo>
                  <a:pt x="627" y="689"/>
                </a:lnTo>
                <a:lnTo>
                  <a:pt x="618" y="684"/>
                </a:lnTo>
                <a:lnTo>
                  <a:pt x="629" y="637"/>
                </a:lnTo>
                <a:lnTo>
                  <a:pt x="630" y="635"/>
                </a:lnTo>
                <a:lnTo>
                  <a:pt x="630" y="634"/>
                </a:lnTo>
                <a:lnTo>
                  <a:pt x="717" y="274"/>
                </a:lnTo>
                <a:lnTo>
                  <a:pt x="765" y="75"/>
                </a:lnTo>
                <a:lnTo>
                  <a:pt x="886" y="75"/>
                </a:lnTo>
                <a:lnTo>
                  <a:pt x="889" y="75"/>
                </a:lnTo>
                <a:lnTo>
                  <a:pt x="891" y="74"/>
                </a:lnTo>
                <a:lnTo>
                  <a:pt x="895" y="73"/>
                </a:lnTo>
                <a:lnTo>
                  <a:pt x="897" y="70"/>
                </a:lnTo>
                <a:lnTo>
                  <a:pt x="899" y="68"/>
                </a:lnTo>
                <a:lnTo>
                  <a:pt x="900" y="66"/>
                </a:lnTo>
                <a:lnTo>
                  <a:pt x="901" y="63"/>
                </a:lnTo>
                <a:lnTo>
                  <a:pt x="901" y="60"/>
                </a:lnTo>
                <a:lnTo>
                  <a:pt x="901" y="57"/>
                </a:lnTo>
                <a:lnTo>
                  <a:pt x="900" y="54"/>
                </a:lnTo>
                <a:lnTo>
                  <a:pt x="899" y="51"/>
                </a:lnTo>
                <a:lnTo>
                  <a:pt x="897" y="49"/>
                </a:lnTo>
                <a:lnTo>
                  <a:pt x="895" y="47"/>
                </a:lnTo>
                <a:lnTo>
                  <a:pt x="891" y="46"/>
                </a:lnTo>
                <a:lnTo>
                  <a:pt x="889" y="45"/>
                </a:lnTo>
                <a:lnTo>
                  <a:pt x="886" y="4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57" name="Freeform 4344" descr="Icon of wrench. ">
            <a:extLst>
              <a:ext uri="{FF2B5EF4-FFF2-40B4-BE49-F238E27FC236}">
                <a16:creationId xmlns:a16="http://schemas.microsoft.com/office/drawing/2014/main" id="{C131659B-1A41-4821-9349-1E69BBBB560E}"/>
              </a:ext>
            </a:extLst>
          </p:cNvPr>
          <p:cNvSpPr>
            <a:spLocks/>
          </p:cNvSpPr>
          <p:nvPr/>
        </p:nvSpPr>
        <p:spPr bwMode="auto">
          <a:xfrm>
            <a:off x="4642203" y="2300343"/>
            <a:ext cx="373996" cy="373996"/>
          </a:xfrm>
          <a:custGeom>
            <a:avLst/>
            <a:gdLst>
              <a:gd name="T0" fmla="*/ 853 w 886"/>
              <a:gd name="T1" fmla="*/ 137 h 886"/>
              <a:gd name="T2" fmla="*/ 842 w 886"/>
              <a:gd name="T3" fmla="*/ 134 h 886"/>
              <a:gd name="T4" fmla="*/ 833 w 886"/>
              <a:gd name="T5" fmla="*/ 138 h 886"/>
              <a:gd name="T6" fmla="*/ 646 w 886"/>
              <a:gd name="T7" fmla="*/ 172 h 886"/>
              <a:gd name="T8" fmla="*/ 754 w 886"/>
              <a:gd name="T9" fmla="*/ 46 h 886"/>
              <a:gd name="T10" fmla="*/ 754 w 886"/>
              <a:gd name="T11" fmla="*/ 37 h 886"/>
              <a:gd name="T12" fmla="*/ 747 w 886"/>
              <a:gd name="T13" fmla="*/ 29 h 886"/>
              <a:gd name="T14" fmla="*/ 704 w 886"/>
              <a:gd name="T15" fmla="*/ 12 h 886"/>
              <a:gd name="T16" fmla="*/ 659 w 886"/>
              <a:gd name="T17" fmla="*/ 2 h 886"/>
              <a:gd name="T18" fmla="*/ 615 w 886"/>
              <a:gd name="T19" fmla="*/ 0 h 886"/>
              <a:gd name="T20" fmla="*/ 577 w 886"/>
              <a:gd name="T21" fmla="*/ 6 h 886"/>
              <a:gd name="T22" fmla="*/ 539 w 886"/>
              <a:gd name="T23" fmla="*/ 15 h 886"/>
              <a:gd name="T24" fmla="*/ 505 w 886"/>
              <a:gd name="T25" fmla="*/ 31 h 886"/>
              <a:gd name="T26" fmla="*/ 473 w 886"/>
              <a:gd name="T27" fmla="*/ 52 h 886"/>
              <a:gd name="T28" fmla="*/ 443 w 886"/>
              <a:gd name="T29" fmla="*/ 76 h 886"/>
              <a:gd name="T30" fmla="*/ 405 w 886"/>
              <a:gd name="T31" fmla="*/ 124 h 886"/>
              <a:gd name="T32" fmla="*/ 380 w 886"/>
              <a:gd name="T33" fmla="*/ 178 h 886"/>
              <a:gd name="T34" fmla="*/ 368 w 886"/>
              <a:gd name="T35" fmla="*/ 235 h 886"/>
              <a:gd name="T36" fmla="*/ 368 w 886"/>
              <a:gd name="T37" fmla="*/ 293 h 886"/>
              <a:gd name="T38" fmla="*/ 382 w 886"/>
              <a:gd name="T39" fmla="*/ 351 h 886"/>
              <a:gd name="T40" fmla="*/ 21 w 886"/>
              <a:gd name="T41" fmla="*/ 738 h 886"/>
              <a:gd name="T42" fmla="*/ 7 w 886"/>
              <a:gd name="T43" fmla="*/ 762 h 886"/>
              <a:gd name="T44" fmla="*/ 1 w 886"/>
              <a:gd name="T45" fmla="*/ 787 h 886"/>
              <a:gd name="T46" fmla="*/ 2 w 886"/>
              <a:gd name="T47" fmla="*/ 813 h 886"/>
              <a:gd name="T48" fmla="*/ 11 w 886"/>
              <a:gd name="T49" fmla="*/ 838 h 886"/>
              <a:gd name="T50" fmla="*/ 27 w 886"/>
              <a:gd name="T51" fmla="*/ 860 h 886"/>
              <a:gd name="T52" fmla="*/ 48 w 886"/>
              <a:gd name="T53" fmla="*/ 875 h 886"/>
              <a:gd name="T54" fmla="*/ 73 w 886"/>
              <a:gd name="T55" fmla="*/ 884 h 886"/>
              <a:gd name="T56" fmla="*/ 99 w 886"/>
              <a:gd name="T57" fmla="*/ 885 h 886"/>
              <a:gd name="T58" fmla="*/ 125 w 886"/>
              <a:gd name="T59" fmla="*/ 879 h 886"/>
              <a:gd name="T60" fmla="*/ 148 w 886"/>
              <a:gd name="T61" fmla="*/ 866 h 886"/>
              <a:gd name="T62" fmla="*/ 530 w 886"/>
              <a:gd name="T63" fmla="*/ 502 h 886"/>
              <a:gd name="T64" fmla="*/ 570 w 886"/>
              <a:gd name="T65" fmla="*/ 515 h 886"/>
              <a:gd name="T66" fmla="*/ 612 w 886"/>
              <a:gd name="T67" fmla="*/ 520 h 886"/>
              <a:gd name="T68" fmla="*/ 626 w 886"/>
              <a:gd name="T69" fmla="*/ 520 h 886"/>
              <a:gd name="T70" fmla="*/ 664 w 886"/>
              <a:gd name="T71" fmla="*/ 518 h 886"/>
              <a:gd name="T72" fmla="*/ 702 w 886"/>
              <a:gd name="T73" fmla="*/ 509 h 886"/>
              <a:gd name="T74" fmla="*/ 737 w 886"/>
              <a:gd name="T75" fmla="*/ 496 h 886"/>
              <a:gd name="T76" fmla="*/ 769 w 886"/>
              <a:gd name="T77" fmla="*/ 477 h 886"/>
              <a:gd name="T78" fmla="*/ 800 w 886"/>
              <a:gd name="T79" fmla="*/ 454 h 886"/>
              <a:gd name="T80" fmla="*/ 837 w 886"/>
              <a:gd name="T81" fmla="*/ 413 h 886"/>
              <a:gd name="T82" fmla="*/ 867 w 886"/>
              <a:gd name="T83" fmla="*/ 360 h 886"/>
              <a:gd name="T84" fmla="*/ 883 w 886"/>
              <a:gd name="T85" fmla="*/ 301 h 886"/>
              <a:gd name="T86" fmla="*/ 885 w 886"/>
              <a:gd name="T87" fmla="*/ 241 h 886"/>
              <a:gd name="T88" fmla="*/ 873 w 886"/>
              <a:gd name="T89" fmla="*/ 181 h 8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886" h="886">
                <a:moveTo>
                  <a:pt x="857" y="143"/>
                </a:moveTo>
                <a:lnTo>
                  <a:pt x="855" y="139"/>
                </a:lnTo>
                <a:lnTo>
                  <a:pt x="853" y="137"/>
                </a:lnTo>
                <a:lnTo>
                  <a:pt x="849" y="135"/>
                </a:lnTo>
                <a:lnTo>
                  <a:pt x="846" y="133"/>
                </a:lnTo>
                <a:lnTo>
                  <a:pt x="842" y="134"/>
                </a:lnTo>
                <a:lnTo>
                  <a:pt x="839" y="135"/>
                </a:lnTo>
                <a:lnTo>
                  <a:pt x="836" y="136"/>
                </a:lnTo>
                <a:lnTo>
                  <a:pt x="833" y="138"/>
                </a:lnTo>
                <a:lnTo>
                  <a:pt x="712" y="259"/>
                </a:lnTo>
                <a:lnTo>
                  <a:pt x="646" y="259"/>
                </a:lnTo>
                <a:lnTo>
                  <a:pt x="646" y="172"/>
                </a:lnTo>
                <a:lnTo>
                  <a:pt x="751" y="53"/>
                </a:lnTo>
                <a:lnTo>
                  <a:pt x="753" y="49"/>
                </a:lnTo>
                <a:lnTo>
                  <a:pt x="754" y="46"/>
                </a:lnTo>
                <a:lnTo>
                  <a:pt x="755" y="43"/>
                </a:lnTo>
                <a:lnTo>
                  <a:pt x="755" y="39"/>
                </a:lnTo>
                <a:lnTo>
                  <a:pt x="754" y="37"/>
                </a:lnTo>
                <a:lnTo>
                  <a:pt x="752" y="33"/>
                </a:lnTo>
                <a:lnTo>
                  <a:pt x="750" y="31"/>
                </a:lnTo>
                <a:lnTo>
                  <a:pt x="747" y="29"/>
                </a:lnTo>
                <a:lnTo>
                  <a:pt x="733" y="23"/>
                </a:lnTo>
                <a:lnTo>
                  <a:pt x="719" y="16"/>
                </a:lnTo>
                <a:lnTo>
                  <a:pt x="704" y="12"/>
                </a:lnTo>
                <a:lnTo>
                  <a:pt x="689" y="8"/>
                </a:lnTo>
                <a:lnTo>
                  <a:pt x="674" y="5"/>
                </a:lnTo>
                <a:lnTo>
                  <a:pt x="659" y="2"/>
                </a:lnTo>
                <a:lnTo>
                  <a:pt x="643" y="1"/>
                </a:lnTo>
                <a:lnTo>
                  <a:pt x="628" y="0"/>
                </a:lnTo>
                <a:lnTo>
                  <a:pt x="615" y="0"/>
                </a:lnTo>
                <a:lnTo>
                  <a:pt x="602" y="1"/>
                </a:lnTo>
                <a:lnTo>
                  <a:pt x="589" y="3"/>
                </a:lnTo>
                <a:lnTo>
                  <a:pt x="577" y="6"/>
                </a:lnTo>
                <a:lnTo>
                  <a:pt x="564" y="8"/>
                </a:lnTo>
                <a:lnTo>
                  <a:pt x="552" y="11"/>
                </a:lnTo>
                <a:lnTo>
                  <a:pt x="539" y="15"/>
                </a:lnTo>
                <a:lnTo>
                  <a:pt x="527" y="19"/>
                </a:lnTo>
                <a:lnTo>
                  <a:pt x="516" y="25"/>
                </a:lnTo>
                <a:lnTo>
                  <a:pt x="505" y="31"/>
                </a:lnTo>
                <a:lnTo>
                  <a:pt x="493" y="37"/>
                </a:lnTo>
                <a:lnTo>
                  <a:pt x="482" y="44"/>
                </a:lnTo>
                <a:lnTo>
                  <a:pt x="473" y="52"/>
                </a:lnTo>
                <a:lnTo>
                  <a:pt x="462" y="59"/>
                </a:lnTo>
                <a:lnTo>
                  <a:pt x="452" y="68"/>
                </a:lnTo>
                <a:lnTo>
                  <a:pt x="443" y="76"/>
                </a:lnTo>
                <a:lnTo>
                  <a:pt x="429" y="91"/>
                </a:lnTo>
                <a:lnTo>
                  <a:pt x="416" y="107"/>
                </a:lnTo>
                <a:lnTo>
                  <a:pt x="405" y="124"/>
                </a:lnTo>
                <a:lnTo>
                  <a:pt x="396" y="141"/>
                </a:lnTo>
                <a:lnTo>
                  <a:pt x="387" y="160"/>
                </a:lnTo>
                <a:lnTo>
                  <a:pt x="380" y="178"/>
                </a:lnTo>
                <a:lnTo>
                  <a:pt x="374" y="196"/>
                </a:lnTo>
                <a:lnTo>
                  <a:pt x="370" y="215"/>
                </a:lnTo>
                <a:lnTo>
                  <a:pt x="368" y="235"/>
                </a:lnTo>
                <a:lnTo>
                  <a:pt x="366" y="254"/>
                </a:lnTo>
                <a:lnTo>
                  <a:pt x="367" y="274"/>
                </a:lnTo>
                <a:lnTo>
                  <a:pt x="368" y="293"/>
                </a:lnTo>
                <a:lnTo>
                  <a:pt x="371" y="313"/>
                </a:lnTo>
                <a:lnTo>
                  <a:pt x="376" y="332"/>
                </a:lnTo>
                <a:lnTo>
                  <a:pt x="382" y="351"/>
                </a:lnTo>
                <a:lnTo>
                  <a:pt x="390" y="369"/>
                </a:lnTo>
                <a:lnTo>
                  <a:pt x="27" y="732"/>
                </a:lnTo>
                <a:lnTo>
                  <a:pt x="21" y="738"/>
                </a:lnTo>
                <a:lnTo>
                  <a:pt x="16" y="746"/>
                </a:lnTo>
                <a:lnTo>
                  <a:pt x="11" y="753"/>
                </a:lnTo>
                <a:lnTo>
                  <a:pt x="7" y="762"/>
                </a:lnTo>
                <a:lnTo>
                  <a:pt x="4" y="769"/>
                </a:lnTo>
                <a:lnTo>
                  <a:pt x="2" y="778"/>
                </a:lnTo>
                <a:lnTo>
                  <a:pt x="1" y="787"/>
                </a:lnTo>
                <a:lnTo>
                  <a:pt x="0" y="796"/>
                </a:lnTo>
                <a:lnTo>
                  <a:pt x="1" y="805"/>
                </a:lnTo>
                <a:lnTo>
                  <a:pt x="2" y="813"/>
                </a:lnTo>
                <a:lnTo>
                  <a:pt x="4" y="822"/>
                </a:lnTo>
                <a:lnTo>
                  <a:pt x="7" y="830"/>
                </a:lnTo>
                <a:lnTo>
                  <a:pt x="11" y="838"/>
                </a:lnTo>
                <a:lnTo>
                  <a:pt x="15" y="845"/>
                </a:lnTo>
                <a:lnTo>
                  <a:pt x="20" y="853"/>
                </a:lnTo>
                <a:lnTo>
                  <a:pt x="27" y="860"/>
                </a:lnTo>
                <a:lnTo>
                  <a:pt x="33" y="866"/>
                </a:lnTo>
                <a:lnTo>
                  <a:pt x="41" y="871"/>
                </a:lnTo>
                <a:lnTo>
                  <a:pt x="48" y="875"/>
                </a:lnTo>
                <a:lnTo>
                  <a:pt x="55" y="879"/>
                </a:lnTo>
                <a:lnTo>
                  <a:pt x="64" y="882"/>
                </a:lnTo>
                <a:lnTo>
                  <a:pt x="73" y="884"/>
                </a:lnTo>
                <a:lnTo>
                  <a:pt x="81" y="885"/>
                </a:lnTo>
                <a:lnTo>
                  <a:pt x="91" y="886"/>
                </a:lnTo>
                <a:lnTo>
                  <a:pt x="99" y="885"/>
                </a:lnTo>
                <a:lnTo>
                  <a:pt x="108" y="884"/>
                </a:lnTo>
                <a:lnTo>
                  <a:pt x="116" y="882"/>
                </a:lnTo>
                <a:lnTo>
                  <a:pt x="125" y="879"/>
                </a:lnTo>
                <a:lnTo>
                  <a:pt x="133" y="875"/>
                </a:lnTo>
                <a:lnTo>
                  <a:pt x="140" y="871"/>
                </a:lnTo>
                <a:lnTo>
                  <a:pt x="148" y="866"/>
                </a:lnTo>
                <a:lnTo>
                  <a:pt x="154" y="860"/>
                </a:lnTo>
                <a:lnTo>
                  <a:pt x="517" y="497"/>
                </a:lnTo>
                <a:lnTo>
                  <a:pt x="530" y="502"/>
                </a:lnTo>
                <a:lnTo>
                  <a:pt x="543" y="507"/>
                </a:lnTo>
                <a:lnTo>
                  <a:pt x="556" y="512"/>
                </a:lnTo>
                <a:lnTo>
                  <a:pt x="570" y="515"/>
                </a:lnTo>
                <a:lnTo>
                  <a:pt x="584" y="517"/>
                </a:lnTo>
                <a:lnTo>
                  <a:pt x="598" y="519"/>
                </a:lnTo>
                <a:lnTo>
                  <a:pt x="612" y="520"/>
                </a:lnTo>
                <a:lnTo>
                  <a:pt x="626" y="520"/>
                </a:lnTo>
                <a:lnTo>
                  <a:pt x="626" y="520"/>
                </a:lnTo>
                <a:lnTo>
                  <a:pt x="626" y="520"/>
                </a:lnTo>
                <a:lnTo>
                  <a:pt x="639" y="520"/>
                </a:lnTo>
                <a:lnTo>
                  <a:pt x="651" y="519"/>
                </a:lnTo>
                <a:lnTo>
                  <a:pt x="664" y="518"/>
                </a:lnTo>
                <a:lnTo>
                  <a:pt x="677" y="516"/>
                </a:lnTo>
                <a:lnTo>
                  <a:pt x="689" y="513"/>
                </a:lnTo>
                <a:lnTo>
                  <a:pt x="702" y="509"/>
                </a:lnTo>
                <a:lnTo>
                  <a:pt x="714" y="505"/>
                </a:lnTo>
                <a:lnTo>
                  <a:pt x="725" y="501"/>
                </a:lnTo>
                <a:lnTo>
                  <a:pt x="737" y="496"/>
                </a:lnTo>
                <a:lnTo>
                  <a:pt x="748" y="490"/>
                </a:lnTo>
                <a:lnTo>
                  <a:pt x="758" y="484"/>
                </a:lnTo>
                <a:lnTo>
                  <a:pt x="769" y="477"/>
                </a:lnTo>
                <a:lnTo>
                  <a:pt x="780" y="470"/>
                </a:lnTo>
                <a:lnTo>
                  <a:pt x="791" y="462"/>
                </a:lnTo>
                <a:lnTo>
                  <a:pt x="800" y="454"/>
                </a:lnTo>
                <a:lnTo>
                  <a:pt x="810" y="444"/>
                </a:lnTo>
                <a:lnTo>
                  <a:pt x="824" y="429"/>
                </a:lnTo>
                <a:lnTo>
                  <a:pt x="837" y="413"/>
                </a:lnTo>
                <a:lnTo>
                  <a:pt x="848" y="396"/>
                </a:lnTo>
                <a:lnTo>
                  <a:pt x="858" y="378"/>
                </a:lnTo>
                <a:lnTo>
                  <a:pt x="867" y="360"/>
                </a:lnTo>
                <a:lnTo>
                  <a:pt x="873" y="340"/>
                </a:lnTo>
                <a:lnTo>
                  <a:pt x="878" y="321"/>
                </a:lnTo>
                <a:lnTo>
                  <a:pt x="883" y="301"/>
                </a:lnTo>
                <a:lnTo>
                  <a:pt x="885" y="282"/>
                </a:lnTo>
                <a:lnTo>
                  <a:pt x="886" y="261"/>
                </a:lnTo>
                <a:lnTo>
                  <a:pt x="885" y="241"/>
                </a:lnTo>
                <a:lnTo>
                  <a:pt x="883" y="221"/>
                </a:lnTo>
                <a:lnTo>
                  <a:pt x="878" y="200"/>
                </a:lnTo>
                <a:lnTo>
                  <a:pt x="873" y="181"/>
                </a:lnTo>
                <a:lnTo>
                  <a:pt x="865" y="162"/>
                </a:lnTo>
                <a:lnTo>
                  <a:pt x="857" y="1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grpSp>
        <p:nvGrpSpPr>
          <p:cNvPr id="58" name="Group 57" descr="Icon of money. ">
            <a:extLst>
              <a:ext uri="{FF2B5EF4-FFF2-40B4-BE49-F238E27FC236}">
                <a16:creationId xmlns:a16="http://schemas.microsoft.com/office/drawing/2014/main" id="{8FB81822-E09C-4A9F-BCD2-4BB20E38DA03}"/>
              </a:ext>
            </a:extLst>
          </p:cNvPr>
          <p:cNvGrpSpPr/>
          <p:nvPr/>
        </p:nvGrpSpPr>
        <p:grpSpPr>
          <a:xfrm>
            <a:off x="5905833" y="2296118"/>
            <a:ext cx="380334" cy="382447"/>
            <a:chOff x="3746500" y="1344613"/>
            <a:chExt cx="285750" cy="287338"/>
          </a:xfrm>
          <a:solidFill>
            <a:schemeClr val="bg1"/>
          </a:solidFill>
        </p:grpSpPr>
        <p:sp>
          <p:nvSpPr>
            <p:cNvPr id="59" name="Freeform 497">
              <a:extLst>
                <a:ext uri="{FF2B5EF4-FFF2-40B4-BE49-F238E27FC236}">
                  <a16:creationId xmlns:a16="http://schemas.microsoft.com/office/drawing/2014/main" id="{4325703C-49C2-4EC8-BBAF-CE488FCB0CE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6500" y="1344613"/>
              <a:ext cx="285750" cy="182563"/>
            </a:xfrm>
            <a:custGeom>
              <a:avLst/>
              <a:gdLst>
                <a:gd name="T0" fmla="*/ 0 w 903"/>
                <a:gd name="T1" fmla="*/ 0 h 573"/>
                <a:gd name="T2" fmla="*/ 0 w 903"/>
                <a:gd name="T3" fmla="*/ 467 h 573"/>
                <a:gd name="T4" fmla="*/ 1 w 903"/>
                <a:gd name="T5" fmla="*/ 459 h 573"/>
                <a:gd name="T6" fmla="*/ 2 w 903"/>
                <a:gd name="T7" fmla="*/ 453 h 573"/>
                <a:gd name="T8" fmla="*/ 5 w 903"/>
                <a:gd name="T9" fmla="*/ 446 h 573"/>
                <a:gd name="T10" fmla="*/ 8 w 903"/>
                <a:gd name="T11" fmla="*/ 440 h 573"/>
                <a:gd name="T12" fmla="*/ 12 w 903"/>
                <a:gd name="T13" fmla="*/ 434 h 573"/>
                <a:gd name="T14" fmla="*/ 18 w 903"/>
                <a:gd name="T15" fmla="*/ 428 h 573"/>
                <a:gd name="T16" fmla="*/ 23 w 903"/>
                <a:gd name="T17" fmla="*/ 423 h 573"/>
                <a:gd name="T18" fmla="*/ 30 w 903"/>
                <a:gd name="T19" fmla="*/ 419 h 573"/>
                <a:gd name="T20" fmla="*/ 30 w 903"/>
                <a:gd name="T21" fmla="*/ 30 h 573"/>
                <a:gd name="T22" fmla="*/ 873 w 903"/>
                <a:gd name="T23" fmla="*/ 30 h 573"/>
                <a:gd name="T24" fmla="*/ 873 w 903"/>
                <a:gd name="T25" fmla="*/ 543 h 573"/>
                <a:gd name="T26" fmla="*/ 481 w 903"/>
                <a:gd name="T27" fmla="*/ 543 h 573"/>
                <a:gd name="T28" fmla="*/ 481 w 903"/>
                <a:gd name="T29" fmla="*/ 573 h 573"/>
                <a:gd name="T30" fmla="*/ 903 w 903"/>
                <a:gd name="T31" fmla="*/ 573 h 573"/>
                <a:gd name="T32" fmla="*/ 903 w 903"/>
                <a:gd name="T33" fmla="*/ 0 h 573"/>
                <a:gd name="T34" fmla="*/ 0 w 903"/>
                <a:gd name="T35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3" h="573">
                  <a:moveTo>
                    <a:pt x="0" y="0"/>
                  </a:moveTo>
                  <a:lnTo>
                    <a:pt x="0" y="467"/>
                  </a:lnTo>
                  <a:lnTo>
                    <a:pt x="1" y="459"/>
                  </a:lnTo>
                  <a:lnTo>
                    <a:pt x="2" y="453"/>
                  </a:lnTo>
                  <a:lnTo>
                    <a:pt x="5" y="446"/>
                  </a:lnTo>
                  <a:lnTo>
                    <a:pt x="8" y="440"/>
                  </a:lnTo>
                  <a:lnTo>
                    <a:pt x="12" y="434"/>
                  </a:lnTo>
                  <a:lnTo>
                    <a:pt x="18" y="428"/>
                  </a:lnTo>
                  <a:lnTo>
                    <a:pt x="23" y="423"/>
                  </a:lnTo>
                  <a:lnTo>
                    <a:pt x="30" y="419"/>
                  </a:lnTo>
                  <a:lnTo>
                    <a:pt x="30" y="30"/>
                  </a:lnTo>
                  <a:lnTo>
                    <a:pt x="873" y="30"/>
                  </a:lnTo>
                  <a:lnTo>
                    <a:pt x="873" y="543"/>
                  </a:lnTo>
                  <a:lnTo>
                    <a:pt x="481" y="543"/>
                  </a:lnTo>
                  <a:lnTo>
                    <a:pt x="481" y="573"/>
                  </a:lnTo>
                  <a:lnTo>
                    <a:pt x="903" y="573"/>
                  </a:lnTo>
                  <a:lnTo>
                    <a:pt x="90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/>
                <a:ea typeface="+mn-ea"/>
                <a:cs typeface="+mn-cs"/>
              </a:endParaRPr>
            </a:p>
          </p:txBody>
        </p:sp>
        <p:sp>
          <p:nvSpPr>
            <p:cNvPr id="60" name="Freeform 498">
              <a:extLst>
                <a:ext uri="{FF2B5EF4-FFF2-40B4-BE49-F238E27FC236}">
                  <a16:creationId xmlns:a16="http://schemas.microsoft.com/office/drawing/2014/main" id="{A721923B-8DD3-47E1-B174-6D9950E778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75075" y="1373188"/>
              <a:ext cx="228600" cy="125413"/>
            </a:xfrm>
            <a:custGeom>
              <a:avLst/>
              <a:gdLst>
                <a:gd name="T0" fmla="*/ 330 w 723"/>
                <a:gd name="T1" fmla="*/ 283 h 392"/>
                <a:gd name="T2" fmla="*/ 295 w 723"/>
                <a:gd name="T3" fmla="*/ 263 h 392"/>
                <a:gd name="T4" fmla="*/ 269 w 723"/>
                <a:gd name="T5" fmla="*/ 232 h 392"/>
                <a:gd name="T6" fmla="*/ 257 w 723"/>
                <a:gd name="T7" fmla="*/ 192 h 392"/>
                <a:gd name="T8" fmla="*/ 260 w 723"/>
                <a:gd name="T9" fmla="*/ 151 h 392"/>
                <a:gd name="T10" fmla="*/ 281 w 723"/>
                <a:gd name="T11" fmla="*/ 115 h 392"/>
                <a:gd name="T12" fmla="*/ 312 w 723"/>
                <a:gd name="T13" fmla="*/ 90 h 392"/>
                <a:gd name="T14" fmla="*/ 350 w 723"/>
                <a:gd name="T15" fmla="*/ 77 h 392"/>
                <a:gd name="T16" fmla="*/ 392 w 723"/>
                <a:gd name="T17" fmla="*/ 81 h 392"/>
                <a:gd name="T18" fmla="*/ 429 w 723"/>
                <a:gd name="T19" fmla="*/ 100 h 392"/>
                <a:gd name="T20" fmla="*/ 454 w 723"/>
                <a:gd name="T21" fmla="*/ 131 h 392"/>
                <a:gd name="T22" fmla="*/ 466 w 723"/>
                <a:gd name="T23" fmla="*/ 171 h 392"/>
                <a:gd name="T24" fmla="*/ 462 w 723"/>
                <a:gd name="T25" fmla="*/ 213 h 392"/>
                <a:gd name="T26" fmla="*/ 443 w 723"/>
                <a:gd name="T27" fmla="*/ 248 h 392"/>
                <a:gd name="T28" fmla="*/ 412 w 723"/>
                <a:gd name="T29" fmla="*/ 274 h 392"/>
                <a:gd name="T30" fmla="*/ 372 w 723"/>
                <a:gd name="T31" fmla="*/ 287 h 392"/>
                <a:gd name="T32" fmla="*/ 96 w 723"/>
                <a:gd name="T33" fmla="*/ 151 h 392"/>
                <a:gd name="T34" fmla="*/ 68 w 723"/>
                <a:gd name="T35" fmla="*/ 131 h 392"/>
                <a:gd name="T36" fmla="*/ 61 w 723"/>
                <a:gd name="T37" fmla="*/ 97 h 392"/>
                <a:gd name="T38" fmla="*/ 80 w 723"/>
                <a:gd name="T39" fmla="*/ 69 h 392"/>
                <a:gd name="T40" fmla="*/ 114 w 723"/>
                <a:gd name="T41" fmla="*/ 63 h 392"/>
                <a:gd name="T42" fmla="*/ 143 w 723"/>
                <a:gd name="T43" fmla="*/ 81 h 392"/>
                <a:gd name="T44" fmla="*/ 150 w 723"/>
                <a:gd name="T45" fmla="*/ 115 h 392"/>
                <a:gd name="T46" fmla="*/ 131 w 723"/>
                <a:gd name="T47" fmla="*/ 144 h 392"/>
                <a:gd name="T48" fmla="*/ 106 w 723"/>
                <a:gd name="T49" fmla="*/ 152 h 392"/>
                <a:gd name="T50" fmla="*/ 642 w 723"/>
                <a:gd name="T51" fmla="*/ 249 h 392"/>
                <a:gd name="T52" fmla="*/ 661 w 723"/>
                <a:gd name="T53" fmla="*/ 278 h 392"/>
                <a:gd name="T54" fmla="*/ 655 w 723"/>
                <a:gd name="T55" fmla="*/ 313 h 392"/>
                <a:gd name="T56" fmla="*/ 626 w 723"/>
                <a:gd name="T57" fmla="*/ 331 h 392"/>
                <a:gd name="T58" fmla="*/ 592 w 723"/>
                <a:gd name="T59" fmla="*/ 324 h 392"/>
                <a:gd name="T60" fmla="*/ 573 w 723"/>
                <a:gd name="T61" fmla="*/ 297 h 392"/>
                <a:gd name="T62" fmla="*/ 580 w 723"/>
                <a:gd name="T63" fmla="*/ 262 h 392"/>
                <a:gd name="T64" fmla="*/ 608 w 723"/>
                <a:gd name="T65" fmla="*/ 243 h 392"/>
                <a:gd name="T66" fmla="*/ 669 w 723"/>
                <a:gd name="T67" fmla="*/ 392 h 392"/>
                <a:gd name="T68" fmla="*/ 691 w 723"/>
                <a:gd name="T69" fmla="*/ 386 h 392"/>
                <a:gd name="T70" fmla="*/ 709 w 723"/>
                <a:gd name="T71" fmla="*/ 371 h 392"/>
                <a:gd name="T72" fmla="*/ 720 w 723"/>
                <a:gd name="T73" fmla="*/ 350 h 392"/>
                <a:gd name="T74" fmla="*/ 723 w 723"/>
                <a:gd name="T75" fmla="*/ 62 h 392"/>
                <a:gd name="T76" fmla="*/ 718 w 723"/>
                <a:gd name="T77" fmla="*/ 38 h 392"/>
                <a:gd name="T78" fmla="*/ 705 w 723"/>
                <a:gd name="T79" fmla="*/ 19 h 392"/>
                <a:gd name="T80" fmla="*/ 686 w 723"/>
                <a:gd name="T81" fmla="*/ 6 h 392"/>
                <a:gd name="T82" fmla="*/ 663 w 723"/>
                <a:gd name="T83" fmla="*/ 2 h 392"/>
                <a:gd name="T84" fmla="*/ 43 w 723"/>
                <a:gd name="T85" fmla="*/ 4 h 392"/>
                <a:gd name="T86" fmla="*/ 22 w 723"/>
                <a:gd name="T87" fmla="*/ 14 h 392"/>
                <a:gd name="T88" fmla="*/ 7 w 723"/>
                <a:gd name="T89" fmla="*/ 33 h 392"/>
                <a:gd name="T90" fmla="*/ 1 w 723"/>
                <a:gd name="T91" fmla="*/ 55 h 392"/>
                <a:gd name="T92" fmla="*/ 46 w 723"/>
                <a:gd name="T93" fmla="*/ 294 h 392"/>
                <a:gd name="T94" fmla="*/ 151 w 723"/>
                <a:gd name="T95" fmla="*/ 287 h 392"/>
                <a:gd name="T96" fmla="*/ 244 w 723"/>
                <a:gd name="T97" fmla="*/ 293 h 392"/>
                <a:gd name="T98" fmla="*/ 326 w 723"/>
                <a:gd name="T99" fmla="*/ 312 h 392"/>
                <a:gd name="T100" fmla="*/ 373 w 723"/>
                <a:gd name="T101" fmla="*/ 337 h 392"/>
                <a:gd name="T102" fmla="*/ 389 w 723"/>
                <a:gd name="T103" fmla="*/ 36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723" h="392">
                  <a:moveTo>
                    <a:pt x="361" y="287"/>
                  </a:moveTo>
                  <a:lnTo>
                    <a:pt x="350" y="287"/>
                  </a:lnTo>
                  <a:lnTo>
                    <a:pt x="341" y="285"/>
                  </a:lnTo>
                  <a:lnTo>
                    <a:pt x="330" y="283"/>
                  </a:lnTo>
                  <a:lnTo>
                    <a:pt x="320" y="278"/>
                  </a:lnTo>
                  <a:lnTo>
                    <a:pt x="312" y="274"/>
                  </a:lnTo>
                  <a:lnTo>
                    <a:pt x="302" y="269"/>
                  </a:lnTo>
                  <a:lnTo>
                    <a:pt x="295" y="263"/>
                  </a:lnTo>
                  <a:lnTo>
                    <a:pt x="287" y="256"/>
                  </a:lnTo>
                  <a:lnTo>
                    <a:pt x="281" y="248"/>
                  </a:lnTo>
                  <a:lnTo>
                    <a:pt x="274" y="241"/>
                  </a:lnTo>
                  <a:lnTo>
                    <a:pt x="269" y="232"/>
                  </a:lnTo>
                  <a:lnTo>
                    <a:pt x="265" y="223"/>
                  </a:lnTo>
                  <a:lnTo>
                    <a:pt x="260" y="213"/>
                  </a:lnTo>
                  <a:lnTo>
                    <a:pt x="258" y="203"/>
                  </a:lnTo>
                  <a:lnTo>
                    <a:pt x="257" y="192"/>
                  </a:lnTo>
                  <a:lnTo>
                    <a:pt x="256" y="182"/>
                  </a:lnTo>
                  <a:lnTo>
                    <a:pt x="257" y="171"/>
                  </a:lnTo>
                  <a:lnTo>
                    <a:pt x="258" y="160"/>
                  </a:lnTo>
                  <a:lnTo>
                    <a:pt x="260" y="151"/>
                  </a:lnTo>
                  <a:lnTo>
                    <a:pt x="265" y="141"/>
                  </a:lnTo>
                  <a:lnTo>
                    <a:pt x="269" y="131"/>
                  </a:lnTo>
                  <a:lnTo>
                    <a:pt x="274" y="123"/>
                  </a:lnTo>
                  <a:lnTo>
                    <a:pt x="281" y="115"/>
                  </a:lnTo>
                  <a:lnTo>
                    <a:pt x="287" y="108"/>
                  </a:lnTo>
                  <a:lnTo>
                    <a:pt x="295" y="100"/>
                  </a:lnTo>
                  <a:lnTo>
                    <a:pt x="302" y="95"/>
                  </a:lnTo>
                  <a:lnTo>
                    <a:pt x="312" y="90"/>
                  </a:lnTo>
                  <a:lnTo>
                    <a:pt x="320" y="84"/>
                  </a:lnTo>
                  <a:lnTo>
                    <a:pt x="330" y="81"/>
                  </a:lnTo>
                  <a:lnTo>
                    <a:pt x="341" y="79"/>
                  </a:lnTo>
                  <a:lnTo>
                    <a:pt x="350" y="77"/>
                  </a:lnTo>
                  <a:lnTo>
                    <a:pt x="361" y="77"/>
                  </a:lnTo>
                  <a:lnTo>
                    <a:pt x="372" y="77"/>
                  </a:lnTo>
                  <a:lnTo>
                    <a:pt x="383" y="79"/>
                  </a:lnTo>
                  <a:lnTo>
                    <a:pt x="392" y="81"/>
                  </a:lnTo>
                  <a:lnTo>
                    <a:pt x="403" y="84"/>
                  </a:lnTo>
                  <a:lnTo>
                    <a:pt x="412" y="90"/>
                  </a:lnTo>
                  <a:lnTo>
                    <a:pt x="420" y="95"/>
                  </a:lnTo>
                  <a:lnTo>
                    <a:pt x="429" y="100"/>
                  </a:lnTo>
                  <a:lnTo>
                    <a:pt x="436" y="108"/>
                  </a:lnTo>
                  <a:lnTo>
                    <a:pt x="443" y="115"/>
                  </a:lnTo>
                  <a:lnTo>
                    <a:pt x="449" y="123"/>
                  </a:lnTo>
                  <a:lnTo>
                    <a:pt x="454" y="131"/>
                  </a:lnTo>
                  <a:lnTo>
                    <a:pt x="459" y="141"/>
                  </a:lnTo>
                  <a:lnTo>
                    <a:pt x="462" y="151"/>
                  </a:lnTo>
                  <a:lnTo>
                    <a:pt x="465" y="160"/>
                  </a:lnTo>
                  <a:lnTo>
                    <a:pt x="466" y="171"/>
                  </a:lnTo>
                  <a:lnTo>
                    <a:pt x="467" y="182"/>
                  </a:lnTo>
                  <a:lnTo>
                    <a:pt x="466" y="192"/>
                  </a:lnTo>
                  <a:lnTo>
                    <a:pt x="465" y="203"/>
                  </a:lnTo>
                  <a:lnTo>
                    <a:pt x="462" y="213"/>
                  </a:lnTo>
                  <a:lnTo>
                    <a:pt x="459" y="223"/>
                  </a:lnTo>
                  <a:lnTo>
                    <a:pt x="454" y="232"/>
                  </a:lnTo>
                  <a:lnTo>
                    <a:pt x="449" y="241"/>
                  </a:lnTo>
                  <a:lnTo>
                    <a:pt x="443" y="248"/>
                  </a:lnTo>
                  <a:lnTo>
                    <a:pt x="436" y="256"/>
                  </a:lnTo>
                  <a:lnTo>
                    <a:pt x="429" y="263"/>
                  </a:lnTo>
                  <a:lnTo>
                    <a:pt x="420" y="269"/>
                  </a:lnTo>
                  <a:lnTo>
                    <a:pt x="412" y="274"/>
                  </a:lnTo>
                  <a:lnTo>
                    <a:pt x="403" y="278"/>
                  </a:lnTo>
                  <a:lnTo>
                    <a:pt x="392" y="283"/>
                  </a:lnTo>
                  <a:lnTo>
                    <a:pt x="383" y="285"/>
                  </a:lnTo>
                  <a:lnTo>
                    <a:pt x="372" y="287"/>
                  </a:lnTo>
                  <a:lnTo>
                    <a:pt x="361" y="287"/>
                  </a:lnTo>
                  <a:lnTo>
                    <a:pt x="361" y="287"/>
                  </a:lnTo>
                  <a:close/>
                  <a:moveTo>
                    <a:pt x="106" y="152"/>
                  </a:moveTo>
                  <a:lnTo>
                    <a:pt x="96" y="151"/>
                  </a:lnTo>
                  <a:lnTo>
                    <a:pt x="88" y="149"/>
                  </a:lnTo>
                  <a:lnTo>
                    <a:pt x="80" y="144"/>
                  </a:lnTo>
                  <a:lnTo>
                    <a:pt x="74" y="139"/>
                  </a:lnTo>
                  <a:lnTo>
                    <a:pt x="68" y="131"/>
                  </a:lnTo>
                  <a:lnTo>
                    <a:pt x="64" y="124"/>
                  </a:lnTo>
                  <a:lnTo>
                    <a:pt x="61" y="115"/>
                  </a:lnTo>
                  <a:lnTo>
                    <a:pt x="61" y="107"/>
                  </a:lnTo>
                  <a:lnTo>
                    <a:pt x="61" y="97"/>
                  </a:lnTo>
                  <a:lnTo>
                    <a:pt x="64" y="88"/>
                  </a:lnTo>
                  <a:lnTo>
                    <a:pt x="68" y="81"/>
                  </a:lnTo>
                  <a:lnTo>
                    <a:pt x="74" y="74"/>
                  </a:lnTo>
                  <a:lnTo>
                    <a:pt x="80" y="69"/>
                  </a:lnTo>
                  <a:lnTo>
                    <a:pt x="88" y="65"/>
                  </a:lnTo>
                  <a:lnTo>
                    <a:pt x="96" y="63"/>
                  </a:lnTo>
                  <a:lnTo>
                    <a:pt x="106" y="62"/>
                  </a:lnTo>
                  <a:lnTo>
                    <a:pt x="114" y="63"/>
                  </a:lnTo>
                  <a:lnTo>
                    <a:pt x="123" y="65"/>
                  </a:lnTo>
                  <a:lnTo>
                    <a:pt x="131" y="69"/>
                  </a:lnTo>
                  <a:lnTo>
                    <a:pt x="137" y="74"/>
                  </a:lnTo>
                  <a:lnTo>
                    <a:pt x="143" y="81"/>
                  </a:lnTo>
                  <a:lnTo>
                    <a:pt x="147" y="88"/>
                  </a:lnTo>
                  <a:lnTo>
                    <a:pt x="150" y="97"/>
                  </a:lnTo>
                  <a:lnTo>
                    <a:pt x="151" y="107"/>
                  </a:lnTo>
                  <a:lnTo>
                    <a:pt x="150" y="115"/>
                  </a:lnTo>
                  <a:lnTo>
                    <a:pt x="148" y="124"/>
                  </a:lnTo>
                  <a:lnTo>
                    <a:pt x="143" y="131"/>
                  </a:lnTo>
                  <a:lnTo>
                    <a:pt x="137" y="139"/>
                  </a:lnTo>
                  <a:lnTo>
                    <a:pt x="131" y="144"/>
                  </a:lnTo>
                  <a:lnTo>
                    <a:pt x="123" y="149"/>
                  </a:lnTo>
                  <a:lnTo>
                    <a:pt x="114" y="151"/>
                  </a:lnTo>
                  <a:lnTo>
                    <a:pt x="106" y="152"/>
                  </a:lnTo>
                  <a:lnTo>
                    <a:pt x="106" y="152"/>
                  </a:lnTo>
                  <a:close/>
                  <a:moveTo>
                    <a:pt x="617" y="242"/>
                  </a:moveTo>
                  <a:lnTo>
                    <a:pt x="626" y="243"/>
                  </a:lnTo>
                  <a:lnTo>
                    <a:pt x="635" y="245"/>
                  </a:lnTo>
                  <a:lnTo>
                    <a:pt x="642" y="249"/>
                  </a:lnTo>
                  <a:lnTo>
                    <a:pt x="650" y="255"/>
                  </a:lnTo>
                  <a:lnTo>
                    <a:pt x="655" y="262"/>
                  </a:lnTo>
                  <a:lnTo>
                    <a:pt x="659" y="270"/>
                  </a:lnTo>
                  <a:lnTo>
                    <a:pt x="661" y="278"/>
                  </a:lnTo>
                  <a:lnTo>
                    <a:pt x="663" y="287"/>
                  </a:lnTo>
                  <a:lnTo>
                    <a:pt x="661" y="297"/>
                  </a:lnTo>
                  <a:lnTo>
                    <a:pt x="659" y="305"/>
                  </a:lnTo>
                  <a:lnTo>
                    <a:pt x="655" y="313"/>
                  </a:lnTo>
                  <a:lnTo>
                    <a:pt x="650" y="319"/>
                  </a:lnTo>
                  <a:lnTo>
                    <a:pt x="642" y="324"/>
                  </a:lnTo>
                  <a:lnTo>
                    <a:pt x="635" y="329"/>
                  </a:lnTo>
                  <a:lnTo>
                    <a:pt x="626" y="331"/>
                  </a:lnTo>
                  <a:lnTo>
                    <a:pt x="617" y="332"/>
                  </a:lnTo>
                  <a:lnTo>
                    <a:pt x="608" y="331"/>
                  </a:lnTo>
                  <a:lnTo>
                    <a:pt x="600" y="329"/>
                  </a:lnTo>
                  <a:lnTo>
                    <a:pt x="592" y="324"/>
                  </a:lnTo>
                  <a:lnTo>
                    <a:pt x="585" y="319"/>
                  </a:lnTo>
                  <a:lnTo>
                    <a:pt x="580" y="313"/>
                  </a:lnTo>
                  <a:lnTo>
                    <a:pt x="576" y="305"/>
                  </a:lnTo>
                  <a:lnTo>
                    <a:pt x="573" y="297"/>
                  </a:lnTo>
                  <a:lnTo>
                    <a:pt x="572" y="287"/>
                  </a:lnTo>
                  <a:lnTo>
                    <a:pt x="573" y="278"/>
                  </a:lnTo>
                  <a:lnTo>
                    <a:pt x="576" y="270"/>
                  </a:lnTo>
                  <a:lnTo>
                    <a:pt x="580" y="262"/>
                  </a:lnTo>
                  <a:lnTo>
                    <a:pt x="585" y="255"/>
                  </a:lnTo>
                  <a:lnTo>
                    <a:pt x="592" y="249"/>
                  </a:lnTo>
                  <a:lnTo>
                    <a:pt x="600" y="245"/>
                  </a:lnTo>
                  <a:lnTo>
                    <a:pt x="608" y="243"/>
                  </a:lnTo>
                  <a:lnTo>
                    <a:pt x="617" y="242"/>
                  </a:lnTo>
                  <a:close/>
                  <a:moveTo>
                    <a:pt x="391" y="392"/>
                  </a:moveTo>
                  <a:lnTo>
                    <a:pt x="663" y="392"/>
                  </a:lnTo>
                  <a:lnTo>
                    <a:pt x="669" y="392"/>
                  </a:lnTo>
                  <a:lnTo>
                    <a:pt x="674" y="391"/>
                  </a:lnTo>
                  <a:lnTo>
                    <a:pt x="681" y="390"/>
                  </a:lnTo>
                  <a:lnTo>
                    <a:pt x="686" y="388"/>
                  </a:lnTo>
                  <a:lnTo>
                    <a:pt x="691" y="386"/>
                  </a:lnTo>
                  <a:lnTo>
                    <a:pt x="697" y="382"/>
                  </a:lnTo>
                  <a:lnTo>
                    <a:pt x="701" y="379"/>
                  </a:lnTo>
                  <a:lnTo>
                    <a:pt x="705" y="375"/>
                  </a:lnTo>
                  <a:lnTo>
                    <a:pt x="709" y="371"/>
                  </a:lnTo>
                  <a:lnTo>
                    <a:pt x="713" y="366"/>
                  </a:lnTo>
                  <a:lnTo>
                    <a:pt x="715" y="361"/>
                  </a:lnTo>
                  <a:lnTo>
                    <a:pt x="718" y="356"/>
                  </a:lnTo>
                  <a:lnTo>
                    <a:pt x="720" y="350"/>
                  </a:lnTo>
                  <a:lnTo>
                    <a:pt x="721" y="345"/>
                  </a:lnTo>
                  <a:lnTo>
                    <a:pt x="723" y="338"/>
                  </a:lnTo>
                  <a:lnTo>
                    <a:pt x="723" y="332"/>
                  </a:lnTo>
                  <a:lnTo>
                    <a:pt x="723" y="62"/>
                  </a:lnTo>
                  <a:lnTo>
                    <a:pt x="723" y="55"/>
                  </a:lnTo>
                  <a:lnTo>
                    <a:pt x="721" y="49"/>
                  </a:lnTo>
                  <a:lnTo>
                    <a:pt x="720" y="43"/>
                  </a:lnTo>
                  <a:lnTo>
                    <a:pt x="718" y="38"/>
                  </a:lnTo>
                  <a:lnTo>
                    <a:pt x="715" y="33"/>
                  </a:lnTo>
                  <a:lnTo>
                    <a:pt x="713" y="27"/>
                  </a:lnTo>
                  <a:lnTo>
                    <a:pt x="709" y="23"/>
                  </a:lnTo>
                  <a:lnTo>
                    <a:pt x="705" y="19"/>
                  </a:lnTo>
                  <a:lnTo>
                    <a:pt x="701" y="14"/>
                  </a:lnTo>
                  <a:lnTo>
                    <a:pt x="697" y="11"/>
                  </a:lnTo>
                  <a:lnTo>
                    <a:pt x="691" y="8"/>
                  </a:lnTo>
                  <a:lnTo>
                    <a:pt x="686" y="6"/>
                  </a:lnTo>
                  <a:lnTo>
                    <a:pt x="681" y="4"/>
                  </a:lnTo>
                  <a:lnTo>
                    <a:pt x="674" y="3"/>
                  </a:lnTo>
                  <a:lnTo>
                    <a:pt x="669" y="2"/>
                  </a:lnTo>
                  <a:lnTo>
                    <a:pt x="663" y="2"/>
                  </a:lnTo>
                  <a:lnTo>
                    <a:pt x="61" y="0"/>
                  </a:lnTo>
                  <a:lnTo>
                    <a:pt x="54" y="2"/>
                  </a:lnTo>
                  <a:lnTo>
                    <a:pt x="48" y="3"/>
                  </a:lnTo>
                  <a:lnTo>
                    <a:pt x="43" y="4"/>
                  </a:lnTo>
                  <a:lnTo>
                    <a:pt x="37" y="6"/>
                  </a:lnTo>
                  <a:lnTo>
                    <a:pt x="32" y="8"/>
                  </a:lnTo>
                  <a:lnTo>
                    <a:pt x="27" y="11"/>
                  </a:lnTo>
                  <a:lnTo>
                    <a:pt x="22" y="14"/>
                  </a:lnTo>
                  <a:lnTo>
                    <a:pt x="18" y="19"/>
                  </a:lnTo>
                  <a:lnTo>
                    <a:pt x="14" y="23"/>
                  </a:lnTo>
                  <a:lnTo>
                    <a:pt x="10" y="27"/>
                  </a:lnTo>
                  <a:lnTo>
                    <a:pt x="7" y="33"/>
                  </a:lnTo>
                  <a:lnTo>
                    <a:pt x="5" y="38"/>
                  </a:lnTo>
                  <a:lnTo>
                    <a:pt x="3" y="43"/>
                  </a:lnTo>
                  <a:lnTo>
                    <a:pt x="2" y="49"/>
                  </a:lnTo>
                  <a:lnTo>
                    <a:pt x="1" y="55"/>
                  </a:lnTo>
                  <a:lnTo>
                    <a:pt x="0" y="62"/>
                  </a:lnTo>
                  <a:lnTo>
                    <a:pt x="0" y="304"/>
                  </a:lnTo>
                  <a:lnTo>
                    <a:pt x="22" y="299"/>
                  </a:lnTo>
                  <a:lnTo>
                    <a:pt x="46" y="294"/>
                  </a:lnTo>
                  <a:lnTo>
                    <a:pt x="68" y="291"/>
                  </a:lnTo>
                  <a:lnTo>
                    <a:pt x="90" y="290"/>
                  </a:lnTo>
                  <a:lnTo>
                    <a:pt x="126" y="288"/>
                  </a:lnTo>
                  <a:lnTo>
                    <a:pt x="151" y="287"/>
                  </a:lnTo>
                  <a:lnTo>
                    <a:pt x="172" y="288"/>
                  </a:lnTo>
                  <a:lnTo>
                    <a:pt x="206" y="289"/>
                  </a:lnTo>
                  <a:lnTo>
                    <a:pt x="225" y="291"/>
                  </a:lnTo>
                  <a:lnTo>
                    <a:pt x="244" y="293"/>
                  </a:lnTo>
                  <a:lnTo>
                    <a:pt x="266" y="297"/>
                  </a:lnTo>
                  <a:lnTo>
                    <a:pt x="286" y="300"/>
                  </a:lnTo>
                  <a:lnTo>
                    <a:pt x="306" y="305"/>
                  </a:lnTo>
                  <a:lnTo>
                    <a:pt x="326" y="312"/>
                  </a:lnTo>
                  <a:lnTo>
                    <a:pt x="344" y="318"/>
                  </a:lnTo>
                  <a:lnTo>
                    <a:pt x="360" y="327"/>
                  </a:lnTo>
                  <a:lnTo>
                    <a:pt x="366" y="332"/>
                  </a:lnTo>
                  <a:lnTo>
                    <a:pt x="373" y="337"/>
                  </a:lnTo>
                  <a:lnTo>
                    <a:pt x="378" y="343"/>
                  </a:lnTo>
                  <a:lnTo>
                    <a:pt x="383" y="349"/>
                  </a:lnTo>
                  <a:lnTo>
                    <a:pt x="387" y="356"/>
                  </a:lnTo>
                  <a:lnTo>
                    <a:pt x="389" y="362"/>
                  </a:lnTo>
                  <a:lnTo>
                    <a:pt x="391" y="369"/>
                  </a:lnTo>
                  <a:lnTo>
                    <a:pt x="391" y="377"/>
                  </a:lnTo>
                  <a:lnTo>
                    <a:pt x="391" y="3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/>
                <a:ea typeface="+mn-ea"/>
                <a:cs typeface="+mn-cs"/>
              </a:endParaRPr>
            </a:p>
          </p:txBody>
        </p:sp>
        <p:sp>
          <p:nvSpPr>
            <p:cNvPr id="61" name="Freeform 499">
              <a:extLst>
                <a:ext uri="{FF2B5EF4-FFF2-40B4-BE49-F238E27FC236}">
                  <a16:creationId xmlns:a16="http://schemas.microsoft.com/office/drawing/2014/main" id="{A8E6691B-D48E-4F27-BFB8-39275098B1B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98613"/>
              <a:ext cx="133350" cy="33338"/>
            </a:xfrm>
            <a:custGeom>
              <a:avLst/>
              <a:gdLst>
                <a:gd name="T0" fmla="*/ 0 w 421"/>
                <a:gd name="T1" fmla="*/ 44 h 104"/>
                <a:gd name="T2" fmla="*/ 2 w 421"/>
                <a:gd name="T3" fmla="*/ 52 h 104"/>
                <a:gd name="T4" fmla="*/ 5 w 421"/>
                <a:gd name="T5" fmla="*/ 56 h 104"/>
                <a:gd name="T6" fmla="*/ 6 w 421"/>
                <a:gd name="T7" fmla="*/ 59 h 104"/>
                <a:gd name="T8" fmla="*/ 11 w 421"/>
                <a:gd name="T9" fmla="*/ 65 h 104"/>
                <a:gd name="T10" fmla="*/ 13 w 421"/>
                <a:gd name="T11" fmla="*/ 65 h 104"/>
                <a:gd name="T12" fmla="*/ 31 w 421"/>
                <a:gd name="T13" fmla="*/ 76 h 104"/>
                <a:gd name="T14" fmla="*/ 32 w 421"/>
                <a:gd name="T15" fmla="*/ 77 h 104"/>
                <a:gd name="T16" fmla="*/ 41 w 421"/>
                <a:gd name="T17" fmla="*/ 80 h 104"/>
                <a:gd name="T18" fmla="*/ 45 w 421"/>
                <a:gd name="T19" fmla="*/ 81 h 104"/>
                <a:gd name="T20" fmla="*/ 53 w 421"/>
                <a:gd name="T21" fmla="*/ 84 h 104"/>
                <a:gd name="T22" fmla="*/ 61 w 421"/>
                <a:gd name="T23" fmla="*/ 86 h 104"/>
                <a:gd name="T24" fmla="*/ 66 w 421"/>
                <a:gd name="T25" fmla="*/ 87 h 104"/>
                <a:gd name="T26" fmla="*/ 98 w 421"/>
                <a:gd name="T27" fmla="*/ 95 h 104"/>
                <a:gd name="T28" fmla="*/ 133 w 421"/>
                <a:gd name="T29" fmla="*/ 99 h 104"/>
                <a:gd name="T30" fmla="*/ 197 w 421"/>
                <a:gd name="T31" fmla="*/ 104 h 104"/>
                <a:gd name="T32" fmla="*/ 211 w 421"/>
                <a:gd name="T33" fmla="*/ 104 h 104"/>
                <a:gd name="T34" fmla="*/ 225 w 421"/>
                <a:gd name="T35" fmla="*/ 104 h 104"/>
                <a:gd name="T36" fmla="*/ 289 w 421"/>
                <a:gd name="T37" fmla="*/ 99 h 104"/>
                <a:gd name="T38" fmla="*/ 322 w 421"/>
                <a:gd name="T39" fmla="*/ 95 h 104"/>
                <a:gd name="T40" fmla="*/ 356 w 421"/>
                <a:gd name="T41" fmla="*/ 87 h 104"/>
                <a:gd name="T42" fmla="*/ 360 w 421"/>
                <a:gd name="T43" fmla="*/ 86 h 104"/>
                <a:gd name="T44" fmla="*/ 368 w 421"/>
                <a:gd name="T45" fmla="*/ 84 h 104"/>
                <a:gd name="T46" fmla="*/ 376 w 421"/>
                <a:gd name="T47" fmla="*/ 81 h 104"/>
                <a:gd name="T48" fmla="*/ 379 w 421"/>
                <a:gd name="T49" fmla="*/ 80 h 104"/>
                <a:gd name="T50" fmla="*/ 390 w 421"/>
                <a:gd name="T51" fmla="*/ 77 h 104"/>
                <a:gd name="T52" fmla="*/ 391 w 421"/>
                <a:gd name="T53" fmla="*/ 76 h 104"/>
                <a:gd name="T54" fmla="*/ 409 w 421"/>
                <a:gd name="T55" fmla="*/ 65 h 104"/>
                <a:gd name="T56" fmla="*/ 409 w 421"/>
                <a:gd name="T57" fmla="*/ 65 h 104"/>
                <a:gd name="T58" fmla="*/ 416 w 421"/>
                <a:gd name="T59" fmla="*/ 59 h 104"/>
                <a:gd name="T60" fmla="*/ 417 w 421"/>
                <a:gd name="T61" fmla="*/ 56 h 104"/>
                <a:gd name="T62" fmla="*/ 420 w 421"/>
                <a:gd name="T63" fmla="*/ 52 h 104"/>
                <a:gd name="T64" fmla="*/ 421 w 421"/>
                <a:gd name="T65" fmla="*/ 44 h 104"/>
                <a:gd name="T66" fmla="*/ 410 w 421"/>
                <a:gd name="T67" fmla="*/ 4 h 104"/>
                <a:gd name="T68" fmla="*/ 386 w 421"/>
                <a:gd name="T69" fmla="*/ 10 h 104"/>
                <a:gd name="T70" fmla="*/ 344 w 421"/>
                <a:gd name="T71" fmla="*/ 19 h 104"/>
                <a:gd name="T72" fmla="*/ 284 w 421"/>
                <a:gd name="T73" fmla="*/ 25 h 104"/>
                <a:gd name="T74" fmla="*/ 231 w 421"/>
                <a:gd name="T75" fmla="*/ 28 h 104"/>
                <a:gd name="T76" fmla="*/ 191 w 421"/>
                <a:gd name="T77" fmla="*/ 28 h 104"/>
                <a:gd name="T78" fmla="*/ 138 w 421"/>
                <a:gd name="T79" fmla="*/ 25 h 104"/>
                <a:gd name="T80" fmla="*/ 78 w 421"/>
                <a:gd name="T81" fmla="*/ 19 h 104"/>
                <a:gd name="T82" fmla="*/ 35 w 421"/>
                <a:gd name="T83" fmla="*/ 10 h 104"/>
                <a:gd name="T84" fmla="*/ 10 w 421"/>
                <a:gd name="T85" fmla="*/ 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21" h="104">
                  <a:moveTo>
                    <a:pt x="0" y="0"/>
                  </a:moveTo>
                  <a:lnTo>
                    <a:pt x="0" y="44"/>
                  </a:lnTo>
                  <a:lnTo>
                    <a:pt x="1" y="48"/>
                  </a:lnTo>
                  <a:lnTo>
                    <a:pt x="2" y="52"/>
                  </a:lnTo>
                  <a:lnTo>
                    <a:pt x="3" y="54"/>
                  </a:lnTo>
                  <a:lnTo>
                    <a:pt x="5" y="56"/>
                  </a:lnTo>
                  <a:lnTo>
                    <a:pt x="5" y="57"/>
                  </a:lnTo>
                  <a:lnTo>
                    <a:pt x="6" y="59"/>
                  </a:lnTo>
                  <a:lnTo>
                    <a:pt x="8" y="62"/>
                  </a:lnTo>
                  <a:lnTo>
                    <a:pt x="11" y="65"/>
                  </a:lnTo>
                  <a:lnTo>
                    <a:pt x="11" y="65"/>
                  </a:lnTo>
                  <a:lnTo>
                    <a:pt x="13" y="65"/>
                  </a:lnTo>
                  <a:lnTo>
                    <a:pt x="20" y="70"/>
                  </a:lnTo>
                  <a:lnTo>
                    <a:pt x="31" y="76"/>
                  </a:lnTo>
                  <a:lnTo>
                    <a:pt x="31" y="76"/>
                  </a:lnTo>
                  <a:lnTo>
                    <a:pt x="32" y="77"/>
                  </a:lnTo>
                  <a:lnTo>
                    <a:pt x="36" y="79"/>
                  </a:lnTo>
                  <a:lnTo>
                    <a:pt x="41" y="80"/>
                  </a:lnTo>
                  <a:lnTo>
                    <a:pt x="44" y="81"/>
                  </a:lnTo>
                  <a:lnTo>
                    <a:pt x="45" y="81"/>
                  </a:lnTo>
                  <a:lnTo>
                    <a:pt x="49" y="83"/>
                  </a:lnTo>
                  <a:lnTo>
                    <a:pt x="53" y="84"/>
                  </a:lnTo>
                  <a:lnTo>
                    <a:pt x="58" y="85"/>
                  </a:lnTo>
                  <a:lnTo>
                    <a:pt x="61" y="86"/>
                  </a:lnTo>
                  <a:lnTo>
                    <a:pt x="64" y="87"/>
                  </a:lnTo>
                  <a:lnTo>
                    <a:pt x="66" y="87"/>
                  </a:lnTo>
                  <a:lnTo>
                    <a:pt x="82" y="92"/>
                  </a:lnTo>
                  <a:lnTo>
                    <a:pt x="98" y="95"/>
                  </a:lnTo>
                  <a:lnTo>
                    <a:pt x="115" y="97"/>
                  </a:lnTo>
                  <a:lnTo>
                    <a:pt x="133" y="99"/>
                  </a:lnTo>
                  <a:lnTo>
                    <a:pt x="166" y="102"/>
                  </a:lnTo>
                  <a:lnTo>
                    <a:pt x="197" y="104"/>
                  </a:lnTo>
                  <a:lnTo>
                    <a:pt x="203" y="104"/>
                  </a:lnTo>
                  <a:lnTo>
                    <a:pt x="211" y="104"/>
                  </a:lnTo>
                  <a:lnTo>
                    <a:pt x="217" y="104"/>
                  </a:lnTo>
                  <a:lnTo>
                    <a:pt x="225" y="104"/>
                  </a:lnTo>
                  <a:lnTo>
                    <a:pt x="255" y="102"/>
                  </a:lnTo>
                  <a:lnTo>
                    <a:pt x="289" y="99"/>
                  </a:lnTo>
                  <a:lnTo>
                    <a:pt x="306" y="97"/>
                  </a:lnTo>
                  <a:lnTo>
                    <a:pt x="322" y="95"/>
                  </a:lnTo>
                  <a:lnTo>
                    <a:pt x="340" y="92"/>
                  </a:lnTo>
                  <a:lnTo>
                    <a:pt x="356" y="87"/>
                  </a:lnTo>
                  <a:lnTo>
                    <a:pt x="358" y="87"/>
                  </a:lnTo>
                  <a:lnTo>
                    <a:pt x="360" y="86"/>
                  </a:lnTo>
                  <a:lnTo>
                    <a:pt x="364" y="85"/>
                  </a:lnTo>
                  <a:lnTo>
                    <a:pt x="368" y="84"/>
                  </a:lnTo>
                  <a:lnTo>
                    <a:pt x="372" y="83"/>
                  </a:lnTo>
                  <a:lnTo>
                    <a:pt x="376" y="81"/>
                  </a:lnTo>
                  <a:lnTo>
                    <a:pt x="378" y="81"/>
                  </a:lnTo>
                  <a:lnTo>
                    <a:pt x="379" y="80"/>
                  </a:lnTo>
                  <a:lnTo>
                    <a:pt x="385" y="79"/>
                  </a:lnTo>
                  <a:lnTo>
                    <a:pt x="390" y="77"/>
                  </a:lnTo>
                  <a:lnTo>
                    <a:pt x="390" y="76"/>
                  </a:lnTo>
                  <a:lnTo>
                    <a:pt x="391" y="76"/>
                  </a:lnTo>
                  <a:lnTo>
                    <a:pt x="401" y="70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13" y="62"/>
                  </a:lnTo>
                  <a:lnTo>
                    <a:pt x="416" y="59"/>
                  </a:lnTo>
                  <a:lnTo>
                    <a:pt x="417" y="57"/>
                  </a:lnTo>
                  <a:lnTo>
                    <a:pt x="417" y="56"/>
                  </a:lnTo>
                  <a:lnTo>
                    <a:pt x="419" y="54"/>
                  </a:lnTo>
                  <a:lnTo>
                    <a:pt x="420" y="52"/>
                  </a:lnTo>
                  <a:lnTo>
                    <a:pt x="421" y="48"/>
                  </a:lnTo>
                  <a:lnTo>
                    <a:pt x="421" y="44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7"/>
                  </a:lnTo>
                  <a:lnTo>
                    <a:pt x="386" y="10"/>
                  </a:lnTo>
                  <a:lnTo>
                    <a:pt x="373" y="13"/>
                  </a:lnTo>
                  <a:lnTo>
                    <a:pt x="344" y="19"/>
                  </a:lnTo>
                  <a:lnTo>
                    <a:pt x="314" y="23"/>
                  </a:lnTo>
                  <a:lnTo>
                    <a:pt x="284" y="25"/>
                  </a:lnTo>
                  <a:lnTo>
                    <a:pt x="256" y="27"/>
                  </a:lnTo>
                  <a:lnTo>
                    <a:pt x="231" y="28"/>
                  </a:lnTo>
                  <a:lnTo>
                    <a:pt x="211" y="28"/>
                  </a:lnTo>
                  <a:lnTo>
                    <a:pt x="191" y="28"/>
                  </a:lnTo>
                  <a:lnTo>
                    <a:pt x="166" y="27"/>
                  </a:lnTo>
                  <a:lnTo>
                    <a:pt x="138" y="25"/>
                  </a:lnTo>
                  <a:lnTo>
                    <a:pt x="108" y="23"/>
                  </a:lnTo>
                  <a:lnTo>
                    <a:pt x="78" y="19"/>
                  </a:lnTo>
                  <a:lnTo>
                    <a:pt x="49" y="13"/>
                  </a:lnTo>
                  <a:lnTo>
                    <a:pt x="35" y="10"/>
                  </a:lnTo>
                  <a:lnTo>
                    <a:pt x="22" y="7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/>
                <a:ea typeface="+mn-ea"/>
                <a:cs typeface="+mn-cs"/>
              </a:endParaRPr>
            </a:p>
          </p:txBody>
        </p:sp>
        <p:sp>
          <p:nvSpPr>
            <p:cNvPr id="62" name="Freeform 500">
              <a:extLst>
                <a:ext uri="{FF2B5EF4-FFF2-40B4-BE49-F238E27FC236}">
                  <a16:creationId xmlns:a16="http://schemas.microsoft.com/office/drawing/2014/main" id="{5839F0C0-A423-4156-855A-E09BBC0F168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474788"/>
              <a:ext cx="133350" cy="28575"/>
            </a:xfrm>
            <a:custGeom>
              <a:avLst/>
              <a:gdLst>
                <a:gd name="T0" fmla="*/ 420 w 420"/>
                <a:gd name="T1" fmla="*/ 58 h 90"/>
                <a:gd name="T2" fmla="*/ 419 w 420"/>
                <a:gd name="T3" fmla="*/ 55 h 90"/>
                <a:gd name="T4" fmla="*/ 418 w 420"/>
                <a:gd name="T5" fmla="*/ 50 h 90"/>
                <a:gd name="T6" fmla="*/ 416 w 420"/>
                <a:gd name="T7" fmla="*/ 47 h 90"/>
                <a:gd name="T8" fmla="*/ 413 w 420"/>
                <a:gd name="T9" fmla="*/ 44 h 90"/>
                <a:gd name="T10" fmla="*/ 406 w 420"/>
                <a:gd name="T11" fmla="*/ 37 h 90"/>
                <a:gd name="T12" fmla="*/ 397 w 420"/>
                <a:gd name="T13" fmla="*/ 32 h 90"/>
                <a:gd name="T14" fmla="*/ 386 w 420"/>
                <a:gd name="T15" fmla="*/ 27 h 90"/>
                <a:gd name="T16" fmla="*/ 374 w 420"/>
                <a:gd name="T17" fmla="*/ 22 h 90"/>
                <a:gd name="T18" fmla="*/ 360 w 420"/>
                <a:gd name="T19" fmla="*/ 18 h 90"/>
                <a:gd name="T20" fmla="*/ 345 w 420"/>
                <a:gd name="T21" fmla="*/ 14 h 90"/>
                <a:gd name="T22" fmla="*/ 313 w 420"/>
                <a:gd name="T23" fmla="*/ 9 h 90"/>
                <a:gd name="T24" fmla="*/ 277 w 420"/>
                <a:gd name="T25" fmla="*/ 3 h 90"/>
                <a:gd name="T26" fmla="*/ 243 w 420"/>
                <a:gd name="T27" fmla="*/ 1 h 90"/>
                <a:gd name="T28" fmla="*/ 210 w 420"/>
                <a:gd name="T29" fmla="*/ 0 h 90"/>
                <a:gd name="T30" fmla="*/ 172 w 420"/>
                <a:gd name="T31" fmla="*/ 1 h 90"/>
                <a:gd name="T32" fmla="*/ 133 w 420"/>
                <a:gd name="T33" fmla="*/ 4 h 90"/>
                <a:gd name="T34" fmla="*/ 113 w 420"/>
                <a:gd name="T35" fmla="*/ 7 h 90"/>
                <a:gd name="T36" fmla="*/ 94 w 420"/>
                <a:gd name="T37" fmla="*/ 11 h 90"/>
                <a:gd name="T38" fmla="*/ 76 w 420"/>
                <a:gd name="T39" fmla="*/ 14 h 90"/>
                <a:gd name="T40" fmla="*/ 59 w 420"/>
                <a:gd name="T41" fmla="*/ 18 h 90"/>
                <a:gd name="T42" fmla="*/ 59 w 420"/>
                <a:gd name="T43" fmla="*/ 18 h 90"/>
                <a:gd name="T44" fmla="*/ 55 w 420"/>
                <a:gd name="T45" fmla="*/ 19 h 90"/>
                <a:gd name="T46" fmla="*/ 52 w 420"/>
                <a:gd name="T47" fmla="*/ 20 h 90"/>
                <a:gd name="T48" fmla="*/ 48 w 420"/>
                <a:gd name="T49" fmla="*/ 21 h 90"/>
                <a:gd name="T50" fmla="*/ 44 w 420"/>
                <a:gd name="T51" fmla="*/ 22 h 90"/>
                <a:gd name="T52" fmla="*/ 43 w 420"/>
                <a:gd name="T53" fmla="*/ 24 h 90"/>
                <a:gd name="T54" fmla="*/ 40 w 420"/>
                <a:gd name="T55" fmla="*/ 24 h 90"/>
                <a:gd name="T56" fmla="*/ 35 w 420"/>
                <a:gd name="T57" fmla="*/ 26 h 90"/>
                <a:gd name="T58" fmla="*/ 31 w 420"/>
                <a:gd name="T59" fmla="*/ 28 h 90"/>
                <a:gd name="T60" fmla="*/ 30 w 420"/>
                <a:gd name="T61" fmla="*/ 28 h 90"/>
                <a:gd name="T62" fmla="*/ 30 w 420"/>
                <a:gd name="T63" fmla="*/ 28 h 90"/>
                <a:gd name="T64" fmla="*/ 19 w 420"/>
                <a:gd name="T65" fmla="*/ 33 h 90"/>
                <a:gd name="T66" fmla="*/ 12 w 420"/>
                <a:gd name="T67" fmla="*/ 40 h 90"/>
                <a:gd name="T68" fmla="*/ 10 w 420"/>
                <a:gd name="T69" fmla="*/ 40 h 90"/>
                <a:gd name="T70" fmla="*/ 10 w 420"/>
                <a:gd name="T71" fmla="*/ 40 h 90"/>
                <a:gd name="T72" fmla="*/ 7 w 420"/>
                <a:gd name="T73" fmla="*/ 43 h 90"/>
                <a:gd name="T74" fmla="*/ 5 w 420"/>
                <a:gd name="T75" fmla="*/ 46 h 90"/>
                <a:gd name="T76" fmla="*/ 4 w 420"/>
                <a:gd name="T77" fmla="*/ 47 h 90"/>
                <a:gd name="T78" fmla="*/ 4 w 420"/>
                <a:gd name="T79" fmla="*/ 48 h 90"/>
                <a:gd name="T80" fmla="*/ 2 w 420"/>
                <a:gd name="T81" fmla="*/ 50 h 90"/>
                <a:gd name="T82" fmla="*/ 1 w 420"/>
                <a:gd name="T83" fmla="*/ 52 h 90"/>
                <a:gd name="T84" fmla="*/ 0 w 420"/>
                <a:gd name="T85" fmla="*/ 56 h 90"/>
                <a:gd name="T86" fmla="*/ 0 w 420"/>
                <a:gd name="T87" fmla="*/ 58 h 90"/>
                <a:gd name="T88" fmla="*/ 8 w 420"/>
                <a:gd name="T89" fmla="*/ 63 h 90"/>
                <a:gd name="T90" fmla="*/ 22 w 420"/>
                <a:gd name="T91" fmla="*/ 68 h 90"/>
                <a:gd name="T92" fmla="*/ 43 w 420"/>
                <a:gd name="T93" fmla="*/ 74 h 90"/>
                <a:gd name="T94" fmla="*/ 67 w 420"/>
                <a:gd name="T95" fmla="*/ 78 h 90"/>
                <a:gd name="T96" fmla="*/ 96 w 420"/>
                <a:gd name="T97" fmla="*/ 84 h 90"/>
                <a:gd name="T98" fmla="*/ 131 w 420"/>
                <a:gd name="T99" fmla="*/ 87 h 90"/>
                <a:gd name="T100" fmla="*/ 168 w 420"/>
                <a:gd name="T101" fmla="*/ 90 h 90"/>
                <a:gd name="T102" fmla="*/ 210 w 420"/>
                <a:gd name="T103" fmla="*/ 90 h 90"/>
                <a:gd name="T104" fmla="*/ 251 w 420"/>
                <a:gd name="T105" fmla="*/ 90 h 90"/>
                <a:gd name="T106" fmla="*/ 289 w 420"/>
                <a:gd name="T107" fmla="*/ 87 h 90"/>
                <a:gd name="T108" fmla="*/ 323 w 420"/>
                <a:gd name="T109" fmla="*/ 84 h 90"/>
                <a:gd name="T110" fmla="*/ 353 w 420"/>
                <a:gd name="T111" fmla="*/ 78 h 90"/>
                <a:gd name="T112" fmla="*/ 377 w 420"/>
                <a:gd name="T113" fmla="*/ 74 h 90"/>
                <a:gd name="T114" fmla="*/ 398 w 420"/>
                <a:gd name="T115" fmla="*/ 68 h 90"/>
                <a:gd name="T116" fmla="*/ 412 w 420"/>
                <a:gd name="T117" fmla="*/ 62 h 90"/>
                <a:gd name="T118" fmla="*/ 420 w 420"/>
                <a:gd name="T119" fmla="*/ 58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20" h="90">
                  <a:moveTo>
                    <a:pt x="420" y="58"/>
                  </a:moveTo>
                  <a:lnTo>
                    <a:pt x="419" y="55"/>
                  </a:lnTo>
                  <a:lnTo>
                    <a:pt x="418" y="50"/>
                  </a:lnTo>
                  <a:lnTo>
                    <a:pt x="416" y="47"/>
                  </a:lnTo>
                  <a:lnTo>
                    <a:pt x="413" y="44"/>
                  </a:lnTo>
                  <a:lnTo>
                    <a:pt x="406" y="37"/>
                  </a:lnTo>
                  <a:lnTo>
                    <a:pt x="397" y="32"/>
                  </a:lnTo>
                  <a:lnTo>
                    <a:pt x="386" y="27"/>
                  </a:lnTo>
                  <a:lnTo>
                    <a:pt x="374" y="22"/>
                  </a:lnTo>
                  <a:lnTo>
                    <a:pt x="360" y="18"/>
                  </a:lnTo>
                  <a:lnTo>
                    <a:pt x="345" y="14"/>
                  </a:lnTo>
                  <a:lnTo>
                    <a:pt x="313" y="9"/>
                  </a:lnTo>
                  <a:lnTo>
                    <a:pt x="277" y="3"/>
                  </a:lnTo>
                  <a:lnTo>
                    <a:pt x="243" y="1"/>
                  </a:lnTo>
                  <a:lnTo>
                    <a:pt x="210" y="0"/>
                  </a:lnTo>
                  <a:lnTo>
                    <a:pt x="172" y="1"/>
                  </a:lnTo>
                  <a:lnTo>
                    <a:pt x="133" y="4"/>
                  </a:lnTo>
                  <a:lnTo>
                    <a:pt x="113" y="7"/>
                  </a:lnTo>
                  <a:lnTo>
                    <a:pt x="94" y="11"/>
                  </a:lnTo>
                  <a:lnTo>
                    <a:pt x="76" y="14"/>
                  </a:lnTo>
                  <a:lnTo>
                    <a:pt x="59" y="18"/>
                  </a:lnTo>
                  <a:lnTo>
                    <a:pt x="59" y="18"/>
                  </a:lnTo>
                  <a:lnTo>
                    <a:pt x="55" y="19"/>
                  </a:lnTo>
                  <a:lnTo>
                    <a:pt x="52" y="20"/>
                  </a:lnTo>
                  <a:lnTo>
                    <a:pt x="48" y="21"/>
                  </a:lnTo>
                  <a:lnTo>
                    <a:pt x="44" y="22"/>
                  </a:lnTo>
                  <a:lnTo>
                    <a:pt x="43" y="24"/>
                  </a:lnTo>
                  <a:lnTo>
                    <a:pt x="40" y="24"/>
                  </a:lnTo>
                  <a:lnTo>
                    <a:pt x="35" y="26"/>
                  </a:lnTo>
                  <a:lnTo>
                    <a:pt x="31" y="28"/>
                  </a:lnTo>
                  <a:lnTo>
                    <a:pt x="30" y="28"/>
                  </a:lnTo>
                  <a:lnTo>
                    <a:pt x="30" y="28"/>
                  </a:lnTo>
                  <a:lnTo>
                    <a:pt x="19" y="33"/>
                  </a:lnTo>
                  <a:lnTo>
                    <a:pt x="12" y="40"/>
                  </a:lnTo>
                  <a:lnTo>
                    <a:pt x="10" y="40"/>
                  </a:lnTo>
                  <a:lnTo>
                    <a:pt x="10" y="40"/>
                  </a:lnTo>
                  <a:lnTo>
                    <a:pt x="7" y="43"/>
                  </a:lnTo>
                  <a:lnTo>
                    <a:pt x="5" y="46"/>
                  </a:lnTo>
                  <a:lnTo>
                    <a:pt x="4" y="47"/>
                  </a:lnTo>
                  <a:lnTo>
                    <a:pt x="4" y="48"/>
                  </a:lnTo>
                  <a:lnTo>
                    <a:pt x="2" y="50"/>
                  </a:lnTo>
                  <a:lnTo>
                    <a:pt x="1" y="52"/>
                  </a:lnTo>
                  <a:lnTo>
                    <a:pt x="0" y="56"/>
                  </a:lnTo>
                  <a:lnTo>
                    <a:pt x="0" y="58"/>
                  </a:lnTo>
                  <a:lnTo>
                    <a:pt x="8" y="63"/>
                  </a:lnTo>
                  <a:lnTo>
                    <a:pt x="22" y="68"/>
                  </a:lnTo>
                  <a:lnTo>
                    <a:pt x="43" y="74"/>
                  </a:lnTo>
                  <a:lnTo>
                    <a:pt x="67" y="78"/>
                  </a:lnTo>
                  <a:lnTo>
                    <a:pt x="96" y="84"/>
                  </a:lnTo>
                  <a:lnTo>
                    <a:pt x="131" y="87"/>
                  </a:lnTo>
                  <a:lnTo>
                    <a:pt x="168" y="90"/>
                  </a:lnTo>
                  <a:lnTo>
                    <a:pt x="210" y="90"/>
                  </a:lnTo>
                  <a:lnTo>
                    <a:pt x="251" y="90"/>
                  </a:lnTo>
                  <a:lnTo>
                    <a:pt x="289" y="87"/>
                  </a:lnTo>
                  <a:lnTo>
                    <a:pt x="323" y="84"/>
                  </a:lnTo>
                  <a:lnTo>
                    <a:pt x="353" y="78"/>
                  </a:lnTo>
                  <a:lnTo>
                    <a:pt x="377" y="74"/>
                  </a:lnTo>
                  <a:lnTo>
                    <a:pt x="398" y="68"/>
                  </a:lnTo>
                  <a:lnTo>
                    <a:pt x="412" y="62"/>
                  </a:lnTo>
                  <a:lnTo>
                    <a:pt x="420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/>
                <a:ea typeface="+mn-ea"/>
                <a:cs typeface="+mn-cs"/>
              </a:endParaRPr>
            </a:p>
          </p:txBody>
        </p:sp>
        <p:sp>
          <p:nvSpPr>
            <p:cNvPr id="63" name="Freeform 501">
              <a:extLst>
                <a:ext uri="{FF2B5EF4-FFF2-40B4-BE49-F238E27FC236}">
                  <a16:creationId xmlns:a16="http://schemas.microsoft.com/office/drawing/2014/main" id="{DBE218E2-EA47-43F9-AF50-BC58701E5EA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03363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7 h 75"/>
                <a:gd name="T10" fmla="*/ 67 w 421"/>
                <a:gd name="T11" fmla="*/ 62 h 75"/>
                <a:gd name="T12" fmla="*/ 97 w 421"/>
                <a:gd name="T13" fmla="*/ 68 h 75"/>
                <a:gd name="T14" fmla="*/ 130 w 421"/>
                <a:gd name="T15" fmla="*/ 71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1 h 75"/>
                <a:gd name="T24" fmla="*/ 325 w 421"/>
                <a:gd name="T25" fmla="*/ 68 h 75"/>
                <a:gd name="T26" fmla="*/ 355 w 421"/>
                <a:gd name="T27" fmla="*/ 62 h 75"/>
                <a:gd name="T28" fmla="*/ 379 w 421"/>
                <a:gd name="T29" fmla="*/ 57 h 75"/>
                <a:gd name="T30" fmla="*/ 399 w 421"/>
                <a:gd name="T31" fmla="*/ 52 h 75"/>
                <a:gd name="T32" fmla="*/ 414 w 421"/>
                <a:gd name="T33" fmla="*/ 46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8 h 75"/>
                <a:gd name="T42" fmla="*/ 386 w 421"/>
                <a:gd name="T43" fmla="*/ 12 h 75"/>
                <a:gd name="T44" fmla="*/ 373 w 421"/>
                <a:gd name="T45" fmla="*/ 14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8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8 h 75"/>
                <a:gd name="T74" fmla="*/ 10 w 421"/>
                <a:gd name="T75" fmla="*/ 4 h 75"/>
                <a:gd name="T76" fmla="*/ 0 w 421"/>
                <a:gd name="T77" fmla="*/ 0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7"/>
                  </a:lnTo>
                  <a:lnTo>
                    <a:pt x="67" y="62"/>
                  </a:lnTo>
                  <a:lnTo>
                    <a:pt x="97" y="68"/>
                  </a:lnTo>
                  <a:lnTo>
                    <a:pt x="130" y="71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1"/>
                  </a:lnTo>
                  <a:lnTo>
                    <a:pt x="325" y="68"/>
                  </a:lnTo>
                  <a:lnTo>
                    <a:pt x="355" y="62"/>
                  </a:lnTo>
                  <a:lnTo>
                    <a:pt x="379" y="57"/>
                  </a:lnTo>
                  <a:lnTo>
                    <a:pt x="399" y="52"/>
                  </a:lnTo>
                  <a:lnTo>
                    <a:pt x="414" y="46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8"/>
                  </a:lnTo>
                  <a:lnTo>
                    <a:pt x="386" y="12"/>
                  </a:lnTo>
                  <a:lnTo>
                    <a:pt x="373" y="14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8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8"/>
                  </a:lnTo>
                  <a:lnTo>
                    <a:pt x="1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/>
                <a:ea typeface="+mn-ea"/>
                <a:cs typeface="+mn-cs"/>
              </a:endParaRPr>
            </a:p>
          </p:txBody>
        </p:sp>
        <p:sp>
          <p:nvSpPr>
            <p:cNvPr id="64" name="Freeform 502">
              <a:extLst>
                <a:ext uri="{FF2B5EF4-FFF2-40B4-BE49-F238E27FC236}">
                  <a16:creationId xmlns:a16="http://schemas.microsoft.com/office/drawing/2014/main" id="{FB53FF3C-7C81-42D7-820B-328F83511B8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74800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8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8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1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8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8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/>
                <a:ea typeface="+mn-ea"/>
                <a:cs typeface="+mn-cs"/>
              </a:endParaRPr>
            </a:p>
          </p:txBody>
        </p:sp>
        <p:sp>
          <p:nvSpPr>
            <p:cNvPr id="65" name="Freeform 503">
              <a:extLst>
                <a:ext uri="{FF2B5EF4-FFF2-40B4-BE49-F238E27FC236}">
                  <a16:creationId xmlns:a16="http://schemas.microsoft.com/office/drawing/2014/main" id="{B2AFC166-3690-491C-BE8E-D33917F47E7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50988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7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7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/>
                <a:ea typeface="+mn-ea"/>
                <a:cs typeface="+mn-cs"/>
              </a:endParaRPr>
            </a:p>
          </p:txBody>
        </p:sp>
        <p:sp>
          <p:nvSpPr>
            <p:cNvPr id="66" name="Freeform 504">
              <a:extLst>
                <a:ext uri="{FF2B5EF4-FFF2-40B4-BE49-F238E27FC236}">
                  <a16:creationId xmlns:a16="http://schemas.microsoft.com/office/drawing/2014/main" id="{9740A41F-89FD-44D8-9D1F-332E7D538ED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27175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8 h 75"/>
                <a:gd name="T10" fmla="*/ 67 w 421"/>
                <a:gd name="T11" fmla="*/ 63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3 h 75"/>
                <a:gd name="T28" fmla="*/ 379 w 421"/>
                <a:gd name="T29" fmla="*/ 58 h 75"/>
                <a:gd name="T30" fmla="*/ 399 w 421"/>
                <a:gd name="T31" fmla="*/ 52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4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8"/>
                  </a:lnTo>
                  <a:lnTo>
                    <a:pt x="67" y="63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3"/>
                  </a:lnTo>
                  <a:lnTo>
                    <a:pt x="379" y="58"/>
                  </a:lnTo>
                  <a:lnTo>
                    <a:pt x="399" y="52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/>
                <a:ea typeface="+mn-ea"/>
                <a:cs typeface="+mn-cs"/>
              </a:endParaRPr>
            </a:p>
          </p:txBody>
        </p:sp>
      </p:grpSp>
      <p:grpSp>
        <p:nvGrpSpPr>
          <p:cNvPr id="67" name="Group 66" descr="Icon of abacus. ">
            <a:extLst>
              <a:ext uri="{FF2B5EF4-FFF2-40B4-BE49-F238E27FC236}">
                <a16:creationId xmlns:a16="http://schemas.microsoft.com/office/drawing/2014/main" id="{201B668C-AA5F-454E-8E64-CEA32A839FB8}"/>
              </a:ext>
            </a:extLst>
          </p:cNvPr>
          <p:cNvGrpSpPr/>
          <p:nvPr/>
        </p:nvGrpSpPr>
        <p:grpSpPr>
          <a:xfrm>
            <a:off x="7542240" y="2396870"/>
            <a:ext cx="382447" cy="382447"/>
            <a:chOff x="877888" y="771525"/>
            <a:chExt cx="287338" cy="287338"/>
          </a:xfrm>
          <a:solidFill>
            <a:schemeClr val="bg1"/>
          </a:solidFill>
        </p:grpSpPr>
        <p:sp>
          <p:nvSpPr>
            <p:cNvPr id="68" name="Freeform 324">
              <a:extLst>
                <a:ext uri="{FF2B5EF4-FFF2-40B4-BE49-F238E27FC236}">
                  <a16:creationId xmlns:a16="http://schemas.microsoft.com/office/drawing/2014/main" id="{EEBBB4D9-8AD5-4868-B9F5-568F0C326607}"/>
                </a:ext>
              </a:extLst>
            </p:cNvPr>
            <p:cNvSpPr>
              <a:spLocks/>
            </p:cNvSpPr>
            <p:nvPr/>
          </p:nvSpPr>
          <p:spPr bwMode="auto">
            <a:xfrm>
              <a:off x="877888" y="771525"/>
              <a:ext cx="61913" cy="287338"/>
            </a:xfrm>
            <a:custGeom>
              <a:avLst/>
              <a:gdLst>
                <a:gd name="T0" fmla="*/ 0 w 196"/>
                <a:gd name="T1" fmla="*/ 888 h 903"/>
                <a:gd name="T2" fmla="*/ 1 w 196"/>
                <a:gd name="T3" fmla="*/ 895 h 903"/>
                <a:gd name="T4" fmla="*/ 4 w 196"/>
                <a:gd name="T5" fmla="*/ 899 h 903"/>
                <a:gd name="T6" fmla="*/ 10 w 196"/>
                <a:gd name="T7" fmla="*/ 902 h 903"/>
                <a:gd name="T8" fmla="*/ 15 w 196"/>
                <a:gd name="T9" fmla="*/ 903 h 903"/>
                <a:gd name="T10" fmla="*/ 196 w 196"/>
                <a:gd name="T11" fmla="*/ 798 h 903"/>
                <a:gd name="T12" fmla="*/ 160 w 196"/>
                <a:gd name="T13" fmla="*/ 797 h 903"/>
                <a:gd name="T14" fmla="*/ 149 w 196"/>
                <a:gd name="T15" fmla="*/ 793 h 903"/>
                <a:gd name="T16" fmla="*/ 141 w 196"/>
                <a:gd name="T17" fmla="*/ 785 h 903"/>
                <a:gd name="T18" fmla="*/ 136 w 196"/>
                <a:gd name="T19" fmla="*/ 774 h 903"/>
                <a:gd name="T20" fmla="*/ 136 w 196"/>
                <a:gd name="T21" fmla="*/ 738 h 903"/>
                <a:gd name="T22" fmla="*/ 138 w 196"/>
                <a:gd name="T23" fmla="*/ 726 h 903"/>
                <a:gd name="T24" fmla="*/ 145 w 196"/>
                <a:gd name="T25" fmla="*/ 717 h 903"/>
                <a:gd name="T26" fmla="*/ 155 w 196"/>
                <a:gd name="T27" fmla="*/ 710 h 903"/>
                <a:gd name="T28" fmla="*/ 166 w 196"/>
                <a:gd name="T29" fmla="*/ 708 h 903"/>
                <a:gd name="T30" fmla="*/ 196 w 196"/>
                <a:gd name="T31" fmla="*/ 346 h 903"/>
                <a:gd name="T32" fmla="*/ 160 w 196"/>
                <a:gd name="T33" fmla="*/ 345 h 903"/>
                <a:gd name="T34" fmla="*/ 149 w 196"/>
                <a:gd name="T35" fmla="*/ 341 h 903"/>
                <a:gd name="T36" fmla="*/ 141 w 196"/>
                <a:gd name="T37" fmla="*/ 333 h 903"/>
                <a:gd name="T38" fmla="*/ 136 w 196"/>
                <a:gd name="T39" fmla="*/ 322 h 903"/>
                <a:gd name="T40" fmla="*/ 136 w 196"/>
                <a:gd name="T41" fmla="*/ 286 h 903"/>
                <a:gd name="T42" fmla="*/ 138 w 196"/>
                <a:gd name="T43" fmla="*/ 275 h 903"/>
                <a:gd name="T44" fmla="*/ 145 w 196"/>
                <a:gd name="T45" fmla="*/ 265 h 903"/>
                <a:gd name="T46" fmla="*/ 155 w 196"/>
                <a:gd name="T47" fmla="*/ 259 h 903"/>
                <a:gd name="T48" fmla="*/ 166 w 196"/>
                <a:gd name="T49" fmla="*/ 256 h 903"/>
                <a:gd name="T50" fmla="*/ 196 w 196"/>
                <a:gd name="T51" fmla="*/ 196 h 903"/>
                <a:gd name="T52" fmla="*/ 160 w 196"/>
                <a:gd name="T53" fmla="*/ 195 h 903"/>
                <a:gd name="T54" fmla="*/ 149 w 196"/>
                <a:gd name="T55" fmla="*/ 191 h 903"/>
                <a:gd name="T56" fmla="*/ 141 w 196"/>
                <a:gd name="T57" fmla="*/ 182 h 903"/>
                <a:gd name="T58" fmla="*/ 136 w 196"/>
                <a:gd name="T59" fmla="*/ 172 h 903"/>
                <a:gd name="T60" fmla="*/ 136 w 196"/>
                <a:gd name="T61" fmla="*/ 135 h 903"/>
                <a:gd name="T62" fmla="*/ 138 w 196"/>
                <a:gd name="T63" fmla="*/ 123 h 903"/>
                <a:gd name="T64" fmla="*/ 145 w 196"/>
                <a:gd name="T65" fmla="*/ 115 h 903"/>
                <a:gd name="T66" fmla="*/ 155 w 196"/>
                <a:gd name="T67" fmla="*/ 108 h 903"/>
                <a:gd name="T68" fmla="*/ 166 w 196"/>
                <a:gd name="T69" fmla="*/ 105 h 903"/>
                <a:gd name="T70" fmla="*/ 196 w 196"/>
                <a:gd name="T71" fmla="*/ 0 h 903"/>
                <a:gd name="T72" fmla="*/ 12 w 196"/>
                <a:gd name="T73" fmla="*/ 0 h 903"/>
                <a:gd name="T74" fmla="*/ 7 w 196"/>
                <a:gd name="T75" fmla="*/ 2 h 903"/>
                <a:gd name="T76" fmla="*/ 3 w 196"/>
                <a:gd name="T77" fmla="*/ 6 h 903"/>
                <a:gd name="T78" fmla="*/ 1 w 196"/>
                <a:gd name="T79" fmla="*/ 12 h 903"/>
                <a:gd name="T80" fmla="*/ 0 w 196"/>
                <a:gd name="T81" fmla="*/ 15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6" h="903">
                  <a:moveTo>
                    <a:pt x="0" y="15"/>
                  </a:moveTo>
                  <a:lnTo>
                    <a:pt x="0" y="888"/>
                  </a:lnTo>
                  <a:lnTo>
                    <a:pt x="1" y="891"/>
                  </a:lnTo>
                  <a:lnTo>
                    <a:pt x="1" y="895"/>
                  </a:lnTo>
                  <a:lnTo>
                    <a:pt x="3" y="897"/>
                  </a:lnTo>
                  <a:lnTo>
                    <a:pt x="4" y="899"/>
                  </a:lnTo>
                  <a:lnTo>
                    <a:pt x="7" y="901"/>
                  </a:lnTo>
                  <a:lnTo>
                    <a:pt x="10" y="902"/>
                  </a:lnTo>
                  <a:lnTo>
                    <a:pt x="12" y="903"/>
                  </a:lnTo>
                  <a:lnTo>
                    <a:pt x="15" y="903"/>
                  </a:lnTo>
                  <a:lnTo>
                    <a:pt x="196" y="903"/>
                  </a:lnTo>
                  <a:lnTo>
                    <a:pt x="196" y="798"/>
                  </a:lnTo>
                  <a:lnTo>
                    <a:pt x="166" y="798"/>
                  </a:lnTo>
                  <a:lnTo>
                    <a:pt x="160" y="797"/>
                  </a:lnTo>
                  <a:lnTo>
                    <a:pt x="155" y="796"/>
                  </a:lnTo>
                  <a:lnTo>
                    <a:pt x="149" y="793"/>
                  </a:lnTo>
                  <a:lnTo>
                    <a:pt x="145" y="789"/>
                  </a:lnTo>
                  <a:lnTo>
                    <a:pt x="141" y="785"/>
                  </a:lnTo>
                  <a:lnTo>
                    <a:pt x="138" y="780"/>
                  </a:lnTo>
                  <a:lnTo>
                    <a:pt x="136" y="774"/>
                  </a:lnTo>
                  <a:lnTo>
                    <a:pt x="136" y="768"/>
                  </a:lnTo>
                  <a:lnTo>
                    <a:pt x="136" y="738"/>
                  </a:lnTo>
                  <a:lnTo>
                    <a:pt x="136" y="732"/>
                  </a:lnTo>
                  <a:lnTo>
                    <a:pt x="138" y="726"/>
                  </a:lnTo>
                  <a:lnTo>
                    <a:pt x="141" y="721"/>
                  </a:lnTo>
                  <a:lnTo>
                    <a:pt x="145" y="717"/>
                  </a:lnTo>
                  <a:lnTo>
                    <a:pt x="149" y="713"/>
                  </a:lnTo>
                  <a:lnTo>
                    <a:pt x="155" y="710"/>
                  </a:lnTo>
                  <a:lnTo>
                    <a:pt x="160" y="708"/>
                  </a:lnTo>
                  <a:lnTo>
                    <a:pt x="166" y="708"/>
                  </a:lnTo>
                  <a:lnTo>
                    <a:pt x="196" y="708"/>
                  </a:lnTo>
                  <a:lnTo>
                    <a:pt x="196" y="346"/>
                  </a:lnTo>
                  <a:lnTo>
                    <a:pt x="166" y="346"/>
                  </a:lnTo>
                  <a:lnTo>
                    <a:pt x="160" y="345"/>
                  </a:lnTo>
                  <a:lnTo>
                    <a:pt x="155" y="344"/>
                  </a:lnTo>
                  <a:lnTo>
                    <a:pt x="149" y="341"/>
                  </a:lnTo>
                  <a:lnTo>
                    <a:pt x="145" y="338"/>
                  </a:lnTo>
                  <a:lnTo>
                    <a:pt x="141" y="333"/>
                  </a:lnTo>
                  <a:lnTo>
                    <a:pt x="138" y="328"/>
                  </a:lnTo>
                  <a:lnTo>
                    <a:pt x="136" y="322"/>
                  </a:lnTo>
                  <a:lnTo>
                    <a:pt x="136" y="316"/>
                  </a:lnTo>
                  <a:lnTo>
                    <a:pt x="136" y="286"/>
                  </a:lnTo>
                  <a:lnTo>
                    <a:pt x="136" y="280"/>
                  </a:lnTo>
                  <a:lnTo>
                    <a:pt x="138" y="275"/>
                  </a:lnTo>
                  <a:lnTo>
                    <a:pt x="141" y="269"/>
                  </a:lnTo>
                  <a:lnTo>
                    <a:pt x="145" y="265"/>
                  </a:lnTo>
                  <a:lnTo>
                    <a:pt x="149" y="261"/>
                  </a:lnTo>
                  <a:lnTo>
                    <a:pt x="155" y="259"/>
                  </a:lnTo>
                  <a:lnTo>
                    <a:pt x="160" y="256"/>
                  </a:lnTo>
                  <a:lnTo>
                    <a:pt x="166" y="256"/>
                  </a:lnTo>
                  <a:lnTo>
                    <a:pt x="196" y="256"/>
                  </a:lnTo>
                  <a:lnTo>
                    <a:pt x="196" y="196"/>
                  </a:lnTo>
                  <a:lnTo>
                    <a:pt x="166" y="196"/>
                  </a:lnTo>
                  <a:lnTo>
                    <a:pt x="160" y="195"/>
                  </a:lnTo>
                  <a:lnTo>
                    <a:pt x="155" y="193"/>
                  </a:lnTo>
                  <a:lnTo>
                    <a:pt x="149" y="191"/>
                  </a:lnTo>
                  <a:lnTo>
                    <a:pt x="145" y="187"/>
                  </a:lnTo>
                  <a:lnTo>
                    <a:pt x="141" y="182"/>
                  </a:lnTo>
                  <a:lnTo>
                    <a:pt x="138" y="177"/>
                  </a:lnTo>
                  <a:lnTo>
                    <a:pt x="136" y="172"/>
                  </a:lnTo>
                  <a:lnTo>
                    <a:pt x="136" y="165"/>
                  </a:lnTo>
                  <a:lnTo>
                    <a:pt x="136" y="135"/>
                  </a:lnTo>
                  <a:lnTo>
                    <a:pt x="136" y="130"/>
                  </a:lnTo>
                  <a:lnTo>
                    <a:pt x="138" y="123"/>
                  </a:lnTo>
                  <a:lnTo>
                    <a:pt x="141" y="119"/>
                  </a:lnTo>
                  <a:lnTo>
                    <a:pt x="145" y="115"/>
                  </a:lnTo>
                  <a:lnTo>
                    <a:pt x="149" y="110"/>
                  </a:lnTo>
                  <a:lnTo>
                    <a:pt x="155" y="108"/>
                  </a:lnTo>
                  <a:lnTo>
                    <a:pt x="160" y="106"/>
                  </a:lnTo>
                  <a:lnTo>
                    <a:pt x="166" y="105"/>
                  </a:lnTo>
                  <a:lnTo>
                    <a:pt x="196" y="105"/>
                  </a:lnTo>
                  <a:lnTo>
                    <a:pt x="196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7" y="2"/>
                  </a:lnTo>
                  <a:lnTo>
                    <a:pt x="4" y="4"/>
                  </a:lnTo>
                  <a:lnTo>
                    <a:pt x="3" y="6"/>
                  </a:lnTo>
                  <a:lnTo>
                    <a:pt x="1" y="10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/>
                <a:ea typeface="+mn-ea"/>
                <a:cs typeface="+mn-cs"/>
              </a:endParaRPr>
            </a:p>
          </p:txBody>
        </p:sp>
        <p:sp>
          <p:nvSpPr>
            <p:cNvPr id="69" name="Freeform 325">
              <a:extLst>
                <a:ext uri="{FF2B5EF4-FFF2-40B4-BE49-F238E27FC236}">
                  <a16:creationId xmlns:a16="http://schemas.microsoft.com/office/drawing/2014/main" id="{4E9C428E-133B-4690-9ED6-8917E4F1E6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7113" y="771525"/>
              <a:ext cx="66675" cy="287338"/>
            </a:xfrm>
            <a:custGeom>
              <a:avLst/>
              <a:gdLst>
                <a:gd name="T0" fmla="*/ 30 w 211"/>
                <a:gd name="T1" fmla="*/ 105 h 903"/>
                <a:gd name="T2" fmla="*/ 41 w 211"/>
                <a:gd name="T3" fmla="*/ 107 h 903"/>
                <a:gd name="T4" fmla="*/ 51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60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557 h 903"/>
                <a:gd name="T22" fmla="*/ 41 w 211"/>
                <a:gd name="T23" fmla="*/ 560 h 903"/>
                <a:gd name="T24" fmla="*/ 51 w 211"/>
                <a:gd name="T25" fmla="*/ 566 h 903"/>
                <a:gd name="T26" fmla="*/ 58 w 211"/>
                <a:gd name="T27" fmla="*/ 576 h 903"/>
                <a:gd name="T28" fmla="*/ 60 w 211"/>
                <a:gd name="T29" fmla="*/ 587 h 903"/>
                <a:gd name="T30" fmla="*/ 60 w 211"/>
                <a:gd name="T31" fmla="*/ 623 h 903"/>
                <a:gd name="T32" fmla="*/ 55 w 211"/>
                <a:gd name="T33" fmla="*/ 634 h 903"/>
                <a:gd name="T34" fmla="*/ 47 w 211"/>
                <a:gd name="T35" fmla="*/ 643 h 903"/>
                <a:gd name="T36" fmla="*/ 36 w 211"/>
                <a:gd name="T37" fmla="*/ 647 h 903"/>
                <a:gd name="T38" fmla="*/ 0 w 211"/>
                <a:gd name="T39" fmla="*/ 648 h 903"/>
                <a:gd name="T40" fmla="*/ 30 w 211"/>
                <a:gd name="T41" fmla="*/ 708 h 903"/>
                <a:gd name="T42" fmla="*/ 41 w 211"/>
                <a:gd name="T43" fmla="*/ 710 h 903"/>
                <a:gd name="T44" fmla="*/ 51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60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497 h 903"/>
                <a:gd name="T64" fmla="*/ 169 w 211"/>
                <a:gd name="T65" fmla="*/ 495 h 903"/>
                <a:gd name="T66" fmla="*/ 159 w 211"/>
                <a:gd name="T67" fmla="*/ 488 h 903"/>
                <a:gd name="T68" fmla="*/ 153 w 211"/>
                <a:gd name="T69" fmla="*/ 478 h 903"/>
                <a:gd name="T70" fmla="*/ 151 w 211"/>
                <a:gd name="T71" fmla="*/ 467 h 903"/>
                <a:gd name="T72" fmla="*/ 151 w 211"/>
                <a:gd name="T73" fmla="*/ 430 h 903"/>
                <a:gd name="T74" fmla="*/ 155 w 211"/>
                <a:gd name="T75" fmla="*/ 419 h 903"/>
                <a:gd name="T76" fmla="*/ 164 w 211"/>
                <a:gd name="T77" fmla="*/ 412 h 903"/>
                <a:gd name="T78" fmla="*/ 174 w 211"/>
                <a:gd name="T79" fmla="*/ 408 h 903"/>
                <a:gd name="T80" fmla="*/ 211 w 211"/>
                <a:gd name="T81" fmla="*/ 407 h 903"/>
                <a:gd name="T82" fmla="*/ 181 w 211"/>
                <a:gd name="T83" fmla="*/ 346 h 903"/>
                <a:gd name="T84" fmla="*/ 169 w 211"/>
                <a:gd name="T85" fmla="*/ 344 h 903"/>
                <a:gd name="T86" fmla="*/ 159 w 211"/>
                <a:gd name="T87" fmla="*/ 338 h 903"/>
                <a:gd name="T88" fmla="*/ 153 w 211"/>
                <a:gd name="T89" fmla="*/ 328 h 903"/>
                <a:gd name="T90" fmla="*/ 151 w 211"/>
                <a:gd name="T91" fmla="*/ 316 h 903"/>
                <a:gd name="T92" fmla="*/ 151 w 211"/>
                <a:gd name="T93" fmla="*/ 280 h 903"/>
                <a:gd name="T94" fmla="*/ 155 w 211"/>
                <a:gd name="T95" fmla="*/ 269 h 903"/>
                <a:gd name="T96" fmla="*/ 164 w 211"/>
                <a:gd name="T97" fmla="*/ 261 h 903"/>
                <a:gd name="T98" fmla="*/ 174 w 211"/>
                <a:gd name="T99" fmla="*/ 256 h 903"/>
                <a:gd name="T100" fmla="*/ 211 w 211"/>
                <a:gd name="T101" fmla="*/ 256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1 w 211"/>
                <a:gd name="T113" fmla="*/ 130 h 903"/>
                <a:gd name="T114" fmla="*/ 155 w 211"/>
                <a:gd name="T115" fmla="*/ 119 h 903"/>
                <a:gd name="T116" fmla="*/ 164 w 211"/>
                <a:gd name="T117" fmla="*/ 110 h 903"/>
                <a:gd name="T118" fmla="*/ 174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1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60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60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1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557"/>
                  </a:lnTo>
                  <a:lnTo>
                    <a:pt x="30" y="557"/>
                  </a:lnTo>
                  <a:lnTo>
                    <a:pt x="36" y="558"/>
                  </a:lnTo>
                  <a:lnTo>
                    <a:pt x="41" y="560"/>
                  </a:lnTo>
                  <a:lnTo>
                    <a:pt x="47" y="562"/>
                  </a:lnTo>
                  <a:lnTo>
                    <a:pt x="51" y="566"/>
                  </a:lnTo>
                  <a:lnTo>
                    <a:pt x="55" y="571"/>
                  </a:lnTo>
                  <a:lnTo>
                    <a:pt x="58" y="576"/>
                  </a:lnTo>
                  <a:lnTo>
                    <a:pt x="60" y="581"/>
                  </a:lnTo>
                  <a:lnTo>
                    <a:pt x="60" y="587"/>
                  </a:lnTo>
                  <a:lnTo>
                    <a:pt x="60" y="618"/>
                  </a:lnTo>
                  <a:lnTo>
                    <a:pt x="60" y="623"/>
                  </a:lnTo>
                  <a:lnTo>
                    <a:pt x="58" y="629"/>
                  </a:lnTo>
                  <a:lnTo>
                    <a:pt x="55" y="634"/>
                  </a:lnTo>
                  <a:lnTo>
                    <a:pt x="51" y="638"/>
                  </a:lnTo>
                  <a:lnTo>
                    <a:pt x="47" y="643"/>
                  </a:lnTo>
                  <a:lnTo>
                    <a:pt x="41" y="645"/>
                  </a:lnTo>
                  <a:lnTo>
                    <a:pt x="36" y="647"/>
                  </a:lnTo>
                  <a:lnTo>
                    <a:pt x="30" y="648"/>
                  </a:lnTo>
                  <a:lnTo>
                    <a:pt x="0" y="648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1" y="710"/>
                  </a:lnTo>
                  <a:lnTo>
                    <a:pt x="47" y="712"/>
                  </a:lnTo>
                  <a:lnTo>
                    <a:pt x="51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60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60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1" y="789"/>
                  </a:lnTo>
                  <a:lnTo>
                    <a:pt x="47" y="793"/>
                  </a:lnTo>
                  <a:lnTo>
                    <a:pt x="41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497"/>
                  </a:lnTo>
                  <a:lnTo>
                    <a:pt x="181" y="497"/>
                  </a:lnTo>
                  <a:lnTo>
                    <a:pt x="174" y="497"/>
                  </a:lnTo>
                  <a:lnTo>
                    <a:pt x="169" y="495"/>
                  </a:lnTo>
                  <a:lnTo>
                    <a:pt x="164" y="491"/>
                  </a:lnTo>
                  <a:lnTo>
                    <a:pt x="159" y="488"/>
                  </a:lnTo>
                  <a:lnTo>
                    <a:pt x="155" y="484"/>
                  </a:lnTo>
                  <a:lnTo>
                    <a:pt x="153" y="478"/>
                  </a:lnTo>
                  <a:lnTo>
                    <a:pt x="151" y="473"/>
                  </a:lnTo>
                  <a:lnTo>
                    <a:pt x="151" y="467"/>
                  </a:lnTo>
                  <a:lnTo>
                    <a:pt x="151" y="437"/>
                  </a:lnTo>
                  <a:lnTo>
                    <a:pt x="151" y="430"/>
                  </a:lnTo>
                  <a:lnTo>
                    <a:pt x="153" y="425"/>
                  </a:lnTo>
                  <a:lnTo>
                    <a:pt x="155" y="419"/>
                  </a:lnTo>
                  <a:lnTo>
                    <a:pt x="159" y="415"/>
                  </a:lnTo>
                  <a:lnTo>
                    <a:pt x="164" y="412"/>
                  </a:lnTo>
                  <a:lnTo>
                    <a:pt x="169" y="409"/>
                  </a:lnTo>
                  <a:lnTo>
                    <a:pt x="174" y="408"/>
                  </a:lnTo>
                  <a:lnTo>
                    <a:pt x="181" y="407"/>
                  </a:lnTo>
                  <a:lnTo>
                    <a:pt x="211" y="407"/>
                  </a:lnTo>
                  <a:lnTo>
                    <a:pt x="211" y="346"/>
                  </a:lnTo>
                  <a:lnTo>
                    <a:pt x="181" y="346"/>
                  </a:lnTo>
                  <a:lnTo>
                    <a:pt x="174" y="345"/>
                  </a:lnTo>
                  <a:lnTo>
                    <a:pt x="169" y="344"/>
                  </a:lnTo>
                  <a:lnTo>
                    <a:pt x="164" y="341"/>
                  </a:lnTo>
                  <a:lnTo>
                    <a:pt x="159" y="338"/>
                  </a:lnTo>
                  <a:lnTo>
                    <a:pt x="155" y="333"/>
                  </a:lnTo>
                  <a:lnTo>
                    <a:pt x="153" y="328"/>
                  </a:lnTo>
                  <a:lnTo>
                    <a:pt x="151" y="322"/>
                  </a:lnTo>
                  <a:lnTo>
                    <a:pt x="151" y="316"/>
                  </a:lnTo>
                  <a:lnTo>
                    <a:pt x="151" y="286"/>
                  </a:lnTo>
                  <a:lnTo>
                    <a:pt x="151" y="280"/>
                  </a:lnTo>
                  <a:lnTo>
                    <a:pt x="153" y="275"/>
                  </a:lnTo>
                  <a:lnTo>
                    <a:pt x="155" y="269"/>
                  </a:lnTo>
                  <a:lnTo>
                    <a:pt x="159" y="265"/>
                  </a:lnTo>
                  <a:lnTo>
                    <a:pt x="164" y="261"/>
                  </a:lnTo>
                  <a:lnTo>
                    <a:pt x="169" y="259"/>
                  </a:lnTo>
                  <a:lnTo>
                    <a:pt x="174" y="256"/>
                  </a:lnTo>
                  <a:lnTo>
                    <a:pt x="181" y="256"/>
                  </a:lnTo>
                  <a:lnTo>
                    <a:pt x="211" y="256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4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5" y="182"/>
                  </a:lnTo>
                  <a:lnTo>
                    <a:pt x="153" y="177"/>
                  </a:lnTo>
                  <a:lnTo>
                    <a:pt x="151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1" y="130"/>
                  </a:lnTo>
                  <a:lnTo>
                    <a:pt x="153" y="123"/>
                  </a:lnTo>
                  <a:lnTo>
                    <a:pt x="155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4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/>
                <a:ea typeface="+mn-ea"/>
                <a:cs typeface="+mn-cs"/>
              </a:endParaRPr>
            </a:p>
          </p:txBody>
        </p:sp>
        <p:sp>
          <p:nvSpPr>
            <p:cNvPr id="70" name="Freeform 326">
              <a:extLst>
                <a:ext uri="{FF2B5EF4-FFF2-40B4-BE49-F238E27FC236}">
                  <a16:creationId xmlns:a16="http://schemas.microsoft.com/office/drawing/2014/main" id="{505F0C26-0335-4A1D-AA0D-8C830A4F0DE4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325" y="771525"/>
              <a:ext cx="68263" cy="287338"/>
            </a:xfrm>
            <a:custGeom>
              <a:avLst/>
              <a:gdLst>
                <a:gd name="T0" fmla="*/ 30 w 211"/>
                <a:gd name="T1" fmla="*/ 105 h 903"/>
                <a:gd name="T2" fmla="*/ 42 w 211"/>
                <a:gd name="T3" fmla="*/ 107 h 903"/>
                <a:gd name="T4" fmla="*/ 52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59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256 h 903"/>
                <a:gd name="T22" fmla="*/ 42 w 211"/>
                <a:gd name="T23" fmla="*/ 259 h 903"/>
                <a:gd name="T24" fmla="*/ 52 w 211"/>
                <a:gd name="T25" fmla="*/ 265 h 903"/>
                <a:gd name="T26" fmla="*/ 58 w 211"/>
                <a:gd name="T27" fmla="*/ 275 h 903"/>
                <a:gd name="T28" fmla="*/ 60 w 211"/>
                <a:gd name="T29" fmla="*/ 286 h 903"/>
                <a:gd name="T30" fmla="*/ 59 w 211"/>
                <a:gd name="T31" fmla="*/ 322 h 903"/>
                <a:gd name="T32" fmla="*/ 55 w 211"/>
                <a:gd name="T33" fmla="*/ 333 h 903"/>
                <a:gd name="T34" fmla="*/ 47 w 211"/>
                <a:gd name="T35" fmla="*/ 341 h 903"/>
                <a:gd name="T36" fmla="*/ 36 w 211"/>
                <a:gd name="T37" fmla="*/ 345 h 903"/>
                <a:gd name="T38" fmla="*/ 0 w 211"/>
                <a:gd name="T39" fmla="*/ 346 h 903"/>
                <a:gd name="T40" fmla="*/ 30 w 211"/>
                <a:gd name="T41" fmla="*/ 708 h 903"/>
                <a:gd name="T42" fmla="*/ 42 w 211"/>
                <a:gd name="T43" fmla="*/ 710 h 903"/>
                <a:gd name="T44" fmla="*/ 52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59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798 h 903"/>
                <a:gd name="T64" fmla="*/ 169 w 211"/>
                <a:gd name="T65" fmla="*/ 796 h 903"/>
                <a:gd name="T66" fmla="*/ 159 w 211"/>
                <a:gd name="T67" fmla="*/ 789 h 903"/>
                <a:gd name="T68" fmla="*/ 153 w 211"/>
                <a:gd name="T69" fmla="*/ 780 h 903"/>
                <a:gd name="T70" fmla="*/ 151 w 211"/>
                <a:gd name="T71" fmla="*/ 768 h 903"/>
                <a:gd name="T72" fmla="*/ 152 w 211"/>
                <a:gd name="T73" fmla="*/ 732 h 903"/>
                <a:gd name="T74" fmla="*/ 156 w 211"/>
                <a:gd name="T75" fmla="*/ 721 h 903"/>
                <a:gd name="T76" fmla="*/ 164 w 211"/>
                <a:gd name="T77" fmla="*/ 713 h 903"/>
                <a:gd name="T78" fmla="*/ 175 w 211"/>
                <a:gd name="T79" fmla="*/ 708 h 903"/>
                <a:gd name="T80" fmla="*/ 211 w 211"/>
                <a:gd name="T81" fmla="*/ 708 h 903"/>
                <a:gd name="T82" fmla="*/ 181 w 211"/>
                <a:gd name="T83" fmla="*/ 648 h 903"/>
                <a:gd name="T84" fmla="*/ 169 w 211"/>
                <a:gd name="T85" fmla="*/ 645 h 903"/>
                <a:gd name="T86" fmla="*/ 159 w 211"/>
                <a:gd name="T87" fmla="*/ 638 h 903"/>
                <a:gd name="T88" fmla="*/ 153 w 211"/>
                <a:gd name="T89" fmla="*/ 629 h 903"/>
                <a:gd name="T90" fmla="*/ 151 w 211"/>
                <a:gd name="T91" fmla="*/ 618 h 903"/>
                <a:gd name="T92" fmla="*/ 152 w 211"/>
                <a:gd name="T93" fmla="*/ 581 h 903"/>
                <a:gd name="T94" fmla="*/ 156 w 211"/>
                <a:gd name="T95" fmla="*/ 571 h 903"/>
                <a:gd name="T96" fmla="*/ 164 w 211"/>
                <a:gd name="T97" fmla="*/ 562 h 903"/>
                <a:gd name="T98" fmla="*/ 175 w 211"/>
                <a:gd name="T99" fmla="*/ 558 h 903"/>
                <a:gd name="T100" fmla="*/ 211 w 211"/>
                <a:gd name="T101" fmla="*/ 557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2 w 211"/>
                <a:gd name="T113" fmla="*/ 130 h 903"/>
                <a:gd name="T114" fmla="*/ 156 w 211"/>
                <a:gd name="T115" fmla="*/ 119 h 903"/>
                <a:gd name="T116" fmla="*/ 164 w 211"/>
                <a:gd name="T117" fmla="*/ 110 h 903"/>
                <a:gd name="T118" fmla="*/ 175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2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2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2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2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2" y="710"/>
                  </a:lnTo>
                  <a:lnTo>
                    <a:pt x="47" y="712"/>
                  </a:lnTo>
                  <a:lnTo>
                    <a:pt x="52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59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59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2" y="789"/>
                  </a:lnTo>
                  <a:lnTo>
                    <a:pt x="47" y="793"/>
                  </a:lnTo>
                  <a:lnTo>
                    <a:pt x="42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798"/>
                  </a:lnTo>
                  <a:lnTo>
                    <a:pt x="181" y="798"/>
                  </a:lnTo>
                  <a:lnTo>
                    <a:pt x="175" y="797"/>
                  </a:lnTo>
                  <a:lnTo>
                    <a:pt x="169" y="796"/>
                  </a:lnTo>
                  <a:lnTo>
                    <a:pt x="164" y="793"/>
                  </a:lnTo>
                  <a:lnTo>
                    <a:pt x="159" y="789"/>
                  </a:lnTo>
                  <a:lnTo>
                    <a:pt x="156" y="785"/>
                  </a:lnTo>
                  <a:lnTo>
                    <a:pt x="153" y="780"/>
                  </a:lnTo>
                  <a:lnTo>
                    <a:pt x="152" y="774"/>
                  </a:lnTo>
                  <a:lnTo>
                    <a:pt x="151" y="768"/>
                  </a:lnTo>
                  <a:lnTo>
                    <a:pt x="151" y="738"/>
                  </a:lnTo>
                  <a:lnTo>
                    <a:pt x="152" y="732"/>
                  </a:lnTo>
                  <a:lnTo>
                    <a:pt x="153" y="726"/>
                  </a:lnTo>
                  <a:lnTo>
                    <a:pt x="156" y="721"/>
                  </a:lnTo>
                  <a:lnTo>
                    <a:pt x="159" y="717"/>
                  </a:lnTo>
                  <a:lnTo>
                    <a:pt x="164" y="713"/>
                  </a:lnTo>
                  <a:lnTo>
                    <a:pt x="169" y="710"/>
                  </a:lnTo>
                  <a:lnTo>
                    <a:pt x="175" y="708"/>
                  </a:lnTo>
                  <a:lnTo>
                    <a:pt x="181" y="708"/>
                  </a:lnTo>
                  <a:lnTo>
                    <a:pt x="211" y="708"/>
                  </a:lnTo>
                  <a:lnTo>
                    <a:pt x="211" y="648"/>
                  </a:lnTo>
                  <a:lnTo>
                    <a:pt x="181" y="648"/>
                  </a:lnTo>
                  <a:lnTo>
                    <a:pt x="175" y="647"/>
                  </a:lnTo>
                  <a:lnTo>
                    <a:pt x="169" y="645"/>
                  </a:lnTo>
                  <a:lnTo>
                    <a:pt x="164" y="643"/>
                  </a:lnTo>
                  <a:lnTo>
                    <a:pt x="159" y="638"/>
                  </a:lnTo>
                  <a:lnTo>
                    <a:pt x="156" y="634"/>
                  </a:lnTo>
                  <a:lnTo>
                    <a:pt x="153" y="629"/>
                  </a:lnTo>
                  <a:lnTo>
                    <a:pt x="152" y="623"/>
                  </a:lnTo>
                  <a:lnTo>
                    <a:pt x="151" y="618"/>
                  </a:lnTo>
                  <a:lnTo>
                    <a:pt x="151" y="587"/>
                  </a:lnTo>
                  <a:lnTo>
                    <a:pt x="152" y="581"/>
                  </a:lnTo>
                  <a:lnTo>
                    <a:pt x="153" y="576"/>
                  </a:lnTo>
                  <a:lnTo>
                    <a:pt x="156" y="571"/>
                  </a:lnTo>
                  <a:lnTo>
                    <a:pt x="159" y="566"/>
                  </a:lnTo>
                  <a:lnTo>
                    <a:pt x="164" y="562"/>
                  </a:lnTo>
                  <a:lnTo>
                    <a:pt x="169" y="560"/>
                  </a:lnTo>
                  <a:lnTo>
                    <a:pt x="175" y="558"/>
                  </a:lnTo>
                  <a:lnTo>
                    <a:pt x="181" y="557"/>
                  </a:lnTo>
                  <a:lnTo>
                    <a:pt x="211" y="557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5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6" y="182"/>
                  </a:lnTo>
                  <a:lnTo>
                    <a:pt x="153" y="177"/>
                  </a:lnTo>
                  <a:lnTo>
                    <a:pt x="152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2" y="130"/>
                  </a:lnTo>
                  <a:lnTo>
                    <a:pt x="153" y="123"/>
                  </a:lnTo>
                  <a:lnTo>
                    <a:pt x="156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5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/>
                <a:ea typeface="+mn-ea"/>
                <a:cs typeface="+mn-cs"/>
              </a:endParaRPr>
            </a:p>
          </p:txBody>
        </p:sp>
        <p:sp>
          <p:nvSpPr>
            <p:cNvPr id="71" name="Freeform 327">
              <a:extLst>
                <a:ext uri="{FF2B5EF4-FFF2-40B4-BE49-F238E27FC236}">
                  <a16:creationId xmlns:a16="http://schemas.microsoft.com/office/drawing/2014/main" id="{EE66CB30-F704-45C9-BA83-17BA7DC138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3313" y="771525"/>
              <a:ext cx="61913" cy="287338"/>
            </a:xfrm>
            <a:custGeom>
              <a:avLst/>
              <a:gdLst>
                <a:gd name="T0" fmla="*/ 0 w 195"/>
                <a:gd name="T1" fmla="*/ 0 h 903"/>
                <a:gd name="T2" fmla="*/ 30 w 195"/>
                <a:gd name="T3" fmla="*/ 105 h 903"/>
                <a:gd name="T4" fmla="*/ 42 w 195"/>
                <a:gd name="T5" fmla="*/ 107 h 903"/>
                <a:gd name="T6" fmla="*/ 51 w 195"/>
                <a:gd name="T7" fmla="*/ 115 h 903"/>
                <a:gd name="T8" fmla="*/ 58 w 195"/>
                <a:gd name="T9" fmla="*/ 123 h 903"/>
                <a:gd name="T10" fmla="*/ 60 w 195"/>
                <a:gd name="T11" fmla="*/ 135 h 903"/>
                <a:gd name="T12" fmla="*/ 59 w 195"/>
                <a:gd name="T13" fmla="*/ 172 h 903"/>
                <a:gd name="T14" fmla="*/ 55 w 195"/>
                <a:gd name="T15" fmla="*/ 182 h 903"/>
                <a:gd name="T16" fmla="*/ 47 w 195"/>
                <a:gd name="T17" fmla="*/ 191 h 903"/>
                <a:gd name="T18" fmla="*/ 36 w 195"/>
                <a:gd name="T19" fmla="*/ 195 h 903"/>
                <a:gd name="T20" fmla="*/ 0 w 195"/>
                <a:gd name="T21" fmla="*/ 196 h 903"/>
                <a:gd name="T22" fmla="*/ 30 w 195"/>
                <a:gd name="T23" fmla="*/ 256 h 903"/>
                <a:gd name="T24" fmla="*/ 42 w 195"/>
                <a:gd name="T25" fmla="*/ 259 h 903"/>
                <a:gd name="T26" fmla="*/ 51 w 195"/>
                <a:gd name="T27" fmla="*/ 265 h 903"/>
                <a:gd name="T28" fmla="*/ 58 w 195"/>
                <a:gd name="T29" fmla="*/ 275 h 903"/>
                <a:gd name="T30" fmla="*/ 60 w 195"/>
                <a:gd name="T31" fmla="*/ 286 h 903"/>
                <a:gd name="T32" fmla="*/ 59 w 195"/>
                <a:gd name="T33" fmla="*/ 322 h 903"/>
                <a:gd name="T34" fmla="*/ 55 w 195"/>
                <a:gd name="T35" fmla="*/ 333 h 903"/>
                <a:gd name="T36" fmla="*/ 47 w 195"/>
                <a:gd name="T37" fmla="*/ 341 h 903"/>
                <a:gd name="T38" fmla="*/ 36 w 195"/>
                <a:gd name="T39" fmla="*/ 345 h 903"/>
                <a:gd name="T40" fmla="*/ 0 w 195"/>
                <a:gd name="T41" fmla="*/ 346 h 903"/>
                <a:gd name="T42" fmla="*/ 30 w 195"/>
                <a:gd name="T43" fmla="*/ 407 h 903"/>
                <a:gd name="T44" fmla="*/ 42 w 195"/>
                <a:gd name="T45" fmla="*/ 409 h 903"/>
                <a:gd name="T46" fmla="*/ 51 w 195"/>
                <a:gd name="T47" fmla="*/ 415 h 903"/>
                <a:gd name="T48" fmla="*/ 58 w 195"/>
                <a:gd name="T49" fmla="*/ 425 h 903"/>
                <a:gd name="T50" fmla="*/ 60 w 195"/>
                <a:gd name="T51" fmla="*/ 437 h 903"/>
                <a:gd name="T52" fmla="*/ 59 w 195"/>
                <a:gd name="T53" fmla="*/ 473 h 903"/>
                <a:gd name="T54" fmla="*/ 55 w 195"/>
                <a:gd name="T55" fmla="*/ 484 h 903"/>
                <a:gd name="T56" fmla="*/ 47 w 195"/>
                <a:gd name="T57" fmla="*/ 491 h 903"/>
                <a:gd name="T58" fmla="*/ 36 w 195"/>
                <a:gd name="T59" fmla="*/ 497 h 903"/>
                <a:gd name="T60" fmla="*/ 0 w 195"/>
                <a:gd name="T61" fmla="*/ 497 h 903"/>
                <a:gd name="T62" fmla="*/ 180 w 195"/>
                <a:gd name="T63" fmla="*/ 903 h 903"/>
                <a:gd name="T64" fmla="*/ 187 w 195"/>
                <a:gd name="T65" fmla="*/ 902 h 903"/>
                <a:gd name="T66" fmla="*/ 191 w 195"/>
                <a:gd name="T67" fmla="*/ 899 h 903"/>
                <a:gd name="T68" fmla="*/ 194 w 195"/>
                <a:gd name="T69" fmla="*/ 895 h 903"/>
                <a:gd name="T70" fmla="*/ 195 w 195"/>
                <a:gd name="T71" fmla="*/ 888 h 903"/>
                <a:gd name="T72" fmla="*/ 195 w 195"/>
                <a:gd name="T73" fmla="*/ 12 h 903"/>
                <a:gd name="T74" fmla="*/ 193 w 195"/>
                <a:gd name="T75" fmla="*/ 6 h 903"/>
                <a:gd name="T76" fmla="*/ 189 w 195"/>
                <a:gd name="T77" fmla="*/ 2 h 903"/>
                <a:gd name="T78" fmla="*/ 183 w 195"/>
                <a:gd name="T79" fmla="*/ 0 h 903"/>
                <a:gd name="T80" fmla="*/ 180 w 195"/>
                <a:gd name="T81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5" h="903">
                  <a:moveTo>
                    <a:pt x="180" y="0"/>
                  </a:moveTo>
                  <a:lnTo>
                    <a:pt x="0" y="0"/>
                  </a:lnTo>
                  <a:lnTo>
                    <a:pt x="0" y="105"/>
                  </a:ln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1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1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407"/>
                  </a:lnTo>
                  <a:lnTo>
                    <a:pt x="30" y="407"/>
                  </a:lnTo>
                  <a:lnTo>
                    <a:pt x="36" y="408"/>
                  </a:lnTo>
                  <a:lnTo>
                    <a:pt x="42" y="409"/>
                  </a:lnTo>
                  <a:lnTo>
                    <a:pt x="47" y="412"/>
                  </a:lnTo>
                  <a:lnTo>
                    <a:pt x="51" y="415"/>
                  </a:lnTo>
                  <a:lnTo>
                    <a:pt x="55" y="419"/>
                  </a:lnTo>
                  <a:lnTo>
                    <a:pt x="58" y="425"/>
                  </a:lnTo>
                  <a:lnTo>
                    <a:pt x="59" y="430"/>
                  </a:lnTo>
                  <a:lnTo>
                    <a:pt x="60" y="437"/>
                  </a:lnTo>
                  <a:lnTo>
                    <a:pt x="60" y="467"/>
                  </a:lnTo>
                  <a:lnTo>
                    <a:pt x="59" y="473"/>
                  </a:lnTo>
                  <a:lnTo>
                    <a:pt x="58" y="478"/>
                  </a:lnTo>
                  <a:lnTo>
                    <a:pt x="55" y="484"/>
                  </a:lnTo>
                  <a:lnTo>
                    <a:pt x="51" y="488"/>
                  </a:lnTo>
                  <a:lnTo>
                    <a:pt x="47" y="491"/>
                  </a:lnTo>
                  <a:lnTo>
                    <a:pt x="42" y="495"/>
                  </a:lnTo>
                  <a:lnTo>
                    <a:pt x="36" y="497"/>
                  </a:lnTo>
                  <a:lnTo>
                    <a:pt x="30" y="497"/>
                  </a:lnTo>
                  <a:lnTo>
                    <a:pt x="0" y="497"/>
                  </a:lnTo>
                  <a:lnTo>
                    <a:pt x="0" y="903"/>
                  </a:lnTo>
                  <a:lnTo>
                    <a:pt x="180" y="903"/>
                  </a:lnTo>
                  <a:lnTo>
                    <a:pt x="183" y="903"/>
                  </a:lnTo>
                  <a:lnTo>
                    <a:pt x="187" y="902"/>
                  </a:lnTo>
                  <a:lnTo>
                    <a:pt x="189" y="901"/>
                  </a:lnTo>
                  <a:lnTo>
                    <a:pt x="191" y="899"/>
                  </a:lnTo>
                  <a:lnTo>
                    <a:pt x="193" y="897"/>
                  </a:lnTo>
                  <a:lnTo>
                    <a:pt x="194" y="895"/>
                  </a:lnTo>
                  <a:lnTo>
                    <a:pt x="195" y="891"/>
                  </a:lnTo>
                  <a:lnTo>
                    <a:pt x="195" y="888"/>
                  </a:lnTo>
                  <a:lnTo>
                    <a:pt x="195" y="15"/>
                  </a:lnTo>
                  <a:lnTo>
                    <a:pt x="195" y="12"/>
                  </a:lnTo>
                  <a:lnTo>
                    <a:pt x="194" y="10"/>
                  </a:lnTo>
                  <a:lnTo>
                    <a:pt x="193" y="6"/>
                  </a:lnTo>
                  <a:lnTo>
                    <a:pt x="191" y="4"/>
                  </a:lnTo>
                  <a:lnTo>
                    <a:pt x="189" y="2"/>
                  </a:lnTo>
                  <a:lnTo>
                    <a:pt x="187" y="1"/>
                  </a:lnTo>
                  <a:lnTo>
                    <a:pt x="183" y="0"/>
                  </a:lnTo>
                  <a:lnTo>
                    <a:pt x="180" y="0"/>
                  </a:lnTo>
                  <a:lnTo>
                    <a:pt x="18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/>
                <a:ea typeface="+mn-ea"/>
                <a:cs typeface="+mn-cs"/>
              </a:endParaRPr>
            </a:p>
          </p:txBody>
        </p:sp>
      </p:grpSp>
      <p:sp>
        <p:nvSpPr>
          <p:cNvPr id="72" name="Freeform 2319" descr="Icon of leaf. ">
            <a:extLst>
              <a:ext uri="{FF2B5EF4-FFF2-40B4-BE49-F238E27FC236}">
                <a16:creationId xmlns:a16="http://schemas.microsoft.com/office/drawing/2014/main" id="{4C935A16-4F4C-4B17-B911-F1D554A088A8}"/>
              </a:ext>
            </a:extLst>
          </p:cNvPr>
          <p:cNvSpPr>
            <a:spLocks noEditPoints="1"/>
          </p:cNvSpPr>
          <p:nvPr/>
        </p:nvSpPr>
        <p:spPr bwMode="auto">
          <a:xfrm>
            <a:off x="10247928" y="2303513"/>
            <a:ext cx="367656" cy="367656"/>
          </a:xfrm>
          <a:custGeom>
            <a:avLst/>
            <a:gdLst>
              <a:gd name="T0" fmla="*/ 550 w 868"/>
              <a:gd name="T1" fmla="*/ 453 h 868"/>
              <a:gd name="T2" fmla="*/ 561 w 868"/>
              <a:gd name="T3" fmla="*/ 457 h 868"/>
              <a:gd name="T4" fmla="*/ 565 w 868"/>
              <a:gd name="T5" fmla="*/ 468 h 868"/>
              <a:gd name="T6" fmla="*/ 561 w 868"/>
              <a:gd name="T7" fmla="*/ 479 h 868"/>
              <a:gd name="T8" fmla="*/ 550 w 868"/>
              <a:gd name="T9" fmla="*/ 483 h 868"/>
              <a:gd name="T10" fmla="*/ 432 w 868"/>
              <a:gd name="T11" fmla="*/ 604 h 868"/>
              <a:gd name="T12" fmla="*/ 442 w 868"/>
              <a:gd name="T13" fmla="*/ 611 h 868"/>
              <a:gd name="T14" fmla="*/ 444 w 868"/>
              <a:gd name="T15" fmla="*/ 622 h 868"/>
              <a:gd name="T16" fmla="*/ 437 w 868"/>
              <a:gd name="T17" fmla="*/ 632 h 868"/>
              <a:gd name="T18" fmla="*/ 254 w 868"/>
              <a:gd name="T19" fmla="*/ 634 h 868"/>
              <a:gd name="T20" fmla="*/ 233 w 868"/>
              <a:gd name="T21" fmla="*/ 438 h 868"/>
              <a:gd name="T22" fmla="*/ 237 w 868"/>
              <a:gd name="T23" fmla="*/ 427 h 868"/>
              <a:gd name="T24" fmla="*/ 248 w 868"/>
              <a:gd name="T25" fmla="*/ 423 h 868"/>
              <a:gd name="T26" fmla="*/ 258 w 868"/>
              <a:gd name="T27" fmla="*/ 427 h 868"/>
              <a:gd name="T28" fmla="*/ 263 w 868"/>
              <a:gd name="T29" fmla="*/ 438 h 868"/>
              <a:gd name="T30" fmla="*/ 384 w 868"/>
              <a:gd name="T31" fmla="*/ 315 h 868"/>
              <a:gd name="T32" fmla="*/ 390 w 868"/>
              <a:gd name="T33" fmla="*/ 305 h 868"/>
              <a:gd name="T34" fmla="*/ 402 w 868"/>
              <a:gd name="T35" fmla="*/ 303 h 868"/>
              <a:gd name="T36" fmla="*/ 412 w 868"/>
              <a:gd name="T37" fmla="*/ 309 h 868"/>
              <a:gd name="T38" fmla="*/ 414 w 868"/>
              <a:gd name="T39" fmla="*/ 431 h 868"/>
              <a:gd name="T40" fmla="*/ 536 w 868"/>
              <a:gd name="T41" fmla="*/ 251 h 868"/>
              <a:gd name="T42" fmla="*/ 544 w 868"/>
              <a:gd name="T43" fmla="*/ 243 h 868"/>
              <a:gd name="T44" fmla="*/ 555 w 868"/>
              <a:gd name="T45" fmla="*/ 243 h 868"/>
              <a:gd name="T46" fmla="*/ 564 w 868"/>
              <a:gd name="T47" fmla="*/ 251 h 868"/>
              <a:gd name="T48" fmla="*/ 610 w 868"/>
              <a:gd name="T49" fmla="*/ 302 h 868"/>
              <a:gd name="T50" fmla="*/ 621 w 868"/>
              <a:gd name="T51" fmla="*/ 307 h 868"/>
              <a:gd name="T52" fmla="*/ 625 w 868"/>
              <a:gd name="T53" fmla="*/ 317 h 868"/>
              <a:gd name="T54" fmla="*/ 621 w 868"/>
              <a:gd name="T55" fmla="*/ 328 h 868"/>
              <a:gd name="T56" fmla="*/ 610 w 868"/>
              <a:gd name="T57" fmla="*/ 332 h 868"/>
              <a:gd name="T58" fmla="*/ 854 w 868"/>
              <a:gd name="T59" fmla="*/ 0 h 868"/>
              <a:gd name="T60" fmla="*/ 789 w 868"/>
              <a:gd name="T61" fmla="*/ 9 h 868"/>
              <a:gd name="T62" fmla="*/ 611 w 868"/>
              <a:gd name="T63" fmla="*/ 45 h 868"/>
              <a:gd name="T64" fmla="*/ 472 w 868"/>
              <a:gd name="T65" fmla="*/ 86 h 868"/>
              <a:gd name="T66" fmla="*/ 319 w 868"/>
              <a:gd name="T67" fmla="*/ 147 h 868"/>
              <a:gd name="T68" fmla="*/ 200 w 868"/>
              <a:gd name="T69" fmla="*/ 219 h 868"/>
              <a:gd name="T70" fmla="*/ 114 w 868"/>
              <a:gd name="T71" fmla="*/ 301 h 868"/>
              <a:gd name="T72" fmla="*/ 63 w 868"/>
              <a:gd name="T73" fmla="*/ 386 h 868"/>
              <a:gd name="T74" fmla="*/ 46 w 868"/>
              <a:gd name="T75" fmla="*/ 463 h 868"/>
              <a:gd name="T76" fmla="*/ 49 w 868"/>
              <a:gd name="T77" fmla="*/ 544 h 868"/>
              <a:gd name="T78" fmla="*/ 74 w 868"/>
              <a:gd name="T79" fmla="*/ 630 h 868"/>
              <a:gd name="T80" fmla="*/ 4 w 868"/>
              <a:gd name="T81" fmla="*/ 799 h 868"/>
              <a:gd name="T82" fmla="*/ 0 w 868"/>
              <a:gd name="T83" fmla="*/ 809 h 868"/>
              <a:gd name="T84" fmla="*/ 4 w 868"/>
              <a:gd name="T85" fmla="*/ 820 h 868"/>
              <a:gd name="T86" fmla="*/ 55 w 868"/>
              <a:gd name="T87" fmla="*/ 868 h 868"/>
              <a:gd name="T88" fmla="*/ 66 w 868"/>
              <a:gd name="T89" fmla="*/ 866 h 868"/>
              <a:gd name="T90" fmla="*/ 224 w 868"/>
              <a:gd name="T91" fmla="*/ 786 h 868"/>
              <a:gd name="T92" fmla="*/ 326 w 868"/>
              <a:gd name="T93" fmla="*/ 816 h 868"/>
              <a:gd name="T94" fmla="*/ 405 w 868"/>
              <a:gd name="T95" fmla="*/ 819 h 868"/>
              <a:gd name="T96" fmla="*/ 464 w 868"/>
              <a:gd name="T97" fmla="*/ 806 h 868"/>
              <a:gd name="T98" fmla="*/ 521 w 868"/>
              <a:gd name="T99" fmla="*/ 779 h 868"/>
              <a:gd name="T100" fmla="*/ 575 w 868"/>
              <a:gd name="T101" fmla="*/ 740 h 868"/>
              <a:gd name="T102" fmla="*/ 625 w 868"/>
              <a:gd name="T103" fmla="*/ 690 h 868"/>
              <a:gd name="T104" fmla="*/ 672 w 868"/>
              <a:gd name="T105" fmla="*/ 627 h 868"/>
              <a:gd name="T106" fmla="*/ 715 w 868"/>
              <a:gd name="T107" fmla="*/ 550 h 868"/>
              <a:gd name="T108" fmla="*/ 773 w 868"/>
              <a:gd name="T109" fmla="*/ 415 h 868"/>
              <a:gd name="T110" fmla="*/ 818 w 868"/>
              <a:gd name="T111" fmla="*/ 271 h 868"/>
              <a:gd name="T112" fmla="*/ 862 w 868"/>
              <a:gd name="T113" fmla="*/ 53 h 868"/>
              <a:gd name="T114" fmla="*/ 866 w 868"/>
              <a:gd name="T115" fmla="*/ 10 h 8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868" h="868">
                <a:moveTo>
                  <a:pt x="610" y="332"/>
                </a:moveTo>
                <a:lnTo>
                  <a:pt x="557" y="332"/>
                </a:lnTo>
                <a:lnTo>
                  <a:pt x="435" y="453"/>
                </a:lnTo>
                <a:lnTo>
                  <a:pt x="550" y="453"/>
                </a:lnTo>
                <a:lnTo>
                  <a:pt x="553" y="453"/>
                </a:lnTo>
                <a:lnTo>
                  <a:pt x="555" y="454"/>
                </a:lnTo>
                <a:lnTo>
                  <a:pt x="559" y="456"/>
                </a:lnTo>
                <a:lnTo>
                  <a:pt x="561" y="457"/>
                </a:lnTo>
                <a:lnTo>
                  <a:pt x="563" y="460"/>
                </a:lnTo>
                <a:lnTo>
                  <a:pt x="564" y="463"/>
                </a:lnTo>
                <a:lnTo>
                  <a:pt x="565" y="466"/>
                </a:lnTo>
                <a:lnTo>
                  <a:pt x="565" y="468"/>
                </a:lnTo>
                <a:lnTo>
                  <a:pt x="565" y="471"/>
                </a:lnTo>
                <a:lnTo>
                  <a:pt x="564" y="474"/>
                </a:lnTo>
                <a:lnTo>
                  <a:pt x="563" y="476"/>
                </a:lnTo>
                <a:lnTo>
                  <a:pt x="561" y="479"/>
                </a:lnTo>
                <a:lnTo>
                  <a:pt x="559" y="481"/>
                </a:lnTo>
                <a:lnTo>
                  <a:pt x="555" y="482"/>
                </a:lnTo>
                <a:lnTo>
                  <a:pt x="553" y="483"/>
                </a:lnTo>
                <a:lnTo>
                  <a:pt x="550" y="483"/>
                </a:lnTo>
                <a:lnTo>
                  <a:pt x="405" y="483"/>
                </a:lnTo>
                <a:lnTo>
                  <a:pt x="284" y="604"/>
                </a:lnTo>
                <a:lnTo>
                  <a:pt x="429" y="604"/>
                </a:lnTo>
                <a:lnTo>
                  <a:pt x="432" y="604"/>
                </a:lnTo>
                <a:lnTo>
                  <a:pt x="435" y="605"/>
                </a:lnTo>
                <a:lnTo>
                  <a:pt x="437" y="607"/>
                </a:lnTo>
                <a:lnTo>
                  <a:pt x="440" y="608"/>
                </a:lnTo>
                <a:lnTo>
                  <a:pt x="442" y="611"/>
                </a:lnTo>
                <a:lnTo>
                  <a:pt x="443" y="614"/>
                </a:lnTo>
                <a:lnTo>
                  <a:pt x="444" y="616"/>
                </a:lnTo>
                <a:lnTo>
                  <a:pt x="444" y="619"/>
                </a:lnTo>
                <a:lnTo>
                  <a:pt x="444" y="622"/>
                </a:lnTo>
                <a:lnTo>
                  <a:pt x="443" y="626"/>
                </a:lnTo>
                <a:lnTo>
                  <a:pt x="442" y="628"/>
                </a:lnTo>
                <a:lnTo>
                  <a:pt x="440" y="630"/>
                </a:lnTo>
                <a:lnTo>
                  <a:pt x="437" y="632"/>
                </a:lnTo>
                <a:lnTo>
                  <a:pt x="435" y="633"/>
                </a:lnTo>
                <a:lnTo>
                  <a:pt x="432" y="634"/>
                </a:lnTo>
                <a:lnTo>
                  <a:pt x="429" y="634"/>
                </a:lnTo>
                <a:lnTo>
                  <a:pt x="254" y="634"/>
                </a:lnTo>
                <a:lnTo>
                  <a:pt x="58" y="830"/>
                </a:lnTo>
                <a:lnTo>
                  <a:pt x="36" y="809"/>
                </a:lnTo>
                <a:lnTo>
                  <a:pt x="233" y="613"/>
                </a:lnTo>
                <a:lnTo>
                  <a:pt x="233" y="438"/>
                </a:lnTo>
                <a:lnTo>
                  <a:pt x="233" y="435"/>
                </a:lnTo>
                <a:lnTo>
                  <a:pt x="234" y="433"/>
                </a:lnTo>
                <a:lnTo>
                  <a:pt x="236" y="429"/>
                </a:lnTo>
                <a:lnTo>
                  <a:pt x="237" y="427"/>
                </a:lnTo>
                <a:lnTo>
                  <a:pt x="239" y="426"/>
                </a:lnTo>
                <a:lnTo>
                  <a:pt x="242" y="424"/>
                </a:lnTo>
                <a:lnTo>
                  <a:pt x="244" y="423"/>
                </a:lnTo>
                <a:lnTo>
                  <a:pt x="248" y="423"/>
                </a:lnTo>
                <a:lnTo>
                  <a:pt x="251" y="423"/>
                </a:lnTo>
                <a:lnTo>
                  <a:pt x="254" y="424"/>
                </a:lnTo>
                <a:lnTo>
                  <a:pt x="256" y="426"/>
                </a:lnTo>
                <a:lnTo>
                  <a:pt x="258" y="427"/>
                </a:lnTo>
                <a:lnTo>
                  <a:pt x="261" y="429"/>
                </a:lnTo>
                <a:lnTo>
                  <a:pt x="262" y="433"/>
                </a:lnTo>
                <a:lnTo>
                  <a:pt x="263" y="435"/>
                </a:lnTo>
                <a:lnTo>
                  <a:pt x="263" y="438"/>
                </a:lnTo>
                <a:lnTo>
                  <a:pt x="263" y="583"/>
                </a:lnTo>
                <a:lnTo>
                  <a:pt x="384" y="463"/>
                </a:lnTo>
                <a:lnTo>
                  <a:pt x="384" y="317"/>
                </a:lnTo>
                <a:lnTo>
                  <a:pt x="384" y="315"/>
                </a:lnTo>
                <a:lnTo>
                  <a:pt x="385" y="311"/>
                </a:lnTo>
                <a:lnTo>
                  <a:pt x="386" y="309"/>
                </a:lnTo>
                <a:lnTo>
                  <a:pt x="388" y="307"/>
                </a:lnTo>
                <a:lnTo>
                  <a:pt x="390" y="305"/>
                </a:lnTo>
                <a:lnTo>
                  <a:pt x="393" y="303"/>
                </a:lnTo>
                <a:lnTo>
                  <a:pt x="396" y="303"/>
                </a:lnTo>
                <a:lnTo>
                  <a:pt x="399" y="302"/>
                </a:lnTo>
                <a:lnTo>
                  <a:pt x="402" y="303"/>
                </a:lnTo>
                <a:lnTo>
                  <a:pt x="405" y="303"/>
                </a:lnTo>
                <a:lnTo>
                  <a:pt x="407" y="305"/>
                </a:lnTo>
                <a:lnTo>
                  <a:pt x="410" y="307"/>
                </a:lnTo>
                <a:lnTo>
                  <a:pt x="412" y="309"/>
                </a:lnTo>
                <a:lnTo>
                  <a:pt x="413" y="311"/>
                </a:lnTo>
                <a:lnTo>
                  <a:pt x="414" y="315"/>
                </a:lnTo>
                <a:lnTo>
                  <a:pt x="414" y="317"/>
                </a:lnTo>
                <a:lnTo>
                  <a:pt x="414" y="431"/>
                </a:lnTo>
                <a:lnTo>
                  <a:pt x="535" y="311"/>
                </a:lnTo>
                <a:lnTo>
                  <a:pt x="535" y="257"/>
                </a:lnTo>
                <a:lnTo>
                  <a:pt x="535" y="253"/>
                </a:lnTo>
                <a:lnTo>
                  <a:pt x="536" y="251"/>
                </a:lnTo>
                <a:lnTo>
                  <a:pt x="537" y="248"/>
                </a:lnTo>
                <a:lnTo>
                  <a:pt x="539" y="246"/>
                </a:lnTo>
                <a:lnTo>
                  <a:pt x="542" y="245"/>
                </a:lnTo>
                <a:lnTo>
                  <a:pt x="544" y="243"/>
                </a:lnTo>
                <a:lnTo>
                  <a:pt x="547" y="242"/>
                </a:lnTo>
                <a:lnTo>
                  <a:pt x="550" y="242"/>
                </a:lnTo>
                <a:lnTo>
                  <a:pt x="553" y="242"/>
                </a:lnTo>
                <a:lnTo>
                  <a:pt x="555" y="243"/>
                </a:lnTo>
                <a:lnTo>
                  <a:pt x="559" y="245"/>
                </a:lnTo>
                <a:lnTo>
                  <a:pt x="561" y="246"/>
                </a:lnTo>
                <a:lnTo>
                  <a:pt x="563" y="248"/>
                </a:lnTo>
                <a:lnTo>
                  <a:pt x="564" y="251"/>
                </a:lnTo>
                <a:lnTo>
                  <a:pt x="565" y="253"/>
                </a:lnTo>
                <a:lnTo>
                  <a:pt x="565" y="257"/>
                </a:lnTo>
                <a:lnTo>
                  <a:pt x="565" y="302"/>
                </a:lnTo>
                <a:lnTo>
                  <a:pt x="610" y="302"/>
                </a:lnTo>
                <a:lnTo>
                  <a:pt x="613" y="303"/>
                </a:lnTo>
                <a:lnTo>
                  <a:pt x="617" y="303"/>
                </a:lnTo>
                <a:lnTo>
                  <a:pt x="619" y="305"/>
                </a:lnTo>
                <a:lnTo>
                  <a:pt x="621" y="307"/>
                </a:lnTo>
                <a:lnTo>
                  <a:pt x="623" y="309"/>
                </a:lnTo>
                <a:lnTo>
                  <a:pt x="624" y="311"/>
                </a:lnTo>
                <a:lnTo>
                  <a:pt x="625" y="315"/>
                </a:lnTo>
                <a:lnTo>
                  <a:pt x="625" y="317"/>
                </a:lnTo>
                <a:lnTo>
                  <a:pt x="625" y="320"/>
                </a:lnTo>
                <a:lnTo>
                  <a:pt x="624" y="323"/>
                </a:lnTo>
                <a:lnTo>
                  <a:pt x="623" y="326"/>
                </a:lnTo>
                <a:lnTo>
                  <a:pt x="621" y="328"/>
                </a:lnTo>
                <a:lnTo>
                  <a:pt x="619" y="330"/>
                </a:lnTo>
                <a:lnTo>
                  <a:pt x="617" y="331"/>
                </a:lnTo>
                <a:lnTo>
                  <a:pt x="613" y="332"/>
                </a:lnTo>
                <a:lnTo>
                  <a:pt x="610" y="332"/>
                </a:lnTo>
                <a:close/>
                <a:moveTo>
                  <a:pt x="863" y="5"/>
                </a:moveTo>
                <a:lnTo>
                  <a:pt x="860" y="3"/>
                </a:lnTo>
                <a:lnTo>
                  <a:pt x="857" y="1"/>
                </a:lnTo>
                <a:lnTo>
                  <a:pt x="854" y="0"/>
                </a:lnTo>
                <a:lnTo>
                  <a:pt x="850" y="0"/>
                </a:lnTo>
                <a:lnTo>
                  <a:pt x="843" y="1"/>
                </a:lnTo>
                <a:lnTo>
                  <a:pt x="821" y="5"/>
                </a:lnTo>
                <a:lnTo>
                  <a:pt x="789" y="9"/>
                </a:lnTo>
                <a:lnTo>
                  <a:pt x="747" y="16"/>
                </a:lnTo>
                <a:lnTo>
                  <a:pt x="697" y="26"/>
                </a:lnTo>
                <a:lnTo>
                  <a:pt x="641" y="38"/>
                </a:lnTo>
                <a:lnTo>
                  <a:pt x="611" y="45"/>
                </a:lnTo>
                <a:lnTo>
                  <a:pt x="580" y="54"/>
                </a:lnTo>
                <a:lnTo>
                  <a:pt x="548" y="63"/>
                </a:lnTo>
                <a:lnTo>
                  <a:pt x="516" y="72"/>
                </a:lnTo>
                <a:lnTo>
                  <a:pt x="472" y="86"/>
                </a:lnTo>
                <a:lnTo>
                  <a:pt x="431" y="100"/>
                </a:lnTo>
                <a:lnTo>
                  <a:pt x="391" y="115"/>
                </a:lnTo>
                <a:lnTo>
                  <a:pt x="355" y="131"/>
                </a:lnTo>
                <a:lnTo>
                  <a:pt x="319" y="147"/>
                </a:lnTo>
                <a:lnTo>
                  <a:pt x="286" y="164"/>
                </a:lnTo>
                <a:lnTo>
                  <a:pt x="256" y="182"/>
                </a:lnTo>
                <a:lnTo>
                  <a:pt x="227" y="200"/>
                </a:lnTo>
                <a:lnTo>
                  <a:pt x="200" y="219"/>
                </a:lnTo>
                <a:lnTo>
                  <a:pt x="176" y="238"/>
                </a:lnTo>
                <a:lnTo>
                  <a:pt x="153" y="259"/>
                </a:lnTo>
                <a:lnTo>
                  <a:pt x="133" y="279"/>
                </a:lnTo>
                <a:lnTo>
                  <a:pt x="114" y="301"/>
                </a:lnTo>
                <a:lnTo>
                  <a:pt x="97" y="323"/>
                </a:lnTo>
                <a:lnTo>
                  <a:pt x="84" y="346"/>
                </a:lnTo>
                <a:lnTo>
                  <a:pt x="72" y="368"/>
                </a:lnTo>
                <a:lnTo>
                  <a:pt x="63" y="386"/>
                </a:lnTo>
                <a:lnTo>
                  <a:pt x="57" y="406"/>
                </a:lnTo>
                <a:lnTo>
                  <a:pt x="51" y="424"/>
                </a:lnTo>
                <a:lnTo>
                  <a:pt x="48" y="443"/>
                </a:lnTo>
                <a:lnTo>
                  <a:pt x="46" y="463"/>
                </a:lnTo>
                <a:lnTo>
                  <a:pt x="44" y="483"/>
                </a:lnTo>
                <a:lnTo>
                  <a:pt x="45" y="503"/>
                </a:lnTo>
                <a:lnTo>
                  <a:pt x="46" y="524"/>
                </a:lnTo>
                <a:lnTo>
                  <a:pt x="49" y="544"/>
                </a:lnTo>
                <a:lnTo>
                  <a:pt x="54" y="564"/>
                </a:lnTo>
                <a:lnTo>
                  <a:pt x="59" y="586"/>
                </a:lnTo>
                <a:lnTo>
                  <a:pt x="65" y="607"/>
                </a:lnTo>
                <a:lnTo>
                  <a:pt x="74" y="630"/>
                </a:lnTo>
                <a:lnTo>
                  <a:pt x="84" y="651"/>
                </a:lnTo>
                <a:lnTo>
                  <a:pt x="94" y="674"/>
                </a:lnTo>
                <a:lnTo>
                  <a:pt x="107" y="696"/>
                </a:lnTo>
                <a:lnTo>
                  <a:pt x="4" y="799"/>
                </a:lnTo>
                <a:lnTo>
                  <a:pt x="2" y="801"/>
                </a:lnTo>
                <a:lnTo>
                  <a:pt x="1" y="804"/>
                </a:lnTo>
                <a:lnTo>
                  <a:pt x="0" y="807"/>
                </a:lnTo>
                <a:lnTo>
                  <a:pt x="0" y="809"/>
                </a:lnTo>
                <a:lnTo>
                  <a:pt x="0" y="812"/>
                </a:lnTo>
                <a:lnTo>
                  <a:pt x="1" y="815"/>
                </a:lnTo>
                <a:lnTo>
                  <a:pt x="2" y="817"/>
                </a:lnTo>
                <a:lnTo>
                  <a:pt x="4" y="820"/>
                </a:lnTo>
                <a:lnTo>
                  <a:pt x="47" y="864"/>
                </a:lnTo>
                <a:lnTo>
                  <a:pt x="49" y="866"/>
                </a:lnTo>
                <a:lnTo>
                  <a:pt x="52" y="867"/>
                </a:lnTo>
                <a:lnTo>
                  <a:pt x="55" y="868"/>
                </a:lnTo>
                <a:lnTo>
                  <a:pt x="58" y="868"/>
                </a:lnTo>
                <a:lnTo>
                  <a:pt x="61" y="868"/>
                </a:lnTo>
                <a:lnTo>
                  <a:pt x="63" y="867"/>
                </a:lnTo>
                <a:lnTo>
                  <a:pt x="66" y="866"/>
                </a:lnTo>
                <a:lnTo>
                  <a:pt x="69" y="864"/>
                </a:lnTo>
                <a:lnTo>
                  <a:pt x="171" y="760"/>
                </a:lnTo>
                <a:lnTo>
                  <a:pt x="198" y="773"/>
                </a:lnTo>
                <a:lnTo>
                  <a:pt x="224" y="786"/>
                </a:lnTo>
                <a:lnTo>
                  <a:pt x="250" y="796"/>
                </a:lnTo>
                <a:lnTo>
                  <a:pt x="276" y="805"/>
                </a:lnTo>
                <a:lnTo>
                  <a:pt x="301" y="811"/>
                </a:lnTo>
                <a:lnTo>
                  <a:pt x="326" y="816"/>
                </a:lnTo>
                <a:lnTo>
                  <a:pt x="350" y="819"/>
                </a:lnTo>
                <a:lnTo>
                  <a:pt x="374" y="820"/>
                </a:lnTo>
                <a:lnTo>
                  <a:pt x="389" y="820"/>
                </a:lnTo>
                <a:lnTo>
                  <a:pt x="405" y="819"/>
                </a:lnTo>
                <a:lnTo>
                  <a:pt x="420" y="816"/>
                </a:lnTo>
                <a:lnTo>
                  <a:pt x="435" y="813"/>
                </a:lnTo>
                <a:lnTo>
                  <a:pt x="450" y="810"/>
                </a:lnTo>
                <a:lnTo>
                  <a:pt x="464" y="806"/>
                </a:lnTo>
                <a:lnTo>
                  <a:pt x="479" y="800"/>
                </a:lnTo>
                <a:lnTo>
                  <a:pt x="493" y="794"/>
                </a:lnTo>
                <a:lnTo>
                  <a:pt x="507" y="787"/>
                </a:lnTo>
                <a:lnTo>
                  <a:pt x="521" y="779"/>
                </a:lnTo>
                <a:lnTo>
                  <a:pt x="535" y="770"/>
                </a:lnTo>
                <a:lnTo>
                  <a:pt x="549" y="762"/>
                </a:lnTo>
                <a:lnTo>
                  <a:pt x="562" y="751"/>
                </a:lnTo>
                <a:lnTo>
                  <a:pt x="575" y="740"/>
                </a:lnTo>
                <a:lnTo>
                  <a:pt x="588" y="730"/>
                </a:lnTo>
                <a:lnTo>
                  <a:pt x="600" y="717"/>
                </a:lnTo>
                <a:lnTo>
                  <a:pt x="613" y="704"/>
                </a:lnTo>
                <a:lnTo>
                  <a:pt x="625" y="690"/>
                </a:lnTo>
                <a:lnTo>
                  <a:pt x="638" y="675"/>
                </a:lnTo>
                <a:lnTo>
                  <a:pt x="650" y="660"/>
                </a:lnTo>
                <a:lnTo>
                  <a:pt x="661" y="643"/>
                </a:lnTo>
                <a:lnTo>
                  <a:pt x="672" y="627"/>
                </a:lnTo>
                <a:lnTo>
                  <a:pt x="683" y="608"/>
                </a:lnTo>
                <a:lnTo>
                  <a:pt x="695" y="590"/>
                </a:lnTo>
                <a:lnTo>
                  <a:pt x="706" y="571"/>
                </a:lnTo>
                <a:lnTo>
                  <a:pt x="715" y="550"/>
                </a:lnTo>
                <a:lnTo>
                  <a:pt x="726" y="530"/>
                </a:lnTo>
                <a:lnTo>
                  <a:pt x="736" y="509"/>
                </a:lnTo>
                <a:lnTo>
                  <a:pt x="755" y="464"/>
                </a:lnTo>
                <a:lnTo>
                  <a:pt x="773" y="415"/>
                </a:lnTo>
                <a:lnTo>
                  <a:pt x="786" y="379"/>
                </a:lnTo>
                <a:lnTo>
                  <a:pt x="798" y="341"/>
                </a:lnTo>
                <a:lnTo>
                  <a:pt x="809" y="306"/>
                </a:lnTo>
                <a:lnTo>
                  <a:pt x="818" y="271"/>
                </a:lnTo>
                <a:lnTo>
                  <a:pt x="834" y="204"/>
                </a:lnTo>
                <a:lnTo>
                  <a:pt x="847" y="143"/>
                </a:lnTo>
                <a:lnTo>
                  <a:pt x="856" y="93"/>
                </a:lnTo>
                <a:lnTo>
                  <a:pt x="862" y="53"/>
                </a:lnTo>
                <a:lnTo>
                  <a:pt x="865" y="26"/>
                </a:lnTo>
                <a:lnTo>
                  <a:pt x="868" y="16"/>
                </a:lnTo>
                <a:lnTo>
                  <a:pt x="868" y="13"/>
                </a:lnTo>
                <a:lnTo>
                  <a:pt x="866" y="10"/>
                </a:lnTo>
                <a:lnTo>
                  <a:pt x="865" y="7"/>
                </a:lnTo>
                <a:lnTo>
                  <a:pt x="863" y="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8B1518-6DAF-9018-0DCD-99A10CD41C3E}"/>
              </a:ext>
            </a:extLst>
          </p:cNvPr>
          <p:cNvSpPr txBox="1"/>
          <p:nvPr/>
        </p:nvSpPr>
        <p:spPr>
          <a:xfrm>
            <a:off x="9586798" y="2825547"/>
            <a:ext cx="159772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Segoe UI Light"/>
                <a:cs typeface="Segoe UI" panose="020B0502040204020203" pitchFamily="34" charset="0"/>
              </a:rPr>
              <a:t>Implementation of new data recording /collecting process with richer data will </a:t>
            </a:r>
            <a:r>
              <a:rPr lang="en-US" sz="1600" b="1" dirty="0" err="1">
                <a:solidFill>
                  <a:schemeClr val="bg1"/>
                </a:solidFill>
                <a:latin typeface="Segoe UI Light"/>
                <a:cs typeface="Segoe UI" panose="020B0502040204020203" pitchFamily="34" charset="0"/>
              </a:rPr>
              <a:t>reqire</a:t>
            </a:r>
            <a:r>
              <a:rPr lang="en-US" sz="1600" b="1" dirty="0">
                <a:solidFill>
                  <a:schemeClr val="bg1"/>
                </a:solidFill>
                <a:latin typeface="Segoe UI Light"/>
                <a:cs typeface="Segoe UI" panose="020B0502040204020203" pitchFamily="34" charset="0"/>
              </a:rPr>
              <a:t> model  alteration</a:t>
            </a:r>
          </a:p>
        </p:txBody>
      </p:sp>
    </p:spTree>
    <p:extLst>
      <p:ext uri="{BB962C8B-B14F-4D97-AF65-F5344CB8AC3E}">
        <p14:creationId xmlns:p14="http://schemas.microsoft.com/office/powerpoint/2010/main" val="17453316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0403"/>
            <a:ext cx="9144000" cy="997196"/>
          </a:xfrm>
        </p:spPr>
        <p:txBody>
          <a:bodyPr lIns="0" tIns="0" rIns="0" bIns="0" anchor="ctr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</a:rPr>
              <a:t>Thank You</a:t>
            </a:r>
            <a:endParaRPr lang="en-US" sz="72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entury Gothic"/>
                <a:ea typeface="+mj-ea"/>
                <a:cs typeface="+mj-cs"/>
              </a:rPr>
              <a:t>Problem Definition</a:t>
            </a:r>
            <a:b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entury Gothic"/>
                <a:ea typeface="+mj-ea"/>
                <a:cs typeface="+mj-cs"/>
              </a:rPr>
            </a:b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Century Gothic"/>
              <a:ea typeface="+mj-ea"/>
              <a:cs typeface="+mj-cs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3F19BFA5-D0CA-4CF0-8499-504D956B6563}"/>
              </a:ext>
            </a:extLst>
          </p:cNvPr>
          <p:cNvSpPr/>
          <p:nvPr/>
        </p:nvSpPr>
        <p:spPr>
          <a:xfrm>
            <a:off x="1076604" y="2886560"/>
            <a:ext cx="137160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751D31D-3535-411D-8BAC-95CCC90AB185}"/>
              </a:ext>
            </a:extLst>
          </p:cNvPr>
          <p:cNvSpPr/>
          <p:nvPr/>
        </p:nvSpPr>
        <p:spPr>
          <a:xfrm>
            <a:off x="3243403" y="2886560"/>
            <a:ext cx="137160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A4D735A-8F75-4E2A-8F1A-CC303B0718BA}"/>
              </a:ext>
            </a:extLst>
          </p:cNvPr>
          <p:cNvSpPr/>
          <p:nvPr/>
        </p:nvSpPr>
        <p:spPr>
          <a:xfrm>
            <a:off x="5410201" y="2886560"/>
            <a:ext cx="137160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668C4B5-BCEC-465A-ADA5-6A054B15F7A3}"/>
              </a:ext>
            </a:extLst>
          </p:cNvPr>
          <p:cNvSpPr/>
          <p:nvPr/>
        </p:nvSpPr>
        <p:spPr>
          <a:xfrm>
            <a:off x="9745956" y="2886560"/>
            <a:ext cx="137160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AA18108-5B8B-4147-84A7-D30A16BEC4EA}"/>
              </a:ext>
            </a:extLst>
          </p:cNvPr>
          <p:cNvSpPr/>
          <p:nvPr/>
        </p:nvSpPr>
        <p:spPr>
          <a:xfrm>
            <a:off x="886383" y="3132781"/>
            <a:ext cx="1746353" cy="144167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endParaRPr lang="en-US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ts val="1900"/>
              </a:lnSpc>
            </a:pPr>
            <a:r>
              <a:rPr lang="en-US" sz="1400" b="1" dirty="0">
                <a:solidFill>
                  <a:prstClr val="white"/>
                </a:solidFill>
                <a:latin typeface="Segoe UI Light"/>
                <a:cs typeface="Segoe UI" panose="020B0502040204020203" pitchFamily="34" charset="0"/>
              </a:rPr>
              <a:t>Build a classification model to predict clients who are likely to default on their loans.</a:t>
            </a:r>
          </a:p>
          <a:p>
            <a:pPr algn="ctr">
              <a:lnSpc>
                <a:spcPts val="1900"/>
              </a:lnSpc>
            </a:pPr>
            <a:r>
              <a:rPr lang="en-US" sz="1400" b="1" dirty="0">
                <a:solidFill>
                  <a:prstClr val="white"/>
                </a:solidFill>
                <a:latin typeface="Segoe UI Light"/>
                <a:cs typeface="Segoe UI" panose="020B0502040204020203" pitchFamily="34" charset="0"/>
              </a:rPr>
              <a:t>. 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8534162-B6E2-4579-9DAD-AD8DE07459BC}"/>
              </a:ext>
            </a:extLst>
          </p:cNvPr>
          <p:cNvSpPr/>
          <p:nvPr/>
        </p:nvSpPr>
        <p:spPr>
          <a:xfrm>
            <a:off x="3053183" y="3653602"/>
            <a:ext cx="1629282" cy="46705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dirty="0">
                <a:solidFill>
                  <a:prstClr val="white"/>
                </a:solidFill>
                <a:latin typeface="Segoe UI Light"/>
                <a:cs typeface="Segoe UI" panose="020B0502040204020203" pitchFamily="34" charset="0"/>
              </a:rPr>
              <a:t>43 % Missing values in the dataset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1535E1C-6EBC-45D8-BCE1-D5B947A61FB6}"/>
              </a:ext>
            </a:extLst>
          </p:cNvPr>
          <p:cNvSpPr/>
          <p:nvPr/>
        </p:nvSpPr>
        <p:spPr>
          <a:xfrm>
            <a:off x="5219977" y="3547171"/>
            <a:ext cx="1752042" cy="95436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+mn-ea"/>
                <a:cs typeface="Segoe UI" panose="020B0502040204020203" pitchFamily="34" charset="0"/>
              </a:rPr>
              <a:t>Imbalanced data 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prstClr val="white"/>
                </a:solidFill>
                <a:latin typeface="Segoe UI Light"/>
                <a:cs typeface="Segoe UI" panose="020B0502040204020203" pitchFamily="34" charset="0"/>
              </a:rPr>
              <a:t>Loan defaults constitute only 20 % of dataset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8FF18A5-7B4E-4493-B38D-E732E033F82F}"/>
              </a:ext>
            </a:extLst>
          </p:cNvPr>
          <p:cNvSpPr/>
          <p:nvPr/>
        </p:nvSpPr>
        <p:spPr>
          <a:xfrm>
            <a:off x="7386779" y="3653603"/>
            <a:ext cx="1752042" cy="71070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prstClr val="white"/>
                </a:solidFill>
                <a:latin typeface="Segoe UI Light"/>
                <a:cs typeface="Segoe UI" panose="020B0502040204020203" pitchFamily="34" charset="0"/>
              </a:rPr>
              <a:t>Outliers or extreme values in majority of the dataset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BCD242F-9A97-473E-8E17-3F6C3C75CE68}"/>
              </a:ext>
            </a:extLst>
          </p:cNvPr>
          <p:cNvSpPr/>
          <p:nvPr/>
        </p:nvSpPr>
        <p:spPr>
          <a:xfrm>
            <a:off x="9555735" y="3653603"/>
            <a:ext cx="1752042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+mn-ea"/>
                <a:cs typeface="Segoe UI" panose="020B0502040204020203" pitchFamily="34" charset="0"/>
              </a:rPr>
              <a:t>. </a:t>
            </a:r>
          </a:p>
        </p:txBody>
      </p:sp>
      <p:sp>
        <p:nvSpPr>
          <p:cNvPr id="56" name="Freeform 4197" descr="Icon of shopping cart.">
            <a:extLst>
              <a:ext uri="{FF2B5EF4-FFF2-40B4-BE49-F238E27FC236}">
                <a16:creationId xmlns:a16="http://schemas.microsoft.com/office/drawing/2014/main" id="{DEC447B3-FDD1-438D-A671-84CC56DF3DFC}"/>
              </a:ext>
            </a:extLst>
          </p:cNvPr>
          <p:cNvSpPr>
            <a:spLocks noEditPoints="1"/>
          </p:cNvSpPr>
          <p:nvPr/>
        </p:nvSpPr>
        <p:spPr bwMode="auto">
          <a:xfrm>
            <a:off x="1572237" y="2343706"/>
            <a:ext cx="380334" cy="348640"/>
          </a:xfrm>
          <a:custGeom>
            <a:avLst/>
            <a:gdLst>
              <a:gd name="T0" fmla="*/ 540 w 901"/>
              <a:gd name="T1" fmla="*/ 161 h 826"/>
              <a:gd name="T2" fmla="*/ 360 w 901"/>
              <a:gd name="T3" fmla="*/ 255 h 826"/>
              <a:gd name="T4" fmla="*/ 360 w 901"/>
              <a:gd name="T5" fmla="*/ 255 h 826"/>
              <a:gd name="T6" fmla="*/ 201 w 901"/>
              <a:gd name="T7" fmla="*/ 255 h 826"/>
              <a:gd name="T8" fmla="*/ 749 w 901"/>
              <a:gd name="T9" fmla="*/ 46 h 826"/>
              <a:gd name="T10" fmla="*/ 692 w 901"/>
              <a:gd name="T11" fmla="*/ 248 h 826"/>
              <a:gd name="T12" fmla="*/ 568 w 901"/>
              <a:gd name="T13" fmla="*/ 103 h 826"/>
              <a:gd name="T14" fmla="*/ 556 w 901"/>
              <a:gd name="T15" fmla="*/ 104 h 826"/>
              <a:gd name="T16" fmla="*/ 341 w 901"/>
              <a:gd name="T17" fmla="*/ 135 h 826"/>
              <a:gd name="T18" fmla="*/ 333 w 901"/>
              <a:gd name="T19" fmla="*/ 141 h 826"/>
              <a:gd name="T20" fmla="*/ 330 w 901"/>
              <a:gd name="T21" fmla="*/ 255 h 826"/>
              <a:gd name="T22" fmla="*/ 120 w 901"/>
              <a:gd name="T23" fmla="*/ 4 h 826"/>
              <a:gd name="T24" fmla="*/ 109 w 901"/>
              <a:gd name="T25" fmla="*/ 0 h 826"/>
              <a:gd name="T26" fmla="*/ 5 w 901"/>
              <a:gd name="T27" fmla="*/ 48 h 826"/>
              <a:gd name="T28" fmla="*/ 0 w 901"/>
              <a:gd name="T29" fmla="*/ 58 h 826"/>
              <a:gd name="T30" fmla="*/ 82 w 901"/>
              <a:gd name="T31" fmla="*/ 255 h 826"/>
              <a:gd name="T32" fmla="*/ 5 w 901"/>
              <a:gd name="T33" fmla="*/ 259 h 826"/>
              <a:gd name="T34" fmla="*/ 0 w 901"/>
              <a:gd name="T35" fmla="*/ 271 h 826"/>
              <a:gd name="T36" fmla="*/ 120 w 901"/>
              <a:gd name="T37" fmla="*/ 643 h 826"/>
              <a:gd name="T38" fmla="*/ 589 w 901"/>
              <a:gd name="T39" fmla="*/ 676 h 826"/>
              <a:gd name="T40" fmla="*/ 157 w 901"/>
              <a:gd name="T41" fmla="*/ 679 h 826"/>
              <a:gd name="T42" fmla="*/ 131 w 901"/>
              <a:gd name="T43" fmla="*/ 693 h 826"/>
              <a:gd name="T44" fmla="*/ 113 w 901"/>
              <a:gd name="T45" fmla="*/ 716 h 826"/>
              <a:gd name="T46" fmla="*/ 105 w 901"/>
              <a:gd name="T47" fmla="*/ 744 h 826"/>
              <a:gd name="T48" fmla="*/ 108 w 901"/>
              <a:gd name="T49" fmla="*/ 774 h 826"/>
              <a:gd name="T50" fmla="*/ 122 w 901"/>
              <a:gd name="T51" fmla="*/ 798 h 826"/>
              <a:gd name="T52" fmla="*/ 144 w 901"/>
              <a:gd name="T53" fmla="*/ 818 h 826"/>
              <a:gd name="T54" fmla="*/ 172 w 901"/>
              <a:gd name="T55" fmla="*/ 826 h 826"/>
              <a:gd name="T56" fmla="*/ 202 w 901"/>
              <a:gd name="T57" fmla="*/ 823 h 826"/>
              <a:gd name="T58" fmla="*/ 228 w 901"/>
              <a:gd name="T59" fmla="*/ 809 h 826"/>
              <a:gd name="T60" fmla="*/ 246 w 901"/>
              <a:gd name="T61" fmla="*/ 787 h 826"/>
              <a:gd name="T62" fmla="*/ 255 w 901"/>
              <a:gd name="T63" fmla="*/ 759 h 826"/>
              <a:gd name="T64" fmla="*/ 246 w 901"/>
              <a:gd name="T65" fmla="*/ 716 h 826"/>
              <a:gd name="T66" fmla="*/ 514 w 901"/>
              <a:gd name="T67" fmla="*/ 727 h 826"/>
              <a:gd name="T68" fmla="*/ 512 w 901"/>
              <a:gd name="T69" fmla="*/ 766 h 826"/>
              <a:gd name="T70" fmla="*/ 523 w 901"/>
              <a:gd name="T71" fmla="*/ 793 h 826"/>
              <a:gd name="T72" fmla="*/ 543 w 901"/>
              <a:gd name="T73" fmla="*/ 813 h 826"/>
              <a:gd name="T74" fmla="*/ 570 w 901"/>
              <a:gd name="T75" fmla="*/ 825 h 826"/>
              <a:gd name="T76" fmla="*/ 601 w 901"/>
              <a:gd name="T77" fmla="*/ 825 h 826"/>
              <a:gd name="T78" fmla="*/ 628 w 901"/>
              <a:gd name="T79" fmla="*/ 813 h 826"/>
              <a:gd name="T80" fmla="*/ 648 w 901"/>
              <a:gd name="T81" fmla="*/ 793 h 826"/>
              <a:gd name="T82" fmla="*/ 659 w 901"/>
              <a:gd name="T83" fmla="*/ 766 h 826"/>
              <a:gd name="T84" fmla="*/ 658 w 901"/>
              <a:gd name="T85" fmla="*/ 730 h 826"/>
              <a:gd name="T86" fmla="*/ 635 w 901"/>
              <a:gd name="T87" fmla="*/ 695 h 826"/>
              <a:gd name="T88" fmla="*/ 630 w 901"/>
              <a:gd name="T89" fmla="*/ 635 h 826"/>
              <a:gd name="T90" fmla="*/ 886 w 901"/>
              <a:gd name="T91" fmla="*/ 75 h 826"/>
              <a:gd name="T92" fmla="*/ 897 w 901"/>
              <a:gd name="T93" fmla="*/ 70 h 826"/>
              <a:gd name="T94" fmla="*/ 901 w 901"/>
              <a:gd name="T95" fmla="*/ 60 h 826"/>
              <a:gd name="T96" fmla="*/ 897 w 901"/>
              <a:gd name="T97" fmla="*/ 49 h 826"/>
              <a:gd name="T98" fmla="*/ 886 w 901"/>
              <a:gd name="T99" fmla="*/ 45 h 8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901" h="826">
                <a:moveTo>
                  <a:pt x="442" y="255"/>
                </a:moveTo>
                <a:lnTo>
                  <a:pt x="540" y="161"/>
                </a:lnTo>
                <a:lnTo>
                  <a:pt x="540" y="161"/>
                </a:lnTo>
                <a:lnTo>
                  <a:pt x="540" y="161"/>
                </a:lnTo>
                <a:lnTo>
                  <a:pt x="562" y="139"/>
                </a:lnTo>
                <a:lnTo>
                  <a:pt x="659" y="255"/>
                </a:lnTo>
                <a:lnTo>
                  <a:pt x="442" y="255"/>
                </a:lnTo>
                <a:close/>
                <a:moveTo>
                  <a:pt x="360" y="255"/>
                </a:moveTo>
                <a:lnTo>
                  <a:pt x="360" y="165"/>
                </a:lnTo>
                <a:lnTo>
                  <a:pt x="493" y="165"/>
                </a:lnTo>
                <a:lnTo>
                  <a:pt x="399" y="255"/>
                </a:lnTo>
                <a:lnTo>
                  <a:pt x="360" y="255"/>
                </a:lnTo>
                <a:close/>
                <a:moveTo>
                  <a:pt x="114" y="255"/>
                </a:moveTo>
                <a:lnTo>
                  <a:pt x="34" y="67"/>
                </a:lnTo>
                <a:lnTo>
                  <a:pt x="101" y="35"/>
                </a:lnTo>
                <a:lnTo>
                  <a:pt x="201" y="255"/>
                </a:lnTo>
                <a:lnTo>
                  <a:pt x="114" y="255"/>
                </a:lnTo>
                <a:close/>
                <a:moveTo>
                  <a:pt x="886" y="45"/>
                </a:moveTo>
                <a:lnTo>
                  <a:pt x="753" y="45"/>
                </a:lnTo>
                <a:lnTo>
                  <a:pt x="749" y="46"/>
                </a:lnTo>
                <a:lnTo>
                  <a:pt x="745" y="48"/>
                </a:lnTo>
                <a:lnTo>
                  <a:pt x="740" y="51"/>
                </a:lnTo>
                <a:lnTo>
                  <a:pt x="739" y="57"/>
                </a:lnTo>
                <a:lnTo>
                  <a:pt x="692" y="248"/>
                </a:lnTo>
                <a:lnTo>
                  <a:pt x="575" y="107"/>
                </a:lnTo>
                <a:lnTo>
                  <a:pt x="573" y="105"/>
                </a:lnTo>
                <a:lnTo>
                  <a:pt x="571" y="104"/>
                </a:lnTo>
                <a:lnTo>
                  <a:pt x="568" y="103"/>
                </a:lnTo>
                <a:lnTo>
                  <a:pt x="564" y="102"/>
                </a:lnTo>
                <a:lnTo>
                  <a:pt x="561" y="102"/>
                </a:lnTo>
                <a:lnTo>
                  <a:pt x="559" y="103"/>
                </a:lnTo>
                <a:lnTo>
                  <a:pt x="556" y="104"/>
                </a:lnTo>
                <a:lnTo>
                  <a:pt x="554" y="106"/>
                </a:lnTo>
                <a:lnTo>
                  <a:pt x="524" y="135"/>
                </a:lnTo>
                <a:lnTo>
                  <a:pt x="345" y="135"/>
                </a:lnTo>
                <a:lnTo>
                  <a:pt x="341" y="135"/>
                </a:lnTo>
                <a:lnTo>
                  <a:pt x="339" y="136"/>
                </a:lnTo>
                <a:lnTo>
                  <a:pt x="336" y="138"/>
                </a:lnTo>
                <a:lnTo>
                  <a:pt x="334" y="139"/>
                </a:lnTo>
                <a:lnTo>
                  <a:pt x="333" y="141"/>
                </a:lnTo>
                <a:lnTo>
                  <a:pt x="331" y="144"/>
                </a:lnTo>
                <a:lnTo>
                  <a:pt x="331" y="147"/>
                </a:lnTo>
                <a:lnTo>
                  <a:pt x="330" y="150"/>
                </a:lnTo>
                <a:lnTo>
                  <a:pt x="330" y="255"/>
                </a:lnTo>
                <a:lnTo>
                  <a:pt x="234" y="255"/>
                </a:lnTo>
                <a:lnTo>
                  <a:pt x="123" y="8"/>
                </a:lnTo>
                <a:lnTo>
                  <a:pt x="122" y="6"/>
                </a:lnTo>
                <a:lnTo>
                  <a:pt x="120" y="4"/>
                </a:lnTo>
                <a:lnTo>
                  <a:pt x="117" y="2"/>
                </a:lnTo>
                <a:lnTo>
                  <a:pt x="114" y="1"/>
                </a:lnTo>
                <a:lnTo>
                  <a:pt x="111" y="0"/>
                </a:lnTo>
                <a:lnTo>
                  <a:pt x="109" y="0"/>
                </a:lnTo>
                <a:lnTo>
                  <a:pt x="106" y="0"/>
                </a:lnTo>
                <a:lnTo>
                  <a:pt x="102" y="1"/>
                </a:lnTo>
                <a:lnTo>
                  <a:pt x="8" y="46"/>
                </a:lnTo>
                <a:lnTo>
                  <a:pt x="5" y="48"/>
                </a:lnTo>
                <a:lnTo>
                  <a:pt x="3" y="50"/>
                </a:lnTo>
                <a:lnTo>
                  <a:pt x="2" y="52"/>
                </a:lnTo>
                <a:lnTo>
                  <a:pt x="1" y="54"/>
                </a:lnTo>
                <a:lnTo>
                  <a:pt x="0" y="58"/>
                </a:lnTo>
                <a:lnTo>
                  <a:pt x="0" y="60"/>
                </a:lnTo>
                <a:lnTo>
                  <a:pt x="0" y="63"/>
                </a:lnTo>
                <a:lnTo>
                  <a:pt x="1" y="66"/>
                </a:lnTo>
                <a:lnTo>
                  <a:pt x="82" y="255"/>
                </a:lnTo>
                <a:lnTo>
                  <a:pt x="15" y="255"/>
                </a:lnTo>
                <a:lnTo>
                  <a:pt x="11" y="256"/>
                </a:lnTo>
                <a:lnTo>
                  <a:pt x="7" y="257"/>
                </a:lnTo>
                <a:lnTo>
                  <a:pt x="5" y="259"/>
                </a:lnTo>
                <a:lnTo>
                  <a:pt x="2" y="261"/>
                </a:lnTo>
                <a:lnTo>
                  <a:pt x="1" y="265"/>
                </a:lnTo>
                <a:lnTo>
                  <a:pt x="0" y="268"/>
                </a:lnTo>
                <a:lnTo>
                  <a:pt x="0" y="271"/>
                </a:lnTo>
                <a:lnTo>
                  <a:pt x="1" y="275"/>
                </a:lnTo>
                <a:lnTo>
                  <a:pt x="114" y="635"/>
                </a:lnTo>
                <a:lnTo>
                  <a:pt x="116" y="640"/>
                </a:lnTo>
                <a:lnTo>
                  <a:pt x="120" y="643"/>
                </a:lnTo>
                <a:lnTo>
                  <a:pt x="123" y="645"/>
                </a:lnTo>
                <a:lnTo>
                  <a:pt x="128" y="646"/>
                </a:lnTo>
                <a:lnTo>
                  <a:pt x="596" y="646"/>
                </a:lnTo>
                <a:lnTo>
                  <a:pt x="589" y="676"/>
                </a:lnTo>
                <a:lnTo>
                  <a:pt x="180" y="676"/>
                </a:lnTo>
                <a:lnTo>
                  <a:pt x="172" y="676"/>
                </a:lnTo>
                <a:lnTo>
                  <a:pt x="165" y="677"/>
                </a:lnTo>
                <a:lnTo>
                  <a:pt x="157" y="679"/>
                </a:lnTo>
                <a:lnTo>
                  <a:pt x="151" y="682"/>
                </a:lnTo>
                <a:lnTo>
                  <a:pt x="144" y="685"/>
                </a:lnTo>
                <a:lnTo>
                  <a:pt x="138" y="689"/>
                </a:lnTo>
                <a:lnTo>
                  <a:pt x="131" y="693"/>
                </a:lnTo>
                <a:lnTo>
                  <a:pt x="127" y="698"/>
                </a:lnTo>
                <a:lnTo>
                  <a:pt x="122" y="703"/>
                </a:lnTo>
                <a:lnTo>
                  <a:pt x="117" y="709"/>
                </a:lnTo>
                <a:lnTo>
                  <a:pt x="113" y="716"/>
                </a:lnTo>
                <a:lnTo>
                  <a:pt x="110" y="722"/>
                </a:lnTo>
                <a:lnTo>
                  <a:pt x="108" y="729"/>
                </a:lnTo>
                <a:lnTo>
                  <a:pt x="106" y="736"/>
                </a:lnTo>
                <a:lnTo>
                  <a:pt x="105" y="744"/>
                </a:lnTo>
                <a:lnTo>
                  <a:pt x="105" y="751"/>
                </a:lnTo>
                <a:lnTo>
                  <a:pt x="105" y="759"/>
                </a:lnTo>
                <a:lnTo>
                  <a:pt x="106" y="766"/>
                </a:lnTo>
                <a:lnTo>
                  <a:pt x="108" y="774"/>
                </a:lnTo>
                <a:lnTo>
                  <a:pt x="110" y="780"/>
                </a:lnTo>
                <a:lnTo>
                  <a:pt x="113" y="787"/>
                </a:lnTo>
                <a:lnTo>
                  <a:pt x="117" y="793"/>
                </a:lnTo>
                <a:lnTo>
                  <a:pt x="122" y="798"/>
                </a:lnTo>
                <a:lnTo>
                  <a:pt x="127" y="804"/>
                </a:lnTo>
                <a:lnTo>
                  <a:pt x="131" y="809"/>
                </a:lnTo>
                <a:lnTo>
                  <a:pt x="138" y="813"/>
                </a:lnTo>
                <a:lnTo>
                  <a:pt x="144" y="818"/>
                </a:lnTo>
                <a:lnTo>
                  <a:pt x="151" y="821"/>
                </a:lnTo>
                <a:lnTo>
                  <a:pt x="157" y="823"/>
                </a:lnTo>
                <a:lnTo>
                  <a:pt x="165" y="825"/>
                </a:lnTo>
                <a:lnTo>
                  <a:pt x="172" y="826"/>
                </a:lnTo>
                <a:lnTo>
                  <a:pt x="180" y="826"/>
                </a:lnTo>
                <a:lnTo>
                  <a:pt x="187" y="826"/>
                </a:lnTo>
                <a:lnTo>
                  <a:pt x="195" y="825"/>
                </a:lnTo>
                <a:lnTo>
                  <a:pt x="202" y="823"/>
                </a:lnTo>
                <a:lnTo>
                  <a:pt x="209" y="821"/>
                </a:lnTo>
                <a:lnTo>
                  <a:pt x="215" y="818"/>
                </a:lnTo>
                <a:lnTo>
                  <a:pt x="221" y="813"/>
                </a:lnTo>
                <a:lnTo>
                  <a:pt x="228" y="809"/>
                </a:lnTo>
                <a:lnTo>
                  <a:pt x="233" y="804"/>
                </a:lnTo>
                <a:lnTo>
                  <a:pt x="238" y="798"/>
                </a:lnTo>
                <a:lnTo>
                  <a:pt x="242" y="793"/>
                </a:lnTo>
                <a:lnTo>
                  <a:pt x="246" y="787"/>
                </a:lnTo>
                <a:lnTo>
                  <a:pt x="249" y="780"/>
                </a:lnTo>
                <a:lnTo>
                  <a:pt x="251" y="774"/>
                </a:lnTo>
                <a:lnTo>
                  <a:pt x="254" y="766"/>
                </a:lnTo>
                <a:lnTo>
                  <a:pt x="255" y="759"/>
                </a:lnTo>
                <a:lnTo>
                  <a:pt x="255" y="751"/>
                </a:lnTo>
                <a:lnTo>
                  <a:pt x="254" y="738"/>
                </a:lnTo>
                <a:lnTo>
                  <a:pt x="250" y="727"/>
                </a:lnTo>
                <a:lnTo>
                  <a:pt x="246" y="716"/>
                </a:lnTo>
                <a:lnTo>
                  <a:pt x="240" y="706"/>
                </a:lnTo>
                <a:lnTo>
                  <a:pt x="526" y="706"/>
                </a:lnTo>
                <a:lnTo>
                  <a:pt x="519" y="716"/>
                </a:lnTo>
                <a:lnTo>
                  <a:pt x="514" y="727"/>
                </a:lnTo>
                <a:lnTo>
                  <a:pt x="511" y="738"/>
                </a:lnTo>
                <a:lnTo>
                  <a:pt x="510" y="751"/>
                </a:lnTo>
                <a:lnTo>
                  <a:pt x="511" y="759"/>
                </a:lnTo>
                <a:lnTo>
                  <a:pt x="512" y="766"/>
                </a:lnTo>
                <a:lnTo>
                  <a:pt x="514" y="774"/>
                </a:lnTo>
                <a:lnTo>
                  <a:pt x="516" y="780"/>
                </a:lnTo>
                <a:lnTo>
                  <a:pt x="519" y="787"/>
                </a:lnTo>
                <a:lnTo>
                  <a:pt x="523" y="793"/>
                </a:lnTo>
                <a:lnTo>
                  <a:pt x="528" y="798"/>
                </a:lnTo>
                <a:lnTo>
                  <a:pt x="532" y="804"/>
                </a:lnTo>
                <a:lnTo>
                  <a:pt x="538" y="809"/>
                </a:lnTo>
                <a:lnTo>
                  <a:pt x="543" y="813"/>
                </a:lnTo>
                <a:lnTo>
                  <a:pt x="549" y="818"/>
                </a:lnTo>
                <a:lnTo>
                  <a:pt x="556" y="821"/>
                </a:lnTo>
                <a:lnTo>
                  <a:pt x="563" y="823"/>
                </a:lnTo>
                <a:lnTo>
                  <a:pt x="570" y="825"/>
                </a:lnTo>
                <a:lnTo>
                  <a:pt x="577" y="826"/>
                </a:lnTo>
                <a:lnTo>
                  <a:pt x="586" y="826"/>
                </a:lnTo>
                <a:lnTo>
                  <a:pt x="593" y="826"/>
                </a:lnTo>
                <a:lnTo>
                  <a:pt x="601" y="825"/>
                </a:lnTo>
                <a:lnTo>
                  <a:pt x="607" y="823"/>
                </a:lnTo>
                <a:lnTo>
                  <a:pt x="615" y="821"/>
                </a:lnTo>
                <a:lnTo>
                  <a:pt x="621" y="818"/>
                </a:lnTo>
                <a:lnTo>
                  <a:pt x="628" y="813"/>
                </a:lnTo>
                <a:lnTo>
                  <a:pt x="633" y="809"/>
                </a:lnTo>
                <a:lnTo>
                  <a:pt x="638" y="804"/>
                </a:lnTo>
                <a:lnTo>
                  <a:pt x="644" y="798"/>
                </a:lnTo>
                <a:lnTo>
                  <a:pt x="648" y="793"/>
                </a:lnTo>
                <a:lnTo>
                  <a:pt x="651" y="787"/>
                </a:lnTo>
                <a:lnTo>
                  <a:pt x="654" y="780"/>
                </a:lnTo>
                <a:lnTo>
                  <a:pt x="658" y="774"/>
                </a:lnTo>
                <a:lnTo>
                  <a:pt x="659" y="766"/>
                </a:lnTo>
                <a:lnTo>
                  <a:pt x="660" y="759"/>
                </a:lnTo>
                <a:lnTo>
                  <a:pt x="661" y="751"/>
                </a:lnTo>
                <a:lnTo>
                  <a:pt x="660" y="740"/>
                </a:lnTo>
                <a:lnTo>
                  <a:pt x="658" y="730"/>
                </a:lnTo>
                <a:lnTo>
                  <a:pt x="653" y="720"/>
                </a:lnTo>
                <a:lnTo>
                  <a:pt x="649" y="710"/>
                </a:lnTo>
                <a:lnTo>
                  <a:pt x="643" y="702"/>
                </a:lnTo>
                <a:lnTo>
                  <a:pt x="635" y="695"/>
                </a:lnTo>
                <a:lnTo>
                  <a:pt x="627" y="689"/>
                </a:lnTo>
                <a:lnTo>
                  <a:pt x="618" y="684"/>
                </a:lnTo>
                <a:lnTo>
                  <a:pt x="629" y="637"/>
                </a:lnTo>
                <a:lnTo>
                  <a:pt x="630" y="635"/>
                </a:lnTo>
                <a:lnTo>
                  <a:pt x="630" y="634"/>
                </a:lnTo>
                <a:lnTo>
                  <a:pt x="717" y="274"/>
                </a:lnTo>
                <a:lnTo>
                  <a:pt x="765" y="75"/>
                </a:lnTo>
                <a:lnTo>
                  <a:pt x="886" y="75"/>
                </a:lnTo>
                <a:lnTo>
                  <a:pt x="889" y="75"/>
                </a:lnTo>
                <a:lnTo>
                  <a:pt x="891" y="74"/>
                </a:lnTo>
                <a:lnTo>
                  <a:pt x="895" y="73"/>
                </a:lnTo>
                <a:lnTo>
                  <a:pt x="897" y="70"/>
                </a:lnTo>
                <a:lnTo>
                  <a:pt x="899" y="68"/>
                </a:lnTo>
                <a:lnTo>
                  <a:pt x="900" y="66"/>
                </a:lnTo>
                <a:lnTo>
                  <a:pt x="901" y="63"/>
                </a:lnTo>
                <a:lnTo>
                  <a:pt x="901" y="60"/>
                </a:lnTo>
                <a:lnTo>
                  <a:pt x="901" y="57"/>
                </a:lnTo>
                <a:lnTo>
                  <a:pt x="900" y="54"/>
                </a:lnTo>
                <a:lnTo>
                  <a:pt x="899" y="51"/>
                </a:lnTo>
                <a:lnTo>
                  <a:pt x="897" y="49"/>
                </a:lnTo>
                <a:lnTo>
                  <a:pt x="895" y="47"/>
                </a:lnTo>
                <a:lnTo>
                  <a:pt x="891" y="46"/>
                </a:lnTo>
                <a:lnTo>
                  <a:pt x="889" y="45"/>
                </a:lnTo>
                <a:lnTo>
                  <a:pt x="886" y="4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57" name="Freeform 4344" descr="Icon of wrench. ">
            <a:extLst>
              <a:ext uri="{FF2B5EF4-FFF2-40B4-BE49-F238E27FC236}">
                <a16:creationId xmlns:a16="http://schemas.microsoft.com/office/drawing/2014/main" id="{C131659B-1A41-4821-9349-1E69BBBB560E}"/>
              </a:ext>
            </a:extLst>
          </p:cNvPr>
          <p:cNvSpPr>
            <a:spLocks/>
          </p:cNvSpPr>
          <p:nvPr/>
        </p:nvSpPr>
        <p:spPr bwMode="auto">
          <a:xfrm>
            <a:off x="3742205" y="2300343"/>
            <a:ext cx="373996" cy="373996"/>
          </a:xfrm>
          <a:custGeom>
            <a:avLst/>
            <a:gdLst>
              <a:gd name="T0" fmla="*/ 853 w 886"/>
              <a:gd name="T1" fmla="*/ 137 h 886"/>
              <a:gd name="T2" fmla="*/ 842 w 886"/>
              <a:gd name="T3" fmla="*/ 134 h 886"/>
              <a:gd name="T4" fmla="*/ 833 w 886"/>
              <a:gd name="T5" fmla="*/ 138 h 886"/>
              <a:gd name="T6" fmla="*/ 646 w 886"/>
              <a:gd name="T7" fmla="*/ 172 h 886"/>
              <a:gd name="T8" fmla="*/ 754 w 886"/>
              <a:gd name="T9" fmla="*/ 46 h 886"/>
              <a:gd name="T10" fmla="*/ 754 w 886"/>
              <a:gd name="T11" fmla="*/ 37 h 886"/>
              <a:gd name="T12" fmla="*/ 747 w 886"/>
              <a:gd name="T13" fmla="*/ 29 h 886"/>
              <a:gd name="T14" fmla="*/ 704 w 886"/>
              <a:gd name="T15" fmla="*/ 12 h 886"/>
              <a:gd name="T16" fmla="*/ 659 w 886"/>
              <a:gd name="T17" fmla="*/ 2 h 886"/>
              <a:gd name="T18" fmla="*/ 615 w 886"/>
              <a:gd name="T19" fmla="*/ 0 h 886"/>
              <a:gd name="T20" fmla="*/ 577 w 886"/>
              <a:gd name="T21" fmla="*/ 6 h 886"/>
              <a:gd name="T22" fmla="*/ 539 w 886"/>
              <a:gd name="T23" fmla="*/ 15 h 886"/>
              <a:gd name="T24" fmla="*/ 505 w 886"/>
              <a:gd name="T25" fmla="*/ 31 h 886"/>
              <a:gd name="T26" fmla="*/ 473 w 886"/>
              <a:gd name="T27" fmla="*/ 52 h 886"/>
              <a:gd name="T28" fmla="*/ 443 w 886"/>
              <a:gd name="T29" fmla="*/ 76 h 886"/>
              <a:gd name="T30" fmla="*/ 405 w 886"/>
              <a:gd name="T31" fmla="*/ 124 h 886"/>
              <a:gd name="T32" fmla="*/ 380 w 886"/>
              <a:gd name="T33" fmla="*/ 178 h 886"/>
              <a:gd name="T34" fmla="*/ 368 w 886"/>
              <a:gd name="T35" fmla="*/ 235 h 886"/>
              <a:gd name="T36" fmla="*/ 368 w 886"/>
              <a:gd name="T37" fmla="*/ 293 h 886"/>
              <a:gd name="T38" fmla="*/ 382 w 886"/>
              <a:gd name="T39" fmla="*/ 351 h 886"/>
              <a:gd name="T40" fmla="*/ 21 w 886"/>
              <a:gd name="T41" fmla="*/ 738 h 886"/>
              <a:gd name="T42" fmla="*/ 7 w 886"/>
              <a:gd name="T43" fmla="*/ 762 h 886"/>
              <a:gd name="T44" fmla="*/ 1 w 886"/>
              <a:gd name="T45" fmla="*/ 787 h 886"/>
              <a:gd name="T46" fmla="*/ 2 w 886"/>
              <a:gd name="T47" fmla="*/ 813 h 886"/>
              <a:gd name="T48" fmla="*/ 11 w 886"/>
              <a:gd name="T49" fmla="*/ 838 h 886"/>
              <a:gd name="T50" fmla="*/ 27 w 886"/>
              <a:gd name="T51" fmla="*/ 860 h 886"/>
              <a:gd name="T52" fmla="*/ 48 w 886"/>
              <a:gd name="T53" fmla="*/ 875 h 886"/>
              <a:gd name="T54" fmla="*/ 73 w 886"/>
              <a:gd name="T55" fmla="*/ 884 h 886"/>
              <a:gd name="T56" fmla="*/ 99 w 886"/>
              <a:gd name="T57" fmla="*/ 885 h 886"/>
              <a:gd name="T58" fmla="*/ 125 w 886"/>
              <a:gd name="T59" fmla="*/ 879 h 886"/>
              <a:gd name="T60" fmla="*/ 148 w 886"/>
              <a:gd name="T61" fmla="*/ 866 h 886"/>
              <a:gd name="T62" fmla="*/ 530 w 886"/>
              <a:gd name="T63" fmla="*/ 502 h 886"/>
              <a:gd name="T64" fmla="*/ 570 w 886"/>
              <a:gd name="T65" fmla="*/ 515 h 886"/>
              <a:gd name="T66" fmla="*/ 612 w 886"/>
              <a:gd name="T67" fmla="*/ 520 h 886"/>
              <a:gd name="T68" fmla="*/ 626 w 886"/>
              <a:gd name="T69" fmla="*/ 520 h 886"/>
              <a:gd name="T70" fmla="*/ 664 w 886"/>
              <a:gd name="T71" fmla="*/ 518 h 886"/>
              <a:gd name="T72" fmla="*/ 702 w 886"/>
              <a:gd name="T73" fmla="*/ 509 h 886"/>
              <a:gd name="T74" fmla="*/ 737 w 886"/>
              <a:gd name="T75" fmla="*/ 496 h 886"/>
              <a:gd name="T76" fmla="*/ 769 w 886"/>
              <a:gd name="T77" fmla="*/ 477 h 886"/>
              <a:gd name="T78" fmla="*/ 800 w 886"/>
              <a:gd name="T79" fmla="*/ 454 h 886"/>
              <a:gd name="T80" fmla="*/ 837 w 886"/>
              <a:gd name="T81" fmla="*/ 413 h 886"/>
              <a:gd name="T82" fmla="*/ 867 w 886"/>
              <a:gd name="T83" fmla="*/ 360 h 886"/>
              <a:gd name="T84" fmla="*/ 883 w 886"/>
              <a:gd name="T85" fmla="*/ 301 h 886"/>
              <a:gd name="T86" fmla="*/ 885 w 886"/>
              <a:gd name="T87" fmla="*/ 241 h 886"/>
              <a:gd name="T88" fmla="*/ 873 w 886"/>
              <a:gd name="T89" fmla="*/ 181 h 8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886" h="886">
                <a:moveTo>
                  <a:pt x="857" y="143"/>
                </a:moveTo>
                <a:lnTo>
                  <a:pt x="855" y="139"/>
                </a:lnTo>
                <a:lnTo>
                  <a:pt x="853" y="137"/>
                </a:lnTo>
                <a:lnTo>
                  <a:pt x="849" y="135"/>
                </a:lnTo>
                <a:lnTo>
                  <a:pt x="846" y="133"/>
                </a:lnTo>
                <a:lnTo>
                  <a:pt x="842" y="134"/>
                </a:lnTo>
                <a:lnTo>
                  <a:pt x="839" y="135"/>
                </a:lnTo>
                <a:lnTo>
                  <a:pt x="836" y="136"/>
                </a:lnTo>
                <a:lnTo>
                  <a:pt x="833" y="138"/>
                </a:lnTo>
                <a:lnTo>
                  <a:pt x="712" y="259"/>
                </a:lnTo>
                <a:lnTo>
                  <a:pt x="646" y="259"/>
                </a:lnTo>
                <a:lnTo>
                  <a:pt x="646" y="172"/>
                </a:lnTo>
                <a:lnTo>
                  <a:pt x="751" y="53"/>
                </a:lnTo>
                <a:lnTo>
                  <a:pt x="753" y="49"/>
                </a:lnTo>
                <a:lnTo>
                  <a:pt x="754" y="46"/>
                </a:lnTo>
                <a:lnTo>
                  <a:pt x="755" y="43"/>
                </a:lnTo>
                <a:lnTo>
                  <a:pt x="755" y="39"/>
                </a:lnTo>
                <a:lnTo>
                  <a:pt x="754" y="37"/>
                </a:lnTo>
                <a:lnTo>
                  <a:pt x="752" y="33"/>
                </a:lnTo>
                <a:lnTo>
                  <a:pt x="750" y="31"/>
                </a:lnTo>
                <a:lnTo>
                  <a:pt x="747" y="29"/>
                </a:lnTo>
                <a:lnTo>
                  <a:pt x="733" y="23"/>
                </a:lnTo>
                <a:lnTo>
                  <a:pt x="719" y="16"/>
                </a:lnTo>
                <a:lnTo>
                  <a:pt x="704" y="12"/>
                </a:lnTo>
                <a:lnTo>
                  <a:pt x="689" y="8"/>
                </a:lnTo>
                <a:lnTo>
                  <a:pt x="674" y="5"/>
                </a:lnTo>
                <a:lnTo>
                  <a:pt x="659" y="2"/>
                </a:lnTo>
                <a:lnTo>
                  <a:pt x="643" y="1"/>
                </a:lnTo>
                <a:lnTo>
                  <a:pt x="628" y="0"/>
                </a:lnTo>
                <a:lnTo>
                  <a:pt x="615" y="0"/>
                </a:lnTo>
                <a:lnTo>
                  <a:pt x="602" y="1"/>
                </a:lnTo>
                <a:lnTo>
                  <a:pt x="589" y="3"/>
                </a:lnTo>
                <a:lnTo>
                  <a:pt x="577" y="6"/>
                </a:lnTo>
                <a:lnTo>
                  <a:pt x="564" y="8"/>
                </a:lnTo>
                <a:lnTo>
                  <a:pt x="552" y="11"/>
                </a:lnTo>
                <a:lnTo>
                  <a:pt x="539" y="15"/>
                </a:lnTo>
                <a:lnTo>
                  <a:pt x="527" y="19"/>
                </a:lnTo>
                <a:lnTo>
                  <a:pt x="516" y="25"/>
                </a:lnTo>
                <a:lnTo>
                  <a:pt x="505" y="31"/>
                </a:lnTo>
                <a:lnTo>
                  <a:pt x="493" y="37"/>
                </a:lnTo>
                <a:lnTo>
                  <a:pt x="482" y="44"/>
                </a:lnTo>
                <a:lnTo>
                  <a:pt x="473" y="52"/>
                </a:lnTo>
                <a:lnTo>
                  <a:pt x="462" y="59"/>
                </a:lnTo>
                <a:lnTo>
                  <a:pt x="452" y="68"/>
                </a:lnTo>
                <a:lnTo>
                  <a:pt x="443" y="76"/>
                </a:lnTo>
                <a:lnTo>
                  <a:pt x="429" y="91"/>
                </a:lnTo>
                <a:lnTo>
                  <a:pt x="416" y="107"/>
                </a:lnTo>
                <a:lnTo>
                  <a:pt x="405" y="124"/>
                </a:lnTo>
                <a:lnTo>
                  <a:pt x="396" y="141"/>
                </a:lnTo>
                <a:lnTo>
                  <a:pt x="387" y="160"/>
                </a:lnTo>
                <a:lnTo>
                  <a:pt x="380" y="178"/>
                </a:lnTo>
                <a:lnTo>
                  <a:pt x="374" y="196"/>
                </a:lnTo>
                <a:lnTo>
                  <a:pt x="370" y="215"/>
                </a:lnTo>
                <a:lnTo>
                  <a:pt x="368" y="235"/>
                </a:lnTo>
                <a:lnTo>
                  <a:pt x="366" y="254"/>
                </a:lnTo>
                <a:lnTo>
                  <a:pt x="367" y="274"/>
                </a:lnTo>
                <a:lnTo>
                  <a:pt x="368" y="293"/>
                </a:lnTo>
                <a:lnTo>
                  <a:pt x="371" y="313"/>
                </a:lnTo>
                <a:lnTo>
                  <a:pt x="376" y="332"/>
                </a:lnTo>
                <a:lnTo>
                  <a:pt x="382" y="351"/>
                </a:lnTo>
                <a:lnTo>
                  <a:pt x="390" y="369"/>
                </a:lnTo>
                <a:lnTo>
                  <a:pt x="27" y="732"/>
                </a:lnTo>
                <a:lnTo>
                  <a:pt x="21" y="738"/>
                </a:lnTo>
                <a:lnTo>
                  <a:pt x="16" y="746"/>
                </a:lnTo>
                <a:lnTo>
                  <a:pt x="11" y="753"/>
                </a:lnTo>
                <a:lnTo>
                  <a:pt x="7" y="762"/>
                </a:lnTo>
                <a:lnTo>
                  <a:pt x="4" y="769"/>
                </a:lnTo>
                <a:lnTo>
                  <a:pt x="2" y="778"/>
                </a:lnTo>
                <a:lnTo>
                  <a:pt x="1" y="787"/>
                </a:lnTo>
                <a:lnTo>
                  <a:pt x="0" y="796"/>
                </a:lnTo>
                <a:lnTo>
                  <a:pt x="1" y="805"/>
                </a:lnTo>
                <a:lnTo>
                  <a:pt x="2" y="813"/>
                </a:lnTo>
                <a:lnTo>
                  <a:pt x="4" y="822"/>
                </a:lnTo>
                <a:lnTo>
                  <a:pt x="7" y="830"/>
                </a:lnTo>
                <a:lnTo>
                  <a:pt x="11" y="838"/>
                </a:lnTo>
                <a:lnTo>
                  <a:pt x="15" y="845"/>
                </a:lnTo>
                <a:lnTo>
                  <a:pt x="20" y="853"/>
                </a:lnTo>
                <a:lnTo>
                  <a:pt x="27" y="860"/>
                </a:lnTo>
                <a:lnTo>
                  <a:pt x="33" y="866"/>
                </a:lnTo>
                <a:lnTo>
                  <a:pt x="41" y="871"/>
                </a:lnTo>
                <a:lnTo>
                  <a:pt x="48" y="875"/>
                </a:lnTo>
                <a:lnTo>
                  <a:pt x="55" y="879"/>
                </a:lnTo>
                <a:lnTo>
                  <a:pt x="64" y="882"/>
                </a:lnTo>
                <a:lnTo>
                  <a:pt x="73" y="884"/>
                </a:lnTo>
                <a:lnTo>
                  <a:pt x="81" y="885"/>
                </a:lnTo>
                <a:lnTo>
                  <a:pt x="91" y="886"/>
                </a:lnTo>
                <a:lnTo>
                  <a:pt x="99" y="885"/>
                </a:lnTo>
                <a:lnTo>
                  <a:pt x="108" y="884"/>
                </a:lnTo>
                <a:lnTo>
                  <a:pt x="116" y="882"/>
                </a:lnTo>
                <a:lnTo>
                  <a:pt x="125" y="879"/>
                </a:lnTo>
                <a:lnTo>
                  <a:pt x="133" y="875"/>
                </a:lnTo>
                <a:lnTo>
                  <a:pt x="140" y="871"/>
                </a:lnTo>
                <a:lnTo>
                  <a:pt x="148" y="866"/>
                </a:lnTo>
                <a:lnTo>
                  <a:pt x="154" y="860"/>
                </a:lnTo>
                <a:lnTo>
                  <a:pt x="517" y="497"/>
                </a:lnTo>
                <a:lnTo>
                  <a:pt x="530" y="502"/>
                </a:lnTo>
                <a:lnTo>
                  <a:pt x="543" y="507"/>
                </a:lnTo>
                <a:lnTo>
                  <a:pt x="556" y="512"/>
                </a:lnTo>
                <a:lnTo>
                  <a:pt x="570" y="515"/>
                </a:lnTo>
                <a:lnTo>
                  <a:pt x="584" y="517"/>
                </a:lnTo>
                <a:lnTo>
                  <a:pt x="598" y="519"/>
                </a:lnTo>
                <a:lnTo>
                  <a:pt x="612" y="520"/>
                </a:lnTo>
                <a:lnTo>
                  <a:pt x="626" y="520"/>
                </a:lnTo>
                <a:lnTo>
                  <a:pt x="626" y="520"/>
                </a:lnTo>
                <a:lnTo>
                  <a:pt x="626" y="520"/>
                </a:lnTo>
                <a:lnTo>
                  <a:pt x="639" y="520"/>
                </a:lnTo>
                <a:lnTo>
                  <a:pt x="651" y="519"/>
                </a:lnTo>
                <a:lnTo>
                  <a:pt x="664" y="518"/>
                </a:lnTo>
                <a:lnTo>
                  <a:pt x="677" y="516"/>
                </a:lnTo>
                <a:lnTo>
                  <a:pt x="689" y="513"/>
                </a:lnTo>
                <a:lnTo>
                  <a:pt x="702" y="509"/>
                </a:lnTo>
                <a:lnTo>
                  <a:pt x="714" y="505"/>
                </a:lnTo>
                <a:lnTo>
                  <a:pt x="725" y="501"/>
                </a:lnTo>
                <a:lnTo>
                  <a:pt x="737" y="496"/>
                </a:lnTo>
                <a:lnTo>
                  <a:pt x="748" y="490"/>
                </a:lnTo>
                <a:lnTo>
                  <a:pt x="758" y="484"/>
                </a:lnTo>
                <a:lnTo>
                  <a:pt x="769" y="477"/>
                </a:lnTo>
                <a:lnTo>
                  <a:pt x="780" y="470"/>
                </a:lnTo>
                <a:lnTo>
                  <a:pt x="791" y="462"/>
                </a:lnTo>
                <a:lnTo>
                  <a:pt x="800" y="454"/>
                </a:lnTo>
                <a:lnTo>
                  <a:pt x="810" y="444"/>
                </a:lnTo>
                <a:lnTo>
                  <a:pt x="824" y="429"/>
                </a:lnTo>
                <a:lnTo>
                  <a:pt x="837" y="413"/>
                </a:lnTo>
                <a:lnTo>
                  <a:pt x="848" y="396"/>
                </a:lnTo>
                <a:lnTo>
                  <a:pt x="858" y="378"/>
                </a:lnTo>
                <a:lnTo>
                  <a:pt x="867" y="360"/>
                </a:lnTo>
                <a:lnTo>
                  <a:pt x="873" y="340"/>
                </a:lnTo>
                <a:lnTo>
                  <a:pt x="878" y="321"/>
                </a:lnTo>
                <a:lnTo>
                  <a:pt x="883" y="301"/>
                </a:lnTo>
                <a:lnTo>
                  <a:pt x="885" y="282"/>
                </a:lnTo>
                <a:lnTo>
                  <a:pt x="886" y="261"/>
                </a:lnTo>
                <a:lnTo>
                  <a:pt x="885" y="241"/>
                </a:lnTo>
                <a:lnTo>
                  <a:pt x="883" y="221"/>
                </a:lnTo>
                <a:lnTo>
                  <a:pt x="878" y="200"/>
                </a:lnTo>
                <a:lnTo>
                  <a:pt x="873" y="181"/>
                </a:lnTo>
                <a:lnTo>
                  <a:pt x="865" y="162"/>
                </a:lnTo>
                <a:lnTo>
                  <a:pt x="857" y="1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grpSp>
        <p:nvGrpSpPr>
          <p:cNvPr id="58" name="Group 57" descr="Icon of money. ">
            <a:extLst>
              <a:ext uri="{FF2B5EF4-FFF2-40B4-BE49-F238E27FC236}">
                <a16:creationId xmlns:a16="http://schemas.microsoft.com/office/drawing/2014/main" id="{8FB81822-E09C-4A9F-BCD2-4BB20E38DA03}"/>
              </a:ext>
            </a:extLst>
          </p:cNvPr>
          <p:cNvGrpSpPr/>
          <p:nvPr/>
        </p:nvGrpSpPr>
        <p:grpSpPr>
          <a:xfrm>
            <a:off x="5905833" y="2296118"/>
            <a:ext cx="380334" cy="382447"/>
            <a:chOff x="3746500" y="1344613"/>
            <a:chExt cx="285750" cy="287338"/>
          </a:xfrm>
          <a:solidFill>
            <a:schemeClr val="bg1"/>
          </a:solidFill>
        </p:grpSpPr>
        <p:sp>
          <p:nvSpPr>
            <p:cNvPr id="59" name="Freeform 497">
              <a:extLst>
                <a:ext uri="{FF2B5EF4-FFF2-40B4-BE49-F238E27FC236}">
                  <a16:creationId xmlns:a16="http://schemas.microsoft.com/office/drawing/2014/main" id="{4325703C-49C2-4EC8-BBAF-CE488FCB0CE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6500" y="1344613"/>
              <a:ext cx="285750" cy="182563"/>
            </a:xfrm>
            <a:custGeom>
              <a:avLst/>
              <a:gdLst>
                <a:gd name="T0" fmla="*/ 0 w 903"/>
                <a:gd name="T1" fmla="*/ 0 h 573"/>
                <a:gd name="T2" fmla="*/ 0 w 903"/>
                <a:gd name="T3" fmla="*/ 467 h 573"/>
                <a:gd name="T4" fmla="*/ 1 w 903"/>
                <a:gd name="T5" fmla="*/ 459 h 573"/>
                <a:gd name="T6" fmla="*/ 2 w 903"/>
                <a:gd name="T7" fmla="*/ 453 h 573"/>
                <a:gd name="T8" fmla="*/ 5 w 903"/>
                <a:gd name="T9" fmla="*/ 446 h 573"/>
                <a:gd name="T10" fmla="*/ 8 w 903"/>
                <a:gd name="T11" fmla="*/ 440 h 573"/>
                <a:gd name="T12" fmla="*/ 12 w 903"/>
                <a:gd name="T13" fmla="*/ 434 h 573"/>
                <a:gd name="T14" fmla="*/ 18 w 903"/>
                <a:gd name="T15" fmla="*/ 428 h 573"/>
                <a:gd name="T16" fmla="*/ 23 w 903"/>
                <a:gd name="T17" fmla="*/ 423 h 573"/>
                <a:gd name="T18" fmla="*/ 30 w 903"/>
                <a:gd name="T19" fmla="*/ 419 h 573"/>
                <a:gd name="T20" fmla="*/ 30 w 903"/>
                <a:gd name="T21" fmla="*/ 30 h 573"/>
                <a:gd name="T22" fmla="*/ 873 w 903"/>
                <a:gd name="T23" fmla="*/ 30 h 573"/>
                <a:gd name="T24" fmla="*/ 873 w 903"/>
                <a:gd name="T25" fmla="*/ 543 h 573"/>
                <a:gd name="T26" fmla="*/ 481 w 903"/>
                <a:gd name="T27" fmla="*/ 543 h 573"/>
                <a:gd name="T28" fmla="*/ 481 w 903"/>
                <a:gd name="T29" fmla="*/ 573 h 573"/>
                <a:gd name="T30" fmla="*/ 903 w 903"/>
                <a:gd name="T31" fmla="*/ 573 h 573"/>
                <a:gd name="T32" fmla="*/ 903 w 903"/>
                <a:gd name="T33" fmla="*/ 0 h 573"/>
                <a:gd name="T34" fmla="*/ 0 w 903"/>
                <a:gd name="T35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3" h="573">
                  <a:moveTo>
                    <a:pt x="0" y="0"/>
                  </a:moveTo>
                  <a:lnTo>
                    <a:pt x="0" y="467"/>
                  </a:lnTo>
                  <a:lnTo>
                    <a:pt x="1" y="459"/>
                  </a:lnTo>
                  <a:lnTo>
                    <a:pt x="2" y="453"/>
                  </a:lnTo>
                  <a:lnTo>
                    <a:pt x="5" y="446"/>
                  </a:lnTo>
                  <a:lnTo>
                    <a:pt x="8" y="440"/>
                  </a:lnTo>
                  <a:lnTo>
                    <a:pt x="12" y="434"/>
                  </a:lnTo>
                  <a:lnTo>
                    <a:pt x="18" y="428"/>
                  </a:lnTo>
                  <a:lnTo>
                    <a:pt x="23" y="423"/>
                  </a:lnTo>
                  <a:lnTo>
                    <a:pt x="30" y="419"/>
                  </a:lnTo>
                  <a:lnTo>
                    <a:pt x="30" y="30"/>
                  </a:lnTo>
                  <a:lnTo>
                    <a:pt x="873" y="30"/>
                  </a:lnTo>
                  <a:lnTo>
                    <a:pt x="873" y="543"/>
                  </a:lnTo>
                  <a:lnTo>
                    <a:pt x="481" y="543"/>
                  </a:lnTo>
                  <a:lnTo>
                    <a:pt x="481" y="573"/>
                  </a:lnTo>
                  <a:lnTo>
                    <a:pt x="903" y="573"/>
                  </a:lnTo>
                  <a:lnTo>
                    <a:pt x="90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/>
                <a:ea typeface="+mn-ea"/>
                <a:cs typeface="+mn-cs"/>
              </a:endParaRPr>
            </a:p>
          </p:txBody>
        </p:sp>
        <p:sp>
          <p:nvSpPr>
            <p:cNvPr id="60" name="Freeform 498">
              <a:extLst>
                <a:ext uri="{FF2B5EF4-FFF2-40B4-BE49-F238E27FC236}">
                  <a16:creationId xmlns:a16="http://schemas.microsoft.com/office/drawing/2014/main" id="{A721923B-8DD3-47E1-B174-6D9950E778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75075" y="1373188"/>
              <a:ext cx="228600" cy="125413"/>
            </a:xfrm>
            <a:custGeom>
              <a:avLst/>
              <a:gdLst>
                <a:gd name="T0" fmla="*/ 330 w 723"/>
                <a:gd name="T1" fmla="*/ 283 h 392"/>
                <a:gd name="T2" fmla="*/ 295 w 723"/>
                <a:gd name="T3" fmla="*/ 263 h 392"/>
                <a:gd name="T4" fmla="*/ 269 w 723"/>
                <a:gd name="T5" fmla="*/ 232 h 392"/>
                <a:gd name="T6" fmla="*/ 257 w 723"/>
                <a:gd name="T7" fmla="*/ 192 h 392"/>
                <a:gd name="T8" fmla="*/ 260 w 723"/>
                <a:gd name="T9" fmla="*/ 151 h 392"/>
                <a:gd name="T10" fmla="*/ 281 w 723"/>
                <a:gd name="T11" fmla="*/ 115 h 392"/>
                <a:gd name="T12" fmla="*/ 312 w 723"/>
                <a:gd name="T13" fmla="*/ 90 h 392"/>
                <a:gd name="T14" fmla="*/ 350 w 723"/>
                <a:gd name="T15" fmla="*/ 77 h 392"/>
                <a:gd name="T16" fmla="*/ 392 w 723"/>
                <a:gd name="T17" fmla="*/ 81 h 392"/>
                <a:gd name="T18" fmla="*/ 429 w 723"/>
                <a:gd name="T19" fmla="*/ 100 h 392"/>
                <a:gd name="T20" fmla="*/ 454 w 723"/>
                <a:gd name="T21" fmla="*/ 131 h 392"/>
                <a:gd name="T22" fmla="*/ 466 w 723"/>
                <a:gd name="T23" fmla="*/ 171 h 392"/>
                <a:gd name="T24" fmla="*/ 462 w 723"/>
                <a:gd name="T25" fmla="*/ 213 h 392"/>
                <a:gd name="T26" fmla="*/ 443 w 723"/>
                <a:gd name="T27" fmla="*/ 248 h 392"/>
                <a:gd name="T28" fmla="*/ 412 w 723"/>
                <a:gd name="T29" fmla="*/ 274 h 392"/>
                <a:gd name="T30" fmla="*/ 372 w 723"/>
                <a:gd name="T31" fmla="*/ 287 h 392"/>
                <a:gd name="T32" fmla="*/ 96 w 723"/>
                <a:gd name="T33" fmla="*/ 151 h 392"/>
                <a:gd name="T34" fmla="*/ 68 w 723"/>
                <a:gd name="T35" fmla="*/ 131 h 392"/>
                <a:gd name="T36" fmla="*/ 61 w 723"/>
                <a:gd name="T37" fmla="*/ 97 h 392"/>
                <a:gd name="T38" fmla="*/ 80 w 723"/>
                <a:gd name="T39" fmla="*/ 69 h 392"/>
                <a:gd name="T40" fmla="*/ 114 w 723"/>
                <a:gd name="T41" fmla="*/ 63 h 392"/>
                <a:gd name="T42" fmla="*/ 143 w 723"/>
                <a:gd name="T43" fmla="*/ 81 h 392"/>
                <a:gd name="T44" fmla="*/ 150 w 723"/>
                <a:gd name="T45" fmla="*/ 115 h 392"/>
                <a:gd name="T46" fmla="*/ 131 w 723"/>
                <a:gd name="T47" fmla="*/ 144 h 392"/>
                <a:gd name="T48" fmla="*/ 106 w 723"/>
                <a:gd name="T49" fmla="*/ 152 h 392"/>
                <a:gd name="T50" fmla="*/ 642 w 723"/>
                <a:gd name="T51" fmla="*/ 249 h 392"/>
                <a:gd name="T52" fmla="*/ 661 w 723"/>
                <a:gd name="T53" fmla="*/ 278 h 392"/>
                <a:gd name="T54" fmla="*/ 655 w 723"/>
                <a:gd name="T55" fmla="*/ 313 h 392"/>
                <a:gd name="T56" fmla="*/ 626 w 723"/>
                <a:gd name="T57" fmla="*/ 331 h 392"/>
                <a:gd name="T58" fmla="*/ 592 w 723"/>
                <a:gd name="T59" fmla="*/ 324 h 392"/>
                <a:gd name="T60" fmla="*/ 573 w 723"/>
                <a:gd name="T61" fmla="*/ 297 h 392"/>
                <a:gd name="T62" fmla="*/ 580 w 723"/>
                <a:gd name="T63" fmla="*/ 262 h 392"/>
                <a:gd name="T64" fmla="*/ 608 w 723"/>
                <a:gd name="T65" fmla="*/ 243 h 392"/>
                <a:gd name="T66" fmla="*/ 669 w 723"/>
                <a:gd name="T67" fmla="*/ 392 h 392"/>
                <a:gd name="T68" fmla="*/ 691 w 723"/>
                <a:gd name="T69" fmla="*/ 386 h 392"/>
                <a:gd name="T70" fmla="*/ 709 w 723"/>
                <a:gd name="T71" fmla="*/ 371 h 392"/>
                <a:gd name="T72" fmla="*/ 720 w 723"/>
                <a:gd name="T73" fmla="*/ 350 h 392"/>
                <a:gd name="T74" fmla="*/ 723 w 723"/>
                <a:gd name="T75" fmla="*/ 62 h 392"/>
                <a:gd name="T76" fmla="*/ 718 w 723"/>
                <a:gd name="T77" fmla="*/ 38 h 392"/>
                <a:gd name="T78" fmla="*/ 705 w 723"/>
                <a:gd name="T79" fmla="*/ 19 h 392"/>
                <a:gd name="T80" fmla="*/ 686 w 723"/>
                <a:gd name="T81" fmla="*/ 6 h 392"/>
                <a:gd name="T82" fmla="*/ 663 w 723"/>
                <a:gd name="T83" fmla="*/ 2 h 392"/>
                <a:gd name="T84" fmla="*/ 43 w 723"/>
                <a:gd name="T85" fmla="*/ 4 h 392"/>
                <a:gd name="T86" fmla="*/ 22 w 723"/>
                <a:gd name="T87" fmla="*/ 14 h 392"/>
                <a:gd name="T88" fmla="*/ 7 w 723"/>
                <a:gd name="T89" fmla="*/ 33 h 392"/>
                <a:gd name="T90" fmla="*/ 1 w 723"/>
                <a:gd name="T91" fmla="*/ 55 h 392"/>
                <a:gd name="T92" fmla="*/ 46 w 723"/>
                <a:gd name="T93" fmla="*/ 294 h 392"/>
                <a:gd name="T94" fmla="*/ 151 w 723"/>
                <a:gd name="T95" fmla="*/ 287 h 392"/>
                <a:gd name="T96" fmla="*/ 244 w 723"/>
                <a:gd name="T97" fmla="*/ 293 h 392"/>
                <a:gd name="T98" fmla="*/ 326 w 723"/>
                <a:gd name="T99" fmla="*/ 312 h 392"/>
                <a:gd name="T100" fmla="*/ 373 w 723"/>
                <a:gd name="T101" fmla="*/ 337 h 392"/>
                <a:gd name="T102" fmla="*/ 389 w 723"/>
                <a:gd name="T103" fmla="*/ 36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723" h="392">
                  <a:moveTo>
                    <a:pt x="361" y="287"/>
                  </a:moveTo>
                  <a:lnTo>
                    <a:pt x="350" y="287"/>
                  </a:lnTo>
                  <a:lnTo>
                    <a:pt x="341" y="285"/>
                  </a:lnTo>
                  <a:lnTo>
                    <a:pt x="330" y="283"/>
                  </a:lnTo>
                  <a:lnTo>
                    <a:pt x="320" y="278"/>
                  </a:lnTo>
                  <a:lnTo>
                    <a:pt x="312" y="274"/>
                  </a:lnTo>
                  <a:lnTo>
                    <a:pt x="302" y="269"/>
                  </a:lnTo>
                  <a:lnTo>
                    <a:pt x="295" y="263"/>
                  </a:lnTo>
                  <a:lnTo>
                    <a:pt x="287" y="256"/>
                  </a:lnTo>
                  <a:lnTo>
                    <a:pt x="281" y="248"/>
                  </a:lnTo>
                  <a:lnTo>
                    <a:pt x="274" y="241"/>
                  </a:lnTo>
                  <a:lnTo>
                    <a:pt x="269" y="232"/>
                  </a:lnTo>
                  <a:lnTo>
                    <a:pt x="265" y="223"/>
                  </a:lnTo>
                  <a:lnTo>
                    <a:pt x="260" y="213"/>
                  </a:lnTo>
                  <a:lnTo>
                    <a:pt x="258" y="203"/>
                  </a:lnTo>
                  <a:lnTo>
                    <a:pt x="257" y="192"/>
                  </a:lnTo>
                  <a:lnTo>
                    <a:pt x="256" y="182"/>
                  </a:lnTo>
                  <a:lnTo>
                    <a:pt x="257" y="171"/>
                  </a:lnTo>
                  <a:lnTo>
                    <a:pt x="258" y="160"/>
                  </a:lnTo>
                  <a:lnTo>
                    <a:pt x="260" y="151"/>
                  </a:lnTo>
                  <a:lnTo>
                    <a:pt x="265" y="141"/>
                  </a:lnTo>
                  <a:lnTo>
                    <a:pt x="269" y="131"/>
                  </a:lnTo>
                  <a:lnTo>
                    <a:pt x="274" y="123"/>
                  </a:lnTo>
                  <a:lnTo>
                    <a:pt x="281" y="115"/>
                  </a:lnTo>
                  <a:lnTo>
                    <a:pt x="287" y="108"/>
                  </a:lnTo>
                  <a:lnTo>
                    <a:pt x="295" y="100"/>
                  </a:lnTo>
                  <a:lnTo>
                    <a:pt x="302" y="95"/>
                  </a:lnTo>
                  <a:lnTo>
                    <a:pt x="312" y="90"/>
                  </a:lnTo>
                  <a:lnTo>
                    <a:pt x="320" y="84"/>
                  </a:lnTo>
                  <a:lnTo>
                    <a:pt x="330" y="81"/>
                  </a:lnTo>
                  <a:lnTo>
                    <a:pt x="341" y="79"/>
                  </a:lnTo>
                  <a:lnTo>
                    <a:pt x="350" y="77"/>
                  </a:lnTo>
                  <a:lnTo>
                    <a:pt x="361" y="77"/>
                  </a:lnTo>
                  <a:lnTo>
                    <a:pt x="372" y="77"/>
                  </a:lnTo>
                  <a:lnTo>
                    <a:pt x="383" y="79"/>
                  </a:lnTo>
                  <a:lnTo>
                    <a:pt x="392" y="81"/>
                  </a:lnTo>
                  <a:lnTo>
                    <a:pt x="403" y="84"/>
                  </a:lnTo>
                  <a:lnTo>
                    <a:pt x="412" y="90"/>
                  </a:lnTo>
                  <a:lnTo>
                    <a:pt x="420" y="95"/>
                  </a:lnTo>
                  <a:lnTo>
                    <a:pt x="429" y="100"/>
                  </a:lnTo>
                  <a:lnTo>
                    <a:pt x="436" y="108"/>
                  </a:lnTo>
                  <a:lnTo>
                    <a:pt x="443" y="115"/>
                  </a:lnTo>
                  <a:lnTo>
                    <a:pt x="449" y="123"/>
                  </a:lnTo>
                  <a:lnTo>
                    <a:pt x="454" y="131"/>
                  </a:lnTo>
                  <a:lnTo>
                    <a:pt x="459" y="141"/>
                  </a:lnTo>
                  <a:lnTo>
                    <a:pt x="462" y="151"/>
                  </a:lnTo>
                  <a:lnTo>
                    <a:pt x="465" y="160"/>
                  </a:lnTo>
                  <a:lnTo>
                    <a:pt x="466" y="171"/>
                  </a:lnTo>
                  <a:lnTo>
                    <a:pt x="467" y="182"/>
                  </a:lnTo>
                  <a:lnTo>
                    <a:pt x="466" y="192"/>
                  </a:lnTo>
                  <a:lnTo>
                    <a:pt x="465" y="203"/>
                  </a:lnTo>
                  <a:lnTo>
                    <a:pt x="462" y="213"/>
                  </a:lnTo>
                  <a:lnTo>
                    <a:pt x="459" y="223"/>
                  </a:lnTo>
                  <a:lnTo>
                    <a:pt x="454" y="232"/>
                  </a:lnTo>
                  <a:lnTo>
                    <a:pt x="449" y="241"/>
                  </a:lnTo>
                  <a:lnTo>
                    <a:pt x="443" y="248"/>
                  </a:lnTo>
                  <a:lnTo>
                    <a:pt x="436" y="256"/>
                  </a:lnTo>
                  <a:lnTo>
                    <a:pt x="429" y="263"/>
                  </a:lnTo>
                  <a:lnTo>
                    <a:pt x="420" y="269"/>
                  </a:lnTo>
                  <a:lnTo>
                    <a:pt x="412" y="274"/>
                  </a:lnTo>
                  <a:lnTo>
                    <a:pt x="403" y="278"/>
                  </a:lnTo>
                  <a:lnTo>
                    <a:pt x="392" y="283"/>
                  </a:lnTo>
                  <a:lnTo>
                    <a:pt x="383" y="285"/>
                  </a:lnTo>
                  <a:lnTo>
                    <a:pt x="372" y="287"/>
                  </a:lnTo>
                  <a:lnTo>
                    <a:pt x="361" y="287"/>
                  </a:lnTo>
                  <a:lnTo>
                    <a:pt x="361" y="287"/>
                  </a:lnTo>
                  <a:close/>
                  <a:moveTo>
                    <a:pt x="106" y="152"/>
                  </a:moveTo>
                  <a:lnTo>
                    <a:pt x="96" y="151"/>
                  </a:lnTo>
                  <a:lnTo>
                    <a:pt x="88" y="149"/>
                  </a:lnTo>
                  <a:lnTo>
                    <a:pt x="80" y="144"/>
                  </a:lnTo>
                  <a:lnTo>
                    <a:pt x="74" y="139"/>
                  </a:lnTo>
                  <a:lnTo>
                    <a:pt x="68" y="131"/>
                  </a:lnTo>
                  <a:lnTo>
                    <a:pt x="64" y="124"/>
                  </a:lnTo>
                  <a:lnTo>
                    <a:pt x="61" y="115"/>
                  </a:lnTo>
                  <a:lnTo>
                    <a:pt x="61" y="107"/>
                  </a:lnTo>
                  <a:lnTo>
                    <a:pt x="61" y="97"/>
                  </a:lnTo>
                  <a:lnTo>
                    <a:pt x="64" y="88"/>
                  </a:lnTo>
                  <a:lnTo>
                    <a:pt x="68" y="81"/>
                  </a:lnTo>
                  <a:lnTo>
                    <a:pt x="74" y="74"/>
                  </a:lnTo>
                  <a:lnTo>
                    <a:pt x="80" y="69"/>
                  </a:lnTo>
                  <a:lnTo>
                    <a:pt x="88" y="65"/>
                  </a:lnTo>
                  <a:lnTo>
                    <a:pt x="96" y="63"/>
                  </a:lnTo>
                  <a:lnTo>
                    <a:pt x="106" y="62"/>
                  </a:lnTo>
                  <a:lnTo>
                    <a:pt x="114" y="63"/>
                  </a:lnTo>
                  <a:lnTo>
                    <a:pt x="123" y="65"/>
                  </a:lnTo>
                  <a:lnTo>
                    <a:pt x="131" y="69"/>
                  </a:lnTo>
                  <a:lnTo>
                    <a:pt x="137" y="74"/>
                  </a:lnTo>
                  <a:lnTo>
                    <a:pt x="143" y="81"/>
                  </a:lnTo>
                  <a:lnTo>
                    <a:pt x="147" y="88"/>
                  </a:lnTo>
                  <a:lnTo>
                    <a:pt x="150" y="97"/>
                  </a:lnTo>
                  <a:lnTo>
                    <a:pt x="151" y="107"/>
                  </a:lnTo>
                  <a:lnTo>
                    <a:pt x="150" y="115"/>
                  </a:lnTo>
                  <a:lnTo>
                    <a:pt x="148" y="124"/>
                  </a:lnTo>
                  <a:lnTo>
                    <a:pt x="143" y="131"/>
                  </a:lnTo>
                  <a:lnTo>
                    <a:pt x="137" y="139"/>
                  </a:lnTo>
                  <a:lnTo>
                    <a:pt x="131" y="144"/>
                  </a:lnTo>
                  <a:lnTo>
                    <a:pt x="123" y="149"/>
                  </a:lnTo>
                  <a:lnTo>
                    <a:pt x="114" y="151"/>
                  </a:lnTo>
                  <a:lnTo>
                    <a:pt x="106" y="152"/>
                  </a:lnTo>
                  <a:lnTo>
                    <a:pt x="106" y="152"/>
                  </a:lnTo>
                  <a:close/>
                  <a:moveTo>
                    <a:pt x="617" y="242"/>
                  </a:moveTo>
                  <a:lnTo>
                    <a:pt x="626" y="243"/>
                  </a:lnTo>
                  <a:lnTo>
                    <a:pt x="635" y="245"/>
                  </a:lnTo>
                  <a:lnTo>
                    <a:pt x="642" y="249"/>
                  </a:lnTo>
                  <a:lnTo>
                    <a:pt x="650" y="255"/>
                  </a:lnTo>
                  <a:lnTo>
                    <a:pt x="655" y="262"/>
                  </a:lnTo>
                  <a:lnTo>
                    <a:pt x="659" y="270"/>
                  </a:lnTo>
                  <a:lnTo>
                    <a:pt x="661" y="278"/>
                  </a:lnTo>
                  <a:lnTo>
                    <a:pt x="663" y="287"/>
                  </a:lnTo>
                  <a:lnTo>
                    <a:pt x="661" y="297"/>
                  </a:lnTo>
                  <a:lnTo>
                    <a:pt x="659" y="305"/>
                  </a:lnTo>
                  <a:lnTo>
                    <a:pt x="655" y="313"/>
                  </a:lnTo>
                  <a:lnTo>
                    <a:pt x="650" y="319"/>
                  </a:lnTo>
                  <a:lnTo>
                    <a:pt x="642" y="324"/>
                  </a:lnTo>
                  <a:lnTo>
                    <a:pt x="635" y="329"/>
                  </a:lnTo>
                  <a:lnTo>
                    <a:pt x="626" y="331"/>
                  </a:lnTo>
                  <a:lnTo>
                    <a:pt x="617" y="332"/>
                  </a:lnTo>
                  <a:lnTo>
                    <a:pt x="608" y="331"/>
                  </a:lnTo>
                  <a:lnTo>
                    <a:pt x="600" y="329"/>
                  </a:lnTo>
                  <a:lnTo>
                    <a:pt x="592" y="324"/>
                  </a:lnTo>
                  <a:lnTo>
                    <a:pt x="585" y="319"/>
                  </a:lnTo>
                  <a:lnTo>
                    <a:pt x="580" y="313"/>
                  </a:lnTo>
                  <a:lnTo>
                    <a:pt x="576" y="305"/>
                  </a:lnTo>
                  <a:lnTo>
                    <a:pt x="573" y="297"/>
                  </a:lnTo>
                  <a:lnTo>
                    <a:pt x="572" y="287"/>
                  </a:lnTo>
                  <a:lnTo>
                    <a:pt x="573" y="278"/>
                  </a:lnTo>
                  <a:lnTo>
                    <a:pt x="576" y="270"/>
                  </a:lnTo>
                  <a:lnTo>
                    <a:pt x="580" y="262"/>
                  </a:lnTo>
                  <a:lnTo>
                    <a:pt x="585" y="255"/>
                  </a:lnTo>
                  <a:lnTo>
                    <a:pt x="592" y="249"/>
                  </a:lnTo>
                  <a:lnTo>
                    <a:pt x="600" y="245"/>
                  </a:lnTo>
                  <a:lnTo>
                    <a:pt x="608" y="243"/>
                  </a:lnTo>
                  <a:lnTo>
                    <a:pt x="617" y="242"/>
                  </a:lnTo>
                  <a:close/>
                  <a:moveTo>
                    <a:pt x="391" y="392"/>
                  </a:moveTo>
                  <a:lnTo>
                    <a:pt x="663" y="392"/>
                  </a:lnTo>
                  <a:lnTo>
                    <a:pt x="669" y="392"/>
                  </a:lnTo>
                  <a:lnTo>
                    <a:pt x="674" y="391"/>
                  </a:lnTo>
                  <a:lnTo>
                    <a:pt x="681" y="390"/>
                  </a:lnTo>
                  <a:lnTo>
                    <a:pt x="686" y="388"/>
                  </a:lnTo>
                  <a:lnTo>
                    <a:pt x="691" y="386"/>
                  </a:lnTo>
                  <a:lnTo>
                    <a:pt x="697" y="382"/>
                  </a:lnTo>
                  <a:lnTo>
                    <a:pt x="701" y="379"/>
                  </a:lnTo>
                  <a:lnTo>
                    <a:pt x="705" y="375"/>
                  </a:lnTo>
                  <a:lnTo>
                    <a:pt x="709" y="371"/>
                  </a:lnTo>
                  <a:lnTo>
                    <a:pt x="713" y="366"/>
                  </a:lnTo>
                  <a:lnTo>
                    <a:pt x="715" y="361"/>
                  </a:lnTo>
                  <a:lnTo>
                    <a:pt x="718" y="356"/>
                  </a:lnTo>
                  <a:lnTo>
                    <a:pt x="720" y="350"/>
                  </a:lnTo>
                  <a:lnTo>
                    <a:pt x="721" y="345"/>
                  </a:lnTo>
                  <a:lnTo>
                    <a:pt x="723" y="338"/>
                  </a:lnTo>
                  <a:lnTo>
                    <a:pt x="723" y="332"/>
                  </a:lnTo>
                  <a:lnTo>
                    <a:pt x="723" y="62"/>
                  </a:lnTo>
                  <a:lnTo>
                    <a:pt x="723" y="55"/>
                  </a:lnTo>
                  <a:lnTo>
                    <a:pt x="721" y="49"/>
                  </a:lnTo>
                  <a:lnTo>
                    <a:pt x="720" y="43"/>
                  </a:lnTo>
                  <a:lnTo>
                    <a:pt x="718" y="38"/>
                  </a:lnTo>
                  <a:lnTo>
                    <a:pt x="715" y="33"/>
                  </a:lnTo>
                  <a:lnTo>
                    <a:pt x="713" y="27"/>
                  </a:lnTo>
                  <a:lnTo>
                    <a:pt x="709" y="23"/>
                  </a:lnTo>
                  <a:lnTo>
                    <a:pt x="705" y="19"/>
                  </a:lnTo>
                  <a:lnTo>
                    <a:pt x="701" y="14"/>
                  </a:lnTo>
                  <a:lnTo>
                    <a:pt x="697" y="11"/>
                  </a:lnTo>
                  <a:lnTo>
                    <a:pt x="691" y="8"/>
                  </a:lnTo>
                  <a:lnTo>
                    <a:pt x="686" y="6"/>
                  </a:lnTo>
                  <a:lnTo>
                    <a:pt x="681" y="4"/>
                  </a:lnTo>
                  <a:lnTo>
                    <a:pt x="674" y="3"/>
                  </a:lnTo>
                  <a:lnTo>
                    <a:pt x="669" y="2"/>
                  </a:lnTo>
                  <a:lnTo>
                    <a:pt x="663" y="2"/>
                  </a:lnTo>
                  <a:lnTo>
                    <a:pt x="61" y="0"/>
                  </a:lnTo>
                  <a:lnTo>
                    <a:pt x="54" y="2"/>
                  </a:lnTo>
                  <a:lnTo>
                    <a:pt x="48" y="3"/>
                  </a:lnTo>
                  <a:lnTo>
                    <a:pt x="43" y="4"/>
                  </a:lnTo>
                  <a:lnTo>
                    <a:pt x="37" y="6"/>
                  </a:lnTo>
                  <a:lnTo>
                    <a:pt x="32" y="8"/>
                  </a:lnTo>
                  <a:lnTo>
                    <a:pt x="27" y="11"/>
                  </a:lnTo>
                  <a:lnTo>
                    <a:pt x="22" y="14"/>
                  </a:lnTo>
                  <a:lnTo>
                    <a:pt x="18" y="19"/>
                  </a:lnTo>
                  <a:lnTo>
                    <a:pt x="14" y="23"/>
                  </a:lnTo>
                  <a:lnTo>
                    <a:pt x="10" y="27"/>
                  </a:lnTo>
                  <a:lnTo>
                    <a:pt x="7" y="33"/>
                  </a:lnTo>
                  <a:lnTo>
                    <a:pt x="5" y="38"/>
                  </a:lnTo>
                  <a:lnTo>
                    <a:pt x="3" y="43"/>
                  </a:lnTo>
                  <a:lnTo>
                    <a:pt x="2" y="49"/>
                  </a:lnTo>
                  <a:lnTo>
                    <a:pt x="1" y="55"/>
                  </a:lnTo>
                  <a:lnTo>
                    <a:pt x="0" y="62"/>
                  </a:lnTo>
                  <a:lnTo>
                    <a:pt x="0" y="304"/>
                  </a:lnTo>
                  <a:lnTo>
                    <a:pt x="22" y="299"/>
                  </a:lnTo>
                  <a:lnTo>
                    <a:pt x="46" y="294"/>
                  </a:lnTo>
                  <a:lnTo>
                    <a:pt x="68" y="291"/>
                  </a:lnTo>
                  <a:lnTo>
                    <a:pt x="90" y="290"/>
                  </a:lnTo>
                  <a:lnTo>
                    <a:pt x="126" y="288"/>
                  </a:lnTo>
                  <a:lnTo>
                    <a:pt x="151" y="287"/>
                  </a:lnTo>
                  <a:lnTo>
                    <a:pt x="172" y="288"/>
                  </a:lnTo>
                  <a:lnTo>
                    <a:pt x="206" y="289"/>
                  </a:lnTo>
                  <a:lnTo>
                    <a:pt x="225" y="291"/>
                  </a:lnTo>
                  <a:lnTo>
                    <a:pt x="244" y="293"/>
                  </a:lnTo>
                  <a:lnTo>
                    <a:pt x="266" y="297"/>
                  </a:lnTo>
                  <a:lnTo>
                    <a:pt x="286" y="300"/>
                  </a:lnTo>
                  <a:lnTo>
                    <a:pt x="306" y="305"/>
                  </a:lnTo>
                  <a:lnTo>
                    <a:pt x="326" y="312"/>
                  </a:lnTo>
                  <a:lnTo>
                    <a:pt x="344" y="318"/>
                  </a:lnTo>
                  <a:lnTo>
                    <a:pt x="360" y="327"/>
                  </a:lnTo>
                  <a:lnTo>
                    <a:pt x="366" y="332"/>
                  </a:lnTo>
                  <a:lnTo>
                    <a:pt x="373" y="337"/>
                  </a:lnTo>
                  <a:lnTo>
                    <a:pt x="378" y="343"/>
                  </a:lnTo>
                  <a:lnTo>
                    <a:pt x="383" y="349"/>
                  </a:lnTo>
                  <a:lnTo>
                    <a:pt x="387" y="356"/>
                  </a:lnTo>
                  <a:lnTo>
                    <a:pt x="389" y="362"/>
                  </a:lnTo>
                  <a:lnTo>
                    <a:pt x="391" y="369"/>
                  </a:lnTo>
                  <a:lnTo>
                    <a:pt x="391" y="377"/>
                  </a:lnTo>
                  <a:lnTo>
                    <a:pt x="391" y="3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/>
                <a:ea typeface="+mn-ea"/>
                <a:cs typeface="+mn-cs"/>
              </a:endParaRPr>
            </a:p>
          </p:txBody>
        </p:sp>
        <p:sp>
          <p:nvSpPr>
            <p:cNvPr id="61" name="Freeform 499">
              <a:extLst>
                <a:ext uri="{FF2B5EF4-FFF2-40B4-BE49-F238E27FC236}">
                  <a16:creationId xmlns:a16="http://schemas.microsoft.com/office/drawing/2014/main" id="{A8E6691B-D48E-4F27-BFB8-39275098B1B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98613"/>
              <a:ext cx="133350" cy="33338"/>
            </a:xfrm>
            <a:custGeom>
              <a:avLst/>
              <a:gdLst>
                <a:gd name="T0" fmla="*/ 0 w 421"/>
                <a:gd name="T1" fmla="*/ 44 h 104"/>
                <a:gd name="T2" fmla="*/ 2 w 421"/>
                <a:gd name="T3" fmla="*/ 52 h 104"/>
                <a:gd name="T4" fmla="*/ 5 w 421"/>
                <a:gd name="T5" fmla="*/ 56 h 104"/>
                <a:gd name="T6" fmla="*/ 6 w 421"/>
                <a:gd name="T7" fmla="*/ 59 h 104"/>
                <a:gd name="T8" fmla="*/ 11 w 421"/>
                <a:gd name="T9" fmla="*/ 65 h 104"/>
                <a:gd name="T10" fmla="*/ 13 w 421"/>
                <a:gd name="T11" fmla="*/ 65 h 104"/>
                <a:gd name="T12" fmla="*/ 31 w 421"/>
                <a:gd name="T13" fmla="*/ 76 h 104"/>
                <a:gd name="T14" fmla="*/ 32 w 421"/>
                <a:gd name="T15" fmla="*/ 77 h 104"/>
                <a:gd name="T16" fmla="*/ 41 w 421"/>
                <a:gd name="T17" fmla="*/ 80 h 104"/>
                <a:gd name="T18" fmla="*/ 45 w 421"/>
                <a:gd name="T19" fmla="*/ 81 h 104"/>
                <a:gd name="T20" fmla="*/ 53 w 421"/>
                <a:gd name="T21" fmla="*/ 84 h 104"/>
                <a:gd name="T22" fmla="*/ 61 w 421"/>
                <a:gd name="T23" fmla="*/ 86 h 104"/>
                <a:gd name="T24" fmla="*/ 66 w 421"/>
                <a:gd name="T25" fmla="*/ 87 h 104"/>
                <a:gd name="T26" fmla="*/ 98 w 421"/>
                <a:gd name="T27" fmla="*/ 95 h 104"/>
                <a:gd name="T28" fmla="*/ 133 w 421"/>
                <a:gd name="T29" fmla="*/ 99 h 104"/>
                <a:gd name="T30" fmla="*/ 197 w 421"/>
                <a:gd name="T31" fmla="*/ 104 h 104"/>
                <a:gd name="T32" fmla="*/ 211 w 421"/>
                <a:gd name="T33" fmla="*/ 104 h 104"/>
                <a:gd name="T34" fmla="*/ 225 w 421"/>
                <a:gd name="T35" fmla="*/ 104 h 104"/>
                <a:gd name="T36" fmla="*/ 289 w 421"/>
                <a:gd name="T37" fmla="*/ 99 h 104"/>
                <a:gd name="T38" fmla="*/ 322 w 421"/>
                <a:gd name="T39" fmla="*/ 95 h 104"/>
                <a:gd name="T40" fmla="*/ 356 w 421"/>
                <a:gd name="T41" fmla="*/ 87 h 104"/>
                <a:gd name="T42" fmla="*/ 360 w 421"/>
                <a:gd name="T43" fmla="*/ 86 h 104"/>
                <a:gd name="T44" fmla="*/ 368 w 421"/>
                <a:gd name="T45" fmla="*/ 84 h 104"/>
                <a:gd name="T46" fmla="*/ 376 w 421"/>
                <a:gd name="T47" fmla="*/ 81 h 104"/>
                <a:gd name="T48" fmla="*/ 379 w 421"/>
                <a:gd name="T49" fmla="*/ 80 h 104"/>
                <a:gd name="T50" fmla="*/ 390 w 421"/>
                <a:gd name="T51" fmla="*/ 77 h 104"/>
                <a:gd name="T52" fmla="*/ 391 w 421"/>
                <a:gd name="T53" fmla="*/ 76 h 104"/>
                <a:gd name="T54" fmla="*/ 409 w 421"/>
                <a:gd name="T55" fmla="*/ 65 h 104"/>
                <a:gd name="T56" fmla="*/ 409 w 421"/>
                <a:gd name="T57" fmla="*/ 65 h 104"/>
                <a:gd name="T58" fmla="*/ 416 w 421"/>
                <a:gd name="T59" fmla="*/ 59 h 104"/>
                <a:gd name="T60" fmla="*/ 417 w 421"/>
                <a:gd name="T61" fmla="*/ 56 h 104"/>
                <a:gd name="T62" fmla="*/ 420 w 421"/>
                <a:gd name="T63" fmla="*/ 52 h 104"/>
                <a:gd name="T64" fmla="*/ 421 w 421"/>
                <a:gd name="T65" fmla="*/ 44 h 104"/>
                <a:gd name="T66" fmla="*/ 410 w 421"/>
                <a:gd name="T67" fmla="*/ 4 h 104"/>
                <a:gd name="T68" fmla="*/ 386 w 421"/>
                <a:gd name="T69" fmla="*/ 10 h 104"/>
                <a:gd name="T70" fmla="*/ 344 w 421"/>
                <a:gd name="T71" fmla="*/ 19 h 104"/>
                <a:gd name="T72" fmla="*/ 284 w 421"/>
                <a:gd name="T73" fmla="*/ 25 h 104"/>
                <a:gd name="T74" fmla="*/ 231 w 421"/>
                <a:gd name="T75" fmla="*/ 28 h 104"/>
                <a:gd name="T76" fmla="*/ 191 w 421"/>
                <a:gd name="T77" fmla="*/ 28 h 104"/>
                <a:gd name="T78" fmla="*/ 138 w 421"/>
                <a:gd name="T79" fmla="*/ 25 h 104"/>
                <a:gd name="T80" fmla="*/ 78 w 421"/>
                <a:gd name="T81" fmla="*/ 19 h 104"/>
                <a:gd name="T82" fmla="*/ 35 w 421"/>
                <a:gd name="T83" fmla="*/ 10 h 104"/>
                <a:gd name="T84" fmla="*/ 10 w 421"/>
                <a:gd name="T85" fmla="*/ 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21" h="104">
                  <a:moveTo>
                    <a:pt x="0" y="0"/>
                  </a:moveTo>
                  <a:lnTo>
                    <a:pt x="0" y="44"/>
                  </a:lnTo>
                  <a:lnTo>
                    <a:pt x="1" y="48"/>
                  </a:lnTo>
                  <a:lnTo>
                    <a:pt x="2" y="52"/>
                  </a:lnTo>
                  <a:lnTo>
                    <a:pt x="3" y="54"/>
                  </a:lnTo>
                  <a:lnTo>
                    <a:pt x="5" y="56"/>
                  </a:lnTo>
                  <a:lnTo>
                    <a:pt x="5" y="57"/>
                  </a:lnTo>
                  <a:lnTo>
                    <a:pt x="6" y="59"/>
                  </a:lnTo>
                  <a:lnTo>
                    <a:pt x="8" y="62"/>
                  </a:lnTo>
                  <a:lnTo>
                    <a:pt x="11" y="65"/>
                  </a:lnTo>
                  <a:lnTo>
                    <a:pt x="11" y="65"/>
                  </a:lnTo>
                  <a:lnTo>
                    <a:pt x="13" y="65"/>
                  </a:lnTo>
                  <a:lnTo>
                    <a:pt x="20" y="70"/>
                  </a:lnTo>
                  <a:lnTo>
                    <a:pt x="31" y="76"/>
                  </a:lnTo>
                  <a:lnTo>
                    <a:pt x="31" y="76"/>
                  </a:lnTo>
                  <a:lnTo>
                    <a:pt x="32" y="77"/>
                  </a:lnTo>
                  <a:lnTo>
                    <a:pt x="36" y="79"/>
                  </a:lnTo>
                  <a:lnTo>
                    <a:pt x="41" y="80"/>
                  </a:lnTo>
                  <a:lnTo>
                    <a:pt x="44" y="81"/>
                  </a:lnTo>
                  <a:lnTo>
                    <a:pt x="45" y="81"/>
                  </a:lnTo>
                  <a:lnTo>
                    <a:pt x="49" y="83"/>
                  </a:lnTo>
                  <a:lnTo>
                    <a:pt x="53" y="84"/>
                  </a:lnTo>
                  <a:lnTo>
                    <a:pt x="58" y="85"/>
                  </a:lnTo>
                  <a:lnTo>
                    <a:pt x="61" y="86"/>
                  </a:lnTo>
                  <a:lnTo>
                    <a:pt x="64" y="87"/>
                  </a:lnTo>
                  <a:lnTo>
                    <a:pt x="66" y="87"/>
                  </a:lnTo>
                  <a:lnTo>
                    <a:pt x="82" y="92"/>
                  </a:lnTo>
                  <a:lnTo>
                    <a:pt x="98" y="95"/>
                  </a:lnTo>
                  <a:lnTo>
                    <a:pt x="115" y="97"/>
                  </a:lnTo>
                  <a:lnTo>
                    <a:pt x="133" y="99"/>
                  </a:lnTo>
                  <a:lnTo>
                    <a:pt x="166" y="102"/>
                  </a:lnTo>
                  <a:lnTo>
                    <a:pt x="197" y="104"/>
                  </a:lnTo>
                  <a:lnTo>
                    <a:pt x="203" y="104"/>
                  </a:lnTo>
                  <a:lnTo>
                    <a:pt x="211" y="104"/>
                  </a:lnTo>
                  <a:lnTo>
                    <a:pt x="217" y="104"/>
                  </a:lnTo>
                  <a:lnTo>
                    <a:pt x="225" y="104"/>
                  </a:lnTo>
                  <a:lnTo>
                    <a:pt x="255" y="102"/>
                  </a:lnTo>
                  <a:lnTo>
                    <a:pt x="289" y="99"/>
                  </a:lnTo>
                  <a:lnTo>
                    <a:pt x="306" y="97"/>
                  </a:lnTo>
                  <a:lnTo>
                    <a:pt x="322" y="95"/>
                  </a:lnTo>
                  <a:lnTo>
                    <a:pt x="340" y="92"/>
                  </a:lnTo>
                  <a:lnTo>
                    <a:pt x="356" y="87"/>
                  </a:lnTo>
                  <a:lnTo>
                    <a:pt x="358" y="87"/>
                  </a:lnTo>
                  <a:lnTo>
                    <a:pt x="360" y="86"/>
                  </a:lnTo>
                  <a:lnTo>
                    <a:pt x="364" y="85"/>
                  </a:lnTo>
                  <a:lnTo>
                    <a:pt x="368" y="84"/>
                  </a:lnTo>
                  <a:lnTo>
                    <a:pt x="372" y="83"/>
                  </a:lnTo>
                  <a:lnTo>
                    <a:pt x="376" y="81"/>
                  </a:lnTo>
                  <a:lnTo>
                    <a:pt x="378" y="81"/>
                  </a:lnTo>
                  <a:lnTo>
                    <a:pt x="379" y="80"/>
                  </a:lnTo>
                  <a:lnTo>
                    <a:pt x="385" y="79"/>
                  </a:lnTo>
                  <a:lnTo>
                    <a:pt x="390" y="77"/>
                  </a:lnTo>
                  <a:lnTo>
                    <a:pt x="390" y="76"/>
                  </a:lnTo>
                  <a:lnTo>
                    <a:pt x="391" y="76"/>
                  </a:lnTo>
                  <a:lnTo>
                    <a:pt x="401" y="70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13" y="62"/>
                  </a:lnTo>
                  <a:lnTo>
                    <a:pt x="416" y="59"/>
                  </a:lnTo>
                  <a:lnTo>
                    <a:pt x="417" y="57"/>
                  </a:lnTo>
                  <a:lnTo>
                    <a:pt x="417" y="56"/>
                  </a:lnTo>
                  <a:lnTo>
                    <a:pt x="419" y="54"/>
                  </a:lnTo>
                  <a:lnTo>
                    <a:pt x="420" y="52"/>
                  </a:lnTo>
                  <a:lnTo>
                    <a:pt x="421" y="48"/>
                  </a:lnTo>
                  <a:lnTo>
                    <a:pt x="421" y="44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7"/>
                  </a:lnTo>
                  <a:lnTo>
                    <a:pt x="386" y="10"/>
                  </a:lnTo>
                  <a:lnTo>
                    <a:pt x="373" y="13"/>
                  </a:lnTo>
                  <a:lnTo>
                    <a:pt x="344" y="19"/>
                  </a:lnTo>
                  <a:lnTo>
                    <a:pt x="314" y="23"/>
                  </a:lnTo>
                  <a:lnTo>
                    <a:pt x="284" y="25"/>
                  </a:lnTo>
                  <a:lnTo>
                    <a:pt x="256" y="27"/>
                  </a:lnTo>
                  <a:lnTo>
                    <a:pt x="231" y="28"/>
                  </a:lnTo>
                  <a:lnTo>
                    <a:pt x="211" y="28"/>
                  </a:lnTo>
                  <a:lnTo>
                    <a:pt x="191" y="28"/>
                  </a:lnTo>
                  <a:lnTo>
                    <a:pt x="166" y="27"/>
                  </a:lnTo>
                  <a:lnTo>
                    <a:pt x="138" y="25"/>
                  </a:lnTo>
                  <a:lnTo>
                    <a:pt x="108" y="23"/>
                  </a:lnTo>
                  <a:lnTo>
                    <a:pt x="78" y="19"/>
                  </a:lnTo>
                  <a:lnTo>
                    <a:pt x="49" y="13"/>
                  </a:lnTo>
                  <a:lnTo>
                    <a:pt x="35" y="10"/>
                  </a:lnTo>
                  <a:lnTo>
                    <a:pt x="22" y="7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/>
                <a:ea typeface="+mn-ea"/>
                <a:cs typeface="+mn-cs"/>
              </a:endParaRPr>
            </a:p>
          </p:txBody>
        </p:sp>
        <p:sp>
          <p:nvSpPr>
            <p:cNvPr id="62" name="Freeform 500">
              <a:extLst>
                <a:ext uri="{FF2B5EF4-FFF2-40B4-BE49-F238E27FC236}">
                  <a16:creationId xmlns:a16="http://schemas.microsoft.com/office/drawing/2014/main" id="{5839F0C0-A423-4156-855A-E09BBC0F168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474788"/>
              <a:ext cx="133350" cy="28575"/>
            </a:xfrm>
            <a:custGeom>
              <a:avLst/>
              <a:gdLst>
                <a:gd name="T0" fmla="*/ 420 w 420"/>
                <a:gd name="T1" fmla="*/ 58 h 90"/>
                <a:gd name="T2" fmla="*/ 419 w 420"/>
                <a:gd name="T3" fmla="*/ 55 h 90"/>
                <a:gd name="T4" fmla="*/ 418 w 420"/>
                <a:gd name="T5" fmla="*/ 50 h 90"/>
                <a:gd name="T6" fmla="*/ 416 w 420"/>
                <a:gd name="T7" fmla="*/ 47 h 90"/>
                <a:gd name="T8" fmla="*/ 413 w 420"/>
                <a:gd name="T9" fmla="*/ 44 h 90"/>
                <a:gd name="T10" fmla="*/ 406 w 420"/>
                <a:gd name="T11" fmla="*/ 37 h 90"/>
                <a:gd name="T12" fmla="*/ 397 w 420"/>
                <a:gd name="T13" fmla="*/ 32 h 90"/>
                <a:gd name="T14" fmla="*/ 386 w 420"/>
                <a:gd name="T15" fmla="*/ 27 h 90"/>
                <a:gd name="T16" fmla="*/ 374 w 420"/>
                <a:gd name="T17" fmla="*/ 22 h 90"/>
                <a:gd name="T18" fmla="*/ 360 w 420"/>
                <a:gd name="T19" fmla="*/ 18 h 90"/>
                <a:gd name="T20" fmla="*/ 345 w 420"/>
                <a:gd name="T21" fmla="*/ 14 h 90"/>
                <a:gd name="T22" fmla="*/ 313 w 420"/>
                <a:gd name="T23" fmla="*/ 9 h 90"/>
                <a:gd name="T24" fmla="*/ 277 w 420"/>
                <a:gd name="T25" fmla="*/ 3 h 90"/>
                <a:gd name="T26" fmla="*/ 243 w 420"/>
                <a:gd name="T27" fmla="*/ 1 h 90"/>
                <a:gd name="T28" fmla="*/ 210 w 420"/>
                <a:gd name="T29" fmla="*/ 0 h 90"/>
                <a:gd name="T30" fmla="*/ 172 w 420"/>
                <a:gd name="T31" fmla="*/ 1 h 90"/>
                <a:gd name="T32" fmla="*/ 133 w 420"/>
                <a:gd name="T33" fmla="*/ 4 h 90"/>
                <a:gd name="T34" fmla="*/ 113 w 420"/>
                <a:gd name="T35" fmla="*/ 7 h 90"/>
                <a:gd name="T36" fmla="*/ 94 w 420"/>
                <a:gd name="T37" fmla="*/ 11 h 90"/>
                <a:gd name="T38" fmla="*/ 76 w 420"/>
                <a:gd name="T39" fmla="*/ 14 h 90"/>
                <a:gd name="T40" fmla="*/ 59 w 420"/>
                <a:gd name="T41" fmla="*/ 18 h 90"/>
                <a:gd name="T42" fmla="*/ 59 w 420"/>
                <a:gd name="T43" fmla="*/ 18 h 90"/>
                <a:gd name="T44" fmla="*/ 55 w 420"/>
                <a:gd name="T45" fmla="*/ 19 h 90"/>
                <a:gd name="T46" fmla="*/ 52 w 420"/>
                <a:gd name="T47" fmla="*/ 20 h 90"/>
                <a:gd name="T48" fmla="*/ 48 w 420"/>
                <a:gd name="T49" fmla="*/ 21 h 90"/>
                <a:gd name="T50" fmla="*/ 44 w 420"/>
                <a:gd name="T51" fmla="*/ 22 h 90"/>
                <a:gd name="T52" fmla="*/ 43 w 420"/>
                <a:gd name="T53" fmla="*/ 24 h 90"/>
                <a:gd name="T54" fmla="*/ 40 w 420"/>
                <a:gd name="T55" fmla="*/ 24 h 90"/>
                <a:gd name="T56" fmla="*/ 35 w 420"/>
                <a:gd name="T57" fmla="*/ 26 h 90"/>
                <a:gd name="T58" fmla="*/ 31 w 420"/>
                <a:gd name="T59" fmla="*/ 28 h 90"/>
                <a:gd name="T60" fmla="*/ 30 w 420"/>
                <a:gd name="T61" fmla="*/ 28 h 90"/>
                <a:gd name="T62" fmla="*/ 30 w 420"/>
                <a:gd name="T63" fmla="*/ 28 h 90"/>
                <a:gd name="T64" fmla="*/ 19 w 420"/>
                <a:gd name="T65" fmla="*/ 33 h 90"/>
                <a:gd name="T66" fmla="*/ 12 w 420"/>
                <a:gd name="T67" fmla="*/ 40 h 90"/>
                <a:gd name="T68" fmla="*/ 10 w 420"/>
                <a:gd name="T69" fmla="*/ 40 h 90"/>
                <a:gd name="T70" fmla="*/ 10 w 420"/>
                <a:gd name="T71" fmla="*/ 40 h 90"/>
                <a:gd name="T72" fmla="*/ 7 w 420"/>
                <a:gd name="T73" fmla="*/ 43 h 90"/>
                <a:gd name="T74" fmla="*/ 5 w 420"/>
                <a:gd name="T75" fmla="*/ 46 h 90"/>
                <a:gd name="T76" fmla="*/ 4 w 420"/>
                <a:gd name="T77" fmla="*/ 47 h 90"/>
                <a:gd name="T78" fmla="*/ 4 w 420"/>
                <a:gd name="T79" fmla="*/ 48 h 90"/>
                <a:gd name="T80" fmla="*/ 2 w 420"/>
                <a:gd name="T81" fmla="*/ 50 h 90"/>
                <a:gd name="T82" fmla="*/ 1 w 420"/>
                <a:gd name="T83" fmla="*/ 52 h 90"/>
                <a:gd name="T84" fmla="*/ 0 w 420"/>
                <a:gd name="T85" fmla="*/ 56 h 90"/>
                <a:gd name="T86" fmla="*/ 0 w 420"/>
                <a:gd name="T87" fmla="*/ 58 h 90"/>
                <a:gd name="T88" fmla="*/ 8 w 420"/>
                <a:gd name="T89" fmla="*/ 63 h 90"/>
                <a:gd name="T90" fmla="*/ 22 w 420"/>
                <a:gd name="T91" fmla="*/ 68 h 90"/>
                <a:gd name="T92" fmla="*/ 43 w 420"/>
                <a:gd name="T93" fmla="*/ 74 h 90"/>
                <a:gd name="T94" fmla="*/ 67 w 420"/>
                <a:gd name="T95" fmla="*/ 78 h 90"/>
                <a:gd name="T96" fmla="*/ 96 w 420"/>
                <a:gd name="T97" fmla="*/ 84 h 90"/>
                <a:gd name="T98" fmla="*/ 131 w 420"/>
                <a:gd name="T99" fmla="*/ 87 h 90"/>
                <a:gd name="T100" fmla="*/ 168 w 420"/>
                <a:gd name="T101" fmla="*/ 90 h 90"/>
                <a:gd name="T102" fmla="*/ 210 w 420"/>
                <a:gd name="T103" fmla="*/ 90 h 90"/>
                <a:gd name="T104" fmla="*/ 251 w 420"/>
                <a:gd name="T105" fmla="*/ 90 h 90"/>
                <a:gd name="T106" fmla="*/ 289 w 420"/>
                <a:gd name="T107" fmla="*/ 87 h 90"/>
                <a:gd name="T108" fmla="*/ 323 w 420"/>
                <a:gd name="T109" fmla="*/ 84 h 90"/>
                <a:gd name="T110" fmla="*/ 353 w 420"/>
                <a:gd name="T111" fmla="*/ 78 h 90"/>
                <a:gd name="T112" fmla="*/ 377 w 420"/>
                <a:gd name="T113" fmla="*/ 74 h 90"/>
                <a:gd name="T114" fmla="*/ 398 w 420"/>
                <a:gd name="T115" fmla="*/ 68 h 90"/>
                <a:gd name="T116" fmla="*/ 412 w 420"/>
                <a:gd name="T117" fmla="*/ 62 h 90"/>
                <a:gd name="T118" fmla="*/ 420 w 420"/>
                <a:gd name="T119" fmla="*/ 58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20" h="90">
                  <a:moveTo>
                    <a:pt x="420" y="58"/>
                  </a:moveTo>
                  <a:lnTo>
                    <a:pt x="419" y="55"/>
                  </a:lnTo>
                  <a:lnTo>
                    <a:pt x="418" y="50"/>
                  </a:lnTo>
                  <a:lnTo>
                    <a:pt x="416" y="47"/>
                  </a:lnTo>
                  <a:lnTo>
                    <a:pt x="413" y="44"/>
                  </a:lnTo>
                  <a:lnTo>
                    <a:pt x="406" y="37"/>
                  </a:lnTo>
                  <a:lnTo>
                    <a:pt x="397" y="32"/>
                  </a:lnTo>
                  <a:lnTo>
                    <a:pt x="386" y="27"/>
                  </a:lnTo>
                  <a:lnTo>
                    <a:pt x="374" y="22"/>
                  </a:lnTo>
                  <a:lnTo>
                    <a:pt x="360" y="18"/>
                  </a:lnTo>
                  <a:lnTo>
                    <a:pt x="345" y="14"/>
                  </a:lnTo>
                  <a:lnTo>
                    <a:pt x="313" y="9"/>
                  </a:lnTo>
                  <a:lnTo>
                    <a:pt x="277" y="3"/>
                  </a:lnTo>
                  <a:lnTo>
                    <a:pt x="243" y="1"/>
                  </a:lnTo>
                  <a:lnTo>
                    <a:pt x="210" y="0"/>
                  </a:lnTo>
                  <a:lnTo>
                    <a:pt x="172" y="1"/>
                  </a:lnTo>
                  <a:lnTo>
                    <a:pt x="133" y="4"/>
                  </a:lnTo>
                  <a:lnTo>
                    <a:pt x="113" y="7"/>
                  </a:lnTo>
                  <a:lnTo>
                    <a:pt x="94" y="11"/>
                  </a:lnTo>
                  <a:lnTo>
                    <a:pt x="76" y="14"/>
                  </a:lnTo>
                  <a:lnTo>
                    <a:pt x="59" y="18"/>
                  </a:lnTo>
                  <a:lnTo>
                    <a:pt x="59" y="18"/>
                  </a:lnTo>
                  <a:lnTo>
                    <a:pt x="55" y="19"/>
                  </a:lnTo>
                  <a:lnTo>
                    <a:pt x="52" y="20"/>
                  </a:lnTo>
                  <a:lnTo>
                    <a:pt x="48" y="21"/>
                  </a:lnTo>
                  <a:lnTo>
                    <a:pt x="44" y="22"/>
                  </a:lnTo>
                  <a:lnTo>
                    <a:pt x="43" y="24"/>
                  </a:lnTo>
                  <a:lnTo>
                    <a:pt x="40" y="24"/>
                  </a:lnTo>
                  <a:lnTo>
                    <a:pt x="35" y="26"/>
                  </a:lnTo>
                  <a:lnTo>
                    <a:pt x="31" y="28"/>
                  </a:lnTo>
                  <a:lnTo>
                    <a:pt x="30" y="28"/>
                  </a:lnTo>
                  <a:lnTo>
                    <a:pt x="30" y="28"/>
                  </a:lnTo>
                  <a:lnTo>
                    <a:pt x="19" y="33"/>
                  </a:lnTo>
                  <a:lnTo>
                    <a:pt x="12" y="40"/>
                  </a:lnTo>
                  <a:lnTo>
                    <a:pt x="10" y="40"/>
                  </a:lnTo>
                  <a:lnTo>
                    <a:pt x="10" y="40"/>
                  </a:lnTo>
                  <a:lnTo>
                    <a:pt x="7" y="43"/>
                  </a:lnTo>
                  <a:lnTo>
                    <a:pt x="5" y="46"/>
                  </a:lnTo>
                  <a:lnTo>
                    <a:pt x="4" y="47"/>
                  </a:lnTo>
                  <a:lnTo>
                    <a:pt x="4" y="48"/>
                  </a:lnTo>
                  <a:lnTo>
                    <a:pt x="2" y="50"/>
                  </a:lnTo>
                  <a:lnTo>
                    <a:pt x="1" y="52"/>
                  </a:lnTo>
                  <a:lnTo>
                    <a:pt x="0" y="56"/>
                  </a:lnTo>
                  <a:lnTo>
                    <a:pt x="0" y="58"/>
                  </a:lnTo>
                  <a:lnTo>
                    <a:pt x="8" y="63"/>
                  </a:lnTo>
                  <a:lnTo>
                    <a:pt x="22" y="68"/>
                  </a:lnTo>
                  <a:lnTo>
                    <a:pt x="43" y="74"/>
                  </a:lnTo>
                  <a:lnTo>
                    <a:pt x="67" y="78"/>
                  </a:lnTo>
                  <a:lnTo>
                    <a:pt x="96" y="84"/>
                  </a:lnTo>
                  <a:lnTo>
                    <a:pt x="131" y="87"/>
                  </a:lnTo>
                  <a:lnTo>
                    <a:pt x="168" y="90"/>
                  </a:lnTo>
                  <a:lnTo>
                    <a:pt x="210" y="90"/>
                  </a:lnTo>
                  <a:lnTo>
                    <a:pt x="251" y="90"/>
                  </a:lnTo>
                  <a:lnTo>
                    <a:pt x="289" y="87"/>
                  </a:lnTo>
                  <a:lnTo>
                    <a:pt x="323" y="84"/>
                  </a:lnTo>
                  <a:lnTo>
                    <a:pt x="353" y="78"/>
                  </a:lnTo>
                  <a:lnTo>
                    <a:pt x="377" y="74"/>
                  </a:lnTo>
                  <a:lnTo>
                    <a:pt x="398" y="68"/>
                  </a:lnTo>
                  <a:lnTo>
                    <a:pt x="412" y="62"/>
                  </a:lnTo>
                  <a:lnTo>
                    <a:pt x="420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/>
                <a:ea typeface="+mn-ea"/>
                <a:cs typeface="+mn-cs"/>
              </a:endParaRPr>
            </a:p>
          </p:txBody>
        </p:sp>
        <p:sp>
          <p:nvSpPr>
            <p:cNvPr id="63" name="Freeform 501">
              <a:extLst>
                <a:ext uri="{FF2B5EF4-FFF2-40B4-BE49-F238E27FC236}">
                  <a16:creationId xmlns:a16="http://schemas.microsoft.com/office/drawing/2014/main" id="{DBE218E2-EA47-43F9-AF50-BC58701E5EA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03363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7 h 75"/>
                <a:gd name="T10" fmla="*/ 67 w 421"/>
                <a:gd name="T11" fmla="*/ 62 h 75"/>
                <a:gd name="T12" fmla="*/ 97 w 421"/>
                <a:gd name="T13" fmla="*/ 68 h 75"/>
                <a:gd name="T14" fmla="*/ 130 w 421"/>
                <a:gd name="T15" fmla="*/ 71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1 h 75"/>
                <a:gd name="T24" fmla="*/ 325 w 421"/>
                <a:gd name="T25" fmla="*/ 68 h 75"/>
                <a:gd name="T26" fmla="*/ 355 w 421"/>
                <a:gd name="T27" fmla="*/ 62 h 75"/>
                <a:gd name="T28" fmla="*/ 379 w 421"/>
                <a:gd name="T29" fmla="*/ 57 h 75"/>
                <a:gd name="T30" fmla="*/ 399 w 421"/>
                <a:gd name="T31" fmla="*/ 52 h 75"/>
                <a:gd name="T32" fmla="*/ 414 w 421"/>
                <a:gd name="T33" fmla="*/ 46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8 h 75"/>
                <a:gd name="T42" fmla="*/ 386 w 421"/>
                <a:gd name="T43" fmla="*/ 12 h 75"/>
                <a:gd name="T44" fmla="*/ 373 w 421"/>
                <a:gd name="T45" fmla="*/ 14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8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8 h 75"/>
                <a:gd name="T74" fmla="*/ 10 w 421"/>
                <a:gd name="T75" fmla="*/ 4 h 75"/>
                <a:gd name="T76" fmla="*/ 0 w 421"/>
                <a:gd name="T77" fmla="*/ 0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7"/>
                  </a:lnTo>
                  <a:lnTo>
                    <a:pt x="67" y="62"/>
                  </a:lnTo>
                  <a:lnTo>
                    <a:pt x="97" y="68"/>
                  </a:lnTo>
                  <a:lnTo>
                    <a:pt x="130" y="71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1"/>
                  </a:lnTo>
                  <a:lnTo>
                    <a:pt x="325" y="68"/>
                  </a:lnTo>
                  <a:lnTo>
                    <a:pt x="355" y="62"/>
                  </a:lnTo>
                  <a:lnTo>
                    <a:pt x="379" y="57"/>
                  </a:lnTo>
                  <a:lnTo>
                    <a:pt x="399" y="52"/>
                  </a:lnTo>
                  <a:lnTo>
                    <a:pt x="414" y="46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8"/>
                  </a:lnTo>
                  <a:lnTo>
                    <a:pt x="386" y="12"/>
                  </a:lnTo>
                  <a:lnTo>
                    <a:pt x="373" y="14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8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8"/>
                  </a:lnTo>
                  <a:lnTo>
                    <a:pt x="1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/>
                <a:ea typeface="+mn-ea"/>
                <a:cs typeface="+mn-cs"/>
              </a:endParaRPr>
            </a:p>
          </p:txBody>
        </p:sp>
        <p:sp>
          <p:nvSpPr>
            <p:cNvPr id="64" name="Freeform 502">
              <a:extLst>
                <a:ext uri="{FF2B5EF4-FFF2-40B4-BE49-F238E27FC236}">
                  <a16:creationId xmlns:a16="http://schemas.microsoft.com/office/drawing/2014/main" id="{FB53FF3C-7C81-42D7-820B-328F83511B8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74800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8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8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1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8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8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/>
                <a:ea typeface="+mn-ea"/>
                <a:cs typeface="+mn-cs"/>
              </a:endParaRPr>
            </a:p>
          </p:txBody>
        </p:sp>
        <p:sp>
          <p:nvSpPr>
            <p:cNvPr id="65" name="Freeform 503">
              <a:extLst>
                <a:ext uri="{FF2B5EF4-FFF2-40B4-BE49-F238E27FC236}">
                  <a16:creationId xmlns:a16="http://schemas.microsoft.com/office/drawing/2014/main" id="{B2AFC166-3690-491C-BE8E-D33917F47E7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50988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7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7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/>
                <a:ea typeface="+mn-ea"/>
                <a:cs typeface="+mn-cs"/>
              </a:endParaRPr>
            </a:p>
          </p:txBody>
        </p:sp>
        <p:sp>
          <p:nvSpPr>
            <p:cNvPr id="66" name="Freeform 504">
              <a:extLst>
                <a:ext uri="{FF2B5EF4-FFF2-40B4-BE49-F238E27FC236}">
                  <a16:creationId xmlns:a16="http://schemas.microsoft.com/office/drawing/2014/main" id="{9740A41F-89FD-44D8-9D1F-332E7D538ED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27175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8 h 75"/>
                <a:gd name="T10" fmla="*/ 67 w 421"/>
                <a:gd name="T11" fmla="*/ 63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3 h 75"/>
                <a:gd name="T28" fmla="*/ 379 w 421"/>
                <a:gd name="T29" fmla="*/ 58 h 75"/>
                <a:gd name="T30" fmla="*/ 399 w 421"/>
                <a:gd name="T31" fmla="*/ 52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4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8"/>
                  </a:lnTo>
                  <a:lnTo>
                    <a:pt x="67" y="63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3"/>
                  </a:lnTo>
                  <a:lnTo>
                    <a:pt x="379" y="58"/>
                  </a:lnTo>
                  <a:lnTo>
                    <a:pt x="399" y="52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/>
                <a:ea typeface="+mn-ea"/>
                <a:cs typeface="+mn-cs"/>
              </a:endParaRPr>
            </a:p>
          </p:txBody>
        </p:sp>
      </p:grpSp>
      <p:grpSp>
        <p:nvGrpSpPr>
          <p:cNvPr id="67" name="Group 66" descr="Icon of abacus. ">
            <a:extLst>
              <a:ext uri="{FF2B5EF4-FFF2-40B4-BE49-F238E27FC236}">
                <a16:creationId xmlns:a16="http://schemas.microsoft.com/office/drawing/2014/main" id="{201B668C-AA5F-454E-8E64-CEA32A839FB8}"/>
              </a:ext>
            </a:extLst>
          </p:cNvPr>
          <p:cNvGrpSpPr/>
          <p:nvPr/>
        </p:nvGrpSpPr>
        <p:grpSpPr>
          <a:xfrm>
            <a:off x="8071577" y="2296118"/>
            <a:ext cx="382447" cy="382447"/>
            <a:chOff x="877888" y="771525"/>
            <a:chExt cx="287338" cy="287338"/>
          </a:xfrm>
          <a:solidFill>
            <a:schemeClr val="bg1"/>
          </a:solidFill>
        </p:grpSpPr>
        <p:sp>
          <p:nvSpPr>
            <p:cNvPr id="68" name="Freeform 324">
              <a:extLst>
                <a:ext uri="{FF2B5EF4-FFF2-40B4-BE49-F238E27FC236}">
                  <a16:creationId xmlns:a16="http://schemas.microsoft.com/office/drawing/2014/main" id="{EEBBB4D9-8AD5-4868-B9F5-568F0C326607}"/>
                </a:ext>
              </a:extLst>
            </p:cNvPr>
            <p:cNvSpPr>
              <a:spLocks/>
            </p:cNvSpPr>
            <p:nvPr/>
          </p:nvSpPr>
          <p:spPr bwMode="auto">
            <a:xfrm>
              <a:off x="877888" y="771525"/>
              <a:ext cx="61913" cy="287338"/>
            </a:xfrm>
            <a:custGeom>
              <a:avLst/>
              <a:gdLst>
                <a:gd name="T0" fmla="*/ 0 w 196"/>
                <a:gd name="T1" fmla="*/ 888 h 903"/>
                <a:gd name="T2" fmla="*/ 1 w 196"/>
                <a:gd name="T3" fmla="*/ 895 h 903"/>
                <a:gd name="T4" fmla="*/ 4 w 196"/>
                <a:gd name="T5" fmla="*/ 899 h 903"/>
                <a:gd name="T6" fmla="*/ 10 w 196"/>
                <a:gd name="T7" fmla="*/ 902 h 903"/>
                <a:gd name="T8" fmla="*/ 15 w 196"/>
                <a:gd name="T9" fmla="*/ 903 h 903"/>
                <a:gd name="T10" fmla="*/ 196 w 196"/>
                <a:gd name="T11" fmla="*/ 798 h 903"/>
                <a:gd name="T12" fmla="*/ 160 w 196"/>
                <a:gd name="T13" fmla="*/ 797 h 903"/>
                <a:gd name="T14" fmla="*/ 149 w 196"/>
                <a:gd name="T15" fmla="*/ 793 h 903"/>
                <a:gd name="T16" fmla="*/ 141 w 196"/>
                <a:gd name="T17" fmla="*/ 785 h 903"/>
                <a:gd name="T18" fmla="*/ 136 w 196"/>
                <a:gd name="T19" fmla="*/ 774 h 903"/>
                <a:gd name="T20" fmla="*/ 136 w 196"/>
                <a:gd name="T21" fmla="*/ 738 h 903"/>
                <a:gd name="T22" fmla="*/ 138 w 196"/>
                <a:gd name="T23" fmla="*/ 726 h 903"/>
                <a:gd name="T24" fmla="*/ 145 w 196"/>
                <a:gd name="T25" fmla="*/ 717 h 903"/>
                <a:gd name="T26" fmla="*/ 155 w 196"/>
                <a:gd name="T27" fmla="*/ 710 h 903"/>
                <a:gd name="T28" fmla="*/ 166 w 196"/>
                <a:gd name="T29" fmla="*/ 708 h 903"/>
                <a:gd name="T30" fmla="*/ 196 w 196"/>
                <a:gd name="T31" fmla="*/ 346 h 903"/>
                <a:gd name="T32" fmla="*/ 160 w 196"/>
                <a:gd name="T33" fmla="*/ 345 h 903"/>
                <a:gd name="T34" fmla="*/ 149 w 196"/>
                <a:gd name="T35" fmla="*/ 341 h 903"/>
                <a:gd name="T36" fmla="*/ 141 w 196"/>
                <a:gd name="T37" fmla="*/ 333 h 903"/>
                <a:gd name="T38" fmla="*/ 136 w 196"/>
                <a:gd name="T39" fmla="*/ 322 h 903"/>
                <a:gd name="T40" fmla="*/ 136 w 196"/>
                <a:gd name="T41" fmla="*/ 286 h 903"/>
                <a:gd name="T42" fmla="*/ 138 w 196"/>
                <a:gd name="T43" fmla="*/ 275 h 903"/>
                <a:gd name="T44" fmla="*/ 145 w 196"/>
                <a:gd name="T45" fmla="*/ 265 h 903"/>
                <a:gd name="T46" fmla="*/ 155 w 196"/>
                <a:gd name="T47" fmla="*/ 259 h 903"/>
                <a:gd name="T48" fmla="*/ 166 w 196"/>
                <a:gd name="T49" fmla="*/ 256 h 903"/>
                <a:gd name="T50" fmla="*/ 196 w 196"/>
                <a:gd name="T51" fmla="*/ 196 h 903"/>
                <a:gd name="T52" fmla="*/ 160 w 196"/>
                <a:gd name="T53" fmla="*/ 195 h 903"/>
                <a:gd name="T54" fmla="*/ 149 w 196"/>
                <a:gd name="T55" fmla="*/ 191 h 903"/>
                <a:gd name="T56" fmla="*/ 141 w 196"/>
                <a:gd name="T57" fmla="*/ 182 h 903"/>
                <a:gd name="T58" fmla="*/ 136 w 196"/>
                <a:gd name="T59" fmla="*/ 172 h 903"/>
                <a:gd name="T60" fmla="*/ 136 w 196"/>
                <a:gd name="T61" fmla="*/ 135 h 903"/>
                <a:gd name="T62" fmla="*/ 138 w 196"/>
                <a:gd name="T63" fmla="*/ 123 h 903"/>
                <a:gd name="T64" fmla="*/ 145 w 196"/>
                <a:gd name="T65" fmla="*/ 115 h 903"/>
                <a:gd name="T66" fmla="*/ 155 w 196"/>
                <a:gd name="T67" fmla="*/ 108 h 903"/>
                <a:gd name="T68" fmla="*/ 166 w 196"/>
                <a:gd name="T69" fmla="*/ 105 h 903"/>
                <a:gd name="T70" fmla="*/ 196 w 196"/>
                <a:gd name="T71" fmla="*/ 0 h 903"/>
                <a:gd name="T72" fmla="*/ 12 w 196"/>
                <a:gd name="T73" fmla="*/ 0 h 903"/>
                <a:gd name="T74" fmla="*/ 7 w 196"/>
                <a:gd name="T75" fmla="*/ 2 h 903"/>
                <a:gd name="T76" fmla="*/ 3 w 196"/>
                <a:gd name="T77" fmla="*/ 6 h 903"/>
                <a:gd name="T78" fmla="*/ 1 w 196"/>
                <a:gd name="T79" fmla="*/ 12 h 903"/>
                <a:gd name="T80" fmla="*/ 0 w 196"/>
                <a:gd name="T81" fmla="*/ 15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6" h="903">
                  <a:moveTo>
                    <a:pt x="0" y="15"/>
                  </a:moveTo>
                  <a:lnTo>
                    <a:pt x="0" y="888"/>
                  </a:lnTo>
                  <a:lnTo>
                    <a:pt x="1" y="891"/>
                  </a:lnTo>
                  <a:lnTo>
                    <a:pt x="1" y="895"/>
                  </a:lnTo>
                  <a:lnTo>
                    <a:pt x="3" y="897"/>
                  </a:lnTo>
                  <a:lnTo>
                    <a:pt x="4" y="899"/>
                  </a:lnTo>
                  <a:lnTo>
                    <a:pt x="7" y="901"/>
                  </a:lnTo>
                  <a:lnTo>
                    <a:pt x="10" y="902"/>
                  </a:lnTo>
                  <a:lnTo>
                    <a:pt x="12" y="903"/>
                  </a:lnTo>
                  <a:lnTo>
                    <a:pt x="15" y="903"/>
                  </a:lnTo>
                  <a:lnTo>
                    <a:pt x="196" y="903"/>
                  </a:lnTo>
                  <a:lnTo>
                    <a:pt x="196" y="798"/>
                  </a:lnTo>
                  <a:lnTo>
                    <a:pt x="166" y="798"/>
                  </a:lnTo>
                  <a:lnTo>
                    <a:pt x="160" y="797"/>
                  </a:lnTo>
                  <a:lnTo>
                    <a:pt x="155" y="796"/>
                  </a:lnTo>
                  <a:lnTo>
                    <a:pt x="149" y="793"/>
                  </a:lnTo>
                  <a:lnTo>
                    <a:pt x="145" y="789"/>
                  </a:lnTo>
                  <a:lnTo>
                    <a:pt x="141" y="785"/>
                  </a:lnTo>
                  <a:lnTo>
                    <a:pt x="138" y="780"/>
                  </a:lnTo>
                  <a:lnTo>
                    <a:pt x="136" y="774"/>
                  </a:lnTo>
                  <a:lnTo>
                    <a:pt x="136" y="768"/>
                  </a:lnTo>
                  <a:lnTo>
                    <a:pt x="136" y="738"/>
                  </a:lnTo>
                  <a:lnTo>
                    <a:pt x="136" y="732"/>
                  </a:lnTo>
                  <a:lnTo>
                    <a:pt x="138" y="726"/>
                  </a:lnTo>
                  <a:lnTo>
                    <a:pt x="141" y="721"/>
                  </a:lnTo>
                  <a:lnTo>
                    <a:pt x="145" y="717"/>
                  </a:lnTo>
                  <a:lnTo>
                    <a:pt x="149" y="713"/>
                  </a:lnTo>
                  <a:lnTo>
                    <a:pt x="155" y="710"/>
                  </a:lnTo>
                  <a:lnTo>
                    <a:pt x="160" y="708"/>
                  </a:lnTo>
                  <a:lnTo>
                    <a:pt x="166" y="708"/>
                  </a:lnTo>
                  <a:lnTo>
                    <a:pt x="196" y="708"/>
                  </a:lnTo>
                  <a:lnTo>
                    <a:pt x="196" y="346"/>
                  </a:lnTo>
                  <a:lnTo>
                    <a:pt x="166" y="346"/>
                  </a:lnTo>
                  <a:lnTo>
                    <a:pt x="160" y="345"/>
                  </a:lnTo>
                  <a:lnTo>
                    <a:pt x="155" y="344"/>
                  </a:lnTo>
                  <a:lnTo>
                    <a:pt x="149" y="341"/>
                  </a:lnTo>
                  <a:lnTo>
                    <a:pt x="145" y="338"/>
                  </a:lnTo>
                  <a:lnTo>
                    <a:pt x="141" y="333"/>
                  </a:lnTo>
                  <a:lnTo>
                    <a:pt x="138" y="328"/>
                  </a:lnTo>
                  <a:lnTo>
                    <a:pt x="136" y="322"/>
                  </a:lnTo>
                  <a:lnTo>
                    <a:pt x="136" y="316"/>
                  </a:lnTo>
                  <a:lnTo>
                    <a:pt x="136" y="286"/>
                  </a:lnTo>
                  <a:lnTo>
                    <a:pt x="136" y="280"/>
                  </a:lnTo>
                  <a:lnTo>
                    <a:pt x="138" y="275"/>
                  </a:lnTo>
                  <a:lnTo>
                    <a:pt x="141" y="269"/>
                  </a:lnTo>
                  <a:lnTo>
                    <a:pt x="145" y="265"/>
                  </a:lnTo>
                  <a:lnTo>
                    <a:pt x="149" y="261"/>
                  </a:lnTo>
                  <a:lnTo>
                    <a:pt x="155" y="259"/>
                  </a:lnTo>
                  <a:lnTo>
                    <a:pt x="160" y="256"/>
                  </a:lnTo>
                  <a:lnTo>
                    <a:pt x="166" y="256"/>
                  </a:lnTo>
                  <a:lnTo>
                    <a:pt x="196" y="256"/>
                  </a:lnTo>
                  <a:lnTo>
                    <a:pt x="196" y="196"/>
                  </a:lnTo>
                  <a:lnTo>
                    <a:pt x="166" y="196"/>
                  </a:lnTo>
                  <a:lnTo>
                    <a:pt x="160" y="195"/>
                  </a:lnTo>
                  <a:lnTo>
                    <a:pt x="155" y="193"/>
                  </a:lnTo>
                  <a:lnTo>
                    <a:pt x="149" y="191"/>
                  </a:lnTo>
                  <a:lnTo>
                    <a:pt x="145" y="187"/>
                  </a:lnTo>
                  <a:lnTo>
                    <a:pt x="141" y="182"/>
                  </a:lnTo>
                  <a:lnTo>
                    <a:pt x="138" y="177"/>
                  </a:lnTo>
                  <a:lnTo>
                    <a:pt x="136" y="172"/>
                  </a:lnTo>
                  <a:lnTo>
                    <a:pt x="136" y="165"/>
                  </a:lnTo>
                  <a:lnTo>
                    <a:pt x="136" y="135"/>
                  </a:lnTo>
                  <a:lnTo>
                    <a:pt x="136" y="130"/>
                  </a:lnTo>
                  <a:lnTo>
                    <a:pt x="138" y="123"/>
                  </a:lnTo>
                  <a:lnTo>
                    <a:pt x="141" y="119"/>
                  </a:lnTo>
                  <a:lnTo>
                    <a:pt x="145" y="115"/>
                  </a:lnTo>
                  <a:lnTo>
                    <a:pt x="149" y="110"/>
                  </a:lnTo>
                  <a:lnTo>
                    <a:pt x="155" y="108"/>
                  </a:lnTo>
                  <a:lnTo>
                    <a:pt x="160" y="106"/>
                  </a:lnTo>
                  <a:lnTo>
                    <a:pt x="166" y="105"/>
                  </a:lnTo>
                  <a:lnTo>
                    <a:pt x="196" y="105"/>
                  </a:lnTo>
                  <a:lnTo>
                    <a:pt x="196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7" y="2"/>
                  </a:lnTo>
                  <a:lnTo>
                    <a:pt x="4" y="4"/>
                  </a:lnTo>
                  <a:lnTo>
                    <a:pt x="3" y="6"/>
                  </a:lnTo>
                  <a:lnTo>
                    <a:pt x="1" y="10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/>
                <a:ea typeface="+mn-ea"/>
                <a:cs typeface="+mn-cs"/>
              </a:endParaRPr>
            </a:p>
          </p:txBody>
        </p:sp>
        <p:sp>
          <p:nvSpPr>
            <p:cNvPr id="69" name="Freeform 325">
              <a:extLst>
                <a:ext uri="{FF2B5EF4-FFF2-40B4-BE49-F238E27FC236}">
                  <a16:creationId xmlns:a16="http://schemas.microsoft.com/office/drawing/2014/main" id="{4E9C428E-133B-4690-9ED6-8917E4F1E6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7113" y="771525"/>
              <a:ext cx="66675" cy="287338"/>
            </a:xfrm>
            <a:custGeom>
              <a:avLst/>
              <a:gdLst>
                <a:gd name="T0" fmla="*/ 30 w 211"/>
                <a:gd name="T1" fmla="*/ 105 h 903"/>
                <a:gd name="T2" fmla="*/ 41 w 211"/>
                <a:gd name="T3" fmla="*/ 107 h 903"/>
                <a:gd name="T4" fmla="*/ 51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60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557 h 903"/>
                <a:gd name="T22" fmla="*/ 41 w 211"/>
                <a:gd name="T23" fmla="*/ 560 h 903"/>
                <a:gd name="T24" fmla="*/ 51 w 211"/>
                <a:gd name="T25" fmla="*/ 566 h 903"/>
                <a:gd name="T26" fmla="*/ 58 w 211"/>
                <a:gd name="T27" fmla="*/ 576 h 903"/>
                <a:gd name="T28" fmla="*/ 60 w 211"/>
                <a:gd name="T29" fmla="*/ 587 h 903"/>
                <a:gd name="T30" fmla="*/ 60 w 211"/>
                <a:gd name="T31" fmla="*/ 623 h 903"/>
                <a:gd name="T32" fmla="*/ 55 w 211"/>
                <a:gd name="T33" fmla="*/ 634 h 903"/>
                <a:gd name="T34" fmla="*/ 47 w 211"/>
                <a:gd name="T35" fmla="*/ 643 h 903"/>
                <a:gd name="T36" fmla="*/ 36 w 211"/>
                <a:gd name="T37" fmla="*/ 647 h 903"/>
                <a:gd name="T38" fmla="*/ 0 w 211"/>
                <a:gd name="T39" fmla="*/ 648 h 903"/>
                <a:gd name="T40" fmla="*/ 30 w 211"/>
                <a:gd name="T41" fmla="*/ 708 h 903"/>
                <a:gd name="T42" fmla="*/ 41 w 211"/>
                <a:gd name="T43" fmla="*/ 710 h 903"/>
                <a:gd name="T44" fmla="*/ 51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60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497 h 903"/>
                <a:gd name="T64" fmla="*/ 169 w 211"/>
                <a:gd name="T65" fmla="*/ 495 h 903"/>
                <a:gd name="T66" fmla="*/ 159 w 211"/>
                <a:gd name="T67" fmla="*/ 488 h 903"/>
                <a:gd name="T68" fmla="*/ 153 w 211"/>
                <a:gd name="T69" fmla="*/ 478 h 903"/>
                <a:gd name="T70" fmla="*/ 151 w 211"/>
                <a:gd name="T71" fmla="*/ 467 h 903"/>
                <a:gd name="T72" fmla="*/ 151 w 211"/>
                <a:gd name="T73" fmla="*/ 430 h 903"/>
                <a:gd name="T74" fmla="*/ 155 w 211"/>
                <a:gd name="T75" fmla="*/ 419 h 903"/>
                <a:gd name="T76" fmla="*/ 164 w 211"/>
                <a:gd name="T77" fmla="*/ 412 h 903"/>
                <a:gd name="T78" fmla="*/ 174 w 211"/>
                <a:gd name="T79" fmla="*/ 408 h 903"/>
                <a:gd name="T80" fmla="*/ 211 w 211"/>
                <a:gd name="T81" fmla="*/ 407 h 903"/>
                <a:gd name="T82" fmla="*/ 181 w 211"/>
                <a:gd name="T83" fmla="*/ 346 h 903"/>
                <a:gd name="T84" fmla="*/ 169 w 211"/>
                <a:gd name="T85" fmla="*/ 344 h 903"/>
                <a:gd name="T86" fmla="*/ 159 w 211"/>
                <a:gd name="T87" fmla="*/ 338 h 903"/>
                <a:gd name="T88" fmla="*/ 153 w 211"/>
                <a:gd name="T89" fmla="*/ 328 h 903"/>
                <a:gd name="T90" fmla="*/ 151 w 211"/>
                <a:gd name="T91" fmla="*/ 316 h 903"/>
                <a:gd name="T92" fmla="*/ 151 w 211"/>
                <a:gd name="T93" fmla="*/ 280 h 903"/>
                <a:gd name="T94" fmla="*/ 155 w 211"/>
                <a:gd name="T95" fmla="*/ 269 h 903"/>
                <a:gd name="T96" fmla="*/ 164 w 211"/>
                <a:gd name="T97" fmla="*/ 261 h 903"/>
                <a:gd name="T98" fmla="*/ 174 w 211"/>
                <a:gd name="T99" fmla="*/ 256 h 903"/>
                <a:gd name="T100" fmla="*/ 211 w 211"/>
                <a:gd name="T101" fmla="*/ 256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1 w 211"/>
                <a:gd name="T113" fmla="*/ 130 h 903"/>
                <a:gd name="T114" fmla="*/ 155 w 211"/>
                <a:gd name="T115" fmla="*/ 119 h 903"/>
                <a:gd name="T116" fmla="*/ 164 w 211"/>
                <a:gd name="T117" fmla="*/ 110 h 903"/>
                <a:gd name="T118" fmla="*/ 174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1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60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60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1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557"/>
                  </a:lnTo>
                  <a:lnTo>
                    <a:pt x="30" y="557"/>
                  </a:lnTo>
                  <a:lnTo>
                    <a:pt x="36" y="558"/>
                  </a:lnTo>
                  <a:lnTo>
                    <a:pt x="41" y="560"/>
                  </a:lnTo>
                  <a:lnTo>
                    <a:pt x="47" y="562"/>
                  </a:lnTo>
                  <a:lnTo>
                    <a:pt x="51" y="566"/>
                  </a:lnTo>
                  <a:lnTo>
                    <a:pt x="55" y="571"/>
                  </a:lnTo>
                  <a:lnTo>
                    <a:pt x="58" y="576"/>
                  </a:lnTo>
                  <a:lnTo>
                    <a:pt x="60" y="581"/>
                  </a:lnTo>
                  <a:lnTo>
                    <a:pt x="60" y="587"/>
                  </a:lnTo>
                  <a:lnTo>
                    <a:pt x="60" y="618"/>
                  </a:lnTo>
                  <a:lnTo>
                    <a:pt x="60" y="623"/>
                  </a:lnTo>
                  <a:lnTo>
                    <a:pt x="58" y="629"/>
                  </a:lnTo>
                  <a:lnTo>
                    <a:pt x="55" y="634"/>
                  </a:lnTo>
                  <a:lnTo>
                    <a:pt x="51" y="638"/>
                  </a:lnTo>
                  <a:lnTo>
                    <a:pt x="47" y="643"/>
                  </a:lnTo>
                  <a:lnTo>
                    <a:pt x="41" y="645"/>
                  </a:lnTo>
                  <a:lnTo>
                    <a:pt x="36" y="647"/>
                  </a:lnTo>
                  <a:lnTo>
                    <a:pt x="30" y="648"/>
                  </a:lnTo>
                  <a:lnTo>
                    <a:pt x="0" y="648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1" y="710"/>
                  </a:lnTo>
                  <a:lnTo>
                    <a:pt x="47" y="712"/>
                  </a:lnTo>
                  <a:lnTo>
                    <a:pt x="51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60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60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1" y="789"/>
                  </a:lnTo>
                  <a:lnTo>
                    <a:pt x="47" y="793"/>
                  </a:lnTo>
                  <a:lnTo>
                    <a:pt x="41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497"/>
                  </a:lnTo>
                  <a:lnTo>
                    <a:pt x="181" y="497"/>
                  </a:lnTo>
                  <a:lnTo>
                    <a:pt x="174" y="497"/>
                  </a:lnTo>
                  <a:lnTo>
                    <a:pt x="169" y="495"/>
                  </a:lnTo>
                  <a:lnTo>
                    <a:pt x="164" y="491"/>
                  </a:lnTo>
                  <a:lnTo>
                    <a:pt x="159" y="488"/>
                  </a:lnTo>
                  <a:lnTo>
                    <a:pt x="155" y="484"/>
                  </a:lnTo>
                  <a:lnTo>
                    <a:pt x="153" y="478"/>
                  </a:lnTo>
                  <a:lnTo>
                    <a:pt x="151" y="473"/>
                  </a:lnTo>
                  <a:lnTo>
                    <a:pt x="151" y="467"/>
                  </a:lnTo>
                  <a:lnTo>
                    <a:pt x="151" y="437"/>
                  </a:lnTo>
                  <a:lnTo>
                    <a:pt x="151" y="430"/>
                  </a:lnTo>
                  <a:lnTo>
                    <a:pt x="153" y="425"/>
                  </a:lnTo>
                  <a:lnTo>
                    <a:pt x="155" y="419"/>
                  </a:lnTo>
                  <a:lnTo>
                    <a:pt x="159" y="415"/>
                  </a:lnTo>
                  <a:lnTo>
                    <a:pt x="164" y="412"/>
                  </a:lnTo>
                  <a:lnTo>
                    <a:pt x="169" y="409"/>
                  </a:lnTo>
                  <a:lnTo>
                    <a:pt x="174" y="408"/>
                  </a:lnTo>
                  <a:lnTo>
                    <a:pt x="181" y="407"/>
                  </a:lnTo>
                  <a:lnTo>
                    <a:pt x="211" y="407"/>
                  </a:lnTo>
                  <a:lnTo>
                    <a:pt x="211" y="346"/>
                  </a:lnTo>
                  <a:lnTo>
                    <a:pt x="181" y="346"/>
                  </a:lnTo>
                  <a:lnTo>
                    <a:pt x="174" y="345"/>
                  </a:lnTo>
                  <a:lnTo>
                    <a:pt x="169" y="344"/>
                  </a:lnTo>
                  <a:lnTo>
                    <a:pt x="164" y="341"/>
                  </a:lnTo>
                  <a:lnTo>
                    <a:pt x="159" y="338"/>
                  </a:lnTo>
                  <a:lnTo>
                    <a:pt x="155" y="333"/>
                  </a:lnTo>
                  <a:lnTo>
                    <a:pt x="153" y="328"/>
                  </a:lnTo>
                  <a:lnTo>
                    <a:pt x="151" y="322"/>
                  </a:lnTo>
                  <a:lnTo>
                    <a:pt x="151" y="316"/>
                  </a:lnTo>
                  <a:lnTo>
                    <a:pt x="151" y="286"/>
                  </a:lnTo>
                  <a:lnTo>
                    <a:pt x="151" y="280"/>
                  </a:lnTo>
                  <a:lnTo>
                    <a:pt x="153" y="275"/>
                  </a:lnTo>
                  <a:lnTo>
                    <a:pt x="155" y="269"/>
                  </a:lnTo>
                  <a:lnTo>
                    <a:pt x="159" y="265"/>
                  </a:lnTo>
                  <a:lnTo>
                    <a:pt x="164" y="261"/>
                  </a:lnTo>
                  <a:lnTo>
                    <a:pt x="169" y="259"/>
                  </a:lnTo>
                  <a:lnTo>
                    <a:pt x="174" y="256"/>
                  </a:lnTo>
                  <a:lnTo>
                    <a:pt x="181" y="256"/>
                  </a:lnTo>
                  <a:lnTo>
                    <a:pt x="211" y="256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4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5" y="182"/>
                  </a:lnTo>
                  <a:lnTo>
                    <a:pt x="153" y="177"/>
                  </a:lnTo>
                  <a:lnTo>
                    <a:pt x="151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1" y="130"/>
                  </a:lnTo>
                  <a:lnTo>
                    <a:pt x="153" y="123"/>
                  </a:lnTo>
                  <a:lnTo>
                    <a:pt x="155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4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/>
                <a:ea typeface="+mn-ea"/>
                <a:cs typeface="+mn-cs"/>
              </a:endParaRPr>
            </a:p>
          </p:txBody>
        </p:sp>
        <p:sp>
          <p:nvSpPr>
            <p:cNvPr id="70" name="Freeform 326">
              <a:extLst>
                <a:ext uri="{FF2B5EF4-FFF2-40B4-BE49-F238E27FC236}">
                  <a16:creationId xmlns:a16="http://schemas.microsoft.com/office/drawing/2014/main" id="{505F0C26-0335-4A1D-AA0D-8C830A4F0DE4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325" y="771525"/>
              <a:ext cx="68263" cy="287338"/>
            </a:xfrm>
            <a:custGeom>
              <a:avLst/>
              <a:gdLst>
                <a:gd name="T0" fmla="*/ 30 w 211"/>
                <a:gd name="T1" fmla="*/ 105 h 903"/>
                <a:gd name="T2" fmla="*/ 42 w 211"/>
                <a:gd name="T3" fmla="*/ 107 h 903"/>
                <a:gd name="T4" fmla="*/ 52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59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256 h 903"/>
                <a:gd name="T22" fmla="*/ 42 w 211"/>
                <a:gd name="T23" fmla="*/ 259 h 903"/>
                <a:gd name="T24" fmla="*/ 52 w 211"/>
                <a:gd name="T25" fmla="*/ 265 h 903"/>
                <a:gd name="T26" fmla="*/ 58 w 211"/>
                <a:gd name="T27" fmla="*/ 275 h 903"/>
                <a:gd name="T28" fmla="*/ 60 w 211"/>
                <a:gd name="T29" fmla="*/ 286 h 903"/>
                <a:gd name="T30" fmla="*/ 59 w 211"/>
                <a:gd name="T31" fmla="*/ 322 h 903"/>
                <a:gd name="T32" fmla="*/ 55 w 211"/>
                <a:gd name="T33" fmla="*/ 333 h 903"/>
                <a:gd name="T34" fmla="*/ 47 w 211"/>
                <a:gd name="T35" fmla="*/ 341 h 903"/>
                <a:gd name="T36" fmla="*/ 36 w 211"/>
                <a:gd name="T37" fmla="*/ 345 h 903"/>
                <a:gd name="T38" fmla="*/ 0 w 211"/>
                <a:gd name="T39" fmla="*/ 346 h 903"/>
                <a:gd name="T40" fmla="*/ 30 w 211"/>
                <a:gd name="T41" fmla="*/ 708 h 903"/>
                <a:gd name="T42" fmla="*/ 42 w 211"/>
                <a:gd name="T43" fmla="*/ 710 h 903"/>
                <a:gd name="T44" fmla="*/ 52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59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798 h 903"/>
                <a:gd name="T64" fmla="*/ 169 w 211"/>
                <a:gd name="T65" fmla="*/ 796 h 903"/>
                <a:gd name="T66" fmla="*/ 159 w 211"/>
                <a:gd name="T67" fmla="*/ 789 h 903"/>
                <a:gd name="T68" fmla="*/ 153 w 211"/>
                <a:gd name="T69" fmla="*/ 780 h 903"/>
                <a:gd name="T70" fmla="*/ 151 w 211"/>
                <a:gd name="T71" fmla="*/ 768 h 903"/>
                <a:gd name="T72" fmla="*/ 152 w 211"/>
                <a:gd name="T73" fmla="*/ 732 h 903"/>
                <a:gd name="T74" fmla="*/ 156 w 211"/>
                <a:gd name="T75" fmla="*/ 721 h 903"/>
                <a:gd name="T76" fmla="*/ 164 w 211"/>
                <a:gd name="T77" fmla="*/ 713 h 903"/>
                <a:gd name="T78" fmla="*/ 175 w 211"/>
                <a:gd name="T79" fmla="*/ 708 h 903"/>
                <a:gd name="T80" fmla="*/ 211 w 211"/>
                <a:gd name="T81" fmla="*/ 708 h 903"/>
                <a:gd name="T82" fmla="*/ 181 w 211"/>
                <a:gd name="T83" fmla="*/ 648 h 903"/>
                <a:gd name="T84" fmla="*/ 169 w 211"/>
                <a:gd name="T85" fmla="*/ 645 h 903"/>
                <a:gd name="T86" fmla="*/ 159 w 211"/>
                <a:gd name="T87" fmla="*/ 638 h 903"/>
                <a:gd name="T88" fmla="*/ 153 w 211"/>
                <a:gd name="T89" fmla="*/ 629 h 903"/>
                <a:gd name="T90" fmla="*/ 151 w 211"/>
                <a:gd name="T91" fmla="*/ 618 h 903"/>
                <a:gd name="T92" fmla="*/ 152 w 211"/>
                <a:gd name="T93" fmla="*/ 581 h 903"/>
                <a:gd name="T94" fmla="*/ 156 w 211"/>
                <a:gd name="T95" fmla="*/ 571 h 903"/>
                <a:gd name="T96" fmla="*/ 164 w 211"/>
                <a:gd name="T97" fmla="*/ 562 h 903"/>
                <a:gd name="T98" fmla="*/ 175 w 211"/>
                <a:gd name="T99" fmla="*/ 558 h 903"/>
                <a:gd name="T100" fmla="*/ 211 w 211"/>
                <a:gd name="T101" fmla="*/ 557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2 w 211"/>
                <a:gd name="T113" fmla="*/ 130 h 903"/>
                <a:gd name="T114" fmla="*/ 156 w 211"/>
                <a:gd name="T115" fmla="*/ 119 h 903"/>
                <a:gd name="T116" fmla="*/ 164 w 211"/>
                <a:gd name="T117" fmla="*/ 110 h 903"/>
                <a:gd name="T118" fmla="*/ 175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2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2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2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2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2" y="710"/>
                  </a:lnTo>
                  <a:lnTo>
                    <a:pt x="47" y="712"/>
                  </a:lnTo>
                  <a:lnTo>
                    <a:pt x="52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59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59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2" y="789"/>
                  </a:lnTo>
                  <a:lnTo>
                    <a:pt x="47" y="793"/>
                  </a:lnTo>
                  <a:lnTo>
                    <a:pt x="42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798"/>
                  </a:lnTo>
                  <a:lnTo>
                    <a:pt x="181" y="798"/>
                  </a:lnTo>
                  <a:lnTo>
                    <a:pt x="175" y="797"/>
                  </a:lnTo>
                  <a:lnTo>
                    <a:pt x="169" y="796"/>
                  </a:lnTo>
                  <a:lnTo>
                    <a:pt x="164" y="793"/>
                  </a:lnTo>
                  <a:lnTo>
                    <a:pt x="159" y="789"/>
                  </a:lnTo>
                  <a:lnTo>
                    <a:pt x="156" y="785"/>
                  </a:lnTo>
                  <a:lnTo>
                    <a:pt x="153" y="780"/>
                  </a:lnTo>
                  <a:lnTo>
                    <a:pt x="152" y="774"/>
                  </a:lnTo>
                  <a:lnTo>
                    <a:pt x="151" y="768"/>
                  </a:lnTo>
                  <a:lnTo>
                    <a:pt x="151" y="738"/>
                  </a:lnTo>
                  <a:lnTo>
                    <a:pt x="152" y="732"/>
                  </a:lnTo>
                  <a:lnTo>
                    <a:pt x="153" y="726"/>
                  </a:lnTo>
                  <a:lnTo>
                    <a:pt x="156" y="721"/>
                  </a:lnTo>
                  <a:lnTo>
                    <a:pt x="159" y="717"/>
                  </a:lnTo>
                  <a:lnTo>
                    <a:pt x="164" y="713"/>
                  </a:lnTo>
                  <a:lnTo>
                    <a:pt x="169" y="710"/>
                  </a:lnTo>
                  <a:lnTo>
                    <a:pt x="175" y="708"/>
                  </a:lnTo>
                  <a:lnTo>
                    <a:pt x="181" y="708"/>
                  </a:lnTo>
                  <a:lnTo>
                    <a:pt x="211" y="708"/>
                  </a:lnTo>
                  <a:lnTo>
                    <a:pt x="211" y="648"/>
                  </a:lnTo>
                  <a:lnTo>
                    <a:pt x="181" y="648"/>
                  </a:lnTo>
                  <a:lnTo>
                    <a:pt x="175" y="647"/>
                  </a:lnTo>
                  <a:lnTo>
                    <a:pt x="169" y="645"/>
                  </a:lnTo>
                  <a:lnTo>
                    <a:pt x="164" y="643"/>
                  </a:lnTo>
                  <a:lnTo>
                    <a:pt x="159" y="638"/>
                  </a:lnTo>
                  <a:lnTo>
                    <a:pt x="156" y="634"/>
                  </a:lnTo>
                  <a:lnTo>
                    <a:pt x="153" y="629"/>
                  </a:lnTo>
                  <a:lnTo>
                    <a:pt x="152" y="623"/>
                  </a:lnTo>
                  <a:lnTo>
                    <a:pt x="151" y="618"/>
                  </a:lnTo>
                  <a:lnTo>
                    <a:pt x="151" y="587"/>
                  </a:lnTo>
                  <a:lnTo>
                    <a:pt x="152" y="581"/>
                  </a:lnTo>
                  <a:lnTo>
                    <a:pt x="153" y="576"/>
                  </a:lnTo>
                  <a:lnTo>
                    <a:pt x="156" y="571"/>
                  </a:lnTo>
                  <a:lnTo>
                    <a:pt x="159" y="566"/>
                  </a:lnTo>
                  <a:lnTo>
                    <a:pt x="164" y="562"/>
                  </a:lnTo>
                  <a:lnTo>
                    <a:pt x="169" y="560"/>
                  </a:lnTo>
                  <a:lnTo>
                    <a:pt x="175" y="558"/>
                  </a:lnTo>
                  <a:lnTo>
                    <a:pt x="181" y="557"/>
                  </a:lnTo>
                  <a:lnTo>
                    <a:pt x="211" y="557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5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6" y="182"/>
                  </a:lnTo>
                  <a:lnTo>
                    <a:pt x="153" y="177"/>
                  </a:lnTo>
                  <a:lnTo>
                    <a:pt x="152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2" y="130"/>
                  </a:lnTo>
                  <a:lnTo>
                    <a:pt x="153" y="123"/>
                  </a:lnTo>
                  <a:lnTo>
                    <a:pt x="156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5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/>
                <a:ea typeface="+mn-ea"/>
                <a:cs typeface="+mn-cs"/>
              </a:endParaRPr>
            </a:p>
          </p:txBody>
        </p:sp>
        <p:sp>
          <p:nvSpPr>
            <p:cNvPr id="71" name="Freeform 327">
              <a:extLst>
                <a:ext uri="{FF2B5EF4-FFF2-40B4-BE49-F238E27FC236}">
                  <a16:creationId xmlns:a16="http://schemas.microsoft.com/office/drawing/2014/main" id="{EE66CB30-F704-45C9-BA83-17BA7DC138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3313" y="771525"/>
              <a:ext cx="61913" cy="287338"/>
            </a:xfrm>
            <a:custGeom>
              <a:avLst/>
              <a:gdLst>
                <a:gd name="T0" fmla="*/ 0 w 195"/>
                <a:gd name="T1" fmla="*/ 0 h 903"/>
                <a:gd name="T2" fmla="*/ 30 w 195"/>
                <a:gd name="T3" fmla="*/ 105 h 903"/>
                <a:gd name="T4" fmla="*/ 42 w 195"/>
                <a:gd name="T5" fmla="*/ 107 h 903"/>
                <a:gd name="T6" fmla="*/ 51 w 195"/>
                <a:gd name="T7" fmla="*/ 115 h 903"/>
                <a:gd name="T8" fmla="*/ 58 w 195"/>
                <a:gd name="T9" fmla="*/ 123 h 903"/>
                <a:gd name="T10" fmla="*/ 60 w 195"/>
                <a:gd name="T11" fmla="*/ 135 h 903"/>
                <a:gd name="T12" fmla="*/ 59 w 195"/>
                <a:gd name="T13" fmla="*/ 172 h 903"/>
                <a:gd name="T14" fmla="*/ 55 w 195"/>
                <a:gd name="T15" fmla="*/ 182 h 903"/>
                <a:gd name="T16" fmla="*/ 47 w 195"/>
                <a:gd name="T17" fmla="*/ 191 h 903"/>
                <a:gd name="T18" fmla="*/ 36 w 195"/>
                <a:gd name="T19" fmla="*/ 195 h 903"/>
                <a:gd name="T20" fmla="*/ 0 w 195"/>
                <a:gd name="T21" fmla="*/ 196 h 903"/>
                <a:gd name="T22" fmla="*/ 30 w 195"/>
                <a:gd name="T23" fmla="*/ 256 h 903"/>
                <a:gd name="T24" fmla="*/ 42 w 195"/>
                <a:gd name="T25" fmla="*/ 259 h 903"/>
                <a:gd name="T26" fmla="*/ 51 w 195"/>
                <a:gd name="T27" fmla="*/ 265 h 903"/>
                <a:gd name="T28" fmla="*/ 58 w 195"/>
                <a:gd name="T29" fmla="*/ 275 h 903"/>
                <a:gd name="T30" fmla="*/ 60 w 195"/>
                <a:gd name="T31" fmla="*/ 286 h 903"/>
                <a:gd name="T32" fmla="*/ 59 w 195"/>
                <a:gd name="T33" fmla="*/ 322 h 903"/>
                <a:gd name="T34" fmla="*/ 55 w 195"/>
                <a:gd name="T35" fmla="*/ 333 h 903"/>
                <a:gd name="T36" fmla="*/ 47 w 195"/>
                <a:gd name="T37" fmla="*/ 341 h 903"/>
                <a:gd name="T38" fmla="*/ 36 w 195"/>
                <a:gd name="T39" fmla="*/ 345 h 903"/>
                <a:gd name="T40" fmla="*/ 0 w 195"/>
                <a:gd name="T41" fmla="*/ 346 h 903"/>
                <a:gd name="T42" fmla="*/ 30 w 195"/>
                <a:gd name="T43" fmla="*/ 407 h 903"/>
                <a:gd name="T44" fmla="*/ 42 w 195"/>
                <a:gd name="T45" fmla="*/ 409 h 903"/>
                <a:gd name="T46" fmla="*/ 51 w 195"/>
                <a:gd name="T47" fmla="*/ 415 h 903"/>
                <a:gd name="T48" fmla="*/ 58 w 195"/>
                <a:gd name="T49" fmla="*/ 425 h 903"/>
                <a:gd name="T50" fmla="*/ 60 w 195"/>
                <a:gd name="T51" fmla="*/ 437 h 903"/>
                <a:gd name="T52" fmla="*/ 59 w 195"/>
                <a:gd name="T53" fmla="*/ 473 h 903"/>
                <a:gd name="T54" fmla="*/ 55 w 195"/>
                <a:gd name="T55" fmla="*/ 484 h 903"/>
                <a:gd name="T56" fmla="*/ 47 w 195"/>
                <a:gd name="T57" fmla="*/ 491 h 903"/>
                <a:gd name="T58" fmla="*/ 36 w 195"/>
                <a:gd name="T59" fmla="*/ 497 h 903"/>
                <a:gd name="T60" fmla="*/ 0 w 195"/>
                <a:gd name="T61" fmla="*/ 497 h 903"/>
                <a:gd name="T62" fmla="*/ 180 w 195"/>
                <a:gd name="T63" fmla="*/ 903 h 903"/>
                <a:gd name="T64" fmla="*/ 187 w 195"/>
                <a:gd name="T65" fmla="*/ 902 h 903"/>
                <a:gd name="T66" fmla="*/ 191 w 195"/>
                <a:gd name="T67" fmla="*/ 899 h 903"/>
                <a:gd name="T68" fmla="*/ 194 w 195"/>
                <a:gd name="T69" fmla="*/ 895 h 903"/>
                <a:gd name="T70" fmla="*/ 195 w 195"/>
                <a:gd name="T71" fmla="*/ 888 h 903"/>
                <a:gd name="T72" fmla="*/ 195 w 195"/>
                <a:gd name="T73" fmla="*/ 12 h 903"/>
                <a:gd name="T74" fmla="*/ 193 w 195"/>
                <a:gd name="T75" fmla="*/ 6 h 903"/>
                <a:gd name="T76" fmla="*/ 189 w 195"/>
                <a:gd name="T77" fmla="*/ 2 h 903"/>
                <a:gd name="T78" fmla="*/ 183 w 195"/>
                <a:gd name="T79" fmla="*/ 0 h 903"/>
                <a:gd name="T80" fmla="*/ 180 w 195"/>
                <a:gd name="T81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5" h="903">
                  <a:moveTo>
                    <a:pt x="180" y="0"/>
                  </a:moveTo>
                  <a:lnTo>
                    <a:pt x="0" y="0"/>
                  </a:lnTo>
                  <a:lnTo>
                    <a:pt x="0" y="105"/>
                  </a:ln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1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1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407"/>
                  </a:lnTo>
                  <a:lnTo>
                    <a:pt x="30" y="407"/>
                  </a:lnTo>
                  <a:lnTo>
                    <a:pt x="36" y="408"/>
                  </a:lnTo>
                  <a:lnTo>
                    <a:pt x="42" y="409"/>
                  </a:lnTo>
                  <a:lnTo>
                    <a:pt x="47" y="412"/>
                  </a:lnTo>
                  <a:lnTo>
                    <a:pt x="51" y="415"/>
                  </a:lnTo>
                  <a:lnTo>
                    <a:pt x="55" y="419"/>
                  </a:lnTo>
                  <a:lnTo>
                    <a:pt x="58" y="425"/>
                  </a:lnTo>
                  <a:lnTo>
                    <a:pt x="59" y="430"/>
                  </a:lnTo>
                  <a:lnTo>
                    <a:pt x="60" y="437"/>
                  </a:lnTo>
                  <a:lnTo>
                    <a:pt x="60" y="467"/>
                  </a:lnTo>
                  <a:lnTo>
                    <a:pt x="59" y="473"/>
                  </a:lnTo>
                  <a:lnTo>
                    <a:pt x="58" y="478"/>
                  </a:lnTo>
                  <a:lnTo>
                    <a:pt x="55" y="484"/>
                  </a:lnTo>
                  <a:lnTo>
                    <a:pt x="51" y="488"/>
                  </a:lnTo>
                  <a:lnTo>
                    <a:pt x="47" y="491"/>
                  </a:lnTo>
                  <a:lnTo>
                    <a:pt x="42" y="495"/>
                  </a:lnTo>
                  <a:lnTo>
                    <a:pt x="36" y="497"/>
                  </a:lnTo>
                  <a:lnTo>
                    <a:pt x="30" y="497"/>
                  </a:lnTo>
                  <a:lnTo>
                    <a:pt x="0" y="497"/>
                  </a:lnTo>
                  <a:lnTo>
                    <a:pt x="0" y="903"/>
                  </a:lnTo>
                  <a:lnTo>
                    <a:pt x="180" y="903"/>
                  </a:lnTo>
                  <a:lnTo>
                    <a:pt x="183" y="903"/>
                  </a:lnTo>
                  <a:lnTo>
                    <a:pt x="187" y="902"/>
                  </a:lnTo>
                  <a:lnTo>
                    <a:pt x="189" y="901"/>
                  </a:lnTo>
                  <a:lnTo>
                    <a:pt x="191" y="899"/>
                  </a:lnTo>
                  <a:lnTo>
                    <a:pt x="193" y="897"/>
                  </a:lnTo>
                  <a:lnTo>
                    <a:pt x="194" y="895"/>
                  </a:lnTo>
                  <a:lnTo>
                    <a:pt x="195" y="891"/>
                  </a:lnTo>
                  <a:lnTo>
                    <a:pt x="195" y="888"/>
                  </a:lnTo>
                  <a:lnTo>
                    <a:pt x="195" y="15"/>
                  </a:lnTo>
                  <a:lnTo>
                    <a:pt x="195" y="12"/>
                  </a:lnTo>
                  <a:lnTo>
                    <a:pt x="194" y="10"/>
                  </a:lnTo>
                  <a:lnTo>
                    <a:pt x="193" y="6"/>
                  </a:lnTo>
                  <a:lnTo>
                    <a:pt x="191" y="4"/>
                  </a:lnTo>
                  <a:lnTo>
                    <a:pt x="189" y="2"/>
                  </a:lnTo>
                  <a:lnTo>
                    <a:pt x="187" y="1"/>
                  </a:lnTo>
                  <a:lnTo>
                    <a:pt x="183" y="0"/>
                  </a:lnTo>
                  <a:lnTo>
                    <a:pt x="180" y="0"/>
                  </a:lnTo>
                  <a:lnTo>
                    <a:pt x="18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/>
                <a:ea typeface="+mn-ea"/>
                <a:cs typeface="+mn-cs"/>
              </a:endParaRPr>
            </a:p>
          </p:txBody>
        </p:sp>
      </p:grpSp>
      <p:sp>
        <p:nvSpPr>
          <p:cNvPr id="72" name="Freeform 2319" descr="Icon of leaf. ">
            <a:extLst>
              <a:ext uri="{FF2B5EF4-FFF2-40B4-BE49-F238E27FC236}">
                <a16:creationId xmlns:a16="http://schemas.microsoft.com/office/drawing/2014/main" id="{4C935A16-4F4C-4B17-B911-F1D554A088A8}"/>
              </a:ext>
            </a:extLst>
          </p:cNvPr>
          <p:cNvSpPr>
            <a:spLocks noEditPoints="1"/>
          </p:cNvSpPr>
          <p:nvPr/>
        </p:nvSpPr>
        <p:spPr bwMode="auto">
          <a:xfrm>
            <a:off x="10247928" y="2303513"/>
            <a:ext cx="367656" cy="367656"/>
          </a:xfrm>
          <a:custGeom>
            <a:avLst/>
            <a:gdLst>
              <a:gd name="T0" fmla="*/ 550 w 868"/>
              <a:gd name="T1" fmla="*/ 453 h 868"/>
              <a:gd name="T2" fmla="*/ 561 w 868"/>
              <a:gd name="T3" fmla="*/ 457 h 868"/>
              <a:gd name="T4" fmla="*/ 565 w 868"/>
              <a:gd name="T5" fmla="*/ 468 h 868"/>
              <a:gd name="T6" fmla="*/ 561 w 868"/>
              <a:gd name="T7" fmla="*/ 479 h 868"/>
              <a:gd name="T8" fmla="*/ 550 w 868"/>
              <a:gd name="T9" fmla="*/ 483 h 868"/>
              <a:gd name="T10" fmla="*/ 432 w 868"/>
              <a:gd name="T11" fmla="*/ 604 h 868"/>
              <a:gd name="T12" fmla="*/ 442 w 868"/>
              <a:gd name="T13" fmla="*/ 611 h 868"/>
              <a:gd name="T14" fmla="*/ 444 w 868"/>
              <a:gd name="T15" fmla="*/ 622 h 868"/>
              <a:gd name="T16" fmla="*/ 437 w 868"/>
              <a:gd name="T17" fmla="*/ 632 h 868"/>
              <a:gd name="T18" fmla="*/ 254 w 868"/>
              <a:gd name="T19" fmla="*/ 634 h 868"/>
              <a:gd name="T20" fmla="*/ 233 w 868"/>
              <a:gd name="T21" fmla="*/ 438 h 868"/>
              <a:gd name="T22" fmla="*/ 237 w 868"/>
              <a:gd name="T23" fmla="*/ 427 h 868"/>
              <a:gd name="T24" fmla="*/ 248 w 868"/>
              <a:gd name="T25" fmla="*/ 423 h 868"/>
              <a:gd name="T26" fmla="*/ 258 w 868"/>
              <a:gd name="T27" fmla="*/ 427 h 868"/>
              <a:gd name="T28" fmla="*/ 263 w 868"/>
              <a:gd name="T29" fmla="*/ 438 h 868"/>
              <a:gd name="T30" fmla="*/ 384 w 868"/>
              <a:gd name="T31" fmla="*/ 315 h 868"/>
              <a:gd name="T32" fmla="*/ 390 w 868"/>
              <a:gd name="T33" fmla="*/ 305 h 868"/>
              <a:gd name="T34" fmla="*/ 402 w 868"/>
              <a:gd name="T35" fmla="*/ 303 h 868"/>
              <a:gd name="T36" fmla="*/ 412 w 868"/>
              <a:gd name="T37" fmla="*/ 309 h 868"/>
              <a:gd name="T38" fmla="*/ 414 w 868"/>
              <a:gd name="T39" fmla="*/ 431 h 868"/>
              <a:gd name="T40" fmla="*/ 536 w 868"/>
              <a:gd name="T41" fmla="*/ 251 h 868"/>
              <a:gd name="T42" fmla="*/ 544 w 868"/>
              <a:gd name="T43" fmla="*/ 243 h 868"/>
              <a:gd name="T44" fmla="*/ 555 w 868"/>
              <a:gd name="T45" fmla="*/ 243 h 868"/>
              <a:gd name="T46" fmla="*/ 564 w 868"/>
              <a:gd name="T47" fmla="*/ 251 h 868"/>
              <a:gd name="T48" fmla="*/ 610 w 868"/>
              <a:gd name="T49" fmla="*/ 302 h 868"/>
              <a:gd name="T50" fmla="*/ 621 w 868"/>
              <a:gd name="T51" fmla="*/ 307 h 868"/>
              <a:gd name="T52" fmla="*/ 625 w 868"/>
              <a:gd name="T53" fmla="*/ 317 h 868"/>
              <a:gd name="T54" fmla="*/ 621 w 868"/>
              <a:gd name="T55" fmla="*/ 328 h 868"/>
              <a:gd name="T56" fmla="*/ 610 w 868"/>
              <a:gd name="T57" fmla="*/ 332 h 868"/>
              <a:gd name="T58" fmla="*/ 854 w 868"/>
              <a:gd name="T59" fmla="*/ 0 h 868"/>
              <a:gd name="T60" fmla="*/ 789 w 868"/>
              <a:gd name="T61" fmla="*/ 9 h 868"/>
              <a:gd name="T62" fmla="*/ 611 w 868"/>
              <a:gd name="T63" fmla="*/ 45 h 868"/>
              <a:gd name="T64" fmla="*/ 472 w 868"/>
              <a:gd name="T65" fmla="*/ 86 h 868"/>
              <a:gd name="T66" fmla="*/ 319 w 868"/>
              <a:gd name="T67" fmla="*/ 147 h 868"/>
              <a:gd name="T68" fmla="*/ 200 w 868"/>
              <a:gd name="T69" fmla="*/ 219 h 868"/>
              <a:gd name="T70" fmla="*/ 114 w 868"/>
              <a:gd name="T71" fmla="*/ 301 h 868"/>
              <a:gd name="T72" fmla="*/ 63 w 868"/>
              <a:gd name="T73" fmla="*/ 386 h 868"/>
              <a:gd name="T74" fmla="*/ 46 w 868"/>
              <a:gd name="T75" fmla="*/ 463 h 868"/>
              <a:gd name="T76" fmla="*/ 49 w 868"/>
              <a:gd name="T77" fmla="*/ 544 h 868"/>
              <a:gd name="T78" fmla="*/ 74 w 868"/>
              <a:gd name="T79" fmla="*/ 630 h 868"/>
              <a:gd name="T80" fmla="*/ 4 w 868"/>
              <a:gd name="T81" fmla="*/ 799 h 868"/>
              <a:gd name="T82" fmla="*/ 0 w 868"/>
              <a:gd name="T83" fmla="*/ 809 h 868"/>
              <a:gd name="T84" fmla="*/ 4 w 868"/>
              <a:gd name="T85" fmla="*/ 820 h 868"/>
              <a:gd name="T86" fmla="*/ 55 w 868"/>
              <a:gd name="T87" fmla="*/ 868 h 868"/>
              <a:gd name="T88" fmla="*/ 66 w 868"/>
              <a:gd name="T89" fmla="*/ 866 h 868"/>
              <a:gd name="T90" fmla="*/ 224 w 868"/>
              <a:gd name="T91" fmla="*/ 786 h 868"/>
              <a:gd name="T92" fmla="*/ 326 w 868"/>
              <a:gd name="T93" fmla="*/ 816 h 868"/>
              <a:gd name="T94" fmla="*/ 405 w 868"/>
              <a:gd name="T95" fmla="*/ 819 h 868"/>
              <a:gd name="T96" fmla="*/ 464 w 868"/>
              <a:gd name="T97" fmla="*/ 806 h 868"/>
              <a:gd name="T98" fmla="*/ 521 w 868"/>
              <a:gd name="T99" fmla="*/ 779 h 868"/>
              <a:gd name="T100" fmla="*/ 575 w 868"/>
              <a:gd name="T101" fmla="*/ 740 h 868"/>
              <a:gd name="T102" fmla="*/ 625 w 868"/>
              <a:gd name="T103" fmla="*/ 690 h 868"/>
              <a:gd name="T104" fmla="*/ 672 w 868"/>
              <a:gd name="T105" fmla="*/ 627 h 868"/>
              <a:gd name="T106" fmla="*/ 715 w 868"/>
              <a:gd name="T107" fmla="*/ 550 h 868"/>
              <a:gd name="T108" fmla="*/ 773 w 868"/>
              <a:gd name="T109" fmla="*/ 415 h 868"/>
              <a:gd name="T110" fmla="*/ 818 w 868"/>
              <a:gd name="T111" fmla="*/ 271 h 868"/>
              <a:gd name="T112" fmla="*/ 862 w 868"/>
              <a:gd name="T113" fmla="*/ 53 h 868"/>
              <a:gd name="T114" fmla="*/ 866 w 868"/>
              <a:gd name="T115" fmla="*/ 10 h 8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868" h="868">
                <a:moveTo>
                  <a:pt x="610" y="332"/>
                </a:moveTo>
                <a:lnTo>
                  <a:pt x="557" y="332"/>
                </a:lnTo>
                <a:lnTo>
                  <a:pt x="435" y="453"/>
                </a:lnTo>
                <a:lnTo>
                  <a:pt x="550" y="453"/>
                </a:lnTo>
                <a:lnTo>
                  <a:pt x="553" y="453"/>
                </a:lnTo>
                <a:lnTo>
                  <a:pt x="555" y="454"/>
                </a:lnTo>
                <a:lnTo>
                  <a:pt x="559" y="456"/>
                </a:lnTo>
                <a:lnTo>
                  <a:pt x="561" y="457"/>
                </a:lnTo>
                <a:lnTo>
                  <a:pt x="563" y="460"/>
                </a:lnTo>
                <a:lnTo>
                  <a:pt x="564" y="463"/>
                </a:lnTo>
                <a:lnTo>
                  <a:pt x="565" y="466"/>
                </a:lnTo>
                <a:lnTo>
                  <a:pt x="565" y="468"/>
                </a:lnTo>
                <a:lnTo>
                  <a:pt x="565" y="471"/>
                </a:lnTo>
                <a:lnTo>
                  <a:pt x="564" y="474"/>
                </a:lnTo>
                <a:lnTo>
                  <a:pt x="563" y="476"/>
                </a:lnTo>
                <a:lnTo>
                  <a:pt x="561" y="479"/>
                </a:lnTo>
                <a:lnTo>
                  <a:pt x="559" y="481"/>
                </a:lnTo>
                <a:lnTo>
                  <a:pt x="555" y="482"/>
                </a:lnTo>
                <a:lnTo>
                  <a:pt x="553" y="483"/>
                </a:lnTo>
                <a:lnTo>
                  <a:pt x="550" y="483"/>
                </a:lnTo>
                <a:lnTo>
                  <a:pt x="405" y="483"/>
                </a:lnTo>
                <a:lnTo>
                  <a:pt x="284" y="604"/>
                </a:lnTo>
                <a:lnTo>
                  <a:pt x="429" y="604"/>
                </a:lnTo>
                <a:lnTo>
                  <a:pt x="432" y="604"/>
                </a:lnTo>
                <a:lnTo>
                  <a:pt x="435" y="605"/>
                </a:lnTo>
                <a:lnTo>
                  <a:pt x="437" y="607"/>
                </a:lnTo>
                <a:lnTo>
                  <a:pt x="440" y="608"/>
                </a:lnTo>
                <a:lnTo>
                  <a:pt x="442" y="611"/>
                </a:lnTo>
                <a:lnTo>
                  <a:pt x="443" y="614"/>
                </a:lnTo>
                <a:lnTo>
                  <a:pt x="444" y="616"/>
                </a:lnTo>
                <a:lnTo>
                  <a:pt x="444" y="619"/>
                </a:lnTo>
                <a:lnTo>
                  <a:pt x="444" y="622"/>
                </a:lnTo>
                <a:lnTo>
                  <a:pt x="443" y="626"/>
                </a:lnTo>
                <a:lnTo>
                  <a:pt x="442" y="628"/>
                </a:lnTo>
                <a:lnTo>
                  <a:pt x="440" y="630"/>
                </a:lnTo>
                <a:lnTo>
                  <a:pt x="437" y="632"/>
                </a:lnTo>
                <a:lnTo>
                  <a:pt x="435" y="633"/>
                </a:lnTo>
                <a:lnTo>
                  <a:pt x="432" y="634"/>
                </a:lnTo>
                <a:lnTo>
                  <a:pt x="429" y="634"/>
                </a:lnTo>
                <a:lnTo>
                  <a:pt x="254" y="634"/>
                </a:lnTo>
                <a:lnTo>
                  <a:pt x="58" y="830"/>
                </a:lnTo>
                <a:lnTo>
                  <a:pt x="36" y="809"/>
                </a:lnTo>
                <a:lnTo>
                  <a:pt x="233" y="613"/>
                </a:lnTo>
                <a:lnTo>
                  <a:pt x="233" y="438"/>
                </a:lnTo>
                <a:lnTo>
                  <a:pt x="233" y="435"/>
                </a:lnTo>
                <a:lnTo>
                  <a:pt x="234" y="433"/>
                </a:lnTo>
                <a:lnTo>
                  <a:pt x="236" y="429"/>
                </a:lnTo>
                <a:lnTo>
                  <a:pt x="237" y="427"/>
                </a:lnTo>
                <a:lnTo>
                  <a:pt x="239" y="426"/>
                </a:lnTo>
                <a:lnTo>
                  <a:pt x="242" y="424"/>
                </a:lnTo>
                <a:lnTo>
                  <a:pt x="244" y="423"/>
                </a:lnTo>
                <a:lnTo>
                  <a:pt x="248" y="423"/>
                </a:lnTo>
                <a:lnTo>
                  <a:pt x="251" y="423"/>
                </a:lnTo>
                <a:lnTo>
                  <a:pt x="254" y="424"/>
                </a:lnTo>
                <a:lnTo>
                  <a:pt x="256" y="426"/>
                </a:lnTo>
                <a:lnTo>
                  <a:pt x="258" y="427"/>
                </a:lnTo>
                <a:lnTo>
                  <a:pt x="261" y="429"/>
                </a:lnTo>
                <a:lnTo>
                  <a:pt x="262" y="433"/>
                </a:lnTo>
                <a:lnTo>
                  <a:pt x="263" y="435"/>
                </a:lnTo>
                <a:lnTo>
                  <a:pt x="263" y="438"/>
                </a:lnTo>
                <a:lnTo>
                  <a:pt x="263" y="583"/>
                </a:lnTo>
                <a:lnTo>
                  <a:pt x="384" y="463"/>
                </a:lnTo>
                <a:lnTo>
                  <a:pt x="384" y="317"/>
                </a:lnTo>
                <a:lnTo>
                  <a:pt x="384" y="315"/>
                </a:lnTo>
                <a:lnTo>
                  <a:pt x="385" y="311"/>
                </a:lnTo>
                <a:lnTo>
                  <a:pt x="386" y="309"/>
                </a:lnTo>
                <a:lnTo>
                  <a:pt x="388" y="307"/>
                </a:lnTo>
                <a:lnTo>
                  <a:pt x="390" y="305"/>
                </a:lnTo>
                <a:lnTo>
                  <a:pt x="393" y="303"/>
                </a:lnTo>
                <a:lnTo>
                  <a:pt x="396" y="303"/>
                </a:lnTo>
                <a:lnTo>
                  <a:pt x="399" y="302"/>
                </a:lnTo>
                <a:lnTo>
                  <a:pt x="402" y="303"/>
                </a:lnTo>
                <a:lnTo>
                  <a:pt x="405" y="303"/>
                </a:lnTo>
                <a:lnTo>
                  <a:pt x="407" y="305"/>
                </a:lnTo>
                <a:lnTo>
                  <a:pt x="410" y="307"/>
                </a:lnTo>
                <a:lnTo>
                  <a:pt x="412" y="309"/>
                </a:lnTo>
                <a:lnTo>
                  <a:pt x="413" y="311"/>
                </a:lnTo>
                <a:lnTo>
                  <a:pt x="414" y="315"/>
                </a:lnTo>
                <a:lnTo>
                  <a:pt x="414" y="317"/>
                </a:lnTo>
                <a:lnTo>
                  <a:pt x="414" y="431"/>
                </a:lnTo>
                <a:lnTo>
                  <a:pt x="535" y="311"/>
                </a:lnTo>
                <a:lnTo>
                  <a:pt x="535" y="257"/>
                </a:lnTo>
                <a:lnTo>
                  <a:pt x="535" y="253"/>
                </a:lnTo>
                <a:lnTo>
                  <a:pt x="536" y="251"/>
                </a:lnTo>
                <a:lnTo>
                  <a:pt x="537" y="248"/>
                </a:lnTo>
                <a:lnTo>
                  <a:pt x="539" y="246"/>
                </a:lnTo>
                <a:lnTo>
                  <a:pt x="542" y="245"/>
                </a:lnTo>
                <a:lnTo>
                  <a:pt x="544" y="243"/>
                </a:lnTo>
                <a:lnTo>
                  <a:pt x="547" y="242"/>
                </a:lnTo>
                <a:lnTo>
                  <a:pt x="550" y="242"/>
                </a:lnTo>
                <a:lnTo>
                  <a:pt x="553" y="242"/>
                </a:lnTo>
                <a:lnTo>
                  <a:pt x="555" y="243"/>
                </a:lnTo>
                <a:lnTo>
                  <a:pt x="559" y="245"/>
                </a:lnTo>
                <a:lnTo>
                  <a:pt x="561" y="246"/>
                </a:lnTo>
                <a:lnTo>
                  <a:pt x="563" y="248"/>
                </a:lnTo>
                <a:lnTo>
                  <a:pt x="564" y="251"/>
                </a:lnTo>
                <a:lnTo>
                  <a:pt x="565" y="253"/>
                </a:lnTo>
                <a:lnTo>
                  <a:pt x="565" y="257"/>
                </a:lnTo>
                <a:lnTo>
                  <a:pt x="565" y="302"/>
                </a:lnTo>
                <a:lnTo>
                  <a:pt x="610" y="302"/>
                </a:lnTo>
                <a:lnTo>
                  <a:pt x="613" y="303"/>
                </a:lnTo>
                <a:lnTo>
                  <a:pt x="617" y="303"/>
                </a:lnTo>
                <a:lnTo>
                  <a:pt x="619" y="305"/>
                </a:lnTo>
                <a:lnTo>
                  <a:pt x="621" y="307"/>
                </a:lnTo>
                <a:lnTo>
                  <a:pt x="623" y="309"/>
                </a:lnTo>
                <a:lnTo>
                  <a:pt x="624" y="311"/>
                </a:lnTo>
                <a:lnTo>
                  <a:pt x="625" y="315"/>
                </a:lnTo>
                <a:lnTo>
                  <a:pt x="625" y="317"/>
                </a:lnTo>
                <a:lnTo>
                  <a:pt x="625" y="320"/>
                </a:lnTo>
                <a:lnTo>
                  <a:pt x="624" y="323"/>
                </a:lnTo>
                <a:lnTo>
                  <a:pt x="623" y="326"/>
                </a:lnTo>
                <a:lnTo>
                  <a:pt x="621" y="328"/>
                </a:lnTo>
                <a:lnTo>
                  <a:pt x="619" y="330"/>
                </a:lnTo>
                <a:lnTo>
                  <a:pt x="617" y="331"/>
                </a:lnTo>
                <a:lnTo>
                  <a:pt x="613" y="332"/>
                </a:lnTo>
                <a:lnTo>
                  <a:pt x="610" y="332"/>
                </a:lnTo>
                <a:close/>
                <a:moveTo>
                  <a:pt x="863" y="5"/>
                </a:moveTo>
                <a:lnTo>
                  <a:pt x="860" y="3"/>
                </a:lnTo>
                <a:lnTo>
                  <a:pt x="857" y="1"/>
                </a:lnTo>
                <a:lnTo>
                  <a:pt x="854" y="0"/>
                </a:lnTo>
                <a:lnTo>
                  <a:pt x="850" y="0"/>
                </a:lnTo>
                <a:lnTo>
                  <a:pt x="843" y="1"/>
                </a:lnTo>
                <a:lnTo>
                  <a:pt x="821" y="5"/>
                </a:lnTo>
                <a:lnTo>
                  <a:pt x="789" y="9"/>
                </a:lnTo>
                <a:lnTo>
                  <a:pt x="747" y="16"/>
                </a:lnTo>
                <a:lnTo>
                  <a:pt x="697" y="26"/>
                </a:lnTo>
                <a:lnTo>
                  <a:pt x="641" y="38"/>
                </a:lnTo>
                <a:lnTo>
                  <a:pt x="611" y="45"/>
                </a:lnTo>
                <a:lnTo>
                  <a:pt x="580" y="54"/>
                </a:lnTo>
                <a:lnTo>
                  <a:pt x="548" y="63"/>
                </a:lnTo>
                <a:lnTo>
                  <a:pt x="516" y="72"/>
                </a:lnTo>
                <a:lnTo>
                  <a:pt x="472" y="86"/>
                </a:lnTo>
                <a:lnTo>
                  <a:pt x="431" y="100"/>
                </a:lnTo>
                <a:lnTo>
                  <a:pt x="391" y="115"/>
                </a:lnTo>
                <a:lnTo>
                  <a:pt x="355" y="131"/>
                </a:lnTo>
                <a:lnTo>
                  <a:pt x="319" y="147"/>
                </a:lnTo>
                <a:lnTo>
                  <a:pt x="286" y="164"/>
                </a:lnTo>
                <a:lnTo>
                  <a:pt x="256" y="182"/>
                </a:lnTo>
                <a:lnTo>
                  <a:pt x="227" y="200"/>
                </a:lnTo>
                <a:lnTo>
                  <a:pt x="200" y="219"/>
                </a:lnTo>
                <a:lnTo>
                  <a:pt x="176" y="238"/>
                </a:lnTo>
                <a:lnTo>
                  <a:pt x="153" y="259"/>
                </a:lnTo>
                <a:lnTo>
                  <a:pt x="133" y="279"/>
                </a:lnTo>
                <a:lnTo>
                  <a:pt x="114" y="301"/>
                </a:lnTo>
                <a:lnTo>
                  <a:pt x="97" y="323"/>
                </a:lnTo>
                <a:lnTo>
                  <a:pt x="84" y="346"/>
                </a:lnTo>
                <a:lnTo>
                  <a:pt x="72" y="368"/>
                </a:lnTo>
                <a:lnTo>
                  <a:pt x="63" y="386"/>
                </a:lnTo>
                <a:lnTo>
                  <a:pt x="57" y="406"/>
                </a:lnTo>
                <a:lnTo>
                  <a:pt x="51" y="424"/>
                </a:lnTo>
                <a:lnTo>
                  <a:pt x="48" y="443"/>
                </a:lnTo>
                <a:lnTo>
                  <a:pt x="46" y="463"/>
                </a:lnTo>
                <a:lnTo>
                  <a:pt x="44" y="483"/>
                </a:lnTo>
                <a:lnTo>
                  <a:pt x="45" y="503"/>
                </a:lnTo>
                <a:lnTo>
                  <a:pt x="46" y="524"/>
                </a:lnTo>
                <a:lnTo>
                  <a:pt x="49" y="544"/>
                </a:lnTo>
                <a:lnTo>
                  <a:pt x="54" y="564"/>
                </a:lnTo>
                <a:lnTo>
                  <a:pt x="59" y="586"/>
                </a:lnTo>
                <a:lnTo>
                  <a:pt x="65" y="607"/>
                </a:lnTo>
                <a:lnTo>
                  <a:pt x="74" y="630"/>
                </a:lnTo>
                <a:lnTo>
                  <a:pt x="84" y="651"/>
                </a:lnTo>
                <a:lnTo>
                  <a:pt x="94" y="674"/>
                </a:lnTo>
                <a:lnTo>
                  <a:pt x="107" y="696"/>
                </a:lnTo>
                <a:lnTo>
                  <a:pt x="4" y="799"/>
                </a:lnTo>
                <a:lnTo>
                  <a:pt x="2" y="801"/>
                </a:lnTo>
                <a:lnTo>
                  <a:pt x="1" y="804"/>
                </a:lnTo>
                <a:lnTo>
                  <a:pt x="0" y="807"/>
                </a:lnTo>
                <a:lnTo>
                  <a:pt x="0" y="809"/>
                </a:lnTo>
                <a:lnTo>
                  <a:pt x="0" y="812"/>
                </a:lnTo>
                <a:lnTo>
                  <a:pt x="1" y="815"/>
                </a:lnTo>
                <a:lnTo>
                  <a:pt x="2" y="817"/>
                </a:lnTo>
                <a:lnTo>
                  <a:pt x="4" y="820"/>
                </a:lnTo>
                <a:lnTo>
                  <a:pt x="47" y="864"/>
                </a:lnTo>
                <a:lnTo>
                  <a:pt x="49" y="866"/>
                </a:lnTo>
                <a:lnTo>
                  <a:pt x="52" y="867"/>
                </a:lnTo>
                <a:lnTo>
                  <a:pt x="55" y="868"/>
                </a:lnTo>
                <a:lnTo>
                  <a:pt x="58" y="868"/>
                </a:lnTo>
                <a:lnTo>
                  <a:pt x="61" y="868"/>
                </a:lnTo>
                <a:lnTo>
                  <a:pt x="63" y="867"/>
                </a:lnTo>
                <a:lnTo>
                  <a:pt x="66" y="866"/>
                </a:lnTo>
                <a:lnTo>
                  <a:pt x="69" y="864"/>
                </a:lnTo>
                <a:lnTo>
                  <a:pt x="171" y="760"/>
                </a:lnTo>
                <a:lnTo>
                  <a:pt x="198" y="773"/>
                </a:lnTo>
                <a:lnTo>
                  <a:pt x="224" y="786"/>
                </a:lnTo>
                <a:lnTo>
                  <a:pt x="250" y="796"/>
                </a:lnTo>
                <a:lnTo>
                  <a:pt x="276" y="805"/>
                </a:lnTo>
                <a:lnTo>
                  <a:pt x="301" y="811"/>
                </a:lnTo>
                <a:lnTo>
                  <a:pt x="326" y="816"/>
                </a:lnTo>
                <a:lnTo>
                  <a:pt x="350" y="819"/>
                </a:lnTo>
                <a:lnTo>
                  <a:pt x="374" y="820"/>
                </a:lnTo>
                <a:lnTo>
                  <a:pt x="389" y="820"/>
                </a:lnTo>
                <a:lnTo>
                  <a:pt x="405" y="819"/>
                </a:lnTo>
                <a:lnTo>
                  <a:pt x="420" y="816"/>
                </a:lnTo>
                <a:lnTo>
                  <a:pt x="435" y="813"/>
                </a:lnTo>
                <a:lnTo>
                  <a:pt x="450" y="810"/>
                </a:lnTo>
                <a:lnTo>
                  <a:pt x="464" y="806"/>
                </a:lnTo>
                <a:lnTo>
                  <a:pt x="479" y="800"/>
                </a:lnTo>
                <a:lnTo>
                  <a:pt x="493" y="794"/>
                </a:lnTo>
                <a:lnTo>
                  <a:pt x="507" y="787"/>
                </a:lnTo>
                <a:lnTo>
                  <a:pt x="521" y="779"/>
                </a:lnTo>
                <a:lnTo>
                  <a:pt x="535" y="770"/>
                </a:lnTo>
                <a:lnTo>
                  <a:pt x="549" y="762"/>
                </a:lnTo>
                <a:lnTo>
                  <a:pt x="562" y="751"/>
                </a:lnTo>
                <a:lnTo>
                  <a:pt x="575" y="740"/>
                </a:lnTo>
                <a:lnTo>
                  <a:pt x="588" y="730"/>
                </a:lnTo>
                <a:lnTo>
                  <a:pt x="600" y="717"/>
                </a:lnTo>
                <a:lnTo>
                  <a:pt x="613" y="704"/>
                </a:lnTo>
                <a:lnTo>
                  <a:pt x="625" y="690"/>
                </a:lnTo>
                <a:lnTo>
                  <a:pt x="638" y="675"/>
                </a:lnTo>
                <a:lnTo>
                  <a:pt x="650" y="660"/>
                </a:lnTo>
                <a:lnTo>
                  <a:pt x="661" y="643"/>
                </a:lnTo>
                <a:lnTo>
                  <a:pt x="672" y="627"/>
                </a:lnTo>
                <a:lnTo>
                  <a:pt x="683" y="608"/>
                </a:lnTo>
                <a:lnTo>
                  <a:pt x="695" y="590"/>
                </a:lnTo>
                <a:lnTo>
                  <a:pt x="706" y="571"/>
                </a:lnTo>
                <a:lnTo>
                  <a:pt x="715" y="550"/>
                </a:lnTo>
                <a:lnTo>
                  <a:pt x="726" y="530"/>
                </a:lnTo>
                <a:lnTo>
                  <a:pt x="736" y="509"/>
                </a:lnTo>
                <a:lnTo>
                  <a:pt x="755" y="464"/>
                </a:lnTo>
                <a:lnTo>
                  <a:pt x="773" y="415"/>
                </a:lnTo>
                <a:lnTo>
                  <a:pt x="786" y="379"/>
                </a:lnTo>
                <a:lnTo>
                  <a:pt x="798" y="341"/>
                </a:lnTo>
                <a:lnTo>
                  <a:pt x="809" y="306"/>
                </a:lnTo>
                <a:lnTo>
                  <a:pt x="818" y="271"/>
                </a:lnTo>
                <a:lnTo>
                  <a:pt x="834" y="204"/>
                </a:lnTo>
                <a:lnTo>
                  <a:pt x="847" y="143"/>
                </a:lnTo>
                <a:lnTo>
                  <a:pt x="856" y="93"/>
                </a:lnTo>
                <a:lnTo>
                  <a:pt x="862" y="53"/>
                </a:lnTo>
                <a:lnTo>
                  <a:pt x="865" y="26"/>
                </a:lnTo>
                <a:lnTo>
                  <a:pt x="868" y="16"/>
                </a:lnTo>
                <a:lnTo>
                  <a:pt x="868" y="13"/>
                </a:lnTo>
                <a:lnTo>
                  <a:pt x="866" y="10"/>
                </a:lnTo>
                <a:lnTo>
                  <a:pt x="865" y="7"/>
                </a:lnTo>
                <a:lnTo>
                  <a:pt x="863" y="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8B1518-6DAF-9018-0DCD-99A10CD41C3E}"/>
              </a:ext>
            </a:extLst>
          </p:cNvPr>
          <p:cNvSpPr txBox="1"/>
          <p:nvPr/>
        </p:nvSpPr>
        <p:spPr>
          <a:xfrm>
            <a:off x="9812923" y="3348172"/>
            <a:ext cx="1371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prstClr val="white"/>
                </a:solidFill>
                <a:latin typeface="Segoe UI Light"/>
                <a:cs typeface="Segoe UI" panose="020B0502040204020203" pitchFamily="34" charset="0"/>
              </a:rPr>
              <a:t>Only 25% data for default loans contain full information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9E668BD4-83D2-FDE1-76DC-8E322A68B7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80269656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47447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438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Century Gothic"/>
              </a:rPr>
              <a:t>Objective</a:t>
            </a:r>
            <a:b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entury Gothic"/>
                <a:ea typeface="+mj-ea"/>
                <a:cs typeface="+mj-cs"/>
              </a:rPr>
            </a:b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Century Gothic"/>
              <a:ea typeface="+mj-ea"/>
              <a:cs typeface="+mj-cs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3F19BFA5-D0CA-4CF0-8499-504D956B6563}"/>
              </a:ext>
            </a:extLst>
          </p:cNvPr>
          <p:cNvSpPr/>
          <p:nvPr/>
        </p:nvSpPr>
        <p:spPr>
          <a:xfrm>
            <a:off x="1076604" y="2886560"/>
            <a:ext cx="137160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751D31D-3535-411D-8BAC-95CCC90AB185}"/>
              </a:ext>
            </a:extLst>
          </p:cNvPr>
          <p:cNvSpPr/>
          <p:nvPr/>
        </p:nvSpPr>
        <p:spPr>
          <a:xfrm>
            <a:off x="3243403" y="2886560"/>
            <a:ext cx="137160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A4D735A-8F75-4E2A-8F1A-CC303B0718BA}"/>
              </a:ext>
            </a:extLst>
          </p:cNvPr>
          <p:cNvSpPr/>
          <p:nvPr/>
        </p:nvSpPr>
        <p:spPr>
          <a:xfrm>
            <a:off x="5410201" y="2886560"/>
            <a:ext cx="137160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668C4B5-BCEC-465A-ADA5-6A054B15F7A3}"/>
              </a:ext>
            </a:extLst>
          </p:cNvPr>
          <p:cNvSpPr/>
          <p:nvPr/>
        </p:nvSpPr>
        <p:spPr>
          <a:xfrm>
            <a:off x="9745956" y="2886560"/>
            <a:ext cx="137160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AA18108-5B8B-4147-84A7-D30A16BEC4EA}"/>
              </a:ext>
            </a:extLst>
          </p:cNvPr>
          <p:cNvSpPr/>
          <p:nvPr/>
        </p:nvSpPr>
        <p:spPr>
          <a:xfrm>
            <a:off x="886383" y="3132781"/>
            <a:ext cx="1746353" cy="1198020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b="1" dirty="0">
                <a:solidFill>
                  <a:prstClr val="white"/>
                </a:solidFill>
                <a:latin typeface="Segoe UI Light"/>
                <a:cs typeface="Segoe UI" panose="020B0502040204020203" pitchFamily="34" charset="0"/>
              </a:rPr>
              <a:t>Build a classification model to predict clients who are likely to default on their loans.</a:t>
            </a:r>
          </a:p>
          <a:p>
            <a:pPr algn="ctr">
              <a:lnSpc>
                <a:spcPts val="1900"/>
              </a:lnSpc>
            </a:pPr>
            <a:r>
              <a:rPr lang="en-US" sz="1400" b="1" dirty="0">
                <a:solidFill>
                  <a:prstClr val="white"/>
                </a:solidFill>
                <a:latin typeface="Segoe UI Light"/>
                <a:cs typeface="Segoe UI" panose="020B0502040204020203" pitchFamily="34" charset="0"/>
              </a:rPr>
              <a:t>. 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8534162-B6E2-4579-9DAD-AD8DE07459BC}"/>
              </a:ext>
            </a:extLst>
          </p:cNvPr>
          <p:cNvSpPr/>
          <p:nvPr/>
        </p:nvSpPr>
        <p:spPr>
          <a:xfrm>
            <a:off x="3053183" y="3653602"/>
            <a:ext cx="1629282" cy="46705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dirty="0">
                <a:solidFill>
                  <a:prstClr val="white"/>
                </a:solidFill>
                <a:latin typeface="Segoe UI Light"/>
                <a:cs typeface="Segoe UI" panose="020B0502040204020203" pitchFamily="34" charset="0"/>
              </a:rPr>
              <a:t>43 % Missing values in the dataset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1535E1C-6EBC-45D8-BCE1-D5B947A61FB6}"/>
              </a:ext>
            </a:extLst>
          </p:cNvPr>
          <p:cNvSpPr/>
          <p:nvPr/>
        </p:nvSpPr>
        <p:spPr>
          <a:xfrm>
            <a:off x="5219977" y="3547171"/>
            <a:ext cx="1752042" cy="95436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prstClr val="white"/>
                </a:solidFill>
                <a:latin typeface="Segoe UI Light"/>
                <a:cs typeface="Segoe UI" panose="020B0502040204020203" pitchFamily="34" charset="0"/>
              </a:rPr>
              <a:t>5960 observations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+mn-ea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prstClr val="white"/>
                </a:solidFill>
                <a:latin typeface="Segoe UI Light"/>
                <a:cs typeface="Segoe UI" panose="020B0502040204020203" pitchFamily="34" charset="0"/>
              </a:rPr>
              <a:t>Loan defaults constitute only 20 % of dataset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8FF18A5-7B4E-4493-B38D-E732E033F82F}"/>
              </a:ext>
            </a:extLst>
          </p:cNvPr>
          <p:cNvSpPr/>
          <p:nvPr/>
        </p:nvSpPr>
        <p:spPr>
          <a:xfrm>
            <a:off x="7386779" y="3653603"/>
            <a:ext cx="1752042" cy="71070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prstClr val="white"/>
                </a:solidFill>
                <a:latin typeface="Segoe UI Light"/>
                <a:cs typeface="Segoe UI" panose="020B0502040204020203" pitchFamily="34" charset="0"/>
              </a:rPr>
              <a:t>Outliers or extreme values in majority of the dataset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BCD242F-9A97-473E-8E17-3F6C3C75CE68}"/>
              </a:ext>
            </a:extLst>
          </p:cNvPr>
          <p:cNvSpPr/>
          <p:nvPr/>
        </p:nvSpPr>
        <p:spPr>
          <a:xfrm>
            <a:off x="9555735" y="3653603"/>
            <a:ext cx="1752042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+mn-ea"/>
                <a:cs typeface="Segoe UI" panose="020B0502040204020203" pitchFamily="34" charset="0"/>
              </a:rPr>
              <a:t>. </a:t>
            </a:r>
          </a:p>
        </p:txBody>
      </p:sp>
      <p:sp>
        <p:nvSpPr>
          <p:cNvPr id="56" name="Freeform 4197" descr="Icon of shopping cart.">
            <a:extLst>
              <a:ext uri="{FF2B5EF4-FFF2-40B4-BE49-F238E27FC236}">
                <a16:creationId xmlns:a16="http://schemas.microsoft.com/office/drawing/2014/main" id="{DEC447B3-FDD1-438D-A671-84CC56DF3DFC}"/>
              </a:ext>
            </a:extLst>
          </p:cNvPr>
          <p:cNvSpPr>
            <a:spLocks noEditPoints="1"/>
          </p:cNvSpPr>
          <p:nvPr/>
        </p:nvSpPr>
        <p:spPr bwMode="auto">
          <a:xfrm>
            <a:off x="1572237" y="2343706"/>
            <a:ext cx="380334" cy="348640"/>
          </a:xfrm>
          <a:custGeom>
            <a:avLst/>
            <a:gdLst>
              <a:gd name="T0" fmla="*/ 540 w 901"/>
              <a:gd name="T1" fmla="*/ 161 h 826"/>
              <a:gd name="T2" fmla="*/ 360 w 901"/>
              <a:gd name="T3" fmla="*/ 255 h 826"/>
              <a:gd name="T4" fmla="*/ 360 w 901"/>
              <a:gd name="T5" fmla="*/ 255 h 826"/>
              <a:gd name="T6" fmla="*/ 201 w 901"/>
              <a:gd name="T7" fmla="*/ 255 h 826"/>
              <a:gd name="T8" fmla="*/ 749 w 901"/>
              <a:gd name="T9" fmla="*/ 46 h 826"/>
              <a:gd name="T10" fmla="*/ 692 w 901"/>
              <a:gd name="T11" fmla="*/ 248 h 826"/>
              <a:gd name="T12" fmla="*/ 568 w 901"/>
              <a:gd name="T13" fmla="*/ 103 h 826"/>
              <a:gd name="T14" fmla="*/ 556 w 901"/>
              <a:gd name="T15" fmla="*/ 104 h 826"/>
              <a:gd name="T16" fmla="*/ 341 w 901"/>
              <a:gd name="T17" fmla="*/ 135 h 826"/>
              <a:gd name="T18" fmla="*/ 333 w 901"/>
              <a:gd name="T19" fmla="*/ 141 h 826"/>
              <a:gd name="T20" fmla="*/ 330 w 901"/>
              <a:gd name="T21" fmla="*/ 255 h 826"/>
              <a:gd name="T22" fmla="*/ 120 w 901"/>
              <a:gd name="T23" fmla="*/ 4 h 826"/>
              <a:gd name="T24" fmla="*/ 109 w 901"/>
              <a:gd name="T25" fmla="*/ 0 h 826"/>
              <a:gd name="T26" fmla="*/ 5 w 901"/>
              <a:gd name="T27" fmla="*/ 48 h 826"/>
              <a:gd name="T28" fmla="*/ 0 w 901"/>
              <a:gd name="T29" fmla="*/ 58 h 826"/>
              <a:gd name="T30" fmla="*/ 82 w 901"/>
              <a:gd name="T31" fmla="*/ 255 h 826"/>
              <a:gd name="T32" fmla="*/ 5 w 901"/>
              <a:gd name="T33" fmla="*/ 259 h 826"/>
              <a:gd name="T34" fmla="*/ 0 w 901"/>
              <a:gd name="T35" fmla="*/ 271 h 826"/>
              <a:gd name="T36" fmla="*/ 120 w 901"/>
              <a:gd name="T37" fmla="*/ 643 h 826"/>
              <a:gd name="T38" fmla="*/ 589 w 901"/>
              <a:gd name="T39" fmla="*/ 676 h 826"/>
              <a:gd name="T40" fmla="*/ 157 w 901"/>
              <a:gd name="T41" fmla="*/ 679 h 826"/>
              <a:gd name="T42" fmla="*/ 131 w 901"/>
              <a:gd name="T43" fmla="*/ 693 h 826"/>
              <a:gd name="T44" fmla="*/ 113 w 901"/>
              <a:gd name="T45" fmla="*/ 716 h 826"/>
              <a:gd name="T46" fmla="*/ 105 w 901"/>
              <a:gd name="T47" fmla="*/ 744 h 826"/>
              <a:gd name="T48" fmla="*/ 108 w 901"/>
              <a:gd name="T49" fmla="*/ 774 h 826"/>
              <a:gd name="T50" fmla="*/ 122 w 901"/>
              <a:gd name="T51" fmla="*/ 798 h 826"/>
              <a:gd name="T52" fmla="*/ 144 w 901"/>
              <a:gd name="T53" fmla="*/ 818 h 826"/>
              <a:gd name="T54" fmla="*/ 172 w 901"/>
              <a:gd name="T55" fmla="*/ 826 h 826"/>
              <a:gd name="T56" fmla="*/ 202 w 901"/>
              <a:gd name="T57" fmla="*/ 823 h 826"/>
              <a:gd name="T58" fmla="*/ 228 w 901"/>
              <a:gd name="T59" fmla="*/ 809 h 826"/>
              <a:gd name="T60" fmla="*/ 246 w 901"/>
              <a:gd name="T61" fmla="*/ 787 h 826"/>
              <a:gd name="T62" fmla="*/ 255 w 901"/>
              <a:gd name="T63" fmla="*/ 759 h 826"/>
              <a:gd name="T64" fmla="*/ 246 w 901"/>
              <a:gd name="T65" fmla="*/ 716 h 826"/>
              <a:gd name="T66" fmla="*/ 514 w 901"/>
              <a:gd name="T67" fmla="*/ 727 h 826"/>
              <a:gd name="T68" fmla="*/ 512 w 901"/>
              <a:gd name="T69" fmla="*/ 766 h 826"/>
              <a:gd name="T70" fmla="*/ 523 w 901"/>
              <a:gd name="T71" fmla="*/ 793 h 826"/>
              <a:gd name="T72" fmla="*/ 543 w 901"/>
              <a:gd name="T73" fmla="*/ 813 h 826"/>
              <a:gd name="T74" fmla="*/ 570 w 901"/>
              <a:gd name="T75" fmla="*/ 825 h 826"/>
              <a:gd name="T76" fmla="*/ 601 w 901"/>
              <a:gd name="T77" fmla="*/ 825 h 826"/>
              <a:gd name="T78" fmla="*/ 628 w 901"/>
              <a:gd name="T79" fmla="*/ 813 h 826"/>
              <a:gd name="T80" fmla="*/ 648 w 901"/>
              <a:gd name="T81" fmla="*/ 793 h 826"/>
              <a:gd name="T82" fmla="*/ 659 w 901"/>
              <a:gd name="T83" fmla="*/ 766 h 826"/>
              <a:gd name="T84" fmla="*/ 658 w 901"/>
              <a:gd name="T85" fmla="*/ 730 h 826"/>
              <a:gd name="T86" fmla="*/ 635 w 901"/>
              <a:gd name="T87" fmla="*/ 695 h 826"/>
              <a:gd name="T88" fmla="*/ 630 w 901"/>
              <a:gd name="T89" fmla="*/ 635 h 826"/>
              <a:gd name="T90" fmla="*/ 886 w 901"/>
              <a:gd name="T91" fmla="*/ 75 h 826"/>
              <a:gd name="T92" fmla="*/ 897 w 901"/>
              <a:gd name="T93" fmla="*/ 70 h 826"/>
              <a:gd name="T94" fmla="*/ 901 w 901"/>
              <a:gd name="T95" fmla="*/ 60 h 826"/>
              <a:gd name="T96" fmla="*/ 897 w 901"/>
              <a:gd name="T97" fmla="*/ 49 h 826"/>
              <a:gd name="T98" fmla="*/ 886 w 901"/>
              <a:gd name="T99" fmla="*/ 45 h 8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901" h="826">
                <a:moveTo>
                  <a:pt x="442" y="255"/>
                </a:moveTo>
                <a:lnTo>
                  <a:pt x="540" y="161"/>
                </a:lnTo>
                <a:lnTo>
                  <a:pt x="540" y="161"/>
                </a:lnTo>
                <a:lnTo>
                  <a:pt x="540" y="161"/>
                </a:lnTo>
                <a:lnTo>
                  <a:pt x="562" y="139"/>
                </a:lnTo>
                <a:lnTo>
                  <a:pt x="659" y="255"/>
                </a:lnTo>
                <a:lnTo>
                  <a:pt x="442" y="255"/>
                </a:lnTo>
                <a:close/>
                <a:moveTo>
                  <a:pt x="360" y="255"/>
                </a:moveTo>
                <a:lnTo>
                  <a:pt x="360" y="165"/>
                </a:lnTo>
                <a:lnTo>
                  <a:pt x="493" y="165"/>
                </a:lnTo>
                <a:lnTo>
                  <a:pt x="399" y="255"/>
                </a:lnTo>
                <a:lnTo>
                  <a:pt x="360" y="255"/>
                </a:lnTo>
                <a:close/>
                <a:moveTo>
                  <a:pt x="114" y="255"/>
                </a:moveTo>
                <a:lnTo>
                  <a:pt x="34" y="67"/>
                </a:lnTo>
                <a:lnTo>
                  <a:pt x="101" y="35"/>
                </a:lnTo>
                <a:lnTo>
                  <a:pt x="201" y="255"/>
                </a:lnTo>
                <a:lnTo>
                  <a:pt x="114" y="255"/>
                </a:lnTo>
                <a:close/>
                <a:moveTo>
                  <a:pt x="886" y="45"/>
                </a:moveTo>
                <a:lnTo>
                  <a:pt x="753" y="45"/>
                </a:lnTo>
                <a:lnTo>
                  <a:pt x="749" y="46"/>
                </a:lnTo>
                <a:lnTo>
                  <a:pt x="745" y="48"/>
                </a:lnTo>
                <a:lnTo>
                  <a:pt x="740" y="51"/>
                </a:lnTo>
                <a:lnTo>
                  <a:pt x="739" y="57"/>
                </a:lnTo>
                <a:lnTo>
                  <a:pt x="692" y="248"/>
                </a:lnTo>
                <a:lnTo>
                  <a:pt x="575" y="107"/>
                </a:lnTo>
                <a:lnTo>
                  <a:pt x="573" y="105"/>
                </a:lnTo>
                <a:lnTo>
                  <a:pt x="571" y="104"/>
                </a:lnTo>
                <a:lnTo>
                  <a:pt x="568" y="103"/>
                </a:lnTo>
                <a:lnTo>
                  <a:pt x="564" y="102"/>
                </a:lnTo>
                <a:lnTo>
                  <a:pt x="561" y="102"/>
                </a:lnTo>
                <a:lnTo>
                  <a:pt x="559" y="103"/>
                </a:lnTo>
                <a:lnTo>
                  <a:pt x="556" y="104"/>
                </a:lnTo>
                <a:lnTo>
                  <a:pt x="554" y="106"/>
                </a:lnTo>
                <a:lnTo>
                  <a:pt x="524" y="135"/>
                </a:lnTo>
                <a:lnTo>
                  <a:pt x="345" y="135"/>
                </a:lnTo>
                <a:lnTo>
                  <a:pt x="341" y="135"/>
                </a:lnTo>
                <a:lnTo>
                  <a:pt x="339" y="136"/>
                </a:lnTo>
                <a:lnTo>
                  <a:pt x="336" y="138"/>
                </a:lnTo>
                <a:lnTo>
                  <a:pt x="334" y="139"/>
                </a:lnTo>
                <a:lnTo>
                  <a:pt x="333" y="141"/>
                </a:lnTo>
                <a:lnTo>
                  <a:pt x="331" y="144"/>
                </a:lnTo>
                <a:lnTo>
                  <a:pt x="331" y="147"/>
                </a:lnTo>
                <a:lnTo>
                  <a:pt x="330" y="150"/>
                </a:lnTo>
                <a:lnTo>
                  <a:pt x="330" y="255"/>
                </a:lnTo>
                <a:lnTo>
                  <a:pt x="234" y="255"/>
                </a:lnTo>
                <a:lnTo>
                  <a:pt x="123" y="8"/>
                </a:lnTo>
                <a:lnTo>
                  <a:pt x="122" y="6"/>
                </a:lnTo>
                <a:lnTo>
                  <a:pt x="120" y="4"/>
                </a:lnTo>
                <a:lnTo>
                  <a:pt x="117" y="2"/>
                </a:lnTo>
                <a:lnTo>
                  <a:pt x="114" y="1"/>
                </a:lnTo>
                <a:lnTo>
                  <a:pt x="111" y="0"/>
                </a:lnTo>
                <a:lnTo>
                  <a:pt x="109" y="0"/>
                </a:lnTo>
                <a:lnTo>
                  <a:pt x="106" y="0"/>
                </a:lnTo>
                <a:lnTo>
                  <a:pt x="102" y="1"/>
                </a:lnTo>
                <a:lnTo>
                  <a:pt x="8" y="46"/>
                </a:lnTo>
                <a:lnTo>
                  <a:pt x="5" y="48"/>
                </a:lnTo>
                <a:lnTo>
                  <a:pt x="3" y="50"/>
                </a:lnTo>
                <a:lnTo>
                  <a:pt x="2" y="52"/>
                </a:lnTo>
                <a:lnTo>
                  <a:pt x="1" y="54"/>
                </a:lnTo>
                <a:lnTo>
                  <a:pt x="0" y="58"/>
                </a:lnTo>
                <a:lnTo>
                  <a:pt x="0" y="60"/>
                </a:lnTo>
                <a:lnTo>
                  <a:pt x="0" y="63"/>
                </a:lnTo>
                <a:lnTo>
                  <a:pt x="1" y="66"/>
                </a:lnTo>
                <a:lnTo>
                  <a:pt x="82" y="255"/>
                </a:lnTo>
                <a:lnTo>
                  <a:pt x="15" y="255"/>
                </a:lnTo>
                <a:lnTo>
                  <a:pt x="11" y="256"/>
                </a:lnTo>
                <a:lnTo>
                  <a:pt x="7" y="257"/>
                </a:lnTo>
                <a:lnTo>
                  <a:pt x="5" y="259"/>
                </a:lnTo>
                <a:lnTo>
                  <a:pt x="2" y="261"/>
                </a:lnTo>
                <a:lnTo>
                  <a:pt x="1" y="265"/>
                </a:lnTo>
                <a:lnTo>
                  <a:pt x="0" y="268"/>
                </a:lnTo>
                <a:lnTo>
                  <a:pt x="0" y="271"/>
                </a:lnTo>
                <a:lnTo>
                  <a:pt x="1" y="275"/>
                </a:lnTo>
                <a:lnTo>
                  <a:pt x="114" y="635"/>
                </a:lnTo>
                <a:lnTo>
                  <a:pt x="116" y="640"/>
                </a:lnTo>
                <a:lnTo>
                  <a:pt x="120" y="643"/>
                </a:lnTo>
                <a:lnTo>
                  <a:pt x="123" y="645"/>
                </a:lnTo>
                <a:lnTo>
                  <a:pt x="128" y="646"/>
                </a:lnTo>
                <a:lnTo>
                  <a:pt x="596" y="646"/>
                </a:lnTo>
                <a:lnTo>
                  <a:pt x="589" y="676"/>
                </a:lnTo>
                <a:lnTo>
                  <a:pt x="180" y="676"/>
                </a:lnTo>
                <a:lnTo>
                  <a:pt x="172" y="676"/>
                </a:lnTo>
                <a:lnTo>
                  <a:pt x="165" y="677"/>
                </a:lnTo>
                <a:lnTo>
                  <a:pt x="157" y="679"/>
                </a:lnTo>
                <a:lnTo>
                  <a:pt x="151" y="682"/>
                </a:lnTo>
                <a:lnTo>
                  <a:pt x="144" y="685"/>
                </a:lnTo>
                <a:lnTo>
                  <a:pt x="138" y="689"/>
                </a:lnTo>
                <a:lnTo>
                  <a:pt x="131" y="693"/>
                </a:lnTo>
                <a:lnTo>
                  <a:pt x="127" y="698"/>
                </a:lnTo>
                <a:lnTo>
                  <a:pt x="122" y="703"/>
                </a:lnTo>
                <a:lnTo>
                  <a:pt x="117" y="709"/>
                </a:lnTo>
                <a:lnTo>
                  <a:pt x="113" y="716"/>
                </a:lnTo>
                <a:lnTo>
                  <a:pt x="110" y="722"/>
                </a:lnTo>
                <a:lnTo>
                  <a:pt x="108" y="729"/>
                </a:lnTo>
                <a:lnTo>
                  <a:pt x="106" y="736"/>
                </a:lnTo>
                <a:lnTo>
                  <a:pt x="105" y="744"/>
                </a:lnTo>
                <a:lnTo>
                  <a:pt x="105" y="751"/>
                </a:lnTo>
                <a:lnTo>
                  <a:pt x="105" y="759"/>
                </a:lnTo>
                <a:lnTo>
                  <a:pt x="106" y="766"/>
                </a:lnTo>
                <a:lnTo>
                  <a:pt x="108" y="774"/>
                </a:lnTo>
                <a:lnTo>
                  <a:pt x="110" y="780"/>
                </a:lnTo>
                <a:lnTo>
                  <a:pt x="113" y="787"/>
                </a:lnTo>
                <a:lnTo>
                  <a:pt x="117" y="793"/>
                </a:lnTo>
                <a:lnTo>
                  <a:pt x="122" y="798"/>
                </a:lnTo>
                <a:lnTo>
                  <a:pt x="127" y="804"/>
                </a:lnTo>
                <a:lnTo>
                  <a:pt x="131" y="809"/>
                </a:lnTo>
                <a:lnTo>
                  <a:pt x="138" y="813"/>
                </a:lnTo>
                <a:lnTo>
                  <a:pt x="144" y="818"/>
                </a:lnTo>
                <a:lnTo>
                  <a:pt x="151" y="821"/>
                </a:lnTo>
                <a:lnTo>
                  <a:pt x="157" y="823"/>
                </a:lnTo>
                <a:lnTo>
                  <a:pt x="165" y="825"/>
                </a:lnTo>
                <a:lnTo>
                  <a:pt x="172" y="826"/>
                </a:lnTo>
                <a:lnTo>
                  <a:pt x="180" y="826"/>
                </a:lnTo>
                <a:lnTo>
                  <a:pt x="187" y="826"/>
                </a:lnTo>
                <a:lnTo>
                  <a:pt x="195" y="825"/>
                </a:lnTo>
                <a:lnTo>
                  <a:pt x="202" y="823"/>
                </a:lnTo>
                <a:lnTo>
                  <a:pt x="209" y="821"/>
                </a:lnTo>
                <a:lnTo>
                  <a:pt x="215" y="818"/>
                </a:lnTo>
                <a:lnTo>
                  <a:pt x="221" y="813"/>
                </a:lnTo>
                <a:lnTo>
                  <a:pt x="228" y="809"/>
                </a:lnTo>
                <a:lnTo>
                  <a:pt x="233" y="804"/>
                </a:lnTo>
                <a:lnTo>
                  <a:pt x="238" y="798"/>
                </a:lnTo>
                <a:lnTo>
                  <a:pt x="242" y="793"/>
                </a:lnTo>
                <a:lnTo>
                  <a:pt x="246" y="787"/>
                </a:lnTo>
                <a:lnTo>
                  <a:pt x="249" y="780"/>
                </a:lnTo>
                <a:lnTo>
                  <a:pt x="251" y="774"/>
                </a:lnTo>
                <a:lnTo>
                  <a:pt x="254" y="766"/>
                </a:lnTo>
                <a:lnTo>
                  <a:pt x="255" y="759"/>
                </a:lnTo>
                <a:lnTo>
                  <a:pt x="255" y="751"/>
                </a:lnTo>
                <a:lnTo>
                  <a:pt x="254" y="738"/>
                </a:lnTo>
                <a:lnTo>
                  <a:pt x="250" y="727"/>
                </a:lnTo>
                <a:lnTo>
                  <a:pt x="246" y="716"/>
                </a:lnTo>
                <a:lnTo>
                  <a:pt x="240" y="706"/>
                </a:lnTo>
                <a:lnTo>
                  <a:pt x="526" y="706"/>
                </a:lnTo>
                <a:lnTo>
                  <a:pt x="519" y="716"/>
                </a:lnTo>
                <a:lnTo>
                  <a:pt x="514" y="727"/>
                </a:lnTo>
                <a:lnTo>
                  <a:pt x="511" y="738"/>
                </a:lnTo>
                <a:lnTo>
                  <a:pt x="510" y="751"/>
                </a:lnTo>
                <a:lnTo>
                  <a:pt x="511" y="759"/>
                </a:lnTo>
                <a:lnTo>
                  <a:pt x="512" y="766"/>
                </a:lnTo>
                <a:lnTo>
                  <a:pt x="514" y="774"/>
                </a:lnTo>
                <a:lnTo>
                  <a:pt x="516" y="780"/>
                </a:lnTo>
                <a:lnTo>
                  <a:pt x="519" y="787"/>
                </a:lnTo>
                <a:lnTo>
                  <a:pt x="523" y="793"/>
                </a:lnTo>
                <a:lnTo>
                  <a:pt x="528" y="798"/>
                </a:lnTo>
                <a:lnTo>
                  <a:pt x="532" y="804"/>
                </a:lnTo>
                <a:lnTo>
                  <a:pt x="538" y="809"/>
                </a:lnTo>
                <a:lnTo>
                  <a:pt x="543" y="813"/>
                </a:lnTo>
                <a:lnTo>
                  <a:pt x="549" y="818"/>
                </a:lnTo>
                <a:lnTo>
                  <a:pt x="556" y="821"/>
                </a:lnTo>
                <a:lnTo>
                  <a:pt x="563" y="823"/>
                </a:lnTo>
                <a:lnTo>
                  <a:pt x="570" y="825"/>
                </a:lnTo>
                <a:lnTo>
                  <a:pt x="577" y="826"/>
                </a:lnTo>
                <a:lnTo>
                  <a:pt x="586" y="826"/>
                </a:lnTo>
                <a:lnTo>
                  <a:pt x="593" y="826"/>
                </a:lnTo>
                <a:lnTo>
                  <a:pt x="601" y="825"/>
                </a:lnTo>
                <a:lnTo>
                  <a:pt x="607" y="823"/>
                </a:lnTo>
                <a:lnTo>
                  <a:pt x="615" y="821"/>
                </a:lnTo>
                <a:lnTo>
                  <a:pt x="621" y="818"/>
                </a:lnTo>
                <a:lnTo>
                  <a:pt x="628" y="813"/>
                </a:lnTo>
                <a:lnTo>
                  <a:pt x="633" y="809"/>
                </a:lnTo>
                <a:lnTo>
                  <a:pt x="638" y="804"/>
                </a:lnTo>
                <a:lnTo>
                  <a:pt x="644" y="798"/>
                </a:lnTo>
                <a:lnTo>
                  <a:pt x="648" y="793"/>
                </a:lnTo>
                <a:lnTo>
                  <a:pt x="651" y="787"/>
                </a:lnTo>
                <a:lnTo>
                  <a:pt x="654" y="780"/>
                </a:lnTo>
                <a:lnTo>
                  <a:pt x="658" y="774"/>
                </a:lnTo>
                <a:lnTo>
                  <a:pt x="659" y="766"/>
                </a:lnTo>
                <a:lnTo>
                  <a:pt x="660" y="759"/>
                </a:lnTo>
                <a:lnTo>
                  <a:pt x="661" y="751"/>
                </a:lnTo>
                <a:lnTo>
                  <a:pt x="660" y="740"/>
                </a:lnTo>
                <a:lnTo>
                  <a:pt x="658" y="730"/>
                </a:lnTo>
                <a:lnTo>
                  <a:pt x="653" y="720"/>
                </a:lnTo>
                <a:lnTo>
                  <a:pt x="649" y="710"/>
                </a:lnTo>
                <a:lnTo>
                  <a:pt x="643" y="702"/>
                </a:lnTo>
                <a:lnTo>
                  <a:pt x="635" y="695"/>
                </a:lnTo>
                <a:lnTo>
                  <a:pt x="627" y="689"/>
                </a:lnTo>
                <a:lnTo>
                  <a:pt x="618" y="684"/>
                </a:lnTo>
                <a:lnTo>
                  <a:pt x="629" y="637"/>
                </a:lnTo>
                <a:lnTo>
                  <a:pt x="630" y="635"/>
                </a:lnTo>
                <a:lnTo>
                  <a:pt x="630" y="634"/>
                </a:lnTo>
                <a:lnTo>
                  <a:pt x="717" y="274"/>
                </a:lnTo>
                <a:lnTo>
                  <a:pt x="765" y="75"/>
                </a:lnTo>
                <a:lnTo>
                  <a:pt x="886" y="75"/>
                </a:lnTo>
                <a:lnTo>
                  <a:pt x="889" y="75"/>
                </a:lnTo>
                <a:lnTo>
                  <a:pt x="891" y="74"/>
                </a:lnTo>
                <a:lnTo>
                  <a:pt x="895" y="73"/>
                </a:lnTo>
                <a:lnTo>
                  <a:pt x="897" y="70"/>
                </a:lnTo>
                <a:lnTo>
                  <a:pt x="899" y="68"/>
                </a:lnTo>
                <a:lnTo>
                  <a:pt x="900" y="66"/>
                </a:lnTo>
                <a:lnTo>
                  <a:pt x="901" y="63"/>
                </a:lnTo>
                <a:lnTo>
                  <a:pt x="901" y="60"/>
                </a:lnTo>
                <a:lnTo>
                  <a:pt x="901" y="57"/>
                </a:lnTo>
                <a:lnTo>
                  <a:pt x="900" y="54"/>
                </a:lnTo>
                <a:lnTo>
                  <a:pt x="899" y="51"/>
                </a:lnTo>
                <a:lnTo>
                  <a:pt x="897" y="49"/>
                </a:lnTo>
                <a:lnTo>
                  <a:pt x="895" y="47"/>
                </a:lnTo>
                <a:lnTo>
                  <a:pt x="891" y="46"/>
                </a:lnTo>
                <a:lnTo>
                  <a:pt x="889" y="45"/>
                </a:lnTo>
                <a:lnTo>
                  <a:pt x="886" y="4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57" name="Freeform 4344" descr="Icon of wrench. ">
            <a:extLst>
              <a:ext uri="{FF2B5EF4-FFF2-40B4-BE49-F238E27FC236}">
                <a16:creationId xmlns:a16="http://schemas.microsoft.com/office/drawing/2014/main" id="{C131659B-1A41-4821-9349-1E69BBBB560E}"/>
              </a:ext>
            </a:extLst>
          </p:cNvPr>
          <p:cNvSpPr>
            <a:spLocks/>
          </p:cNvSpPr>
          <p:nvPr/>
        </p:nvSpPr>
        <p:spPr bwMode="auto">
          <a:xfrm>
            <a:off x="3742205" y="2300343"/>
            <a:ext cx="373996" cy="373996"/>
          </a:xfrm>
          <a:custGeom>
            <a:avLst/>
            <a:gdLst>
              <a:gd name="T0" fmla="*/ 853 w 886"/>
              <a:gd name="T1" fmla="*/ 137 h 886"/>
              <a:gd name="T2" fmla="*/ 842 w 886"/>
              <a:gd name="T3" fmla="*/ 134 h 886"/>
              <a:gd name="T4" fmla="*/ 833 w 886"/>
              <a:gd name="T5" fmla="*/ 138 h 886"/>
              <a:gd name="T6" fmla="*/ 646 w 886"/>
              <a:gd name="T7" fmla="*/ 172 h 886"/>
              <a:gd name="T8" fmla="*/ 754 w 886"/>
              <a:gd name="T9" fmla="*/ 46 h 886"/>
              <a:gd name="T10" fmla="*/ 754 w 886"/>
              <a:gd name="T11" fmla="*/ 37 h 886"/>
              <a:gd name="T12" fmla="*/ 747 w 886"/>
              <a:gd name="T13" fmla="*/ 29 h 886"/>
              <a:gd name="T14" fmla="*/ 704 w 886"/>
              <a:gd name="T15" fmla="*/ 12 h 886"/>
              <a:gd name="T16" fmla="*/ 659 w 886"/>
              <a:gd name="T17" fmla="*/ 2 h 886"/>
              <a:gd name="T18" fmla="*/ 615 w 886"/>
              <a:gd name="T19" fmla="*/ 0 h 886"/>
              <a:gd name="T20" fmla="*/ 577 w 886"/>
              <a:gd name="T21" fmla="*/ 6 h 886"/>
              <a:gd name="T22" fmla="*/ 539 w 886"/>
              <a:gd name="T23" fmla="*/ 15 h 886"/>
              <a:gd name="T24" fmla="*/ 505 w 886"/>
              <a:gd name="T25" fmla="*/ 31 h 886"/>
              <a:gd name="T26" fmla="*/ 473 w 886"/>
              <a:gd name="T27" fmla="*/ 52 h 886"/>
              <a:gd name="T28" fmla="*/ 443 w 886"/>
              <a:gd name="T29" fmla="*/ 76 h 886"/>
              <a:gd name="T30" fmla="*/ 405 w 886"/>
              <a:gd name="T31" fmla="*/ 124 h 886"/>
              <a:gd name="T32" fmla="*/ 380 w 886"/>
              <a:gd name="T33" fmla="*/ 178 h 886"/>
              <a:gd name="T34" fmla="*/ 368 w 886"/>
              <a:gd name="T35" fmla="*/ 235 h 886"/>
              <a:gd name="T36" fmla="*/ 368 w 886"/>
              <a:gd name="T37" fmla="*/ 293 h 886"/>
              <a:gd name="T38" fmla="*/ 382 w 886"/>
              <a:gd name="T39" fmla="*/ 351 h 886"/>
              <a:gd name="T40" fmla="*/ 21 w 886"/>
              <a:gd name="T41" fmla="*/ 738 h 886"/>
              <a:gd name="T42" fmla="*/ 7 w 886"/>
              <a:gd name="T43" fmla="*/ 762 h 886"/>
              <a:gd name="T44" fmla="*/ 1 w 886"/>
              <a:gd name="T45" fmla="*/ 787 h 886"/>
              <a:gd name="T46" fmla="*/ 2 w 886"/>
              <a:gd name="T47" fmla="*/ 813 h 886"/>
              <a:gd name="T48" fmla="*/ 11 w 886"/>
              <a:gd name="T49" fmla="*/ 838 h 886"/>
              <a:gd name="T50" fmla="*/ 27 w 886"/>
              <a:gd name="T51" fmla="*/ 860 h 886"/>
              <a:gd name="T52" fmla="*/ 48 w 886"/>
              <a:gd name="T53" fmla="*/ 875 h 886"/>
              <a:gd name="T54" fmla="*/ 73 w 886"/>
              <a:gd name="T55" fmla="*/ 884 h 886"/>
              <a:gd name="T56" fmla="*/ 99 w 886"/>
              <a:gd name="T57" fmla="*/ 885 h 886"/>
              <a:gd name="T58" fmla="*/ 125 w 886"/>
              <a:gd name="T59" fmla="*/ 879 h 886"/>
              <a:gd name="T60" fmla="*/ 148 w 886"/>
              <a:gd name="T61" fmla="*/ 866 h 886"/>
              <a:gd name="T62" fmla="*/ 530 w 886"/>
              <a:gd name="T63" fmla="*/ 502 h 886"/>
              <a:gd name="T64" fmla="*/ 570 w 886"/>
              <a:gd name="T65" fmla="*/ 515 h 886"/>
              <a:gd name="T66" fmla="*/ 612 w 886"/>
              <a:gd name="T67" fmla="*/ 520 h 886"/>
              <a:gd name="T68" fmla="*/ 626 w 886"/>
              <a:gd name="T69" fmla="*/ 520 h 886"/>
              <a:gd name="T70" fmla="*/ 664 w 886"/>
              <a:gd name="T71" fmla="*/ 518 h 886"/>
              <a:gd name="T72" fmla="*/ 702 w 886"/>
              <a:gd name="T73" fmla="*/ 509 h 886"/>
              <a:gd name="T74" fmla="*/ 737 w 886"/>
              <a:gd name="T75" fmla="*/ 496 h 886"/>
              <a:gd name="T76" fmla="*/ 769 w 886"/>
              <a:gd name="T77" fmla="*/ 477 h 886"/>
              <a:gd name="T78" fmla="*/ 800 w 886"/>
              <a:gd name="T79" fmla="*/ 454 h 886"/>
              <a:gd name="T80" fmla="*/ 837 w 886"/>
              <a:gd name="T81" fmla="*/ 413 h 886"/>
              <a:gd name="T82" fmla="*/ 867 w 886"/>
              <a:gd name="T83" fmla="*/ 360 h 886"/>
              <a:gd name="T84" fmla="*/ 883 w 886"/>
              <a:gd name="T85" fmla="*/ 301 h 886"/>
              <a:gd name="T86" fmla="*/ 885 w 886"/>
              <a:gd name="T87" fmla="*/ 241 h 886"/>
              <a:gd name="T88" fmla="*/ 873 w 886"/>
              <a:gd name="T89" fmla="*/ 181 h 8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886" h="886">
                <a:moveTo>
                  <a:pt x="857" y="143"/>
                </a:moveTo>
                <a:lnTo>
                  <a:pt x="855" y="139"/>
                </a:lnTo>
                <a:lnTo>
                  <a:pt x="853" y="137"/>
                </a:lnTo>
                <a:lnTo>
                  <a:pt x="849" y="135"/>
                </a:lnTo>
                <a:lnTo>
                  <a:pt x="846" y="133"/>
                </a:lnTo>
                <a:lnTo>
                  <a:pt x="842" y="134"/>
                </a:lnTo>
                <a:lnTo>
                  <a:pt x="839" y="135"/>
                </a:lnTo>
                <a:lnTo>
                  <a:pt x="836" y="136"/>
                </a:lnTo>
                <a:lnTo>
                  <a:pt x="833" y="138"/>
                </a:lnTo>
                <a:lnTo>
                  <a:pt x="712" y="259"/>
                </a:lnTo>
                <a:lnTo>
                  <a:pt x="646" y="259"/>
                </a:lnTo>
                <a:lnTo>
                  <a:pt x="646" y="172"/>
                </a:lnTo>
                <a:lnTo>
                  <a:pt x="751" y="53"/>
                </a:lnTo>
                <a:lnTo>
                  <a:pt x="753" y="49"/>
                </a:lnTo>
                <a:lnTo>
                  <a:pt x="754" y="46"/>
                </a:lnTo>
                <a:lnTo>
                  <a:pt x="755" y="43"/>
                </a:lnTo>
                <a:lnTo>
                  <a:pt x="755" y="39"/>
                </a:lnTo>
                <a:lnTo>
                  <a:pt x="754" y="37"/>
                </a:lnTo>
                <a:lnTo>
                  <a:pt x="752" y="33"/>
                </a:lnTo>
                <a:lnTo>
                  <a:pt x="750" y="31"/>
                </a:lnTo>
                <a:lnTo>
                  <a:pt x="747" y="29"/>
                </a:lnTo>
                <a:lnTo>
                  <a:pt x="733" y="23"/>
                </a:lnTo>
                <a:lnTo>
                  <a:pt x="719" y="16"/>
                </a:lnTo>
                <a:lnTo>
                  <a:pt x="704" y="12"/>
                </a:lnTo>
                <a:lnTo>
                  <a:pt x="689" y="8"/>
                </a:lnTo>
                <a:lnTo>
                  <a:pt x="674" y="5"/>
                </a:lnTo>
                <a:lnTo>
                  <a:pt x="659" y="2"/>
                </a:lnTo>
                <a:lnTo>
                  <a:pt x="643" y="1"/>
                </a:lnTo>
                <a:lnTo>
                  <a:pt x="628" y="0"/>
                </a:lnTo>
                <a:lnTo>
                  <a:pt x="615" y="0"/>
                </a:lnTo>
                <a:lnTo>
                  <a:pt x="602" y="1"/>
                </a:lnTo>
                <a:lnTo>
                  <a:pt x="589" y="3"/>
                </a:lnTo>
                <a:lnTo>
                  <a:pt x="577" y="6"/>
                </a:lnTo>
                <a:lnTo>
                  <a:pt x="564" y="8"/>
                </a:lnTo>
                <a:lnTo>
                  <a:pt x="552" y="11"/>
                </a:lnTo>
                <a:lnTo>
                  <a:pt x="539" y="15"/>
                </a:lnTo>
                <a:lnTo>
                  <a:pt x="527" y="19"/>
                </a:lnTo>
                <a:lnTo>
                  <a:pt x="516" y="25"/>
                </a:lnTo>
                <a:lnTo>
                  <a:pt x="505" y="31"/>
                </a:lnTo>
                <a:lnTo>
                  <a:pt x="493" y="37"/>
                </a:lnTo>
                <a:lnTo>
                  <a:pt x="482" y="44"/>
                </a:lnTo>
                <a:lnTo>
                  <a:pt x="473" y="52"/>
                </a:lnTo>
                <a:lnTo>
                  <a:pt x="462" y="59"/>
                </a:lnTo>
                <a:lnTo>
                  <a:pt x="452" y="68"/>
                </a:lnTo>
                <a:lnTo>
                  <a:pt x="443" y="76"/>
                </a:lnTo>
                <a:lnTo>
                  <a:pt x="429" y="91"/>
                </a:lnTo>
                <a:lnTo>
                  <a:pt x="416" y="107"/>
                </a:lnTo>
                <a:lnTo>
                  <a:pt x="405" y="124"/>
                </a:lnTo>
                <a:lnTo>
                  <a:pt x="396" y="141"/>
                </a:lnTo>
                <a:lnTo>
                  <a:pt x="387" y="160"/>
                </a:lnTo>
                <a:lnTo>
                  <a:pt x="380" y="178"/>
                </a:lnTo>
                <a:lnTo>
                  <a:pt x="374" y="196"/>
                </a:lnTo>
                <a:lnTo>
                  <a:pt x="370" y="215"/>
                </a:lnTo>
                <a:lnTo>
                  <a:pt x="368" y="235"/>
                </a:lnTo>
                <a:lnTo>
                  <a:pt x="366" y="254"/>
                </a:lnTo>
                <a:lnTo>
                  <a:pt x="367" y="274"/>
                </a:lnTo>
                <a:lnTo>
                  <a:pt x="368" y="293"/>
                </a:lnTo>
                <a:lnTo>
                  <a:pt x="371" y="313"/>
                </a:lnTo>
                <a:lnTo>
                  <a:pt x="376" y="332"/>
                </a:lnTo>
                <a:lnTo>
                  <a:pt x="382" y="351"/>
                </a:lnTo>
                <a:lnTo>
                  <a:pt x="390" y="369"/>
                </a:lnTo>
                <a:lnTo>
                  <a:pt x="27" y="732"/>
                </a:lnTo>
                <a:lnTo>
                  <a:pt x="21" y="738"/>
                </a:lnTo>
                <a:lnTo>
                  <a:pt x="16" y="746"/>
                </a:lnTo>
                <a:lnTo>
                  <a:pt x="11" y="753"/>
                </a:lnTo>
                <a:lnTo>
                  <a:pt x="7" y="762"/>
                </a:lnTo>
                <a:lnTo>
                  <a:pt x="4" y="769"/>
                </a:lnTo>
                <a:lnTo>
                  <a:pt x="2" y="778"/>
                </a:lnTo>
                <a:lnTo>
                  <a:pt x="1" y="787"/>
                </a:lnTo>
                <a:lnTo>
                  <a:pt x="0" y="796"/>
                </a:lnTo>
                <a:lnTo>
                  <a:pt x="1" y="805"/>
                </a:lnTo>
                <a:lnTo>
                  <a:pt x="2" y="813"/>
                </a:lnTo>
                <a:lnTo>
                  <a:pt x="4" y="822"/>
                </a:lnTo>
                <a:lnTo>
                  <a:pt x="7" y="830"/>
                </a:lnTo>
                <a:lnTo>
                  <a:pt x="11" y="838"/>
                </a:lnTo>
                <a:lnTo>
                  <a:pt x="15" y="845"/>
                </a:lnTo>
                <a:lnTo>
                  <a:pt x="20" y="853"/>
                </a:lnTo>
                <a:lnTo>
                  <a:pt x="27" y="860"/>
                </a:lnTo>
                <a:lnTo>
                  <a:pt x="33" y="866"/>
                </a:lnTo>
                <a:lnTo>
                  <a:pt x="41" y="871"/>
                </a:lnTo>
                <a:lnTo>
                  <a:pt x="48" y="875"/>
                </a:lnTo>
                <a:lnTo>
                  <a:pt x="55" y="879"/>
                </a:lnTo>
                <a:lnTo>
                  <a:pt x="64" y="882"/>
                </a:lnTo>
                <a:lnTo>
                  <a:pt x="73" y="884"/>
                </a:lnTo>
                <a:lnTo>
                  <a:pt x="81" y="885"/>
                </a:lnTo>
                <a:lnTo>
                  <a:pt x="91" y="886"/>
                </a:lnTo>
                <a:lnTo>
                  <a:pt x="99" y="885"/>
                </a:lnTo>
                <a:lnTo>
                  <a:pt x="108" y="884"/>
                </a:lnTo>
                <a:lnTo>
                  <a:pt x="116" y="882"/>
                </a:lnTo>
                <a:lnTo>
                  <a:pt x="125" y="879"/>
                </a:lnTo>
                <a:lnTo>
                  <a:pt x="133" y="875"/>
                </a:lnTo>
                <a:lnTo>
                  <a:pt x="140" y="871"/>
                </a:lnTo>
                <a:lnTo>
                  <a:pt x="148" y="866"/>
                </a:lnTo>
                <a:lnTo>
                  <a:pt x="154" y="860"/>
                </a:lnTo>
                <a:lnTo>
                  <a:pt x="517" y="497"/>
                </a:lnTo>
                <a:lnTo>
                  <a:pt x="530" y="502"/>
                </a:lnTo>
                <a:lnTo>
                  <a:pt x="543" y="507"/>
                </a:lnTo>
                <a:lnTo>
                  <a:pt x="556" y="512"/>
                </a:lnTo>
                <a:lnTo>
                  <a:pt x="570" y="515"/>
                </a:lnTo>
                <a:lnTo>
                  <a:pt x="584" y="517"/>
                </a:lnTo>
                <a:lnTo>
                  <a:pt x="598" y="519"/>
                </a:lnTo>
                <a:lnTo>
                  <a:pt x="612" y="520"/>
                </a:lnTo>
                <a:lnTo>
                  <a:pt x="626" y="520"/>
                </a:lnTo>
                <a:lnTo>
                  <a:pt x="626" y="520"/>
                </a:lnTo>
                <a:lnTo>
                  <a:pt x="626" y="520"/>
                </a:lnTo>
                <a:lnTo>
                  <a:pt x="639" y="520"/>
                </a:lnTo>
                <a:lnTo>
                  <a:pt x="651" y="519"/>
                </a:lnTo>
                <a:lnTo>
                  <a:pt x="664" y="518"/>
                </a:lnTo>
                <a:lnTo>
                  <a:pt x="677" y="516"/>
                </a:lnTo>
                <a:lnTo>
                  <a:pt x="689" y="513"/>
                </a:lnTo>
                <a:lnTo>
                  <a:pt x="702" y="509"/>
                </a:lnTo>
                <a:lnTo>
                  <a:pt x="714" y="505"/>
                </a:lnTo>
                <a:lnTo>
                  <a:pt x="725" y="501"/>
                </a:lnTo>
                <a:lnTo>
                  <a:pt x="737" y="496"/>
                </a:lnTo>
                <a:lnTo>
                  <a:pt x="748" y="490"/>
                </a:lnTo>
                <a:lnTo>
                  <a:pt x="758" y="484"/>
                </a:lnTo>
                <a:lnTo>
                  <a:pt x="769" y="477"/>
                </a:lnTo>
                <a:lnTo>
                  <a:pt x="780" y="470"/>
                </a:lnTo>
                <a:lnTo>
                  <a:pt x="791" y="462"/>
                </a:lnTo>
                <a:lnTo>
                  <a:pt x="800" y="454"/>
                </a:lnTo>
                <a:lnTo>
                  <a:pt x="810" y="444"/>
                </a:lnTo>
                <a:lnTo>
                  <a:pt x="824" y="429"/>
                </a:lnTo>
                <a:lnTo>
                  <a:pt x="837" y="413"/>
                </a:lnTo>
                <a:lnTo>
                  <a:pt x="848" y="396"/>
                </a:lnTo>
                <a:lnTo>
                  <a:pt x="858" y="378"/>
                </a:lnTo>
                <a:lnTo>
                  <a:pt x="867" y="360"/>
                </a:lnTo>
                <a:lnTo>
                  <a:pt x="873" y="340"/>
                </a:lnTo>
                <a:lnTo>
                  <a:pt x="878" y="321"/>
                </a:lnTo>
                <a:lnTo>
                  <a:pt x="883" y="301"/>
                </a:lnTo>
                <a:lnTo>
                  <a:pt x="885" y="282"/>
                </a:lnTo>
                <a:lnTo>
                  <a:pt x="886" y="261"/>
                </a:lnTo>
                <a:lnTo>
                  <a:pt x="885" y="241"/>
                </a:lnTo>
                <a:lnTo>
                  <a:pt x="883" y="221"/>
                </a:lnTo>
                <a:lnTo>
                  <a:pt x="878" y="200"/>
                </a:lnTo>
                <a:lnTo>
                  <a:pt x="873" y="181"/>
                </a:lnTo>
                <a:lnTo>
                  <a:pt x="865" y="162"/>
                </a:lnTo>
                <a:lnTo>
                  <a:pt x="857" y="1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grpSp>
        <p:nvGrpSpPr>
          <p:cNvPr id="58" name="Group 57" descr="Icon of money. ">
            <a:extLst>
              <a:ext uri="{FF2B5EF4-FFF2-40B4-BE49-F238E27FC236}">
                <a16:creationId xmlns:a16="http://schemas.microsoft.com/office/drawing/2014/main" id="{8FB81822-E09C-4A9F-BCD2-4BB20E38DA03}"/>
              </a:ext>
            </a:extLst>
          </p:cNvPr>
          <p:cNvGrpSpPr/>
          <p:nvPr/>
        </p:nvGrpSpPr>
        <p:grpSpPr>
          <a:xfrm>
            <a:off x="5905833" y="2296118"/>
            <a:ext cx="380334" cy="382447"/>
            <a:chOff x="3746500" y="1344613"/>
            <a:chExt cx="285750" cy="287338"/>
          </a:xfrm>
          <a:solidFill>
            <a:schemeClr val="bg1"/>
          </a:solidFill>
        </p:grpSpPr>
        <p:sp>
          <p:nvSpPr>
            <p:cNvPr id="59" name="Freeform 497">
              <a:extLst>
                <a:ext uri="{FF2B5EF4-FFF2-40B4-BE49-F238E27FC236}">
                  <a16:creationId xmlns:a16="http://schemas.microsoft.com/office/drawing/2014/main" id="{4325703C-49C2-4EC8-BBAF-CE488FCB0CE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6500" y="1344613"/>
              <a:ext cx="285750" cy="182563"/>
            </a:xfrm>
            <a:custGeom>
              <a:avLst/>
              <a:gdLst>
                <a:gd name="T0" fmla="*/ 0 w 903"/>
                <a:gd name="T1" fmla="*/ 0 h 573"/>
                <a:gd name="T2" fmla="*/ 0 w 903"/>
                <a:gd name="T3" fmla="*/ 467 h 573"/>
                <a:gd name="T4" fmla="*/ 1 w 903"/>
                <a:gd name="T5" fmla="*/ 459 h 573"/>
                <a:gd name="T6" fmla="*/ 2 w 903"/>
                <a:gd name="T7" fmla="*/ 453 h 573"/>
                <a:gd name="T8" fmla="*/ 5 w 903"/>
                <a:gd name="T9" fmla="*/ 446 h 573"/>
                <a:gd name="T10" fmla="*/ 8 w 903"/>
                <a:gd name="T11" fmla="*/ 440 h 573"/>
                <a:gd name="T12" fmla="*/ 12 w 903"/>
                <a:gd name="T13" fmla="*/ 434 h 573"/>
                <a:gd name="T14" fmla="*/ 18 w 903"/>
                <a:gd name="T15" fmla="*/ 428 h 573"/>
                <a:gd name="T16" fmla="*/ 23 w 903"/>
                <a:gd name="T17" fmla="*/ 423 h 573"/>
                <a:gd name="T18" fmla="*/ 30 w 903"/>
                <a:gd name="T19" fmla="*/ 419 h 573"/>
                <a:gd name="T20" fmla="*/ 30 w 903"/>
                <a:gd name="T21" fmla="*/ 30 h 573"/>
                <a:gd name="T22" fmla="*/ 873 w 903"/>
                <a:gd name="T23" fmla="*/ 30 h 573"/>
                <a:gd name="T24" fmla="*/ 873 w 903"/>
                <a:gd name="T25" fmla="*/ 543 h 573"/>
                <a:gd name="T26" fmla="*/ 481 w 903"/>
                <a:gd name="T27" fmla="*/ 543 h 573"/>
                <a:gd name="T28" fmla="*/ 481 w 903"/>
                <a:gd name="T29" fmla="*/ 573 h 573"/>
                <a:gd name="T30" fmla="*/ 903 w 903"/>
                <a:gd name="T31" fmla="*/ 573 h 573"/>
                <a:gd name="T32" fmla="*/ 903 w 903"/>
                <a:gd name="T33" fmla="*/ 0 h 573"/>
                <a:gd name="T34" fmla="*/ 0 w 903"/>
                <a:gd name="T35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3" h="573">
                  <a:moveTo>
                    <a:pt x="0" y="0"/>
                  </a:moveTo>
                  <a:lnTo>
                    <a:pt x="0" y="467"/>
                  </a:lnTo>
                  <a:lnTo>
                    <a:pt x="1" y="459"/>
                  </a:lnTo>
                  <a:lnTo>
                    <a:pt x="2" y="453"/>
                  </a:lnTo>
                  <a:lnTo>
                    <a:pt x="5" y="446"/>
                  </a:lnTo>
                  <a:lnTo>
                    <a:pt x="8" y="440"/>
                  </a:lnTo>
                  <a:lnTo>
                    <a:pt x="12" y="434"/>
                  </a:lnTo>
                  <a:lnTo>
                    <a:pt x="18" y="428"/>
                  </a:lnTo>
                  <a:lnTo>
                    <a:pt x="23" y="423"/>
                  </a:lnTo>
                  <a:lnTo>
                    <a:pt x="30" y="419"/>
                  </a:lnTo>
                  <a:lnTo>
                    <a:pt x="30" y="30"/>
                  </a:lnTo>
                  <a:lnTo>
                    <a:pt x="873" y="30"/>
                  </a:lnTo>
                  <a:lnTo>
                    <a:pt x="873" y="543"/>
                  </a:lnTo>
                  <a:lnTo>
                    <a:pt x="481" y="543"/>
                  </a:lnTo>
                  <a:lnTo>
                    <a:pt x="481" y="573"/>
                  </a:lnTo>
                  <a:lnTo>
                    <a:pt x="903" y="573"/>
                  </a:lnTo>
                  <a:lnTo>
                    <a:pt x="90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/>
                <a:ea typeface="+mn-ea"/>
                <a:cs typeface="+mn-cs"/>
              </a:endParaRPr>
            </a:p>
          </p:txBody>
        </p:sp>
        <p:sp>
          <p:nvSpPr>
            <p:cNvPr id="60" name="Freeform 498">
              <a:extLst>
                <a:ext uri="{FF2B5EF4-FFF2-40B4-BE49-F238E27FC236}">
                  <a16:creationId xmlns:a16="http://schemas.microsoft.com/office/drawing/2014/main" id="{A721923B-8DD3-47E1-B174-6D9950E778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75075" y="1373188"/>
              <a:ext cx="228600" cy="125413"/>
            </a:xfrm>
            <a:custGeom>
              <a:avLst/>
              <a:gdLst>
                <a:gd name="T0" fmla="*/ 330 w 723"/>
                <a:gd name="T1" fmla="*/ 283 h 392"/>
                <a:gd name="T2" fmla="*/ 295 w 723"/>
                <a:gd name="T3" fmla="*/ 263 h 392"/>
                <a:gd name="T4" fmla="*/ 269 w 723"/>
                <a:gd name="T5" fmla="*/ 232 h 392"/>
                <a:gd name="T6" fmla="*/ 257 w 723"/>
                <a:gd name="T7" fmla="*/ 192 h 392"/>
                <a:gd name="T8" fmla="*/ 260 w 723"/>
                <a:gd name="T9" fmla="*/ 151 h 392"/>
                <a:gd name="T10" fmla="*/ 281 w 723"/>
                <a:gd name="T11" fmla="*/ 115 h 392"/>
                <a:gd name="T12" fmla="*/ 312 w 723"/>
                <a:gd name="T13" fmla="*/ 90 h 392"/>
                <a:gd name="T14" fmla="*/ 350 w 723"/>
                <a:gd name="T15" fmla="*/ 77 h 392"/>
                <a:gd name="T16" fmla="*/ 392 w 723"/>
                <a:gd name="T17" fmla="*/ 81 h 392"/>
                <a:gd name="T18" fmla="*/ 429 w 723"/>
                <a:gd name="T19" fmla="*/ 100 h 392"/>
                <a:gd name="T20" fmla="*/ 454 w 723"/>
                <a:gd name="T21" fmla="*/ 131 h 392"/>
                <a:gd name="T22" fmla="*/ 466 w 723"/>
                <a:gd name="T23" fmla="*/ 171 h 392"/>
                <a:gd name="T24" fmla="*/ 462 w 723"/>
                <a:gd name="T25" fmla="*/ 213 h 392"/>
                <a:gd name="T26" fmla="*/ 443 w 723"/>
                <a:gd name="T27" fmla="*/ 248 h 392"/>
                <a:gd name="T28" fmla="*/ 412 w 723"/>
                <a:gd name="T29" fmla="*/ 274 h 392"/>
                <a:gd name="T30" fmla="*/ 372 w 723"/>
                <a:gd name="T31" fmla="*/ 287 h 392"/>
                <a:gd name="T32" fmla="*/ 96 w 723"/>
                <a:gd name="T33" fmla="*/ 151 h 392"/>
                <a:gd name="T34" fmla="*/ 68 w 723"/>
                <a:gd name="T35" fmla="*/ 131 h 392"/>
                <a:gd name="T36" fmla="*/ 61 w 723"/>
                <a:gd name="T37" fmla="*/ 97 h 392"/>
                <a:gd name="T38" fmla="*/ 80 w 723"/>
                <a:gd name="T39" fmla="*/ 69 h 392"/>
                <a:gd name="T40" fmla="*/ 114 w 723"/>
                <a:gd name="T41" fmla="*/ 63 h 392"/>
                <a:gd name="T42" fmla="*/ 143 w 723"/>
                <a:gd name="T43" fmla="*/ 81 h 392"/>
                <a:gd name="T44" fmla="*/ 150 w 723"/>
                <a:gd name="T45" fmla="*/ 115 h 392"/>
                <a:gd name="T46" fmla="*/ 131 w 723"/>
                <a:gd name="T47" fmla="*/ 144 h 392"/>
                <a:gd name="T48" fmla="*/ 106 w 723"/>
                <a:gd name="T49" fmla="*/ 152 h 392"/>
                <a:gd name="T50" fmla="*/ 642 w 723"/>
                <a:gd name="T51" fmla="*/ 249 h 392"/>
                <a:gd name="T52" fmla="*/ 661 w 723"/>
                <a:gd name="T53" fmla="*/ 278 h 392"/>
                <a:gd name="T54" fmla="*/ 655 w 723"/>
                <a:gd name="T55" fmla="*/ 313 h 392"/>
                <a:gd name="T56" fmla="*/ 626 w 723"/>
                <a:gd name="T57" fmla="*/ 331 h 392"/>
                <a:gd name="T58" fmla="*/ 592 w 723"/>
                <a:gd name="T59" fmla="*/ 324 h 392"/>
                <a:gd name="T60" fmla="*/ 573 w 723"/>
                <a:gd name="T61" fmla="*/ 297 h 392"/>
                <a:gd name="T62" fmla="*/ 580 w 723"/>
                <a:gd name="T63" fmla="*/ 262 h 392"/>
                <a:gd name="T64" fmla="*/ 608 w 723"/>
                <a:gd name="T65" fmla="*/ 243 h 392"/>
                <a:gd name="T66" fmla="*/ 669 w 723"/>
                <a:gd name="T67" fmla="*/ 392 h 392"/>
                <a:gd name="T68" fmla="*/ 691 w 723"/>
                <a:gd name="T69" fmla="*/ 386 h 392"/>
                <a:gd name="T70" fmla="*/ 709 w 723"/>
                <a:gd name="T71" fmla="*/ 371 h 392"/>
                <a:gd name="T72" fmla="*/ 720 w 723"/>
                <a:gd name="T73" fmla="*/ 350 h 392"/>
                <a:gd name="T74" fmla="*/ 723 w 723"/>
                <a:gd name="T75" fmla="*/ 62 h 392"/>
                <a:gd name="T76" fmla="*/ 718 w 723"/>
                <a:gd name="T77" fmla="*/ 38 h 392"/>
                <a:gd name="T78" fmla="*/ 705 w 723"/>
                <a:gd name="T79" fmla="*/ 19 h 392"/>
                <a:gd name="T80" fmla="*/ 686 w 723"/>
                <a:gd name="T81" fmla="*/ 6 h 392"/>
                <a:gd name="T82" fmla="*/ 663 w 723"/>
                <a:gd name="T83" fmla="*/ 2 h 392"/>
                <a:gd name="T84" fmla="*/ 43 w 723"/>
                <a:gd name="T85" fmla="*/ 4 h 392"/>
                <a:gd name="T86" fmla="*/ 22 w 723"/>
                <a:gd name="T87" fmla="*/ 14 h 392"/>
                <a:gd name="T88" fmla="*/ 7 w 723"/>
                <a:gd name="T89" fmla="*/ 33 h 392"/>
                <a:gd name="T90" fmla="*/ 1 w 723"/>
                <a:gd name="T91" fmla="*/ 55 h 392"/>
                <a:gd name="T92" fmla="*/ 46 w 723"/>
                <a:gd name="T93" fmla="*/ 294 h 392"/>
                <a:gd name="T94" fmla="*/ 151 w 723"/>
                <a:gd name="T95" fmla="*/ 287 h 392"/>
                <a:gd name="T96" fmla="*/ 244 w 723"/>
                <a:gd name="T97" fmla="*/ 293 h 392"/>
                <a:gd name="T98" fmla="*/ 326 w 723"/>
                <a:gd name="T99" fmla="*/ 312 h 392"/>
                <a:gd name="T100" fmla="*/ 373 w 723"/>
                <a:gd name="T101" fmla="*/ 337 h 392"/>
                <a:gd name="T102" fmla="*/ 389 w 723"/>
                <a:gd name="T103" fmla="*/ 36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723" h="392">
                  <a:moveTo>
                    <a:pt x="361" y="287"/>
                  </a:moveTo>
                  <a:lnTo>
                    <a:pt x="350" y="287"/>
                  </a:lnTo>
                  <a:lnTo>
                    <a:pt x="341" y="285"/>
                  </a:lnTo>
                  <a:lnTo>
                    <a:pt x="330" y="283"/>
                  </a:lnTo>
                  <a:lnTo>
                    <a:pt x="320" y="278"/>
                  </a:lnTo>
                  <a:lnTo>
                    <a:pt x="312" y="274"/>
                  </a:lnTo>
                  <a:lnTo>
                    <a:pt x="302" y="269"/>
                  </a:lnTo>
                  <a:lnTo>
                    <a:pt x="295" y="263"/>
                  </a:lnTo>
                  <a:lnTo>
                    <a:pt x="287" y="256"/>
                  </a:lnTo>
                  <a:lnTo>
                    <a:pt x="281" y="248"/>
                  </a:lnTo>
                  <a:lnTo>
                    <a:pt x="274" y="241"/>
                  </a:lnTo>
                  <a:lnTo>
                    <a:pt x="269" y="232"/>
                  </a:lnTo>
                  <a:lnTo>
                    <a:pt x="265" y="223"/>
                  </a:lnTo>
                  <a:lnTo>
                    <a:pt x="260" y="213"/>
                  </a:lnTo>
                  <a:lnTo>
                    <a:pt x="258" y="203"/>
                  </a:lnTo>
                  <a:lnTo>
                    <a:pt x="257" y="192"/>
                  </a:lnTo>
                  <a:lnTo>
                    <a:pt x="256" y="182"/>
                  </a:lnTo>
                  <a:lnTo>
                    <a:pt x="257" y="171"/>
                  </a:lnTo>
                  <a:lnTo>
                    <a:pt x="258" y="160"/>
                  </a:lnTo>
                  <a:lnTo>
                    <a:pt x="260" y="151"/>
                  </a:lnTo>
                  <a:lnTo>
                    <a:pt x="265" y="141"/>
                  </a:lnTo>
                  <a:lnTo>
                    <a:pt x="269" y="131"/>
                  </a:lnTo>
                  <a:lnTo>
                    <a:pt x="274" y="123"/>
                  </a:lnTo>
                  <a:lnTo>
                    <a:pt x="281" y="115"/>
                  </a:lnTo>
                  <a:lnTo>
                    <a:pt x="287" y="108"/>
                  </a:lnTo>
                  <a:lnTo>
                    <a:pt x="295" y="100"/>
                  </a:lnTo>
                  <a:lnTo>
                    <a:pt x="302" y="95"/>
                  </a:lnTo>
                  <a:lnTo>
                    <a:pt x="312" y="90"/>
                  </a:lnTo>
                  <a:lnTo>
                    <a:pt x="320" y="84"/>
                  </a:lnTo>
                  <a:lnTo>
                    <a:pt x="330" y="81"/>
                  </a:lnTo>
                  <a:lnTo>
                    <a:pt x="341" y="79"/>
                  </a:lnTo>
                  <a:lnTo>
                    <a:pt x="350" y="77"/>
                  </a:lnTo>
                  <a:lnTo>
                    <a:pt x="361" y="77"/>
                  </a:lnTo>
                  <a:lnTo>
                    <a:pt x="372" y="77"/>
                  </a:lnTo>
                  <a:lnTo>
                    <a:pt x="383" y="79"/>
                  </a:lnTo>
                  <a:lnTo>
                    <a:pt x="392" y="81"/>
                  </a:lnTo>
                  <a:lnTo>
                    <a:pt x="403" y="84"/>
                  </a:lnTo>
                  <a:lnTo>
                    <a:pt x="412" y="90"/>
                  </a:lnTo>
                  <a:lnTo>
                    <a:pt x="420" y="95"/>
                  </a:lnTo>
                  <a:lnTo>
                    <a:pt x="429" y="100"/>
                  </a:lnTo>
                  <a:lnTo>
                    <a:pt x="436" y="108"/>
                  </a:lnTo>
                  <a:lnTo>
                    <a:pt x="443" y="115"/>
                  </a:lnTo>
                  <a:lnTo>
                    <a:pt x="449" y="123"/>
                  </a:lnTo>
                  <a:lnTo>
                    <a:pt x="454" y="131"/>
                  </a:lnTo>
                  <a:lnTo>
                    <a:pt x="459" y="141"/>
                  </a:lnTo>
                  <a:lnTo>
                    <a:pt x="462" y="151"/>
                  </a:lnTo>
                  <a:lnTo>
                    <a:pt x="465" y="160"/>
                  </a:lnTo>
                  <a:lnTo>
                    <a:pt x="466" y="171"/>
                  </a:lnTo>
                  <a:lnTo>
                    <a:pt x="467" y="182"/>
                  </a:lnTo>
                  <a:lnTo>
                    <a:pt x="466" y="192"/>
                  </a:lnTo>
                  <a:lnTo>
                    <a:pt x="465" y="203"/>
                  </a:lnTo>
                  <a:lnTo>
                    <a:pt x="462" y="213"/>
                  </a:lnTo>
                  <a:lnTo>
                    <a:pt x="459" y="223"/>
                  </a:lnTo>
                  <a:lnTo>
                    <a:pt x="454" y="232"/>
                  </a:lnTo>
                  <a:lnTo>
                    <a:pt x="449" y="241"/>
                  </a:lnTo>
                  <a:lnTo>
                    <a:pt x="443" y="248"/>
                  </a:lnTo>
                  <a:lnTo>
                    <a:pt x="436" y="256"/>
                  </a:lnTo>
                  <a:lnTo>
                    <a:pt x="429" y="263"/>
                  </a:lnTo>
                  <a:lnTo>
                    <a:pt x="420" y="269"/>
                  </a:lnTo>
                  <a:lnTo>
                    <a:pt x="412" y="274"/>
                  </a:lnTo>
                  <a:lnTo>
                    <a:pt x="403" y="278"/>
                  </a:lnTo>
                  <a:lnTo>
                    <a:pt x="392" y="283"/>
                  </a:lnTo>
                  <a:lnTo>
                    <a:pt x="383" y="285"/>
                  </a:lnTo>
                  <a:lnTo>
                    <a:pt x="372" y="287"/>
                  </a:lnTo>
                  <a:lnTo>
                    <a:pt x="361" y="287"/>
                  </a:lnTo>
                  <a:lnTo>
                    <a:pt x="361" y="287"/>
                  </a:lnTo>
                  <a:close/>
                  <a:moveTo>
                    <a:pt x="106" y="152"/>
                  </a:moveTo>
                  <a:lnTo>
                    <a:pt x="96" y="151"/>
                  </a:lnTo>
                  <a:lnTo>
                    <a:pt x="88" y="149"/>
                  </a:lnTo>
                  <a:lnTo>
                    <a:pt x="80" y="144"/>
                  </a:lnTo>
                  <a:lnTo>
                    <a:pt x="74" y="139"/>
                  </a:lnTo>
                  <a:lnTo>
                    <a:pt x="68" y="131"/>
                  </a:lnTo>
                  <a:lnTo>
                    <a:pt x="64" y="124"/>
                  </a:lnTo>
                  <a:lnTo>
                    <a:pt x="61" y="115"/>
                  </a:lnTo>
                  <a:lnTo>
                    <a:pt x="61" y="107"/>
                  </a:lnTo>
                  <a:lnTo>
                    <a:pt x="61" y="97"/>
                  </a:lnTo>
                  <a:lnTo>
                    <a:pt x="64" y="88"/>
                  </a:lnTo>
                  <a:lnTo>
                    <a:pt x="68" y="81"/>
                  </a:lnTo>
                  <a:lnTo>
                    <a:pt x="74" y="74"/>
                  </a:lnTo>
                  <a:lnTo>
                    <a:pt x="80" y="69"/>
                  </a:lnTo>
                  <a:lnTo>
                    <a:pt x="88" y="65"/>
                  </a:lnTo>
                  <a:lnTo>
                    <a:pt x="96" y="63"/>
                  </a:lnTo>
                  <a:lnTo>
                    <a:pt x="106" y="62"/>
                  </a:lnTo>
                  <a:lnTo>
                    <a:pt x="114" y="63"/>
                  </a:lnTo>
                  <a:lnTo>
                    <a:pt x="123" y="65"/>
                  </a:lnTo>
                  <a:lnTo>
                    <a:pt x="131" y="69"/>
                  </a:lnTo>
                  <a:lnTo>
                    <a:pt x="137" y="74"/>
                  </a:lnTo>
                  <a:lnTo>
                    <a:pt x="143" y="81"/>
                  </a:lnTo>
                  <a:lnTo>
                    <a:pt x="147" y="88"/>
                  </a:lnTo>
                  <a:lnTo>
                    <a:pt x="150" y="97"/>
                  </a:lnTo>
                  <a:lnTo>
                    <a:pt x="151" y="107"/>
                  </a:lnTo>
                  <a:lnTo>
                    <a:pt x="150" y="115"/>
                  </a:lnTo>
                  <a:lnTo>
                    <a:pt x="148" y="124"/>
                  </a:lnTo>
                  <a:lnTo>
                    <a:pt x="143" y="131"/>
                  </a:lnTo>
                  <a:lnTo>
                    <a:pt x="137" y="139"/>
                  </a:lnTo>
                  <a:lnTo>
                    <a:pt x="131" y="144"/>
                  </a:lnTo>
                  <a:lnTo>
                    <a:pt x="123" y="149"/>
                  </a:lnTo>
                  <a:lnTo>
                    <a:pt x="114" y="151"/>
                  </a:lnTo>
                  <a:lnTo>
                    <a:pt x="106" y="152"/>
                  </a:lnTo>
                  <a:lnTo>
                    <a:pt x="106" y="152"/>
                  </a:lnTo>
                  <a:close/>
                  <a:moveTo>
                    <a:pt x="617" y="242"/>
                  </a:moveTo>
                  <a:lnTo>
                    <a:pt x="626" y="243"/>
                  </a:lnTo>
                  <a:lnTo>
                    <a:pt x="635" y="245"/>
                  </a:lnTo>
                  <a:lnTo>
                    <a:pt x="642" y="249"/>
                  </a:lnTo>
                  <a:lnTo>
                    <a:pt x="650" y="255"/>
                  </a:lnTo>
                  <a:lnTo>
                    <a:pt x="655" y="262"/>
                  </a:lnTo>
                  <a:lnTo>
                    <a:pt x="659" y="270"/>
                  </a:lnTo>
                  <a:lnTo>
                    <a:pt x="661" y="278"/>
                  </a:lnTo>
                  <a:lnTo>
                    <a:pt x="663" y="287"/>
                  </a:lnTo>
                  <a:lnTo>
                    <a:pt x="661" y="297"/>
                  </a:lnTo>
                  <a:lnTo>
                    <a:pt x="659" y="305"/>
                  </a:lnTo>
                  <a:lnTo>
                    <a:pt x="655" y="313"/>
                  </a:lnTo>
                  <a:lnTo>
                    <a:pt x="650" y="319"/>
                  </a:lnTo>
                  <a:lnTo>
                    <a:pt x="642" y="324"/>
                  </a:lnTo>
                  <a:lnTo>
                    <a:pt x="635" y="329"/>
                  </a:lnTo>
                  <a:lnTo>
                    <a:pt x="626" y="331"/>
                  </a:lnTo>
                  <a:lnTo>
                    <a:pt x="617" y="332"/>
                  </a:lnTo>
                  <a:lnTo>
                    <a:pt x="608" y="331"/>
                  </a:lnTo>
                  <a:lnTo>
                    <a:pt x="600" y="329"/>
                  </a:lnTo>
                  <a:lnTo>
                    <a:pt x="592" y="324"/>
                  </a:lnTo>
                  <a:lnTo>
                    <a:pt x="585" y="319"/>
                  </a:lnTo>
                  <a:lnTo>
                    <a:pt x="580" y="313"/>
                  </a:lnTo>
                  <a:lnTo>
                    <a:pt x="576" y="305"/>
                  </a:lnTo>
                  <a:lnTo>
                    <a:pt x="573" y="297"/>
                  </a:lnTo>
                  <a:lnTo>
                    <a:pt x="572" y="287"/>
                  </a:lnTo>
                  <a:lnTo>
                    <a:pt x="573" y="278"/>
                  </a:lnTo>
                  <a:lnTo>
                    <a:pt x="576" y="270"/>
                  </a:lnTo>
                  <a:lnTo>
                    <a:pt x="580" y="262"/>
                  </a:lnTo>
                  <a:lnTo>
                    <a:pt x="585" y="255"/>
                  </a:lnTo>
                  <a:lnTo>
                    <a:pt x="592" y="249"/>
                  </a:lnTo>
                  <a:lnTo>
                    <a:pt x="600" y="245"/>
                  </a:lnTo>
                  <a:lnTo>
                    <a:pt x="608" y="243"/>
                  </a:lnTo>
                  <a:lnTo>
                    <a:pt x="617" y="242"/>
                  </a:lnTo>
                  <a:close/>
                  <a:moveTo>
                    <a:pt x="391" y="392"/>
                  </a:moveTo>
                  <a:lnTo>
                    <a:pt x="663" y="392"/>
                  </a:lnTo>
                  <a:lnTo>
                    <a:pt x="669" y="392"/>
                  </a:lnTo>
                  <a:lnTo>
                    <a:pt x="674" y="391"/>
                  </a:lnTo>
                  <a:lnTo>
                    <a:pt x="681" y="390"/>
                  </a:lnTo>
                  <a:lnTo>
                    <a:pt x="686" y="388"/>
                  </a:lnTo>
                  <a:lnTo>
                    <a:pt x="691" y="386"/>
                  </a:lnTo>
                  <a:lnTo>
                    <a:pt x="697" y="382"/>
                  </a:lnTo>
                  <a:lnTo>
                    <a:pt x="701" y="379"/>
                  </a:lnTo>
                  <a:lnTo>
                    <a:pt x="705" y="375"/>
                  </a:lnTo>
                  <a:lnTo>
                    <a:pt x="709" y="371"/>
                  </a:lnTo>
                  <a:lnTo>
                    <a:pt x="713" y="366"/>
                  </a:lnTo>
                  <a:lnTo>
                    <a:pt x="715" y="361"/>
                  </a:lnTo>
                  <a:lnTo>
                    <a:pt x="718" y="356"/>
                  </a:lnTo>
                  <a:lnTo>
                    <a:pt x="720" y="350"/>
                  </a:lnTo>
                  <a:lnTo>
                    <a:pt x="721" y="345"/>
                  </a:lnTo>
                  <a:lnTo>
                    <a:pt x="723" y="338"/>
                  </a:lnTo>
                  <a:lnTo>
                    <a:pt x="723" y="332"/>
                  </a:lnTo>
                  <a:lnTo>
                    <a:pt x="723" y="62"/>
                  </a:lnTo>
                  <a:lnTo>
                    <a:pt x="723" y="55"/>
                  </a:lnTo>
                  <a:lnTo>
                    <a:pt x="721" y="49"/>
                  </a:lnTo>
                  <a:lnTo>
                    <a:pt x="720" y="43"/>
                  </a:lnTo>
                  <a:lnTo>
                    <a:pt x="718" y="38"/>
                  </a:lnTo>
                  <a:lnTo>
                    <a:pt x="715" y="33"/>
                  </a:lnTo>
                  <a:lnTo>
                    <a:pt x="713" y="27"/>
                  </a:lnTo>
                  <a:lnTo>
                    <a:pt x="709" y="23"/>
                  </a:lnTo>
                  <a:lnTo>
                    <a:pt x="705" y="19"/>
                  </a:lnTo>
                  <a:lnTo>
                    <a:pt x="701" y="14"/>
                  </a:lnTo>
                  <a:lnTo>
                    <a:pt x="697" y="11"/>
                  </a:lnTo>
                  <a:lnTo>
                    <a:pt x="691" y="8"/>
                  </a:lnTo>
                  <a:lnTo>
                    <a:pt x="686" y="6"/>
                  </a:lnTo>
                  <a:lnTo>
                    <a:pt x="681" y="4"/>
                  </a:lnTo>
                  <a:lnTo>
                    <a:pt x="674" y="3"/>
                  </a:lnTo>
                  <a:lnTo>
                    <a:pt x="669" y="2"/>
                  </a:lnTo>
                  <a:lnTo>
                    <a:pt x="663" y="2"/>
                  </a:lnTo>
                  <a:lnTo>
                    <a:pt x="61" y="0"/>
                  </a:lnTo>
                  <a:lnTo>
                    <a:pt x="54" y="2"/>
                  </a:lnTo>
                  <a:lnTo>
                    <a:pt x="48" y="3"/>
                  </a:lnTo>
                  <a:lnTo>
                    <a:pt x="43" y="4"/>
                  </a:lnTo>
                  <a:lnTo>
                    <a:pt x="37" y="6"/>
                  </a:lnTo>
                  <a:lnTo>
                    <a:pt x="32" y="8"/>
                  </a:lnTo>
                  <a:lnTo>
                    <a:pt x="27" y="11"/>
                  </a:lnTo>
                  <a:lnTo>
                    <a:pt x="22" y="14"/>
                  </a:lnTo>
                  <a:lnTo>
                    <a:pt x="18" y="19"/>
                  </a:lnTo>
                  <a:lnTo>
                    <a:pt x="14" y="23"/>
                  </a:lnTo>
                  <a:lnTo>
                    <a:pt x="10" y="27"/>
                  </a:lnTo>
                  <a:lnTo>
                    <a:pt x="7" y="33"/>
                  </a:lnTo>
                  <a:lnTo>
                    <a:pt x="5" y="38"/>
                  </a:lnTo>
                  <a:lnTo>
                    <a:pt x="3" y="43"/>
                  </a:lnTo>
                  <a:lnTo>
                    <a:pt x="2" y="49"/>
                  </a:lnTo>
                  <a:lnTo>
                    <a:pt x="1" y="55"/>
                  </a:lnTo>
                  <a:lnTo>
                    <a:pt x="0" y="62"/>
                  </a:lnTo>
                  <a:lnTo>
                    <a:pt x="0" y="304"/>
                  </a:lnTo>
                  <a:lnTo>
                    <a:pt x="22" y="299"/>
                  </a:lnTo>
                  <a:lnTo>
                    <a:pt x="46" y="294"/>
                  </a:lnTo>
                  <a:lnTo>
                    <a:pt x="68" y="291"/>
                  </a:lnTo>
                  <a:lnTo>
                    <a:pt x="90" y="290"/>
                  </a:lnTo>
                  <a:lnTo>
                    <a:pt x="126" y="288"/>
                  </a:lnTo>
                  <a:lnTo>
                    <a:pt x="151" y="287"/>
                  </a:lnTo>
                  <a:lnTo>
                    <a:pt x="172" y="288"/>
                  </a:lnTo>
                  <a:lnTo>
                    <a:pt x="206" y="289"/>
                  </a:lnTo>
                  <a:lnTo>
                    <a:pt x="225" y="291"/>
                  </a:lnTo>
                  <a:lnTo>
                    <a:pt x="244" y="293"/>
                  </a:lnTo>
                  <a:lnTo>
                    <a:pt x="266" y="297"/>
                  </a:lnTo>
                  <a:lnTo>
                    <a:pt x="286" y="300"/>
                  </a:lnTo>
                  <a:lnTo>
                    <a:pt x="306" y="305"/>
                  </a:lnTo>
                  <a:lnTo>
                    <a:pt x="326" y="312"/>
                  </a:lnTo>
                  <a:lnTo>
                    <a:pt x="344" y="318"/>
                  </a:lnTo>
                  <a:lnTo>
                    <a:pt x="360" y="327"/>
                  </a:lnTo>
                  <a:lnTo>
                    <a:pt x="366" y="332"/>
                  </a:lnTo>
                  <a:lnTo>
                    <a:pt x="373" y="337"/>
                  </a:lnTo>
                  <a:lnTo>
                    <a:pt x="378" y="343"/>
                  </a:lnTo>
                  <a:lnTo>
                    <a:pt x="383" y="349"/>
                  </a:lnTo>
                  <a:lnTo>
                    <a:pt x="387" y="356"/>
                  </a:lnTo>
                  <a:lnTo>
                    <a:pt x="389" y="362"/>
                  </a:lnTo>
                  <a:lnTo>
                    <a:pt x="391" y="369"/>
                  </a:lnTo>
                  <a:lnTo>
                    <a:pt x="391" y="377"/>
                  </a:lnTo>
                  <a:lnTo>
                    <a:pt x="391" y="3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/>
                <a:ea typeface="+mn-ea"/>
                <a:cs typeface="+mn-cs"/>
              </a:endParaRPr>
            </a:p>
          </p:txBody>
        </p:sp>
        <p:sp>
          <p:nvSpPr>
            <p:cNvPr id="61" name="Freeform 499">
              <a:extLst>
                <a:ext uri="{FF2B5EF4-FFF2-40B4-BE49-F238E27FC236}">
                  <a16:creationId xmlns:a16="http://schemas.microsoft.com/office/drawing/2014/main" id="{A8E6691B-D48E-4F27-BFB8-39275098B1B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98613"/>
              <a:ext cx="133350" cy="33338"/>
            </a:xfrm>
            <a:custGeom>
              <a:avLst/>
              <a:gdLst>
                <a:gd name="T0" fmla="*/ 0 w 421"/>
                <a:gd name="T1" fmla="*/ 44 h 104"/>
                <a:gd name="T2" fmla="*/ 2 w 421"/>
                <a:gd name="T3" fmla="*/ 52 h 104"/>
                <a:gd name="T4" fmla="*/ 5 w 421"/>
                <a:gd name="T5" fmla="*/ 56 h 104"/>
                <a:gd name="T6" fmla="*/ 6 w 421"/>
                <a:gd name="T7" fmla="*/ 59 h 104"/>
                <a:gd name="T8" fmla="*/ 11 w 421"/>
                <a:gd name="T9" fmla="*/ 65 h 104"/>
                <a:gd name="T10" fmla="*/ 13 w 421"/>
                <a:gd name="T11" fmla="*/ 65 h 104"/>
                <a:gd name="T12" fmla="*/ 31 w 421"/>
                <a:gd name="T13" fmla="*/ 76 h 104"/>
                <a:gd name="T14" fmla="*/ 32 w 421"/>
                <a:gd name="T15" fmla="*/ 77 h 104"/>
                <a:gd name="T16" fmla="*/ 41 w 421"/>
                <a:gd name="T17" fmla="*/ 80 h 104"/>
                <a:gd name="T18" fmla="*/ 45 w 421"/>
                <a:gd name="T19" fmla="*/ 81 h 104"/>
                <a:gd name="T20" fmla="*/ 53 w 421"/>
                <a:gd name="T21" fmla="*/ 84 h 104"/>
                <a:gd name="T22" fmla="*/ 61 w 421"/>
                <a:gd name="T23" fmla="*/ 86 h 104"/>
                <a:gd name="T24" fmla="*/ 66 w 421"/>
                <a:gd name="T25" fmla="*/ 87 h 104"/>
                <a:gd name="T26" fmla="*/ 98 w 421"/>
                <a:gd name="T27" fmla="*/ 95 h 104"/>
                <a:gd name="T28" fmla="*/ 133 w 421"/>
                <a:gd name="T29" fmla="*/ 99 h 104"/>
                <a:gd name="T30" fmla="*/ 197 w 421"/>
                <a:gd name="T31" fmla="*/ 104 h 104"/>
                <a:gd name="T32" fmla="*/ 211 w 421"/>
                <a:gd name="T33" fmla="*/ 104 h 104"/>
                <a:gd name="T34" fmla="*/ 225 w 421"/>
                <a:gd name="T35" fmla="*/ 104 h 104"/>
                <a:gd name="T36" fmla="*/ 289 w 421"/>
                <a:gd name="T37" fmla="*/ 99 h 104"/>
                <a:gd name="T38" fmla="*/ 322 w 421"/>
                <a:gd name="T39" fmla="*/ 95 h 104"/>
                <a:gd name="T40" fmla="*/ 356 w 421"/>
                <a:gd name="T41" fmla="*/ 87 h 104"/>
                <a:gd name="T42" fmla="*/ 360 w 421"/>
                <a:gd name="T43" fmla="*/ 86 h 104"/>
                <a:gd name="T44" fmla="*/ 368 w 421"/>
                <a:gd name="T45" fmla="*/ 84 h 104"/>
                <a:gd name="T46" fmla="*/ 376 w 421"/>
                <a:gd name="T47" fmla="*/ 81 h 104"/>
                <a:gd name="T48" fmla="*/ 379 w 421"/>
                <a:gd name="T49" fmla="*/ 80 h 104"/>
                <a:gd name="T50" fmla="*/ 390 w 421"/>
                <a:gd name="T51" fmla="*/ 77 h 104"/>
                <a:gd name="T52" fmla="*/ 391 w 421"/>
                <a:gd name="T53" fmla="*/ 76 h 104"/>
                <a:gd name="T54" fmla="*/ 409 w 421"/>
                <a:gd name="T55" fmla="*/ 65 h 104"/>
                <a:gd name="T56" fmla="*/ 409 w 421"/>
                <a:gd name="T57" fmla="*/ 65 h 104"/>
                <a:gd name="T58" fmla="*/ 416 w 421"/>
                <a:gd name="T59" fmla="*/ 59 h 104"/>
                <a:gd name="T60" fmla="*/ 417 w 421"/>
                <a:gd name="T61" fmla="*/ 56 h 104"/>
                <a:gd name="T62" fmla="*/ 420 w 421"/>
                <a:gd name="T63" fmla="*/ 52 h 104"/>
                <a:gd name="T64" fmla="*/ 421 w 421"/>
                <a:gd name="T65" fmla="*/ 44 h 104"/>
                <a:gd name="T66" fmla="*/ 410 w 421"/>
                <a:gd name="T67" fmla="*/ 4 h 104"/>
                <a:gd name="T68" fmla="*/ 386 w 421"/>
                <a:gd name="T69" fmla="*/ 10 h 104"/>
                <a:gd name="T70" fmla="*/ 344 w 421"/>
                <a:gd name="T71" fmla="*/ 19 h 104"/>
                <a:gd name="T72" fmla="*/ 284 w 421"/>
                <a:gd name="T73" fmla="*/ 25 h 104"/>
                <a:gd name="T74" fmla="*/ 231 w 421"/>
                <a:gd name="T75" fmla="*/ 28 h 104"/>
                <a:gd name="T76" fmla="*/ 191 w 421"/>
                <a:gd name="T77" fmla="*/ 28 h 104"/>
                <a:gd name="T78" fmla="*/ 138 w 421"/>
                <a:gd name="T79" fmla="*/ 25 h 104"/>
                <a:gd name="T80" fmla="*/ 78 w 421"/>
                <a:gd name="T81" fmla="*/ 19 h 104"/>
                <a:gd name="T82" fmla="*/ 35 w 421"/>
                <a:gd name="T83" fmla="*/ 10 h 104"/>
                <a:gd name="T84" fmla="*/ 10 w 421"/>
                <a:gd name="T85" fmla="*/ 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21" h="104">
                  <a:moveTo>
                    <a:pt x="0" y="0"/>
                  </a:moveTo>
                  <a:lnTo>
                    <a:pt x="0" y="44"/>
                  </a:lnTo>
                  <a:lnTo>
                    <a:pt x="1" y="48"/>
                  </a:lnTo>
                  <a:lnTo>
                    <a:pt x="2" y="52"/>
                  </a:lnTo>
                  <a:lnTo>
                    <a:pt x="3" y="54"/>
                  </a:lnTo>
                  <a:lnTo>
                    <a:pt x="5" y="56"/>
                  </a:lnTo>
                  <a:lnTo>
                    <a:pt x="5" y="57"/>
                  </a:lnTo>
                  <a:lnTo>
                    <a:pt x="6" y="59"/>
                  </a:lnTo>
                  <a:lnTo>
                    <a:pt x="8" y="62"/>
                  </a:lnTo>
                  <a:lnTo>
                    <a:pt x="11" y="65"/>
                  </a:lnTo>
                  <a:lnTo>
                    <a:pt x="11" y="65"/>
                  </a:lnTo>
                  <a:lnTo>
                    <a:pt x="13" y="65"/>
                  </a:lnTo>
                  <a:lnTo>
                    <a:pt x="20" y="70"/>
                  </a:lnTo>
                  <a:lnTo>
                    <a:pt x="31" y="76"/>
                  </a:lnTo>
                  <a:lnTo>
                    <a:pt x="31" y="76"/>
                  </a:lnTo>
                  <a:lnTo>
                    <a:pt x="32" y="77"/>
                  </a:lnTo>
                  <a:lnTo>
                    <a:pt x="36" y="79"/>
                  </a:lnTo>
                  <a:lnTo>
                    <a:pt x="41" y="80"/>
                  </a:lnTo>
                  <a:lnTo>
                    <a:pt x="44" y="81"/>
                  </a:lnTo>
                  <a:lnTo>
                    <a:pt x="45" y="81"/>
                  </a:lnTo>
                  <a:lnTo>
                    <a:pt x="49" y="83"/>
                  </a:lnTo>
                  <a:lnTo>
                    <a:pt x="53" y="84"/>
                  </a:lnTo>
                  <a:lnTo>
                    <a:pt x="58" y="85"/>
                  </a:lnTo>
                  <a:lnTo>
                    <a:pt x="61" y="86"/>
                  </a:lnTo>
                  <a:lnTo>
                    <a:pt x="64" y="87"/>
                  </a:lnTo>
                  <a:lnTo>
                    <a:pt x="66" y="87"/>
                  </a:lnTo>
                  <a:lnTo>
                    <a:pt x="82" y="92"/>
                  </a:lnTo>
                  <a:lnTo>
                    <a:pt x="98" y="95"/>
                  </a:lnTo>
                  <a:lnTo>
                    <a:pt x="115" y="97"/>
                  </a:lnTo>
                  <a:lnTo>
                    <a:pt x="133" y="99"/>
                  </a:lnTo>
                  <a:lnTo>
                    <a:pt x="166" y="102"/>
                  </a:lnTo>
                  <a:lnTo>
                    <a:pt x="197" y="104"/>
                  </a:lnTo>
                  <a:lnTo>
                    <a:pt x="203" y="104"/>
                  </a:lnTo>
                  <a:lnTo>
                    <a:pt x="211" y="104"/>
                  </a:lnTo>
                  <a:lnTo>
                    <a:pt x="217" y="104"/>
                  </a:lnTo>
                  <a:lnTo>
                    <a:pt x="225" y="104"/>
                  </a:lnTo>
                  <a:lnTo>
                    <a:pt x="255" y="102"/>
                  </a:lnTo>
                  <a:lnTo>
                    <a:pt x="289" y="99"/>
                  </a:lnTo>
                  <a:lnTo>
                    <a:pt x="306" y="97"/>
                  </a:lnTo>
                  <a:lnTo>
                    <a:pt x="322" y="95"/>
                  </a:lnTo>
                  <a:lnTo>
                    <a:pt x="340" y="92"/>
                  </a:lnTo>
                  <a:lnTo>
                    <a:pt x="356" y="87"/>
                  </a:lnTo>
                  <a:lnTo>
                    <a:pt x="358" y="87"/>
                  </a:lnTo>
                  <a:lnTo>
                    <a:pt x="360" y="86"/>
                  </a:lnTo>
                  <a:lnTo>
                    <a:pt x="364" y="85"/>
                  </a:lnTo>
                  <a:lnTo>
                    <a:pt x="368" y="84"/>
                  </a:lnTo>
                  <a:lnTo>
                    <a:pt x="372" y="83"/>
                  </a:lnTo>
                  <a:lnTo>
                    <a:pt x="376" y="81"/>
                  </a:lnTo>
                  <a:lnTo>
                    <a:pt x="378" y="81"/>
                  </a:lnTo>
                  <a:lnTo>
                    <a:pt x="379" y="80"/>
                  </a:lnTo>
                  <a:lnTo>
                    <a:pt x="385" y="79"/>
                  </a:lnTo>
                  <a:lnTo>
                    <a:pt x="390" y="77"/>
                  </a:lnTo>
                  <a:lnTo>
                    <a:pt x="390" y="76"/>
                  </a:lnTo>
                  <a:lnTo>
                    <a:pt x="391" y="76"/>
                  </a:lnTo>
                  <a:lnTo>
                    <a:pt x="401" y="70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13" y="62"/>
                  </a:lnTo>
                  <a:lnTo>
                    <a:pt x="416" y="59"/>
                  </a:lnTo>
                  <a:lnTo>
                    <a:pt x="417" y="57"/>
                  </a:lnTo>
                  <a:lnTo>
                    <a:pt x="417" y="56"/>
                  </a:lnTo>
                  <a:lnTo>
                    <a:pt x="419" y="54"/>
                  </a:lnTo>
                  <a:lnTo>
                    <a:pt x="420" y="52"/>
                  </a:lnTo>
                  <a:lnTo>
                    <a:pt x="421" y="48"/>
                  </a:lnTo>
                  <a:lnTo>
                    <a:pt x="421" y="44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7"/>
                  </a:lnTo>
                  <a:lnTo>
                    <a:pt x="386" y="10"/>
                  </a:lnTo>
                  <a:lnTo>
                    <a:pt x="373" y="13"/>
                  </a:lnTo>
                  <a:lnTo>
                    <a:pt x="344" y="19"/>
                  </a:lnTo>
                  <a:lnTo>
                    <a:pt x="314" y="23"/>
                  </a:lnTo>
                  <a:lnTo>
                    <a:pt x="284" y="25"/>
                  </a:lnTo>
                  <a:lnTo>
                    <a:pt x="256" y="27"/>
                  </a:lnTo>
                  <a:lnTo>
                    <a:pt x="231" y="28"/>
                  </a:lnTo>
                  <a:lnTo>
                    <a:pt x="211" y="28"/>
                  </a:lnTo>
                  <a:lnTo>
                    <a:pt x="191" y="28"/>
                  </a:lnTo>
                  <a:lnTo>
                    <a:pt x="166" y="27"/>
                  </a:lnTo>
                  <a:lnTo>
                    <a:pt x="138" y="25"/>
                  </a:lnTo>
                  <a:lnTo>
                    <a:pt x="108" y="23"/>
                  </a:lnTo>
                  <a:lnTo>
                    <a:pt x="78" y="19"/>
                  </a:lnTo>
                  <a:lnTo>
                    <a:pt x="49" y="13"/>
                  </a:lnTo>
                  <a:lnTo>
                    <a:pt x="35" y="10"/>
                  </a:lnTo>
                  <a:lnTo>
                    <a:pt x="22" y="7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/>
                <a:ea typeface="+mn-ea"/>
                <a:cs typeface="+mn-cs"/>
              </a:endParaRPr>
            </a:p>
          </p:txBody>
        </p:sp>
        <p:sp>
          <p:nvSpPr>
            <p:cNvPr id="62" name="Freeform 500">
              <a:extLst>
                <a:ext uri="{FF2B5EF4-FFF2-40B4-BE49-F238E27FC236}">
                  <a16:creationId xmlns:a16="http://schemas.microsoft.com/office/drawing/2014/main" id="{5839F0C0-A423-4156-855A-E09BBC0F168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474788"/>
              <a:ext cx="133350" cy="28575"/>
            </a:xfrm>
            <a:custGeom>
              <a:avLst/>
              <a:gdLst>
                <a:gd name="T0" fmla="*/ 420 w 420"/>
                <a:gd name="T1" fmla="*/ 58 h 90"/>
                <a:gd name="T2" fmla="*/ 419 w 420"/>
                <a:gd name="T3" fmla="*/ 55 h 90"/>
                <a:gd name="T4" fmla="*/ 418 w 420"/>
                <a:gd name="T5" fmla="*/ 50 h 90"/>
                <a:gd name="T6" fmla="*/ 416 w 420"/>
                <a:gd name="T7" fmla="*/ 47 h 90"/>
                <a:gd name="T8" fmla="*/ 413 w 420"/>
                <a:gd name="T9" fmla="*/ 44 h 90"/>
                <a:gd name="T10" fmla="*/ 406 w 420"/>
                <a:gd name="T11" fmla="*/ 37 h 90"/>
                <a:gd name="T12" fmla="*/ 397 w 420"/>
                <a:gd name="T13" fmla="*/ 32 h 90"/>
                <a:gd name="T14" fmla="*/ 386 w 420"/>
                <a:gd name="T15" fmla="*/ 27 h 90"/>
                <a:gd name="T16" fmla="*/ 374 w 420"/>
                <a:gd name="T17" fmla="*/ 22 h 90"/>
                <a:gd name="T18" fmla="*/ 360 w 420"/>
                <a:gd name="T19" fmla="*/ 18 h 90"/>
                <a:gd name="T20" fmla="*/ 345 w 420"/>
                <a:gd name="T21" fmla="*/ 14 h 90"/>
                <a:gd name="T22" fmla="*/ 313 w 420"/>
                <a:gd name="T23" fmla="*/ 9 h 90"/>
                <a:gd name="T24" fmla="*/ 277 w 420"/>
                <a:gd name="T25" fmla="*/ 3 h 90"/>
                <a:gd name="T26" fmla="*/ 243 w 420"/>
                <a:gd name="T27" fmla="*/ 1 h 90"/>
                <a:gd name="T28" fmla="*/ 210 w 420"/>
                <a:gd name="T29" fmla="*/ 0 h 90"/>
                <a:gd name="T30" fmla="*/ 172 w 420"/>
                <a:gd name="T31" fmla="*/ 1 h 90"/>
                <a:gd name="T32" fmla="*/ 133 w 420"/>
                <a:gd name="T33" fmla="*/ 4 h 90"/>
                <a:gd name="T34" fmla="*/ 113 w 420"/>
                <a:gd name="T35" fmla="*/ 7 h 90"/>
                <a:gd name="T36" fmla="*/ 94 w 420"/>
                <a:gd name="T37" fmla="*/ 11 h 90"/>
                <a:gd name="T38" fmla="*/ 76 w 420"/>
                <a:gd name="T39" fmla="*/ 14 h 90"/>
                <a:gd name="T40" fmla="*/ 59 w 420"/>
                <a:gd name="T41" fmla="*/ 18 h 90"/>
                <a:gd name="T42" fmla="*/ 59 w 420"/>
                <a:gd name="T43" fmla="*/ 18 h 90"/>
                <a:gd name="T44" fmla="*/ 55 w 420"/>
                <a:gd name="T45" fmla="*/ 19 h 90"/>
                <a:gd name="T46" fmla="*/ 52 w 420"/>
                <a:gd name="T47" fmla="*/ 20 h 90"/>
                <a:gd name="T48" fmla="*/ 48 w 420"/>
                <a:gd name="T49" fmla="*/ 21 h 90"/>
                <a:gd name="T50" fmla="*/ 44 w 420"/>
                <a:gd name="T51" fmla="*/ 22 h 90"/>
                <a:gd name="T52" fmla="*/ 43 w 420"/>
                <a:gd name="T53" fmla="*/ 24 h 90"/>
                <a:gd name="T54" fmla="*/ 40 w 420"/>
                <a:gd name="T55" fmla="*/ 24 h 90"/>
                <a:gd name="T56" fmla="*/ 35 w 420"/>
                <a:gd name="T57" fmla="*/ 26 h 90"/>
                <a:gd name="T58" fmla="*/ 31 w 420"/>
                <a:gd name="T59" fmla="*/ 28 h 90"/>
                <a:gd name="T60" fmla="*/ 30 w 420"/>
                <a:gd name="T61" fmla="*/ 28 h 90"/>
                <a:gd name="T62" fmla="*/ 30 w 420"/>
                <a:gd name="T63" fmla="*/ 28 h 90"/>
                <a:gd name="T64" fmla="*/ 19 w 420"/>
                <a:gd name="T65" fmla="*/ 33 h 90"/>
                <a:gd name="T66" fmla="*/ 12 w 420"/>
                <a:gd name="T67" fmla="*/ 40 h 90"/>
                <a:gd name="T68" fmla="*/ 10 w 420"/>
                <a:gd name="T69" fmla="*/ 40 h 90"/>
                <a:gd name="T70" fmla="*/ 10 w 420"/>
                <a:gd name="T71" fmla="*/ 40 h 90"/>
                <a:gd name="T72" fmla="*/ 7 w 420"/>
                <a:gd name="T73" fmla="*/ 43 h 90"/>
                <a:gd name="T74" fmla="*/ 5 w 420"/>
                <a:gd name="T75" fmla="*/ 46 h 90"/>
                <a:gd name="T76" fmla="*/ 4 w 420"/>
                <a:gd name="T77" fmla="*/ 47 h 90"/>
                <a:gd name="T78" fmla="*/ 4 w 420"/>
                <a:gd name="T79" fmla="*/ 48 h 90"/>
                <a:gd name="T80" fmla="*/ 2 w 420"/>
                <a:gd name="T81" fmla="*/ 50 h 90"/>
                <a:gd name="T82" fmla="*/ 1 w 420"/>
                <a:gd name="T83" fmla="*/ 52 h 90"/>
                <a:gd name="T84" fmla="*/ 0 w 420"/>
                <a:gd name="T85" fmla="*/ 56 h 90"/>
                <a:gd name="T86" fmla="*/ 0 w 420"/>
                <a:gd name="T87" fmla="*/ 58 h 90"/>
                <a:gd name="T88" fmla="*/ 8 w 420"/>
                <a:gd name="T89" fmla="*/ 63 h 90"/>
                <a:gd name="T90" fmla="*/ 22 w 420"/>
                <a:gd name="T91" fmla="*/ 68 h 90"/>
                <a:gd name="T92" fmla="*/ 43 w 420"/>
                <a:gd name="T93" fmla="*/ 74 h 90"/>
                <a:gd name="T94" fmla="*/ 67 w 420"/>
                <a:gd name="T95" fmla="*/ 78 h 90"/>
                <a:gd name="T96" fmla="*/ 96 w 420"/>
                <a:gd name="T97" fmla="*/ 84 h 90"/>
                <a:gd name="T98" fmla="*/ 131 w 420"/>
                <a:gd name="T99" fmla="*/ 87 h 90"/>
                <a:gd name="T100" fmla="*/ 168 w 420"/>
                <a:gd name="T101" fmla="*/ 90 h 90"/>
                <a:gd name="T102" fmla="*/ 210 w 420"/>
                <a:gd name="T103" fmla="*/ 90 h 90"/>
                <a:gd name="T104" fmla="*/ 251 w 420"/>
                <a:gd name="T105" fmla="*/ 90 h 90"/>
                <a:gd name="T106" fmla="*/ 289 w 420"/>
                <a:gd name="T107" fmla="*/ 87 h 90"/>
                <a:gd name="T108" fmla="*/ 323 w 420"/>
                <a:gd name="T109" fmla="*/ 84 h 90"/>
                <a:gd name="T110" fmla="*/ 353 w 420"/>
                <a:gd name="T111" fmla="*/ 78 h 90"/>
                <a:gd name="T112" fmla="*/ 377 w 420"/>
                <a:gd name="T113" fmla="*/ 74 h 90"/>
                <a:gd name="T114" fmla="*/ 398 w 420"/>
                <a:gd name="T115" fmla="*/ 68 h 90"/>
                <a:gd name="T116" fmla="*/ 412 w 420"/>
                <a:gd name="T117" fmla="*/ 62 h 90"/>
                <a:gd name="T118" fmla="*/ 420 w 420"/>
                <a:gd name="T119" fmla="*/ 58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20" h="90">
                  <a:moveTo>
                    <a:pt x="420" y="58"/>
                  </a:moveTo>
                  <a:lnTo>
                    <a:pt x="419" y="55"/>
                  </a:lnTo>
                  <a:lnTo>
                    <a:pt x="418" y="50"/>
                  </a:lnTo>
                  <a:lnTo>
                    <a:pt x="416" y="47"/>
                  </a:lnTo>
                  <a:lnTo>
                    <a:pt x="413" y="44"/>
                  </a:lnTo>
                  <a:lnTo>
                    <a:pt x="406" y="37"/>
                  </a:lnTo>
                  <a:lnTo>
                    <a:pt x="397" y="32"/>
                  </a:lnTo>
                  <a:lnTo>
                    <a:pt x="386" y="27"/>
                  </a:lnTo>
                  <a:lnTo>
                    <a:pt x="374" y="22"/>
                  </a:lnTo>
                  <a:lnTo>
                    <a:pt x="360" y="18"/>
                  </a:lnTo>
                  <a:lnTo>
                    <a:pt x="345" y="14"/>
                  </a:lnTo>
                  <a:lnTo>
                    <a:pt x="313" y="9"/>
                  </a:lnTo>
                  <a:lnTo>
                    <a:pt x="277" y="3"/>
                  </a:lnTo>
                  <a:lnTo>
                    <a:pt x="243" y="1"/>
                  </a:lnTo>
                  <a:lnTo>
                    <a:pt x="210" y="0"/>
                  </a:lnTo>
                  <a:lnTo>
                    <a:pt x="172" y="1"/>
                  </a:lnTo>
                  <a:lnTo>
                    <a:pt x="133" y="4"/>
                  </a:lnTo>
                  <a:lnTo>
                    <a:pt x="113" y="7"/>
                  </a:lnTo>
                  <a:lnTo>
                    <a:pt x="94" y="11"/>
                  </a:lnTo>
                  <a:lnTo>
                    <a:pt x="76" y="14"/>
                  </a:lnTo>
                  <a:lnTo>
                    <a:pt x="59" y="18"/>
                  </a:lnTo>
                  <a:lnTo>
                    <a:pt x="59" y="18"/>
                  </a:lnTo>
                  <a:lnTo>
                    <a:pt x="55" y="19"/>
                  </a:lnTo>
                  <a:lnTo>
                    <a:pt x="52" y="20"/>
                  </a:lnTo>
                  <a:lnTo>
                    <a:pt x="48" y="21"/>
                  </a:lnTo>
                  <a:lnTo>
                    <a:pt x="44" y="22"/>
                  </a:lnTo>
                  <a:lnTo>
                    <a:pt x="43" y="24"/>
                  </a:lnTo>
                  <a:lnTo>
                    <a:pt x="40" y="24"/>
                  </a:lnTo>
                  <a:lnTo>
                    <a:pt x="35" y="26"/>
                  </a:lnTo>
                  <a:lnTo>
                    <a:pt x="31" y="28"/>
                  </a:lnTo>
                  <a:lnTo>
                    <a:pt x="30" y="28"/>
                  </a:lnTo>
                  <a:lnTo>
                    <a:pt x="30" y="28"/>
                  </a:lnTo>
                  <a:lnTo>
                    <a:pt x="19" y="33"/>
                  </a:lnTo>
                  <a:lnTo>
                    <a:pt x="12" y="40"/>
                  </a:lnTo>
                  <a:lnTo>
                    <a:pt x="10" y="40"/>
                  </a:lnTo>
                  <a:lnTo>
                    <a:pt x="10" y="40"/>
                  </a:lnTo>
                  <a:lnTo>
                    <a:pt x="7" y="43"/>
                  </a:lnTo>
                  <a:lnTo>
                    <a:pt x="5" y="46"/>
                  </a:lnTo>
                  <a:lnTo>
                    <a:pt x="4" y="47"/>
                  </a:lnTo>
                  <a:lnTo>
                    <a:pt x="4" y="48"/>
                  </a:lnTo>
                  <a:lnTo>
                    <a:pt x="2" y="50"/>
                  </a:lnTo>
                  <a:lnTo>
                    <a:pt x="1" y="52"/>
                  </a:lnTo>
                  <a:lnTo>
                    <a:pt x="0" y="56"/>
                  </a:lnTo>
                  <a:lnTo>
                    <a:pt x="0" y="58"/>
                  </a:lnTo>
                  <a:lnTo>
                    <a:pt x="8" y="63"/>
                  </a:lnTo>
                  <a:lnTo>
                    <a:pt x="22" y="68"/>
                  </a:lnTo>
                  <a:lnTo>
                    <a:pt x="43" y="74"/>
                  </a:lnTo>
                  <a:lnTo>
                    <a:pt x="67" y="78"/>
                  </a:lnTo>
                  <a:lnTo>
                    <a:pt x="96" y="84"/>
                  </a:lnTo>
                  <a:lnTo>
                    <a:pt x="131" y="87"/>
                  </a:lnTo>
                  <a:lnTo>
                    <a:pt x="168" y="90"/>
                  </a:lnTo>
                  <a:lnTo>
                    <a:pt x="210" y="90"/>
                  </a:lnTo>
                  <a:lnTo>
                    <a:pt x="251" y="90"/>
                  </a:lnTo>
                  <a:lnTo>
                    <a:pt x="289" y="87"/>
                  </a:lnTo>
                  <a:lnTo>
                    <a:pt x="323" y="84"/>
                  </a:lnTo>
                  <a:lnTo>
                    <a:pt x="353" y="78"/>
                  </a:lnTo>
                  <a:lnTo>
                    <a:pt x="377" y="74"/>
                  </a:lnTo>
                  <a:lnTo>
                    <a:pt x="398" y="68"/>
                  </a:lnTo>
                  <a:lnTo>
                    <a:pt x="412" y="62"/>
                  </a:lnTo>
                  <a:lnTo>
                    <a:pt x="420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/>
                <a:ea typeface="+mn-ea"/>
                <a:cs typeface="+mn-cs"/>
              </a:endParaRPr>
            </a:p>
          </p:txBody>
        </p:sp>
        <p:sp>
          <p:nvSpPr>
            <p:cNvPr id="63" name="Freeform 501">
              <a:extLst>
                <a:ext uri="{FF2B5EF4-FFF2-40B4-BE49-F238E27FC236}">
                  <a16:creationId xmlns:a16="http://schemas.microsoft.com/office/drawing/2014/main" id="{DBE218E2-EA47-43F9-AF50-BC58701E5EA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03363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7 h 75"/>
                <a:gd name="T10" fmla="*/ 67 w 421"/>
                <a:gd name="T11" fmla="*/ 62 h 75"/>
                <a:gd name="T12" fmla="*/ 97 w 421"/>
                <a:gd name="T13" fmla="*/ 68 h 75"/>
                <a:gd name="T14" fmla="*/ 130 w 421"/>
                <a:gd name="T15" fmla="*/ 71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1 h 75"/>
                <a:gd name="T24" fmla="*/ 325 w 421"/>
                <a:gd name="T25" fmla="*/ 68 h 75"/>
                <a:gd name="T26" fmla="*/ 355 w 421"/>
                <a:gd name="T27" fmla="*/ 62 h 75"/>
                <a:gd name="T28" fmla="*/ 379 w 421"/>
                <a:gd name="T29" fmla="*/ 57 h 75"/>
                <a:gd name="T30" fmla="*/ 399 w 421"/>
                <a:gd name="T31" fmla="*/ 52 h 75"/>
                <a:gd name="T32" fmla="*/ 414 w 421"/>
                <a:gd name="T33" fmla="*/ 46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8 h 75"/>
                <a:gd name="T42" fmla="*/ 386 w 421"/>
                <a:gd name="T43" fmla="*/ 12 h 75"/>
                <a:gd name="T44" fmla="*/ 373 w 421"/>
                <a:gd name="T45" fmla="*/ 14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8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8 h 75"/>
                <a:gd name="T74" fmla="*/ 10 w 421"/>
                <a:gd name="T75" fmla="*/ 4 h 75"/>
                <a:gd name="T76" fmla="*/ 0 w 421"/>
                <a:gd name="T77" fmla="*/ 0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7"/>
                  </a:lnTo>
                  <a:lnTo>
                    <a:pt x="67" y="62"/>
                  </a:lnTo>
                  <a:lnTo>
                    <a:pt x="97" y="68"/>
                  </a:lnTo>
                  <a:lnTo>
                    <a:pt x="130" y="71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1"/>
                  </a:lnTo>
                  <a:lnTo>
                    <a:pt x="325" y="68"/>
                  </a:lnTo>
                  <a:lnTo>
                    <a:pt x="355" y="62"/>
                  </a:lnTo>
                  <a:lnTo>
                    <a:pt x="379" y="57"/>
                  </a:lnTo>
                  <a:lnTo>
                    <a:pt x="399" y="52"/>
                  </a:lnTo>
                  <a:lnTo>
                    <a:pt x="414" y="46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8"/>
                  </a:lnTo>
                  <a:lnTo>
                    <a:pt x="386" y="12"/>
                  </a:lnTo>
                  <a:lnTo>
                    <a:pt x="373" y="14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8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8"/>
                  </a:lnTo>
                  <a:lnTo>
                    <a:pt x="1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/>
                <a:ea typeface="+mn-ea"/>
                <a:cs typeface="+mn-cs"/>
              </a:endParaRPr>
            </a:p>
          </p:txBody>
        </p:sp>
        <p:sp>
          <p:nvSpPr>
            <p:cNvPr id="64" name="Freeform 502">
              <a:extLst>
                <a:ext uri="{FF2B5EF4-FFF2-40B4-BE49-F238E27FC236}">
                  <a16:creationId xmlns:a16="http://schemas.microsoft.com/office/drawing/2014/main" id="{FB53FF3C-7C81-42D7-820B-328F83511B8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74800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8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8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1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8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8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/>
                <a:ea typeface="+mn-ea"/>
                <a:cs typeface="+mn-cs"/>
              </a:endParaRPr>
            </a:p>
          </p:txBody>
        </p:sp>
        <p:sp>
          <p:nvSpPr>
            <p:cNvPr id="65" name="Freeform 503">
              <a:extLst>
                <a:ext uri="{FF2B5EF4-FFF2-40B4-BE49-F238E27FC236}">
                  <a16:creationId xmlns:a16="http://schemas.microsoft.com/office/drawing/2014/main" id="{B2AFC166-3690-491C-BE8E-D33917F47E7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50988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7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7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/>
                <a:ea typeface="+mn-ea"/>
                <a:cs typeface="+mn-cs"/>
              </a:endParaRPr>
            </a:p>
          </p:txBody>
        </p:sp>
        <p:sp>
          <p:nvSpPr>
            <p:cNvPr id="66" name="Freeform 504">
              <a:extLst>
                <a:ext uri="{FF2B5EF4-FFF2-40B4-BE49-F238E27FC236}">
                  <a16:creationId xmlns:a16="http://schemas.microsoft.com/office/drawing/2014/main" id="{9740A41F-89FD-44D8-9D1F-332E7D538ED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27175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8 h 75"/>
                <a:gd name="T10" fmla="*/ 67 w 421"/>
                <a:gd name="T11" fmla="*/ 63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3 h 75"/>
                <a:gd name="T28" fmla="*/ 379 w 421"/>
                <a:gd name="T29" fmla="*/ 58 h 75"/>
                <a:gd name="T30" fmla="*/ 399 w 421"/>
                <a:gd name="T31" fmla="*/ 52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4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8"/>
                  </a:lnTo>
                  <a:lnTo>
                    <a:pt x="67" y="63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3"/>
                  </a:lnTo>
                  <a:lnTo>
                    <a:pt x="379" y="58"/>
                  </a:lnTo>
                  <a:lnTo>
                    <a:pt x="399" y="52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/>
                <a:ea typeface="+mn-ea"/>
                <a:cs typeface="+mn-cs"/>
              </a:endParaRPr>
            </a:p>
          </p:txBody>
        </p:sp>
      </p:grpSp>
      <p:grpSp>
        <p:nvGrpSpPr>
          <p:cNvPr id="67" name="Group 66" descr="Icon of abacus. ">
            <a:extLst>
              <a:ext uri="{FF2B5EF4-FFF2-40B4-BE49-F238E27FC236}">
                <a16:creationId xmlns:a16="http://schemas.microsoft.com/office/drawing/2014/main" id="{201B668C-AA5F-454E-8E64-CEA32A839FB8}"/>
              </a:ext>
            </a:extLst>
          </p:cNvPr>
          <p:cNvGrpSpPr/>
          <p:nvPr/>
        </p:nvGrpSpPr>
        <p:grpSpPr>
          <a:xfrm>
            <a:off x="8071577" y="2296118"/>
            <a:ext cx="382447" cy="382447"/>
            <a:chOff x="877888" y="771525"/>
            <a:chExt cx="287338" cy="287338"/>
          </a:xfrm>
          <a:solidFill>
            <a:schemeClr val="bg1"/>
          </a:solidFill>
        </p:grpSpPr>
        <p:sp>
          <p:nvSpPr>
            <p:cNvPr id="68" name="Freeform 324">
              <a:extLst>
                <a:ext uri="{FF2B5EF4-FFF2-40B4-BE49-F238E27FC236}">
                  <a16:creationId xmlns:a16="http://schemas.microsoft.com/office/drawing/2014/main" id="{EEBBB4D9-8AD5-4868-B9F5-568F0C326607}"/>
                </a:ext>
              </a:extLst>
            </p:cNvPr>
            <p:cNvSpPr>
              <a:spLocks/>
            </p:cNvSpPr>
            <p:nvPr/>
          </p:nvSpPr>
          <p:spPr bwMode="auto">
            <a:xfrm>
              <a:off x="877888" y="771525"/>
              <a:ext cx="61913" cy="287338"/>
            </a:xfrm>
            <a:custGeom>
              <a:avLst/>
              <a:gdLst>
                <a:gd name="T0" fmla="*/ 0 w 196"/>
                <a:gd name="T1" fmla="*/ 888 h 903"/>
                <a:gd name="T2" fmla="*/ 1 w 196"/>
                <a:gd name="T3" fmla="*/ 895 h 903"/>
                <a:gd name="T4" fmla="*/ 4 w 196"/>
                <a:gd name="T5" fmla="*/ 899 h 903"/>
                <a:gd name="T6" fmla="*/ 10 w 196"/>
                <a:gd name="T7" fmla="*/ 902 h 903"/>
                <a:gd name="T8" fmla="*/ 15 w 196"/>
                <a:gd name="T9" fmla="*/ 903 h 903"/>
                <a:gd name="T10" fmla="*/ 196 w 196"/>
                <a:gd name="T11" fmla="*/ 798 h 903"/>
                <a:gd name="T12" fmla="*/ 160 w 196"/>
                <a:gd name="T13" fmla="*/ 797 h 903"/>
                <a:gd name="T14" fmla="*/ 149 w 196"/>
                <a:gd name="T15" fmla="*/ 793 h 903"/>
                <a:gd name="T16" fmla="*/ 141 w 196"/>
                <a:gd name="T17" fmla="*/ 785 h 903"/>
                <a:gd name="T18" fmla="*/ 136 w 196"/>
                <a:gd name="T19" fmla="*/ 774 h 903"/>
                <a:gd name="T20" fmla="*/ 136 w 196"/>
                <a:gd name="T21" fmla="*/ 738 h 903"/>
                <a:gd name="T22" fmla="*/ 138 w 196"/>
                <a:gd name="T23" fmla="*/ 726 h 903"/>
                <a:gd name="T24" fmla="*/ 145 w 196"/>
                <a:gd name="T25" fmla="*/ 717 h 903"/>
                <a:gd name="T26" fmla="*/ 155 w 196"/>
                <a:gd name="T27" fmla="*/ 710 h 903"/>
                <a:gd name="T28" fmla="*/ 166 w 196"/>
                <a:gd name="T29" fmla="*/ 708 h 903"/>
                <a:gd name="T30" fmla="*/ 196 w 196"/>
                <a:gd name="T31" fmla="*/ 346 h 903"/>
                <a:gd name="T32" fmla="*/ 160 w 196"/>
                <a:gd name="T33" fmla="*/ 345 h 903"/>
                <a:gd name="T34" fmla="*/ 149 w 196"/>
                <a:gd name="T35" fmla="*/ 341 h 903"/>
                <a:gd name="T36" fmla="*/ 141 w 196"/>
                <a:gd name="T37" fmla="*/ 333 h 903"/>
                <a:gd name="T38" fmla="*/ 136 w 196"/>
                <a:gd name="T39" fmla="*/ 322 h 903"/>
                <a:gd name="T40" fmla="*/ 136 w 196"/>
                <a:gd name="T41" fmla="*/ 286 h 903"/>
                <a:gd name="T42" fmla="*/ 138 w 196"/>
                <a:gd name="T43" fmla="*/ 275 h 903"/>
                <a:gd name="T44" fmla="*/ 145 w 196"/>
                <a:gd name="T45" fmla="*/ 265 h 903"/>
                <a:gd name="T46" fmla="*/ 155 w 196"/>
                <a:gd name="T47" fmla="*/ 259 h 903"/>
                <a:gd name="T48" fmla="*/ 166 w 196"/>
                <a:gd name="T49" fmla="*/ 256 h 903"/>
                <a:gd name="T50" fmla="*/ 196 w 196"/>
                <a:gd name="T51" fmla="*/ 196 h 903"/>
                <a:gd name="T52" fmla="*/ 160 w 196"/>
                <a:gd name="T53" fmla="*/ 195 h 903"/>
                <a:gd name="T54" fmla="*/ 149 w 196"/>
                <a:gd name="T55" fmla="*/ 191 h 903"/>
                <a:gd name="T56" fmla="*/ 141 w 196"/>
                <a:gd name="T57" fmla="*/ 182 h 903"/>
                <a:gd name="T58" fmla="*/ 136 w 196"/>
                <a:gd name="T59" fmla="*/ 172 h 903"/>
                <a:gd name="T60" fmla="*/ 136 w 196"/>
                <a:gd name="T61" fmla="*/ 135 h 903"/>
                <a:gd name="T62" fmla="*/ 138 w 196"/>
                <a:gd name="T63" fmla="*/ 123 h 903"/>
                <a:gd name="T64" fmla="*/ 145 w 196"/>
                <a:gd name="T65" fmla="*/ 115 h 903"/>
                <a:gd name="T66" fmla="*/ 155 w 196"/>
                <a:gd name="T67" fmla="*/ 108 h 903"/>
                <a:gd name="T68" fmla="*/ 166 w 196"/>
                <a:gd name="T69" fmla="*/ 105 h 903"/>
                <a:gd name="T70" fmla="*/ 196 w 196"/>
                <a:gd name="T71" fmla="*/ 0 h 903"/>
                <a:gd name="T72" fmla="*/ 12 w 196"/>
                <a:gd name="T73" fmla="*/ 0 h 903"/>
                <a:gd name="T74" fmla="*/ 7 w 196"/>
                <a:gd name="T75" fmla="*/ 2 h 903"/>
                <a:gd name="T76" fmla="*/ 3 w 196"/>
                <a:gd name="T77" fmla="*/ 6 h 903"/>
                <a:gd name="T78" fmla="*/ 1 w 196"/>
                <a:gd name="T79" fmla="*/ 12 h 903"/>
                <a:gd name="T80" fmla="*/ 0 w 196"/>
                <a:gd name="T81" fmla="*/ 15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6" h="903">
                  <a:moveTo>
                    <a:pt x="0" y="15"/>
                  </a:moveTo>
                  <a:lnTo>
                    <a:pt x="0" y="888"/>
                  </a:lnTo>
                  <a:lnTo>
                    <a:pt x="1" y="891"/>
                  </a:lnTo>
                  <a:lnTo>
                    <a:pt x="1" y="895"/>
                  </a:lnTo>
                  <a:lnTo>
                    <a:pt x="3" y="897"/>
                  </a:lnTo>
                  <a:lnTo>
                    <a:pt x="4" y="899"/>
                  </a:lnTo>
                  <a:lnTo>
                    <a:pt x="7" y="901"/>
                  </a:lnTo>
                  <a:lnTo>
                    <a:pt x="10" y="902"/>
                  </a:lnTo>
                  <a:lnTo>
                    <a:pt x="12" y="903"/>
                  </a:lnTo>
                  <a:lnTo>
                    <a:pt x="15" y="903"/>
                  </a:lnTo>
                  <a:lnTo>
                    <a:pt x="196" y="903"/>
                  </a:lnTo>
                  <a:lnTo>
                    <a:pt x="196" y="798"/>
                  </a:lnTo>
                  <a:lnTo>
                    <a:pt x="166" y="798"/>
                  </a:lnTo>
                  <a:lnTo>
                    <a:pt x="160" y="797"/>
                  </a:lnTo>
                  <a:lnTo>
                    <a:pt x="155" y="796"/>
                  </a:lnTo>
                  <a:lnTo>
                    <a:pt x="149" y="793"/>
                  </a:lnTo>
                  <a:lnTo>
                    <a:pt x="145" y="789"/>
                  </a:lnTo>
                  <a:lnTo>
                    <a:pt x="141" y="785"/>
                  </a:lnTo>
                  <a:lnTo>
                    <a:pt x="138" y="780"/>
                  </a:lnTo>
                  <a:lnTo>
                    <a:pt x="136" y="774"/>
                  </a:lnTo>
                  <a:lnTo>
                    <a:pt x="136" y="768"/>
                  </a:lnTo>
                  <a:lnTo>
                    <a:pt x="136" y="738"/>
                  </a:lnTo>
                  <a:lnTo>
                    <a:pt x="136" y="732"/>
                  </a:lnTo>
                  <a:lnTo>
                    <a:pt x="138" y="726"/>
                  </a:lnTo>
                  <a:lnTo>
                    <a:pt x="141" y="721"/>
                  </a:lnTo>
                  <a:lnTo>
                    <a:pt x="145" y="717"/>
                  </a:lnTo>
                  <a:lnTo>
                    <a:pt x="149" y="713"/>
                  </a:lnTo>
                  <a:lnTo>
                    <a:pt x="155" y="710"/>
                  </a:lnTo>
                  <a:lnTo>
                    <a:pt x="160" y="708"/>
                  </a:lnTo>
                  <a:lnTo>
                    <a:pt x="166" y="708"/>
                  </a:lnTo>
                  <a:lnTo>
                    <a:pt x="196" y="708"/>
                  </a:lnTo>
                  <a:lnTo>
                    <a:pt x="196" y="346"/>
                  </a:lnTo>
                  <a:lnTo>
                    <a:pt x="166" y="346"/>
                  </a:lnTo>
                  <a:lnTo>
                    <a:pt x="160" y="345"/>
                  </a:lnTo>
                  <a:lnTo>
                    <a:pt x="155" y="344"/>
                  </a:lnTo>
                  <a:lnTo>
                    <a:pt x="149" y="341"/>
                  </a:lnTo>
                  <a:lnTo>
                    <a:pt x="145" y="338"/>
                  </a:lnTo>
                  <a:lnTo>
                    <a:pt x="141" y="333"/>
                  </a:lnTo>
                  <a:lnTo>
                    <a:pt x="138" y="328"/>
                  </a:lnTo>
                  <a:lnTo>
                    <a:pt x="136" y="322"/>
                  </a:lnTo>
                  <a:lnTo>
                    <a:pt x="136" y="316"/>
                  </a:lnTo>
                  <a:lnTo>
                    <a:pt x="136" y="286"/>
                  </a:lnTo>
                  <a:lnTo>
                    <a:pt x="136" y="280"/>
                  </a:lnTo>
                  <a:lnTo>
                    <a:pt x="138" y="275"/>
                  </a:lnTo>
                  <a:lnTo>
                    <a:pt x="141" y="269"/>
                  </a:lnTo>
                  <a:lnTo>
                    <a:pt x="145" y="265"/>
                  </a:lnTo>
                  <a:lnTo>
                    <a:pt x="149" y="261"/>
                  </a:lnTo>
                  <a:lnTo>
                    <a:pt x="155" y="259"/>
                  </a:lnTo>
                  <a:lnTo>
                    <a:pt x="160" y="256"/>
                  </a:lnTo>
                  <a:lnTo>
                    <a:pt x="166" y="256"/>
                  </a:lnTo>
                  <a:lnTo>
                    <a:pt x="196" y="256"/>
                  </a:lnTo>
                  <a:lnTo>
                    <a:pt x="196" y="196"/>
                  </a:lnTo>
                  <a:lnTo>
                    <a:pt x="166" y="196"/>
                  </a:lnTo>
                  <a:lnTo>
                    <a:pt x="160" y="195"/>
                  </a:lnTo>
                  <a:lnTo>
                    <a:pt x="155" y="193"/>
                  </a:lnTo>
                  <a:lnTo>
                    <a:pt x="149" y="191"/>
                  </a:lnTo>
                  <a:lnTo>
                    <a:pt x="145" y="187"/>
                  </a:lnTo>
                  <a:lnTo>
                    <a:pt x="141" y="182"/>
                  </a:lnTo>
                  <a:lnTo>
                    <a:pt x="138" y="177"/>
                  </a:lnTo>
                  <a:lnTo>
                    <a:pt x="136" y="172"/>
                  </a:lnTo>
                  <a:lnTo>
                    <a:pt x="136" y="165"/>
                  </a:lnTo>
                  <a:lnTo>
                    <a:pt x="136" y="135"/>
                  </a:lnTo>
                  <a:lnTo>
                    <a:pt x="136" y="130"/>
                  </a:lnTo>
                  <a:lnTo>
                    <a:pt x="138" y="123"/>
                  </a:lnTo>
                  <a:lnTo>
                    <a:pt x="141" y="119"/>
                  </a:lnTo>
                  <a:lnTo>
                    <a:pt x="145" y="115"/>
                  </a:lnTo>
                  <a:lnTo>
                    <a:pt x="149" y="110"/>
                  </a:lnTo>
                  <a:lnTo>
                    <a:pt x="155" y="108"/>
                  </a:lnTo>
                  <a:lnTo>
                    <a:pt x="160" y="106"/>
                  </a:lnTo>
                  <a:lnTo>
                    <a:pt x="166" y="105"/>
                  </a:lnTo>
                  <a:lnTo>
                    <a:pt x="196" y="105"/>
                  </a:lnTo>
                  <a:lnTo>
                    <a:pt x="196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7" y="2"/>
                  </a:lnTo>
                  <a:lnTo>
                    <a:pt x="4" y="4"/>
                  </a:lnTo>
                  <a:lnTo>
                    <a:pt x="3" y="6"/>
                  </a:lnTo>
                  <a:lnTo>
                    <a:pt x="1" y="10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/>
                <a:ea typeface="+mn-ea"/>
                <a:cs typeface="+mn-cs"/>
              </a:endParaRPr>
            </a:p>
          </p:txBody>
        </p:sp>
        <p:sp>
          <p:nvSpPr>
            <p:cNvPr id="69" name="Freeform 325">
              <a:extLst>
                <a:ext uri="{FF2B5EF4-FFF2-40B4-BE49-F238E27FC236}">
                  <a16:creationId xmlns:a16="http://schemas.microsoft.com/office/drawing/2014/main" id="{4E9C428E-133B-4690-9ED6-8917E4F1E6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7113" y="771525"/>
              <a:ext cx="66675" cy="287338"/>
            </a:xfrm>
            <a:custGeom>
              <a:avLst/>
              <a:gdLst>
                <a:gd name="T0" fmla="*/ 30 w 211"/>
                <a:gd name="T1" fmla="*/ 105 h 903"/>
                <a:gd name="T2" fmla="*/ 41 w 211"/>
                <a:gd name="T3" fmla="*/ 107 h 903"/>
                <a:gd name="T4" fmla="*/ 51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60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557 h 903"/>
                <a:gd name="T22" fmla="*/ 41 w 211"/>
                <a:gd name="T23" fmla="*/ 560 h 903"/>
                <a:gd name="T24" fmla="*/ 51 w 211"/>
                <a:gd name="T25" fmla="*/ 566 h 903"/>
                <a:gd name="T26" fmla="*/ 58 w 211"/>
                <a:gd name="T27" fmla="*/ 576 h 903"/>
                <a:gd name="T28" fmla="*/ 60 w 211"/>
                <a:gd name="T29" fmla="*/ 587 h 903"/>
                <a:gd name="T30" fmla="*/ 60 w 211"/>
                <a:gd name="T31" fmla="*/ 623 h 903"/>
                <a:gd name="T32" fmla="*/ 55 w 211"/>
                <a:gd name="T33" fmla="*/ 634 h 903"/>
                <a:gd name="T34" fmla="*/ 47 w 211"/>
                <a:gd name="T35" fmla="*/ 643 h 903"/>
                <a:gd name="T36" fmla="*/ 36 w 211"/>
                <a:gd name="T37" fmla="*/ 647 h 903"/>
                <a:gd name="T38" fmla="*/ 0 w 211"/>
                <a:gd name="T39" fmla="*/ 648 h 903"/>
                <a:gd name="T40" fmla="*/ 30 w 211"/>
                <a:gd name="T41" fmla="*/ 708 h 903"/>
                <a:gd name="T42" fmla="*/ 41 w 211"/>
                <a:gd name="T43" fmla="*/ 710 h 903"/>
                <a:gd name="T44" fmla="*/ 51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60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497 h 903"/>
                <a:gd name="T64" fmla="*/ 169 w 211"/>
                <a:gd name="T65" fmla="*/ 495 h 903"/>
                <a:gd name="T66" fmla="*/ 159 w 211"/>
                <a:gd name="T67" fmla="*/ 488 h 903"/>
                <a:gd name="T68" fmla="*/ 153 w 211"/>
                <a:gd name="T69" fmla="*/ 478 h 903"/>
                <a:gd name="T70" fmla="*/ 151 w 211"/>
                <a:gd name="T71" fmla="*/ 467 h 903"/>
                <a:gd name="T72" fmla="*/ 151 w 211"/>
                <a:gd name="T73" fmla="*/ 430 h 903"/>
                <a:gd name="T74" fmla="*/ 155 w 211"/>
                <a:gd name="T75" fmla="*/ 419 h 903"/>
                <a:gd name="T76" fmla="*/ 164 w 211"/>
                <a:gd name="T77" fmla="*/ 412 h 903"/>
                <a:gd name="T78" fmla="*/ 174 w 211"/>
                <a:gd name="T79" fmla="*/ 408 h 903"/>
                <a:gd name="T80" fmla="*/ 211 w 211"/>
                <a:gd name="T81" fmla="*/ 407 h 903"/>
                <a:gd name="T82" fmla="*/ 181 w 211"/>
                <a:gd name="T83" fmla="*/ 346 h 903"/>
                <a:gd name="T84" fmla="*/ 169 w 211"/>
                <a:gd name="T85" fmla="*/ 344 h 903"/>
                <a:gd name="T86" fmla="*/ 159 w 211"/>
                <a:gd name="T87" fmla="*/ 338 h 903"/>
                <a:gd name="T88" fmla="*/ 153 w 211"/>
                <a:gd name="T89" fmla="*/ 328 h 903"/>
                <a:gd name="T90" fmla="*/ 151 w 211"/>
                <a:gd name="T91" fmla="*/ 316 h 903"/>
                <a:gd name="T92" fmla="*/ 151 w 211"/>
                <a:gd name="T93" fmla="*/ 280 h 903"/>
                <a:gd name="T94" fmla="*/ 155 w 211"/>
                <a:gd name="T95" fmla="*/ 269 h 903"/>
                <a:gd name="T96" fmla="*/ 164 w 211"/>
                <a:gd name="T97" fmla="*/ 261 h 903"/>
                <a:gd name="T98" fmla="*/ 174 w 211"/>
                <a:gd name="T99" fmla="*/ 256 h 903"/>
                <a:gd name="T100" fmla="*/ 211 w 211"/>
                <a:gd name="T101" fmla="*/ 256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1 w 211"/>
                <a:gd name="T113" fmla="*/ 130 h 903"/>
                <a:gd name="T114" fmla="*/ 155 w 211"/>
                <a:gd name="T115" fmla="*/ 119 h 903"/>
                <a:gd name="T116" fmla="*/ 164 w 211"/>
                <a:gd name="T117" fmla="*/ 110 h 903"/>
                <a:gd name="T118" fmla="*/ 174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1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60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60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1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557"/>
                  </a:lnTo>
                  <a:lnTo>
                    <a:pt x="30" y="557"/>
                  </a:lnTo>
                  <a:lnTo>
                    <a:pt x="36" y="558"/>
                  </a:lnTo>
                  <a:lnTo>
                    <a:pt x="41" y="560"/>
                  </a:lnTo>
                  <a:lnTo>
                    <a:pt x="47" y="562"/>
                  </a:lnTo>
                  <a:lnTo>
                    <a:pt x="51" y="566"/>
                  </a:lnTo>
                  <a:lnTo>
                    <a:pt x="55" y="571"/>
                  </a:lnTo>
                  <a:lnTo>
                    <a:pt x="58" y="576"/>
                  </a:lnTo>
                  <a:lnTo>
                    <a:pt x="60" y="581"/>
                  </a:lnTo>
                  <a:lnTo>
                    <a:pt x="60" y="587"/>
                  </a:lnTo>
                  <a:lnTo>
                    <a:pt x="60" y="618"/>
                  </a:lnTo>
                  <a:lnTo>
                    <a:pt x="60" y="623"/>
                  </a:lnTo>
                  <a:lnTo>
                    <a:pt x="58" y="629"/>
                  </a:lnTo>
                  <a:lnTo>
                    <a:pt x="55" y="634"/>
                  </a:lnTo>
                  <a:lnTo>
                    <a:pt x="51" y="638"/>
                  </a:lnTo>
                  <a:lnTo>
                    <a:pt x="47" y="643"/>
                  </a:lnTo>
                  <a:lnTo>
                    <a:pt x="41" y="645"/>
                  </a:lnTo>
                  <a:lnTo>
                    <a:pt x="36" y="647"/>
                  </a:lnTo>
                  <a:lnTo>
                    <a:pt x="30" y="648"/>
                  </a:lnTo>
                  <a:lnTo>
                    <a:pt x="0" y="648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1" y="710"/>
                  </a:lnTo>
                  <a:lnTo>
                    <a:pt x="47" y="712"/>
                  </a:lnTo>
                  <a:lnTo>
                    <a:pt x="51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60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60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1" y="789"/>
                  </a:lnTo>
                  <a:lnTo>
                    <a:pt x="47" y="793"/>
                  </a:lnTo>
                  <a:lnTo>
                    <a:pt x="41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497"/>
                  </a:lnTo>
                  <a:lnTo>
                    <a:pt x="181" y="497"/>
                  </a:lnTo>
                  <a:lnTo>
                    <a:pt x="174" y="497"/>
                  </a:lnTo>
                  <a:lnTo>
                    <a:pt x="169" y="495"/>
                  </a:lnTo>
                  <a:lnTo>
                    <a:pt x="164" y="491"/>
                  </a:lnTo>
                  <a:lnTo>
                    <a:pt x="159" y="488"/>
                  </a:lnTo>
                  <a:lnTo>
                    <a:pt x="155" y="484"/>
                  </a:lnTo>
                  <a:lnTo>
                    <a:pt x="153" y="478"/>
                  </a:lnTo>
                  <a:lnTo>
                    <a:pt x="151" y="473"/>
                  </a:lnTo>
                  <a:lnTo>
                    <a:pt x="151" y="467"/>
                  </a:lnTo>
                  <a:lnTo>
                    <a:pt x="151" y="437"/>
                  </a:lnTo>
                  <a:lnTo>
                    <a:pt x="151" y="430"/>
                  </a:lnTo>
                  <a:lnTo>
                    <a:pt x="153" y="425"/>
                  </a:lnTo>
                  <a:lnTo>
                    <a:pt x="155" y="419"/>
                  </a:lnTo>
                  <a:lnTo>
                    <a:pt x="159" y="415"/>
                  </a:lnTo>
                  <a:lnTo>
                    <a:pt x="164" y="412"/>
                  </a:lnTo>
                  <a:lnTo>
                    <a:pt x="169" y="409"/>
                  </a:lnTo>
                  <a:lnTo>
                    <a:pt x="174" y="408"/>
                  </a:lnTo>
                  <a:lnTo>
                    <a:pt x="181" y="407"/>
                  </a:lnTo>
                  <a:lnTo>
                    <a:pt x="211" y="407"/>
                  </a:lnTo>
                  <a:lnTo>
                    <a:pt x="211" y="346"/>
                  </a:lnTo>
                  <a:lnTo>
                    <a:pt x="181" y="346"/>
                  </a:lnTo>
                  <a:lnTo>
                    <a:pt x="174" y="345"/>
                  </a:lnTo>
                  <a:lnTo>
                    <a:pt x="169" y="344"/>
                  </a:lnTo>
                  <a:lnTo>
                    <a:pt x="164" y="341"/>
                  </a:lnTo>
                  <a:lnTo>
                    <a:pt x="159" y="338"/>
                  </a:lnTo>
                  <a:lnTo>
                    <a:pt x="155" y="333"/>
                  </a:lnTo>
                  <a:lnTo>
                    <a:pt x="153" y="328"/>
                  </a:lnTo>
                  <a:lnTo>
                    <a:pt x="151" y="322"/>
                  </a:lnTo>
                  <a:lnTo>
                    <a:pt x="151" y="316"/>
                  </a:lnTo>
                  <a:lnTo>
                    <a:pt x="151" y="286"/>
                  </a:lnTo>
                  <a:lnTo>
                    <a:pt x="151" y="280"/>
                  </a:lnTo>
                  <a:lnTo>
                    <a:pt x="153" y="275"/>
                  </a:lnTo>
                  <a:lnTo>
                    <a:pt x="155" y="269"/>
                  </a:lnTo>
                  <a:lnTo>
                    <a:pt x="159" y="265"/>
                  </a:lnTo>
                  <a:lnTo>
                    <a:pt x="164" y="261"/>
                  </a:lnTo>
                  <a:lnTo>
                    <a:pt x="169" y="259"/>
                  </a:lnTo>
                  <a:lnTo>
                    <a:pt x="174" y="256"/>
                  </a:lnTo>
                  <a:lnTo>
                    <a:pt x="181" y="256"/>
                  </a:lnTo>
                  <a:lnTo>
                    <a:pt x="211" y="256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4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5" y="182"/>
                  </a:lnTo>
                  <a:lnTo>
                    <a:pt x="153" y="177"/>
                  </a:lnTo>
                  <a:lnTo>
                    <a:pt x="151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1" y="130"/>
                  </a:lnTo>
                  <a:lnTo>
                    <a:pt x="153" y="123"/>
                  </a:lnTo>
                  <a:lnTo>
                    <a:pt x="155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4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/>
                <a:ea typeface="+mn-ea"/>
                <a:cs typeface="+mn-cs"/>
              </a:endParaRPr>
            </a:p>
          </p:txBody>
        </p:sp>
        <p:sp>
          <p:nvSpPr>
            <p:cNvPr id="70" name="Freeform 326">
              <a:extLst>
                <a:ext uri="{FF2B5EF4-FFF2-40B4-BE49-F238E27FC236}">
                  <a16:creationId xmlns:a16="http://schemas.microsoft.com/office/drawing/2014/main" id="{505F0C26-0335-4A1D-AA0D-8C830A4F0DE4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325" y="771525"/>
              <a:ext cx="68263" cy="287338"/>
            </a:xfrm>
            <a:custGeom>
              <a:avLst/>
              <a:gdLst>
                <a:gd name="T0" fmla="*/ 30 w 211"/>
                <a:gd name="T1" fmla="*/ 105 h 903"/>
                <a:gd name="T2" fmla="*/ 42 w 211"/>
                <a:gd name="T3" fmla="*/ 107 h 903"/>
                <a:gd name="T4" fmla="*/ 52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59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256 h 903"/>
                <a:gd name="T22" fmla="*/ 42 w 211"/>
                <a:gd name="T23" fmla="*/ 259 h 903"/>
                <a:gd name="T24" fmla="*/ 52 w 211"/>
                <a:gd name="T25" fmla="*/ 265 h 903"/>
                <a:gd name="T26" fmla="*/ 58 w 211"/>
                <a:gd name="T27" fmla="*/ 275 h 903"/>
                <a:gd name="T28" fmla="*/ 60 w 211"/>
                <a:gd name="T29" fmla="*/ 286 h 903"/>
                <a:gd name="T30" fmla="*/ 59 w 211"/>
                <a:gd name="T31" fmla="*/ 322 h 903"/>
                <a:gd name="T32" fmla="*/ 55 w 211"/>
                <a:gd name="T33" fmla="*/ 333 h 903"/>
                <a:gd name="T34" fmla="*/ 47 w 211"/>
                <a:gd name="T35" fmla="*/ 341 h 903"/>
                <a:gd name="T36" fmla="*/ 36 w 211"/>
                <a:gd name="T37" fmla="*/ 345 h 903"/>
                <a:gd name="T38" fmla="*/ 0 w 211"/>
                <a:gd name="T39" fmla="*/ 346 h 903"/>
                <a:gd name="T40" fmla="*/ 30 w 211"/>
                <a:gd name="T41" fmla="*/ 708 h 903"/>
                <a:gd name="T42" fmla="*/ 42 w 211"/>
                <a:gd name="T43" fmla="*/ 710 h 903"/>
                <a:gd name="T44" fmla="*/ 52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59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798 h 903"/>
                <a:gd name="T64" fmla="*/ 169 w 211"/>
                <a:gd name="T65" fmla="*/ 796 h 903"/>
                <a:gd name="T66" fmla="*/ 159 w 211"/>
                <a:gd name="T67" fmla="*/ 789 h 903"/>
                <a:gd name="T68" fmla="*/ 153 w 211"/>
                <a:gd name="T69" fmla="*/ 780 h 903"/>
                <a:gd name="T70" fmla="*/ 151 w 211"/>
                <a:gd name="T71" fmla="*/ 768 h 903"/>
                <a:gd name="T72" fmla="*/ 152 w 211"/>
                <a:gd name="T73" fmla="*/ 732 h 903"/>
                <a:gd name="T74" fmla="*/ 156 w 211"/>
                <a:gd name="T75" fmla="*/ 721 h 903"/>
                <a:gd name="T76" fmla="*/ 164 w 211"/>
                <a:gd name="T77" fmla="*/ 713 h 903"/>
                <a:gd name="T78" fmla="*/ 175 w 211"/>
                <a:gd name="T79" fmla="*/ 708 h 903"/>
                <a:gd name="T80" fmla="*/ 211 w 211"/>
                <a:gd name="T81" fmla="*/ 708 h 903"/>
                <a:gd name="T82" fmla="*/ 181 w 211"/>
                <a:gd name="T83" fmla="*/ 648 h 903"/>
                <a:gd name="T84" fmla="*/ 169 w 211"/>
                <a:gd name="T85" fmla="*/ 645 h 903"/>
                <a:gd name="T86" fmla="*/ 159 w 211"/>
                <a:gd name="T87" fmla="*/ 638 h 903"/>
                <a:gd name="T88" fmla="*/ 153 w 211"/>
                <a:gd name="T89" fmla="*/ 629 h 903"/>
                <a:gd name="T90" fmla="*/ 151 w 211"/>
                <a:gd name="T91" fmla="*/ 618 h 903"/>
                <a:gd name="T92" fmla="*/ 152 w 211"/>
                <a:gd name="T93" fmla="*/ 581 h 903"/>
                <a:gd name="T94" fmla="*/ 156 w 211"/>
                <a:gd name="T95" fmla="*/ 571 h 903"/>
                <a:gd name="T96" fmla="*/ 164 w 211"/>
                <a:gd name="T97" fmla="*/ 562 h 903"/>
                <a:gd name="T98" fmla="*/ 175 w 211"/>
                <a:gd name="T99" fmla="*/ 558 h 903"/>
                <a:gd name="T100" fmla="*/ 211 w 211"/>
                <a:gd name="T101" fmla="*/ 557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2 w 211"/>
                <a:gd name="T113" fmla="*/ 130 h 903"/>
                <a:gd name="T114" fmla="*/ 156 w 211"/>
                <a:gd name="T115" fmla="*/ 119 h 903"/>
                <a:gd name="T116" fmla="*/ 164 w 211"/>
                <a:gd name="T117" fmla="*/ 110 h 903"/>
                <a:gd name="T118" fmla="*/ 175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2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2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2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2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2" y="710"/>
                  </a:lnTo>
                  <a:lnTo>
                    <a:pt x="47" y="712"/>
                  </a:lnTo>
                  <a:lnTo>
                    <a:pt x="52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59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59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2" y="789"/>
                  </a:lnTo>
                  <a:lnTo>
                    <a:pt x="47" y="793"/>
                  </a:lnTo>
                  <a:lnTo>
                    <a:pt x="42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798"/>
                  </a:lnTo>
                  <a:lnTo>
                    <a:pt x="181" y="798"/>
                  </a:lnTo>
                  <a:lnTo>
                    <a:pt x="175" y="797"/>
                  </a:lnTo>
                  <a:lnTo>
                    <a:pt x="169" y="796"/>
                  </a:lnTo>
                  <a:lnTo>
                    <a:pt x="164" y="793"/>
                  </a:lnTo>
                  <a:lnTo>
                    <a:pt x="159" y="789"/>
                  </a:lnTo>
                  <a:lnTo>
                    <a:pt x="156" y="785"/>
                  </a:lnTo>
                  <a:lnTo>
                    <a:pt x="153" y="780"/>
                  </a:lnTo>
                  <a:lnTo>
                    <a:pt x="152" y="774"/>
                  </a:lnTo>
                  <a:lnTo>
                    <a:pt x="151" y="768"/>
                  </a:lnTo>
                  <a:lnTo>
                    <a:pt x="151" y="738"/>
                  </a:lnTo>
                  <a:lnTo>
                    <a:pt x="152" y="732"/>
                  </a:lnTo>
                  <a:lnTo>
                    <a:pt x="153" y="726"/>
                  </a:lnTo>
                  <a:lnTo>
                    <a:pt x="156" y="721"/>
                  </a:lnTo>
                  <a:lnTo>
                    <a:pt x="159" y="717"/>
                  </a:lnTo>
                  <a:lnTo>
                    <a:pt x="164" y="713"/>
                  </a:lnTo>
                  <a:lnTo>
                    <a:pt x="169" y="710"/>
                  </a:lnTo>
                  <a:lnTo>
                    <a:pt x="175" y="708"/>
                  </a:lnTo>
                  <a:lnTo>
                    <a:pt x="181" y="708"/>
                  </a:lnTo>
                  <a:lnTo>
                    <a:pt x="211" y="708"/>
                  </a:lnTo>
                  <a:lnTo>
                    <a:pt x="211" y="648"/>
                  </a:lnTo>
                  <a:lnTo>
                    <a:pt x="181" y="648"/>
                  </a:lnTo>
                  <a:lnTo>
                    <a:pt x="175" y="647"/>
                  </a:lnTo>
                  <a:lnTo>
                    <a:pt x="169" y="645"/>
                  </a:lnTo>
                  <a:lnTo>
                    <a:pt x="164" y="643"/>
                  </a:lnTo>
                  <a:lnTo>
                    <a:pt x="159" y="638"/>
                  </a:lnTo>
                  <a:lnTo>
                    <a:pt x="156" y="634"/>
                  </a:lnTo>
                  <a:lnTo>
                    <a:pt x="153" y="629"/>
                  </a:lnTo>
                  <a:lnTo>
                    <a:pt x="152" y="623"/>
                  </a:lnTo>
                  <a:lnTo>
                    <a:pt x="151" y="618"/>
                  </a:lnTo>
                  <a:lnTo>
                    <a:pt x="151" y="587"/>
                  </a:lnTo>
                  <a:lnTo>
                    <a:pt x="152" y="581"/>
                  </a:lnTo>
                  <a:lnTo>
                    <a:pt x="153" y="576"/>
                  </a:lnTo>
                  <a:lnTo>
                    <a:pt x="156" y="571"/>
                  </a:lnTo>
                  <a:lnTo>
                    <a:pt x="159" y="566"/>
                  </a:lnTo>
                  <a:lnTo>
                    <a:pt x="164" y="562"/>
                  </a:lnTo>
                  <a:lnTo>
                    <a:pt x="169" y="560"/>
                  </a:lnTo>
                  <a:lnTo>
                    <a:pt x="175" y="558"/>
                  </a:lnTo>
                  <a:lnTo>
                    <a:pt x="181" y="557"/>
                  </a:lnTo>
                  <a:lnTo>
                    <a:pt x="211" y="557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5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6" y="182"/>
                  </a:lnTo>
                  <a:lnTo>
                    <a:pt x="153" y="177"/>
                  </a:lnTo>
                  <a:lnTo>
                    <a:pt x="152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2" y="130"/>
                  </a:lnTo>
                  <a:lnTo>
                    <a:pt x="153" y="123"/>
                  </a:lnTo>
                  <a:lnTo>
                    <a:pt x="156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5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/>
                <a:ea typeface="+mn-ea"/>
                <a:cs typeface="+mn-cs"/>
              </a:endParaRPr>
            </a:p>
          </p:txBody>
        </p:sp>
        <p:sp>
          <p:nvSpPr>
            <p:cNvPr id="71" name="Freeform 327">
              <a:extLst>
                <a:ext uri="{FF2B5EF4-FFF2-40B4-BE49-F238E27FC236}">
                  <a16:creationId xmlns:a16="http://schemas.microsoft.com/office/drawing/2014/main" id="{EE66CB30-F704-45C9-BA83-17BA7DC138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3313" y="771525"/>
              <a:ext cx="61913" cy="287338"/>
            </a:xfrm>
            <a:custGeom>
              <a:avLst/>
              <a:gdLst>
                <a:gd name="T0" fmla="*/ 0 w 195"/>
                <a:gd name="T1" fmla="*/ 0 h 903"/>
                <a:gd name="T2" fmla="*/ 30 w 195"/>
                <a:gd name="T3" fmla="*/ 105 h 903"/>
                <a:gd name="T4" fmla="*/ 42 w 195"/>
                <a:gd name="T5" fmla="*/ 107 h 903"/>
                <a:gd name="T6" fmla="*/ 51 w 195"/>
                <a:gd name="T7" fmla="*/ 115 h 903"/>
                <a:gd name="T8" fmla="*/ 58 w 195"/>
                <a:gd name="T9" fmla="*/ 123 h 903"/>
                <a:gd name="T10" fmla="*/ 60 w 195"/>
                <a:gd name="T11" fmla="*/ 135 h 903"/>
                <a:gd name="T12" fmla="*/ 59 w 195"/>
                <a:gd name="T13" fmla="*/ 172 h 903"/>
                <a:gd name="T14" fmla="*/ 55 w 195"/>
                <a:gd name="T15" fmla="*/ 182 h 903"/>
                <a:gd name="T16" fmla="*/ 47 w 195"/>
                <a:gd name="T17" fmla="*/ 191 h 903"/>
                <a:gd name="T18" fmla="*/ 36 w 195"/>
                <a:gd name="T19" fmla="*/ 195 h 903"/>
                <a:gd name="T20" fmla="*/ 0 w 195"/>
                <a:gd name="T21" fmla="*/ 196 h 903"/>
                <a:gd name="T22" fmla="*/ 30 w 195"/>
                <a:gd name="T23" fmla="*/ 256 h 903"/>
                <a:gd name="T24" fmla="*/ 42 w 195"/>
                <a:gd name="T25" fmla="*/ 259 h 903"/>
                <a:gd name="T26" fmla="*/ 51 w 195"/>
                <a:gd name="T27" fmla="*/ 265 h 903"/>
                <a:gd name="T28" fmla="*/ 58 w 195"/>
                <a:gd name="T29" fmla="*/ 275 h 903"/>
                <a:gd name="T30" fmla="*/ 60 w 195"/>
                <a:gd name="T31" fmla="*/ 286 h 903"/>
                <a:gd name="T32" fmla="*/ 59 w 195"/>
                <a:gd name="T33" fmla="*/ 322 h 903"/>
                <a:gd name="T34" fmla="*/ 55 w 195"/>
                <a:gd name="T35" fmla="*/ 333 h 903"/>
                <a:gd name="T36" fmla="*/ 47 w 195"/>
                <a:gd name="T37" fmla="*/ 341 h 903"/>
                <a:gd name="T38" fmla="*/ 36 w 195"/>
                <a:gd name="T39" fmla="*/ 345 h 903"/>
                <a:gd name="T40" fmla="*/ 0 w 195"/>
                <a:gd name="T41" fmla="*/ 346 h 903"/>
                <a:gd name="T42" fmla="*/ 30 w 195"/>
                <a:gd name="T43" fmla="*/ 407 h 903"/>
                <a:gd name="T44" fmla="*/ 42 w 195"/>
                <a:gd name="T45" fmla="*/ 409 h 903"/>
                <a:gd name="T46" fmla="*/ 51 w 195"/>
                <a:gd name="T47" fmla="*/ 415 h 903"/>
                <a:gd name="T48" fmla="*/ 58 w 195"/>
                <a:gd name="T49" fmla="*/ 425 h 903"/>
                <a:gd name="T50" fmla="*/ 60 w 195"/>
                <a:gd name="T51" fmla="*/ 437 h 903"/>
                <a:gd name="T52" fmla="*/ 59 w 195"/>
                <a:gd name="T53" fmla="*/ 473 h 903"/>
                <a:gd name="T54" fmla="*/ 55 w 195"/>
                <a:gd name="T55" fmla="*/ 484 h 903"/>
                <a:gd name="T56" fmla="*/ 47 w 195"/>
                <a:gd name="T57" fmla="*/ 491 h 903"/>
                <a:gd name="T58" fmla="*/ 36 w 195"/>
                <a:gd name="T59" fmla="*/ 497 h 903"/>
                <a:gd name="T60" fmla="*/ 0 w 195"/>
                <a:gd name="T61" fmla="*/ 497 h 903"/>
                <a:gd name="T62" fmla="*/ 180 w 195"/>
                <a:gd name="T63" fmla="*/ 903 h 903"/>
                <a:gd name="T64" fmla="*/ 187 w 195"/>
                <a:gd name="T65" fmla="*/ 902 h 903"/>
                <a:gd name="T66" fmla="*/ 191 w 195"/>
                <a:gd name="T67" fmla="*/ 899 h 903"/>
                <a:gd name="T68" fmla="*/ 194 w 195"/>
                <a:gd name="T69" fmla="*/ 895 h 903"/>
                <a:gd name="T70" fmla="*/ 195 w 195"/>
                <a:gd name="T71" fmla="*/ 888 h 903"/>
                <a:gd name="T72" fmla="*/ 195 w 195"/>
                <a:gd name="T73" fmla="*/ 12 h 903"/>
                <a:gd name="T74" fmla="*/ 193 w 195"/>
                <a:gd name="T75" fmla="*/ 6 h 903"/>
                <a:gd name="T76" fmla="*/ 189 w 195"/>
                <a:gd name="T77" fmla="*/ 2 h 903"/>
                <a:gd name="T78" fmla="*/ 183 w 195"/>
                <a:gd name="T79" fmla="*/ 0 h 903"/>
                <a:gd name="T80" fmla="*/ 180 w 195"/>
                <a:gd name="T81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5" h="903">
                  <a:moveTo>
                    <a:pt x="180" y="0"/>
                  </a:moveTo>
                  <a:lnTo>
                    <a:pt x="0" y="0"/>
                  </a:lnTo>
                  <a:lnTo>
                    <a:pt x="0" y="105"/>
                  </a:ln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1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1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407"/>
                  </a:lnTo>
                  <a:lnTo>
                    <a:pt x="30" y="407"/>
                  </a:lnTo>
                  <a:lnTo>
                    <a:pt x="36" y="408"/>
                  </a:lnTo>
                  <a:lnTo>
                    <a:pt x="42" y="409"/>
                  </a:lnTo>
                  <a:lnTo>
                    <a:pt x="47" y="412"/>
                  </a:lnTo>
                  <a:lnTo>
                    <a:pt x="51" y="415"/>
                  </a:lnTo>
                  <a:lnTo>
                    <a:pt x="55" y="419"/>
                  </a:lnTo>
                  <a:lnTo>
                    <a:pt x="58" y="425"/>
                  </a:lnTo>
                  <a:lnTo>
                    <a:pt x="59" y="430"/>
                  </a:lnTo>
                  <a:lnTo>
                    <a:pt x="60" y="437"/>
                  </a:lnTo>
                  <a:lnTo>
                    <a:pt x="60" y="467"/>
                  </a:lnTo>
                  <a:lnTo>
                    <a:pt x="59" y="473"/>
                  </a:lnTo>
                  <a:lnTo>
                    <a:pt x="58" y="478"/>
                  </a:lnTo>
                  <a:lnTo>
                    <a:pt x="55" y="484"/>
                  </a:lnTo>
                  <a:lnTo>
                    <a:pt x="51" y="488"/>
                  </a:lnTo>
                  <a:lnTo>
                    <a:pt x="47" y="491"/>
                  </a:lnTo>
                  <a:lnTo>
                    <a:pt x="42" y="495"/>
                  </a:lnTo>
                  <a:lnTo>
                    <a:pt x="36" y="497"/>
                  </a:lnTo>
                  <a:lnTo>
                    <a:pt x="30" y="497"/>
                  </a:lnTo>
                  <a:lnTo>
                    <a:pt x="0" y="497"/>
                  </a:lnTo>
                  <a:lnTo>
                    <a:pt x="0" y="903"/>
                  </a:lnTo>
                  <a:lnTo>
                    <a:pt x="180" y="903"/>
                  </a:lnTo>
                  <a:lnTo>
                    <a:pt x="183" y="903"/>
                  </a:lnTo>
                  <a:lnTo>
                    <a:pt x="187" y="902"/>
                  </a:lnTo>
                  <a:lnTo>
                    <a:pt x="189" y="901"/>
                  </a:lnTo>
                  <a:lnTo>
                    <a:pt x="191" y="899"/>
                  </a:lnTo>
                  <a:lnTo>
                    <a:pt x="193" y="897"/>
                  </a:lnTo>
                  <a:lnTo>
                    <a:pt x="194" y="895"/>
                  </a:lnTo>
                  <a:lnTo>
                    <a:pt x="195" y="891"/>
                  </a:lnTo>
                  <a:lnTo>
                    <a:pt x="195" y="888"/>
                  </a:lnTo>
                  <a:lnTo>
                    <a:pt x="195" y="15"/>
                  </a:lnTo>
                  <a:lnTo>
                    <a:pt x="195" y="12"/>
                  </a:lnTo>
                  <a:lnTo>
                    <a:pt x="194" y="10"/>
                  </a:lnTo>
                  <a:lnTo>
                    <a:pt x="193" y="6"/>
                  </a:lnTo>
                  <a:lnTo>
                    <a:pt x="191" y="4"/>
                  </a:lnTo>
                  <a:lnTo>
                    <a:pt x="189" y="2"/>
                  </a:lnTo>
                  <a:lnTo>
                    <a:pt x="187" y="1"/>
                  </a:lnTo>
                  <a:lnTo>
                    <a:pt x="183" y="0"/>
                  </a:lnTo>
                  <a:lnTo>
                    <a:pt x="180" y="0"/>
                  </a:lnTo>
                  <a:lnTo>
                    <a:pt x="18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/>
                <a:ea typeface="+mn-ea"/>
                <a:cs typeface="+mn-cs"/>
              </a:endParaRPr>
            </a:p>
          </p:txBody>
        </p:sp>
      </p:grpSp>
      <p:sp>
        <p:nvSpPr>
          <p:cNvPr id="72" name="Freeform 2319" descr="Icon of leaf. ">
            <a:extLst>
              <a:ext uri="{FF2B5EF4-FFF2-40B4-BE49-F238E27FC236}">
                <a16:creationId xmlns:a16="http://schemas.microsoft.com/office/drawing/2014/main" id="{4C935A16-4F4C-4B17-B911-F1D554A088A8}"/>
              </a:ext>
            </a:extLst>
          </p:cNvPr>
          <p:cNvSpPr>
            <a:spLocks noEditPoints="1"/>
          </p:cNvSpPr>
          <p:nvPr/>
        </p:nvSpPr>
        <p:spPr bwMode="auto">
          <a:xfrm>
            <a:off x="10247928" y="2303513"/>
            <a:ext cx="367656" cy="367656"/>
          </a:xfrm>
          <a:custGeom>
            <a:avLst/>
            <a:gdLst>
              <a:gd name="T0" fmla="*/ 550 w 868"/>
              <a:gd name="T1" fmla="*/ 453 h 868"/>
              <a:gd name="T2" fmla="*/ 561 w 868"/>
              <a:gd name="T3" fmla="*/ 457 h 868"/>
              <a:gd name="T4" fmla="*/ 565 w 868"/>
              <a:gd name="T5" fmla="*/ 468 h 868"/>
              <a:gd name="T6" fmla="*/ 561 w 868"/>
              <a:gd name="T7" fmla="*/ 479 h 868"/>
              <a:gd name="T8" fmla="*/ 550 w 868"/>
              <a:gd name="T9" fmla="*/ 483 h 868"/>
              <a:gd name="T10" fmla="*/ 432 w 868"/>
              <a:gd name="T11" fmla="*/ 604 h 868"/>
              <a:gd name="T12" fmla="*/ 442 w 868"/>
              <a:gd name="T13" fmla="*/ 611 h 868"/>
              <a:gd name="T14" fmla="*/ 444 w 868"/>
              <a:gd name="T15" fmla="*/ 622 h 868"/>
              <a:gd name="T16" fmla="*/ 437 w 868"/>
              <a:gd name="T17" fmla="*/ 632 h 868"/>
              <a:gd name="T18" fmla="*/ 254 w 868"/>
              <a:gd name="T19" fmla="*/ 634 h 868"/>
              <a:gd name="T20" fmla="*/ 233 w 868"/>
              <a:gd name="T21" fmla="*/ 438 h 868"/>
              <a:gd name="T22" fmla="*/ 237 w 868"/>
              <a:gd name="T23" fmla="*/ 427 h 868"/>
              <a:gd name="T24" fmla="*/ 248 w 868"/>
              <a:gd name="T25" fmla="*/ 423 h 868"/>
              <a:gd name="T26" fmla="*/ 258 w 868"/>
              <a:gd name="T27" fmla="*/ 427 h 868"/>
              <a:gd name="T28" fmla="*/ 263 w 868"/>
              <a:gd name="T29" fmla="*/ 438 h 868"/>
              <a:gd name="T30" fmla="*/ 384 w 868"/>
              <a:gd name="T31" fmla="*/ 315 h 868"/>
              <a:gd name="T32" fmla="*/ 390 w 868"/>
              <a:gd name="T33" fmla="*/ 305 h 868"/>
              <a:gd name="T34" fmla="*/ 402 w 868"/>
              <a:gd name="T35" fmla="*/ 303 h 868"/>
              <a:gd name="T36" fmla="*/ 412 w 868"/>
              <a:gd name="T37" fmla="*/ 309 h 868"/>
              <a:gd name="T38" fmla="*/ 414 w 868"/>
              <a:gd name="T39" fmla="*/ 431 h 868"/>
              <a:gd name="T40" fmla="*/ 536 w 868"/>
              <a:gd name="T41" fmla="*/ 251 h 868"/>
              <a:gd name="T42" fmla="*/ 544 w 868"/>
              <a:gd name="T43" fmla="*/ 243 h 868"/>
              <a:gd name="T44" fmla="*/ 555 w 868"/>
              <a:gd name="T45" fmla="*/ 243 h 868"/>
              <a:gd name="T46" fmla="*/ 564 w 868"/>
              <a:gd name="T47" fmla="*/ 251 h 868"/>
              <a:gd name="T48" fmla="*/ 610 w 868"/>
              <a:gd name="T49" fmla="*/ 302 h 868"/>
              <a:gd name="T50" fmla="*/ 621 w 868"/>
              <a:gd name="T51" fmla="*/ 307 h 868"/>
              <a:gd name="T52" fmla="*/ 625 w 868"/>
              <a:gd name="T53" fmla="*/ 317 h 868"/>
              <a:gd name="T54" fmla="*/ 621 w 868"/>
              <a:gd name="T55" fmla="*/ 328 h 868"/>
              <a:gd name="T56" fmla="*/ 610 w 868"/>
              <a:gd name="T57" fmla="*/ 332 h 868"/>
              <a:gd name="T58" fmla="*/ 854 w 868"/>
              <a:gd name="T59" fmla="*/ 0 h 868"/>
              <a:gd name="T60" fmla="*/ 789 w 868"/>
              <a:gd name="T61" fmla="*/ 9 h 868"/>
              <a:gd name="T62" fmla="*/ 611 w 868"/>
              <a:gd name="T63" fmla="*/ 45 h 868"/>
              <a:gd name="T64" fmla="*/ 472 w 868"/>
              <a:gd name="T65" fmla="*/ 86 h 868"/>
              <a:gd name="T66" fmla="*/ 319 w 868"/>
              <a:gd name="T67" fmla="*/ 147 h 868"/>
              <a:gd name="T68" fmla="*/ 200 w 868"/>
              <a:gd name="T69" fmla="*/ 219 h 868"/>
              <a:gd name="T70" fmla="*/ 114 w 868"/>
              <a:gd name="T71" fmla="*/ 301 h 868"/>
              <a:gd name="T72" fmla="*/ 63 w 868"/>
              <a:gd name="T73" fmla="*/ 386 h 868"/>
              <a:gd name="T74" fmla="*/ 46 w 868"/>
              <a:gd name="T75" fmla="*/ 463 h 868"/>
              <a:gd name="T76" fmla="*/ 49 w 868"/>
              <a:gd name="T77" fmla="*/ 544 h 868"/>
              <a:gd name="T78" fmla="*/ 74 w 868"/>
              <a:gd name="T79" fmla="*/ 630 h 868"/>
              <a:gd name="T80" fmla="*/ 4 w 868"/>
              <a:gd name="T81" fmla="*/ 799 h 868"/>
              <a:gd name="T82" fmla="*/ 0 w 868"/>
              <a:gd name="T83" fmla="*/ 809 h 868"/>
              <a:gd name="T84" fmla="*/ 4 w 868"/>
              <a:gd name="T85" fmla="*/ 820 h 868"/>
              <a:gd name="T86" fmla="*/ 55 w 868"/>
              <a:gd name="T87" fmla="*/ 868 h 868"/>
              <a:gd name="T88" fmla="*/ 66 w 868"/>
              <a:gd name="T89" fmla="*/ 866 h 868"/>
              <a:gd name="T90" fmla="*/ 224 w 868"/>
              <a:gd name="T91" fmla="*/ 786 h 868"/>
              <a:gd name="T92" fmla="*/ 326 w 868"/>
              <a:gd name="T93" fmla="*/ 816 h 868"/>
              <a:gd name="T94" fmla="*/ 405 w 868"/>
              <a:gd name="T95" fmla="*/ 819 h 868"/>
              <a:gd name="T96" fmla="*/ 464 w 868"/>
              <a:gd name="T97" fmla="*/ 806 h 868"/>
              <a:gd name="T98" fmla="*/ 521 w 868"/>
              <a:gd name="T99" fmla="*/ 779 h 868"/>
              <a:gd name="T100" fmla="*/ 575 w 868"/>
              <a:gd name="T101" fmla="*/ 740 h 868"/>
              <a:gd name="T102" fmla="*/ 625 w 868"/>
              <a:gd name="T103" fmla="*/ 690 h 868"/>
              <a:gd name="T104" fmla="*/ 672 w 868"/>
              <a:gd name="T105" fmla="*/ 627 h 868"/>
              <a:gd name="T106" fmla="*/ 715 w 868"/>
              <a:gd name="T107" fmla="*/ 550 h 868"/>
              <a:gd name="T108" fmla="*/ 773 w 868"/>
              <a:gd name="T109" fmla="*/ 415 h 868"/>
              <a:gd name="T110" fmla="*/ 818 w 868"/>
              <a:gd name="T111" fmla="*/ 271 h 868"/>
              <a:gd name="T112" fmla="*/ 862 w 868"/>
              <a:gd name="T113" fmla="*/ 53 h 868"/>
              <a:gd name="T114" fmla="*/ 866 w 868"/>
              <a:gd name="T115" fmla="*/ 10 h 8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868" h="868">
                <a:moveTo>
                  <a:pt x="610" y="332"/>
                </a:moveTo>
                <a:lnTo>
                  <a:pt x="557" y="332"/>
                </a:lnTo>
                <a:lnTo>
                  <a:pt x="435" y="453"/>
                </a:lnTo>
                <a:lnTo>
                  <a:pt x="550" y="453"/>
                </a:lnTo>
                <a:lnTo>
                  <a:pt x="553" y="453"/>
                </a:lnTo>
                <a:lnTo>
                  <a:pt x="555" y="454"/>
                </a:lnTo>
                <a:lnTo>
                  <a:pt x="559" y="456"/>
                </a:lnTo>
                <a:lnTo>
                  <a:pt x="561" y="457"/>
                </a:lnTo>
                <a:lnTo>
                  <a:pt x="563" y="460"/>
                </a:lnTo>
                <a:lnTo>
                  <a:pt x="564" y="463"/>
                </a:lnTo>
                <a:lnTo>
                  <a:pt x="565" y="466"/>
                </a:lnTo>
                <a:lnTo>
                  <a:pt x="565" y="468"/>
                </a:lnTo>
                <a:lnTo>
                  <a:pt x="565" y="471"/>
                </a:lnTo>
                <a:lnTo>
                  <a:pt x="564" y="474"/>
                </a:lnTo>
                <a:lnTo>
                  <a:pt x="563" y="476"/>
                </a:lnTo>
                <a:lnTo>
                  <a:pt x="561" y="479"/>
                </a:lnTo>
                <a:lnTo>
                  <a:pt x="559" y="481"/>
                </a:lnTo>
                <a:lnTo>
                  <a:pt x="555" y="482"/>
                </a:lnTo>
                <a:lnTo>
                  <a:pt x="553" y="483"/>
                </a:lnTo>
                <a:lnTo>
                  <a:pt x="550" y="483"/>
                </a:lnTo>
                <a:lnTo>
                  <a:pt x="405" y="483"/>
                </a:lnTo>
                <a:lnTo>
                  <a:pt x="284" y="604"/>
                </a:lnTo>
                <a:lnTo>
                  <a:pt x="429" y="604"/>
                </a:lnTo>
                <a:lnTo>
                  <a:pt x="432" y="604"/>
                </a:lnTo>
                <a:lnTo>
                  <a:pt x="435" y="605"/>
                </a:lnTo>
                <a:lnTo>
                  <a:pt x="437" y="607"/>
                </a:lnTo>
                <a:lnTo>
                  <a:pt x="440" y="608"/>
                </a:lnTo>
                <a:lnTo>
                  <a:pt x="442" y="611"/>
                </a:lnTo>
                <a:lnTo>
                  <a:pt x="443" y="614"/>
                </a:lnTo>
                <a:lnTo>
                  <a:pt x="444" y="616"/>
                </a:lnTo>
                <a:lnTo>
                  <a:pt x="444" y="619"/>
                </a:lnTo>
                <a:lnTo>
                  <a:pt x="444" y="622"/>
                </a:lnTo>
                <a:lnTo>
                  <a:pt x="443" y="626"/>
                </a:lnTo>
                <a:lnTo>
                  <a:pt x="442" y="628"/>
                </a:lnTo>
                <a:lnTo>
                  <a:pt x="440" y="630"/>
                </a:lnTo>
                <a:lnTo>
                  <a:pt x="437" y="632"/>
                </a:lnTo>
                <a:lnTo>
                  <a:pt x="435" y="633"/>
                </a:lnTo>
                <a:lnTo>
                  <a:pt x="432" y="634"/>
                </a:lnTo>
                <a:lnTo>
                  <a:pt x="429" y="634"/>
                </a:lnTo>
                <a:lnTo>
                  <a:pt x="254" y="634"/>
                </a:lnTo>
                <a:lnTo>
                  <a:pt x="58" y="830"/>
                </a:lnTo>
                <a:lnTo>
                  <a:pt x="36" y="809"/>
                </a:lnTo>
                <a:lnTo>
                  <a:pt x="233" y="613"/>
                </a:lnTo>
                <a:lnTo>
                  <a:pt x="233" y="438"/>
                </a:lnTo>
                <a:lnTo>
                  <a:pt x="233" y="435"/>
                </a:lnTo>
                <a:lnTo>
                  <a:pt x="234" y="433"/>
                </a:lnTo>
                <a:lnTo>
                  <a:pt x="236" y="429"/>
                </a:lnTo>
                <a:lnTo>
                  <a:pt x="237" y="427"/>
                </a:lnTo>
                <a:lnTo>
                  <a:pt x="239" y="426"/>
                </a:lnTo>
                <a:lnTo>
                  <a:pt x="242" y="424"/>
                </a:lnTo>
                <a:lnTo>
                  <a:pt x="244" y="423"/>
                </a:lnTo>
                <a:lnTo>
                  <a:pt x="248" y="423"/>
                </a:lnTo>
                <a:lnTo>
                  <a:pt x="251" y="423"/>
                </a:lnTo>
                <a:lnTo>
                  <a:pt x="254" y="424"/>
                </a:lnTo>
                <a:lnTo>
                  <a:pt x="256" y="426"/>
                </a:lnTo>
                <a:lnTo>
                  <a:pt x="258" y="427"/>
                </a:lnTo>
                <a:lnTo>
                  <a:pt x="261" y="429"/>
                </a:lnTo>
                <a:lnTo>
                  <a:pt x="262" y="433"/>
                </a:lnTo>
                <a:lnTo>
                  <a:pt x="263" y="435"/>
                </a:lnTo>
                <a:lnTo>
                  <a:pt x="263" y="438"/>
                </a:lnTo>
                <a:lnTo>
                  <a:pt x="263" y="583"/>
                </a:lnTo>
                <a:lnTo>
                  <a:pt x="384" y="463"/>
                </a:lnTo>
                <a:lnTo>
                  <a:pt x="384" y="317"/>
                </a:lnTo>
                <a:lnTo>
                  <a:pt x="384" y="315"/>
                </a:lnTo>
                <a:lnTo>
                  <a:pt x="385" y="311"/>
                </a:lnTo>
                <a:lnTo>
                  <a:pt x="386" y="309"/>
                </a:lnTo>
                <a:lnTo>
                  <a:pt x="388" y="307"/>
                </a:lnTo>
                <a:lnTo>
                  <a:pt x="390" y="305"/>
                </a:lnTo>
                <a:lnTo>
                  <a:pt x="393" y="303"/>
                </a:lnTo>
                <a:lnTo>
                  <a:pt x="396" y="303"/>
                </a:lnTo>
                <a:lnTo>
                  <a:pt x="399" y="302"/>
                </a:lnTo>
                <a:lnTo>
                  <a:pt x="402" y="303"/>
                </a:lnTo>
                <a:lnTo>
                  <a:pt x="405" y="303"/>
                </a:lnTo>
                <a:lnTo>
                  <a:pt x="407" y="305"/>
                </a:lnTo>
                <a:lnTo>
                  <a:pt x="410" y="307"/>
                </a:lnTo>
                <a:lnTo>
                  <a:pt x="412" y="309"/>
                </a:lnTo>
                <a:lnTo>
                  <a:pt x="413" y="311"/>
                </a:lnTo>
                <a:lnTo>
                  <a:pt x="414" y="315"/>
                </a:lnTo>
                <a:lnTo>
                  <a:pt x="414" y="317"/>
                </a:lnTo>
                <a:lnTo>
                  <a:pt x="414" y="431"/>
                </a:lnTo>
                <a:lnTo>
                  <a:pt x="535" y="311"/>
                </a:lnTo>
                <a:lnTo>
                  <a:pt x="535" y="257"/>
                </a:lnTo>
                <a:lnTo>
                  <a:pt x="535" y="253"/>
                </a:lnTo>
                <a:lnTo>
                  <a:pt x="536" y="251"/>
                </a:lnTo>
                <a:lnTo>
                  <a:pt x="537" y="248"/>
                </a:lnTo>
                <a:lnTo>
                  <a:pt x="539" y="246"/>
                </a:lnTo>
                <a:lnTo>
                  <a:pt x="542" y="245"/>
                </a:lnTo>
                <a:lnTo>
                  <a:pt x="544" y="243"/>
                </a:lnTo>
                <a:lnTo>
                  <a:pt x="547" y="242"/>
                </a:lnTo>
                <a:lnTo>
                  <a:pt x="550" y="242"/>
                </a:lnTo>
                <a:lnTo>
                  <a:pt x="553" y="242"/>
                </a:lnTo>
                <a:lnTo>
                  <a:pt x="555" y="243"/>
                </a:lnTo>
                <a:lnTo>
                  <a:pt x="559" y="245"/>
                </a:lnTo>
                <a:lnTo>
                  <a:pt x="561" y="246"/>
                </a:lnTo>
                <a:lnTo>
                  <a:pt x="563" y="248"/>
                </a:lnTo>
                <a:lnTo>
                  <a:pt x="564" y="251"/>
                </a:lnTo>
                <a:lnTo>
                  <a:pt x="565" y="253"/>
                </a:lnTo>
                <a:lnTo>
                  <a:pt x="565" y="257"/>
                </a:lnTo>
                <a:lnTo>
                  <a:pt x="565" y="302"/>
                </a:lnTo>
                <a:lnTo>
                  <a:pt x="610" y="302"/>
                </a:lnTo>
                <a:lnTo>
                  <a:pt x="613" y="303"/>
                </a:lnTo>
                <a:lnTo>
                  <a:pt x="617" y="303"/>
                </a:lnTo>
                <a:lnTo>
                  <a:pt x="619" y="305"/>
                </a:lnTo>
                <a:lnTo>
                  <a:pt x="621" y="307"/>
                </a:lnTo>
                <a:lnTo>
                  <a:pt x="623" y="309"/>
                </a:lnTo>
                <a:lnTo>
                  <a:pt x="624" y="311"/>
                </a:lnTo>
                <a:lnTo>
                  <a:pt x="625" y="315"/>
                </a:lnTo>
                <a:lnTo>
                  <a:pt x="625" y="317"/>
                </a:lnTo>
                <a:lnTo>
                  <a:pt x="625" y="320"/>
                </a:lnTo>
                <a:lnTo>
                  <a:pt x="624" y="323"/>
                </a:lnTo>
                <a:lnTo>
                  <a:pt x="623" y="326"/>
                </a:lnTo>
                <a:lnTo>
                  <a:pt x="621" y="328"/>
                </a:lnTo>
                <a:lnTo>
                  <a:pt x="619" y="330"/>
                </a:lnTo>
                <a:lnTo>
                  <a:pt x="617" y="331"/>
                </a:lnTo>
                <a:lnTo>
                  <a:pt x="613" y="332"/>
                </a:lnTo>
                <a:lnTo>
                  <a:pt x="610" y="332"/>
                </a:lnTo>
                <a:close/>
                <a:moveTo>
                  <a:pt x="863" y="5"/>
                </a:moveTo>
                <a:lnTo>
                  <a:pt x="860" y="3"/>
                </a:lnTo>
                <a:lnTo>
                  <a:pt x="857" y="1"/>
                </a:lnTo>
                <a:lnTo>
                  <a:pt x="854" y="0"/>
                </a:lnTo>
                <a:lnTo>
                  <a:pt x="850" y="0"/>
                </a:lnTo>
                <a:lnTo>
                  <a:pt x="843" y="1"/>
                </a:lnTo>
                <a:lnTo>
                  <a:pt x="821" y="5"/>
                </a:lnTo>
                <a:lnTo>
                  <a:pt x="789" y="9"/>
                </a:lnTo>
                <a:lnTo>
                  <a:pt x="747" y="16"/>
                </a:lnTo>
                <a:lnTo>
                  <a:pt x="697" y="26"/>
                </a:lnTo>
                <a:lnTo>
                  <a:pt x="641" y="38"/>
                </a:lnTo>
                <a:lnTo>
                  <a:pt x="611" y="45"/>
                </a:lnTo>
                <a:lnTo>
                  <a:pt x="580" y="54"/>
                </a:lnTo>
                <a:lnTo>
                  <a:pt x="548" y="63"/>
                </a:lnTo>
                <a:lnTo>
                  <a:pt x="516" y="72"/>
                </a:lnTo>
                <a:lnTo>
                  <a:pt x="472" y="86"/>
                </a:lnTo>
                <a:lnTo>
                  <a:pt x="431" y="100"/>
                </a:lnTo>
                <a:lnTo>
                  <a:pt x="391" y="115"/>
                </a:lnTo>
                <a:lnTo>
                  <a:pt x="355" y="131"/>
                </a:lnTo>
                <a:lnTo>
                  <a:pt x="319" y="147"/>
                </a:lnTo>
                <a:lnTo>
                  <a:pt x="286" y="164"/>
                </a:lnTo>
                <a:lnTo>
                  <a:pt x="256" y="182"/>
                </a:lnTo>
                <a:lnTo>
                  <a:pt x="227" y="200"/>
                </a:lnTo>
                <a:lnTo>
                  <a:pt x="200" y="219"/>
                </a:lnTo>
                <a:lnTo>
                  <a:pt x="176" y="238"/>
                </a:lnTo>
                <a:lnTo>
                  <a:pt x="153" y="259"/>
                </a:lnTo>
                <a:lnTo>
                  <a:pt x="133" y="279"/>
                </a:lnTo>
                <a:lnTo>
                  <a:pt x="114" y="301"/>
                </a:lnTo>
                <a:lnTo>
                  <a:pt x="97" y="323"/>
                </a:lnTo>
                <a:lnTo>
                  <a:pt x="84" y="346"/>
                </a:lnTo>
                <a:lnTo>
                  <a:pt x="72" y="368"/>
                </a:lnTo>
                <a:lnTo>
                  <a:pt x="63" y="386"/>
                </a:lnTo>
                <a:lnTo>
                  <a:pt x="57" y="406"/>
                </a:lnTo>
                <a:lnTo>
                  <a:pt x="51" y="424"/>
                </a:lnTo>
                <a:lnTo>
                  <a:pt x="48" y="443"/>
                </a:lnTo>
                <a:lnTo>
                  <a:pt x="46" y="463"/>
                </a:lnTo>
                <a:lnTo>
                  <a:pt x="44" y="483"/>
                </a:lnTo>
                <a:lnTo>
                  <a:pt x="45" y="503"/>
                </a:lnTo>
                <a:lnTo>
                  <a:pt x="46" y="524"/>
                </a:lnTo>
                <a:lnTo>
                  <a:pt x="49" y="544"/>
                </a:lnTo>
                <a:lnTo>
                  <a:pt x="54" y="564"/>
                </a:lnTo>
                <a:lnTo>
                  <a:pt x="59" y="586"/>
                </a:lnTo>
                <a:lnTo>
                  <a:pt x="65" y="607"/>
                </a:lnTo>
                <a:lnTo>
                  <a:pt x="74" y="630"/>
                </a:lnTo>
                <a:lnTo>
                  <a:pt x="84" y="651"/>
                </a:lnTo>
                <a:lnTo>
                  <a:pt x="94" y="674"/>
                </a:lnTo>
                <a:lnTo>
                  <a:pt x="107" y="696"/>
                </a:lnTo>
                <a:lnTo>
                  <a:pt x="4" y="799"/>
                </a:lnTo>
                <a:lnTo>
                  <a:pt x="2" y="801"/>
                </a:lnTo>
                <a:lnTo>
                  <a:pt x="1" y="804"/>
                </a:lnTo>
                <a:lnTo>
                  <a:pt x="0" y="807"/>
                </a:lnTo>
                <a:lnTo>
                  <a:pt x="0" y="809"/>
                </a:lnTo>
                <a:lnTo>
                  <a:pt x="0" y="812"/>
                </a:lnTo>
                <a:lnTo>
                  <a:pt x="1" y="815"/>
                </a:lnTo>
                <a:lnTo>
                  <a:pt x="2" y="817"/>
                </a:lnTo>
                <a:lnTo>
                  <a:pt x="4" y="820"/>
                </a:lnTo>
                <a:lnTo>
                  <a:pt x="47" y="864"/>
                </a:lnTo>
                <a:lnTo>
                  <a:pt x="49" y="866"/>
                </a:lnTo>
                <a:lnTo>
                  <a:pt x="52" y="867"/>
                </a:lnTo>
                <a:lnTo>
                  <a:pt x="55" y="868"/>
                </a:lnTo>
                <a:lnTo>
                  <a:pt x="58" y="868"/>
                </a:lnTo>
                <a:lnTo>
                  <a:pt x="61" y="868"/>
                </a:lnTo>
                <a:lnTo>
                  <a:pt x="63" y="867"/>
                </a:lnTo>
                <a:lnTo>
                  <a:pt x="66" y="866"/>
                </a:lnTo>
                <a:lnTo>
                  <a:pt x="69" y="864"/>
                </a:lnTo>
                <a:lnTo>
                  <a:pt x="171" y="760"/>
                </a:lnTo>
                <a:lnTo>
                  <a:pt x="198" y="773"/>
                </a:lnTo>
                <a:lnTo>
                  <a:pt x="224" y="786"/>
                </a:lnTo>
                <a:lnTo>
                  <a:pt x="250" y="796"/>
                </a:lnTo>
                <a:lnTo>
                  <a:pt x="276" y="805"/>
                </a:lnTo>
                <a:lnTo>
                  <a:pt x="301" y="811"/>
                </a:lnTo>
                <a:lnTo>
                  <a:pt x="326" y="816"/>
                </a:lnTo>
                <a:lnTo>
                  <a:pt x="350" y="819"/>
                </a:lnTo>
                <a:lnTo>
                  <a:pt x="374" y="820"/>
                </a:lnTo>
                <a:lnTo>
                  <a:pt x="389" y="820"/>
                </a:lnTo>
                <a:lnTo>
                  <a:pt x="405" y="819"/>
                </a:lnTo>
                <a:lnTo>
                  <a:pt x="420" y="816"/>
                </a:lnTo>
                <a:lnTo>
                  <a:pt x="435" y="813"/>
                </a:lnTo>
                <a:lnTo>
                  <a:pt x="450" y="810"/>
                </a:lnTo>
                <a:lnTo>
                  <a:pt x="464" y="806"/>
                </a:lnTo>
                <a:lnTo>
                  <a:pt x="479" y="800"/>
                </a:lnTo>
                <a:lnTo>
                  <a:pt x="493" y="794"/>
                </a:lnTo>
                <a:lnTo>
                  <a:pt x="507" y="787"/>
                </a:lnTo>
                <a:lnTo>
                  <a:pt x="521" y="779"/>
                </a:lnTo>
                <a:lnTo>
                  <a:pt x="535" y="770"/>
                </a:lnTo>
                <a:lnTo>
                  <a:pt x="549" y="762"/>
                </a:lnTo>
                <a:lnTo>
                  <a:pt x="562" y="751"/>
                </a:lnTo>
                <a:lnTo>
                  <a:pt x="575" y="740"/>
                </a:lnTo>
                <a:lnTo>
                  <a:pt x="588" y="730"/>
                </a:lnTo>
                <a:lnTo>
                  <a:pt x="600" y="717"/>
                </a:lnTo>
                <a:lnTo>
                  <a:pt x="613" y="704"/>
                </a:lnTo>
                <a:lnTo>
                  <a:pt x="625" y="690"/>
                </a:lnTo>
                <a:lnTo>
                  <a:pt x="638" y="675"/>
                </a:lnTo>
                <a:lnTo>
                  <a:pt x="650" y="660"/>
                </a:lnTo>
                <a:lnTo>
                  <a:pt x="661" y="643"/>
                </a:lnTo>
                <a:lnTo>
                  <a:pt x="672" y="627"/>
                </a:lnTo>
                <a:lnTo>
                  <a:pt x="683" y="608"/>
                </a:lnTo>
                <a:lnTo>
                  <a:pt x="695" y="590"/>
                </a:lnTo>
                <a:lnTo>
                  <a:pt x="706" y="571"/>
                </a:lnTo>
                <a:lnTo>
                  <a:pt x="715" y="550"/>
                </a:lnTo>
                <a:lnTo>
                  <a:pt x="726" y="530"/>
                </a:lnTo>
                <a:lnTo>
                  <a:pt x="736" y="509"/>
                </a:lnTo>
                <a:lnTo>
                  <a:pt x="755" y="464"/>
                </a:lnTo>
                <a:lnTo>
                  <a:pt x="773" y="415"/>
                </a:lnTo>
                <a:lnTo>
                  <a:pt x="786" y="379"/>
                </a:lnTo>
                <a:lnTo>
                  <a:pt x="798" y="341"/>
                </a:lnTo>
                <a:lnTo>
                  <a:pt x="809" y="306"/>
                </a:lnTo>
                <a:lnTo>
                  <a:pt x="818" y="271"/>
                </a:lnTo>
                <a:lnTo>
                  <a:pt x="834" y="204"/>
                </a:lnTo>
                <a:lnTo>
                  <a:pt x="847" y="143"/>
                </a:lnTo>
                <a:lnTo>
                  <a:pt x="856" y="93"/>
                </a:lnTo>
                <a:lnTo>
                  <a:pt x="862" y="53"/>
                </a:lnTo>
                <a:lnTo>
                  <a:pt x="865" y="26"/>
                </a:lnTo>
                <a:lnTo>
                  <a:pt x="868" y="16"/>
                </a:lnTo>
                <a:lnTo>
                  <a:pt x="868" y="13"/>
                </a:lnTo>
                <a:lnTo>
                  <a:pt x="866" y="10"/>
                </a:lnTo>
                <a:lnTo>
                  <a:pt x="865" y="7"/>
                </a:lnTo>
                <a:lnTo>
                  <a:pt x="863" y="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8B1518-6DAF-9018-0DCD-99A10CD41C3E}"/>
              </a:ext>
            </a:extLst>
          </p:cNvPr>
          <p:cNvSpPr txBox="1"/>
          <p:nvPr/>
        </p:nvSpPr>
        <p:spPr>
          <a:xfrm>
            <a:off x="9812923" y="3348172"/>
            <a:ext cx="1371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prstClr val="white"/>
                </a:solidFill>
                <a:latin typeface="Segoe UI Light"/>
                <a:cs typeface="Segoe UI" panose="020B0502040204020203" pitchFamily="34" charset="0"/>
              </a:rPr>
              <a:t>Only 25% data for default loans contain full information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BE6EBC-FDD0-5C98-8428-456A7025F9DB}"/>
              </a:ext>
            </a:extLst>
          </p:cNvPr>
          <p:cNvSpPr txBox="1"/>
          <p:nvPr/>
        </p:nvSpPr>
        <p:spPr>
          <a:xfrm>
            <a:off x="838200" y="2441861"/>
            <a:ext cx="1112520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Build a model to predict applicants who are likely to default on their loans</a:t>
            </a:r>
            <a:endParaRPr lang="en-US" sz="2800" dirty="0">
              <a:solidFill>
                <a:srgbClr val="000000"/>
              </a:solidFill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endParaRPr lang="en-US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Provide recommendations to the important features to consider while approving a loan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791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438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entury Gothic"/>
                <a:ea typeface="+mj-ea"/>
                <a:cs typeface="+mj-cs"/>
              </a:rPr>
              <a:t>Problem Summary</a:t>
            </a:r>
            <a:b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entury Gothic"/>
                <a:ea typeface="+mj-ea"/>
                <a:cs typeface="+mj-cs"/>
              </a:rPr>
            </a:br>
            <a:r>
              <a:rPr lang="en-US" sz="2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Century Gothic"/>
              </a:rPr>
              <a:t>Dataset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rapezoid 42">
            <a:extLst>
              <a:ext uri="{FF2B5EF4-FFF2-40B4-BE49-F238E27FC236}">
                <a16:creationId xmlns:a16="http://schemas.microsoft.com/office/drawing/2014/main" id="{0092C447-C8E1-4B12-B012-E6D21CBB1F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-415963" y="2548023"/>
            <a:ext cx="4336142" cy="2044685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44" name="Trapezoid 43">
            <a:extLst>
              <a:ext uri="{FF2B5EF4-FFF2-40B4-BE49-F238E27FC236}">
                <a16:creationId xmlns:a16="http://schemas.microsoft.com/office/drawing/2014/main" id="{7E139379-1914-4446-8D6D-984A47041A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2663743" y="2702878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45" name="Trapezoid 44">
            <a:extLst>
              <a:ext uri="{FF2B5EF4-FFF2-40B4-BE49-F238E27FC236}">
                <a16:creationId xmlns:a16="http://schemas.microsoft.com/office/drawing/2014/main" id="{F79B51BB-1B30-4ED8-B26D-21EE8BC675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5515821" y="2742958"/>
            <a:ext cx="4336142" cy="2044685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46" name="Trapezoid 45">
            <a:extLst>
              <a:ext uri="{FF2B5EF4-FFF2-40B4-BE49-F238E27FC236}">
                <a16:creationId xmlns:a16="http://schemas.microsoft.com/office/drawing/2014/main" id="{89DA262E-0502-4E65-8ABA-E063880EA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8263685" y="2673362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751D31D-3535-411D-8BAC-95CCC90AB185}"/>
              </a:ext>
            </a:extLst>
          </p:cNvPr>
          <p:cNvSpPr/>
          <p:nvPr/>
        </p:nvSpPr>
        <p:spPr>
          <a:xfrm>
            <a:off x="3243403" y="2886560"/>
            <a:ext cx="137160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A4D735A-8F75-4E2A-8F1A-CC303B0718BA}"/>
              </a:ext>
            </a:extLst>
          </p:cNvPr>
          <p:cNvSpPr/>
          <p:nvPr/>
        </p:nvSpPr>
        <p:spPr>
          <a:xfrm>
            <a:off x="5410201" y="2886560"/>
            <a:ext cx="137160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668C4B5-BCEC-465A-ADA5-6A054B15F7A3}"/>
              </a:ext>
            </a:extLst>
          </p:cNvPr>
          <p:cNvSpPr/>
          <p:nvPr/>
        </p:nvSpPr>
        <p:spPr>
          <a:xfrm>
            <a:off x="9745956" y="2886560"/>
            <a:ext cx="137160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8534162-B6E2-4579-9DAD-AD8DE07459BC}"/>
              </a:ext>
            </a:extLst>
          </p:cNvPr>
          <p:cNvSpPr/>
          <p:nvPr/>
        </p:nvSpPr>
        <p:spPr>
          <a:xfrm>
            <a:off x="884223" y="3672466"/>
            <a:ext cx="1629282" cy="46705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dirty="0">
                <a:latin typeface="Segoe UI Light"/>
                <a:cs typeface="Segoe UI" panose="020B0502040204020203" pitchFamily="34" charset="0"/>
              </a:rPr>
              <a:t>43 % Missing values in the dataset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1535E1C-6EBC-45D8-BCE1-D5B947A61FB6}"/>
              </a:ext>
            </a:extLst>
          </p:cNvPr>
          <p:cNvSpPr/>
          <p:nvPr/>
        </p:nvSpPr>
        <p:spPr>
          <a:xfrm>
            <a:off x="3955793" y="3448538"/>
            <a:ext cx="1752042" cy="95436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latin typeface="Segoe UI Light"/>
                <a:cs typeface="Segoe UI" panose="020B0502040204020203" pitchFamily="34" charset="0"/>
              </a:rPr>
              <a:t>5960 observations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Segoe UI Light"/>
              <a:ea typeface="+mn-ea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latin typeface="Segoe UI Light"/>
                <a:cs typeface="Segoe UI" panose="020B0502040204020203" pitchFamily="34" charset="0"/>
              </a:rPr>
              <a:t>Loan defaults constitute only 20 % of dataset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Segoe UI Light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8FF18A5-7B4E-4493-B38D-E732E033F82F}"/>
              </a:ext>
            </a:extLst>
          </p:cNvPr>
          <p:cNvSpPr/>
          <p:nvPr/>
        </p:nvSpPr>
        <p:spPr>
          <a:xfrm>
            <a:off x="6857443" y="3570366"/>
            <a:ext cx="1752042" cy="71070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latin typeface="Segoe UI Light"/>
                <a:cs typeface="Segoe UI" panose="020B0502040204020203" pitchFamily="34" charset="0"/>
              </a:rPr>
              <a:t>Outliers or extreme values in majority of the dataset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Segoe UI Light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BCD242F-9A97-473E-8E17-3F6C3C75CE68}"/>
              </a:ext>
            </a:extLst>
          </p:cNvPr>
          <p:cNvSpPr/>
          <p:nvPr/>
        </p:nvSpPr>
        <p:spPr>
          <a:xfrm>
            <a:off x="9555735" y="3653603"/>
            <a:ext cx="1752042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+mn-ea"/>
                <a:cs typeface="Segoe UI" panose="020B0502040204020203" pitchFamily="34" charset="0"/>
              </a:rPr>
              <a:t>. </a:t>
            </a:r>
          </a:p>
        </p:txBody>
      </p:sp>
      <p:sp>
        <p:nvSpPr>
          <p:cNvPr id="56" name="Freeform 4197" descr="Icon of shopping cart.">
            <a:extLst>
              <a:ext uri="{FF2B5EF4-FFF2-40B4-BE49-F238E27FC236}">
                <a16:creationId xmlns:a16="http://schemas.microsoft.com/office/drawing/2014/main" id="{DEC447B3-FDD1-438D-A671-84CC56DF3DFC}"/>
              </a:ext>
            </a:extLst>
          </p:cNvPr>
          <p:cNvSpPr>
            <a:spLocks noEditPoints="1"/>
          </p:cNvSpPr>
          <p:nvPr/>
        </p:nvSpPr>
        <p:spPr bwMode="auto">
          <a:xfrm>
            <a:off x="1572237" y="2343706"/>
            <a:ext cx="380334" cy="348640"/>
          </a:xfrm>
          <a:custGeom>
            <a:avLst/>
            <a:gdLst>
              <a:gd name="T0" fmla="*/ 540 w 901"/>
              <a:gd name="T1" fmla="*/ 161 h 826"/>
              <a:gd name="T2" fmla="*/ 360 w 901"/>
              <a:gd name="T3" fmla="*/ 255 h 826"/>
              <a:gd name="T4" fmla="*/ 360 w 901"/>
              <a:gd name="T5" fmla="*/ 255 h 826"/>
              <a:gd name="T6" fmla="*/ 201 w 901"/>
              <a:gd name="T7" fmla="*/ 255 h 826"/>
              <a:gd name="T8" fmla="*/ 749 w 901"/>
              <a:gd name="T9" fmla="*/ 46 h 826"/>
              <a:gd name="T10" fmla="*/ 692 w 901"/>
              <a:gd name="T11" fmla="*/ 248 h 826"/>
              <a:gd name="T12" fmla="*/ 568 w 901"/>
              <a:gd name="T13" fmla="*/ 103 h 826"/>
              <a:gd name="T14" fmla="*/ 556 w 901"/>
              <a:gd name="T15" fmla="*/ 104 h 826"/>
              <a:gd name="T16" fmla="*/ 341 w 901"/>
              <a:gd name="T17" fmla="*/ 135 h 826"/>
              <a:gd name="T18" fmla="*/ 333 w 901"/>
              <a:gd name="T19" fmla="*/ 141 h 826"/>
              <a:gd name="T20" fmla="*/ 330 w 901"/>
              <a:gd name="T21" fmla="*/ 255 h 826"/>
              <a:gd name="T22" fmla="*/ 120 w 901"/>
              <a:gd name="T23" fmla="*/ 4 h 826"/>
              <a:gd name="T24" fmla="*/ 109 w 901"/>
              <a:gd name="T25" fmla="*/ 0 h 826"/>
              <a:gd name="T26" fmla="*/ 5 w 901"/>
              <a:gd name="T27" fmla="*/ 48 h 826"/>
              <a:gd name="T28" fmla="*/ 0 w 901"/>
              <a:gd name="T29" fmla="*/ 58 h 826"/>
              <a:gd name="T30" fmla="*/ 82 w 901"/>
              <a:gd name="T31" fmla="*/ 255 h 826"/>
              <a:gd name="T32" fmla="*/ 5 w 901"/>
              <a:gd name="T33" fmla="*/ 259 h 826"/>
              <a:gd name="T34" fmla="*/ 0 w 901"/>
              <a:gd name="T35" fmla="*/ 271 h 826"/>
              <a:gd name="T36" fmla="*/ 120 w 901"/>
              <a:gd name="T37" fmla="*/ 643 h 826"/>
              <a:gd name="T38" fmla="*/ 589 w 901"/>
              <a:gd name="T39" fmla="*/ 676 h 826"/>
              <a:gd name="T40" fmla="*/ 157 w 901"/>
              <a:gd name="T41" fmla="*/ 679 h 826"/>
              <a:gd name="T42" fmla="*/ 131 w 901"/>
              <a:gd name="T43" fmla="*/ 693 h 826"/>
              <a:gd name="T44" fmla="*/ 113 w 901"/>
              <a:gd name="T45" fmla="*/ 716 h 826"/>
              <a:gd name="T46" fmla="*/ 105 w 901"/>
              <a:gd name="T47" fmla="*/ 744 h 826"/>
              <a:gd name="T48" fmla="*/ 108 w 901"/>
              <a:gd name="T49" fmla="*/ 774 h 826"/>
              <a:gd name="T50" fmla="*/ 122 w 901"/>
              <a:gd name="T51" fmla="*/ 798 h 826"/>
              <a:gd name="T52" fmla="*/ 144 w 901"/>
              <a:gd name="T53" fmla="*/ 818 h 826"/>
              <a:gd name="T54" fmla="*/ 172 w 901"/>
              <a:gd name="T55" fmla="*/ 826 h 826"/>
              <a:gd name="T56" fmla="*/ 202 w 901"/>
              <a:gd name="T57" fmla="*/ 823 h 826"/>
              <a:gd name="T58" fmla="*/ 228 w 901"/>
              <a:gd name="T59" fmla="*/ 809 h 826"/>
              <a:gd name="T60" fmla="*/ 246 w 901"/>
              <a:gd name="T61" fmla="*/ 787 h 826"/>
              <a:gd name="T62" fmla="*/ 255 w 901"/>
              <a:gd name="T63" fmla="*/ 759 h 826"/>
              <a:gd name="T64" fmla="*/ 246 w 901"/>
              <a:gd name="T65" fmla="*/ 716 h 826"/>
              <a:gd name="T66" fmla="*/ 514 w 901"/>
              <a:gd name="T67" fmla="*/ 727 h 826"/>
              <a:gd name="T68" fmla="*/ 512 w 901"/>
              <a:gd name="T69" fmla="*/ 766 h 826"/>
              <a:gd name="T70" fmla="*/ 523 w 901"/>
              <a:gd name="T71" fmla="*/ 793 h 826"/>
              <a:gd name="T72" fmla="*/ 543 w 901"/>
              <a:gd name="T73" fmla="*/ 813 h 826"/>
              <a:gd name="T74" fmla="*/ 570 w 901"/>
              <a:gd name="T75" fmla="*/ 825 h 826"/>
              <a:gd name="T76" fmla="*/ 601 w 901"/>
              <a:gd name="T77" fmla="*/ 825 h 826"/>
              <a:gd name="T78" fmla="*/ 628 w 901"/>
              <a:gd name="T79" fmla="*/ 813 h 826"/>
              <a:gd name="T80" fmla="*/ 648 w 901"/>
              <a:gd name="T81" fmla="*/ 793 h 826"/>
              <a:gd name="T82" fmla="*/ 659 w 901"/>
              <a:gd name="T83" fmla="*/ 766 h 826"/>
              <a:gd name="T84" fmla="*/ 658 w 901"/>
              <a:gd name="T85" fmla="*/ 730 h 826"/>
              <a:gd name="T86" fmla="*/ 635 w 901"/>
              <a:gd name="T87" fmla="*/ 695 h 826"/>
              <a:gd name="T88" fmla="*/ 630 w 901"/>
              <a:gd name="T89" fmla="*/ 635 h 826"/>
              <a:gd name="T90" fmla="*/ 886 w 901"/>
              <a:gd name="T91" fmla="*/ 75 h 826"/>
              <a:gd name="T92" fmla="*/ 897 w 901"/>
              <a:gd name="T93" fmla="*/ 70 h 826"/>
              <a:gd name="T94" fmla="*/ 901 w 901"/>
              <a:gd name="T95" fmla="*/ 60 h 826"/>
              <a:gd name="T96" fmla="*/ 897 w 901"/>
              <a:gd name="T97" fmla="*/ 49 h 826"/>
              <a:gd name="T98" fmla="*/ 886 w 901"/>
              <a:gd name="T99" fmla="*/ 45 h 8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901" h="826">
                <a:moveTo>
                  <a:pt x="442" y="255"/>
                </a:moveTo>
                <a:lnTo>
                  <a:pt x="540" y="161"/>
                </a:lnTo>
                <a:lnTo>
                  <a:pt x="540" y="161"/>
                </a:lnTo>
                <a:lnTo>
                  <a:pt x="540" y="161"/>
                </a:lnTo>
                <a:lnTo>
                  <a:pt x="562" y="139"/>
                </a:lnTo>
                <a:lnTo>
                  <a:pt x="659" y="255"/>
                </a:lnTo>
                <a:lnTo>
                  <a:pt x="442" y="255"/>
                </a:lnTo>
                <a:close/>
                <a:moveTo>
                  <a:pt x="360" y="255"/>
                </a:moveTo>
                <a:lnTo>
                  <a:pt x="360" y="165"/>
                </a:lnTo>
                <a:lnTo>
                  <a:pt x="493" y="165"/>
                </a:lnTo>
                <a:lnTo>
                  <a:pt x="399" y="255"/>
                </a:lnTo>
                <a:lnTo>
                  <a:pt x="360" y="255"/>
                </a:lnTo>
                <a:close/>
                <a:moveTo>
                  <a:pt x="114" y="255"/>
                </a:moveTo>
                <a:lnTo>
                  <a:pt x="34" y="67"/>
                </a:lnTo>
                <a:lnTo>
                  <a:pt x="101" y="35"/>
                </a:lnTo>
                <a:lnTo>
                  <a:pt x="201" y="255"/>
                </a:lnTo>
                <a:lnTo>
                  <a:pt x="114" y="255"/>
                </a:lnTo>
                <a:close/>
                <a:moveTo>
                  <a:pt x="886" y="45"/>
                </a:moveTo>
                <a:lnTo>
                  <a:pt x="753" y="45"/>
                </a:lnTo>
                <a:lnTo>
                  <a:pt x="749" y="46"/>
                </a:lnTo>
                <a:lnTo>
                  <a:pt x="745" y="48"/>
                </a:lnTo>
                <a:lnTo>
                  <a:pt x="740" y="51"/>
                </a:lnTo>
                <a:lnTo>
                  <a:pt x="739" y="57"/>
                </a:lnTo>
                <a:lnTo>
                  <a:pt x="692" y="248"/>
                </a:lnTo>
                <a:lnTo>
                  <a:pt x="575" y="107"/>
                </a:lnTo>
                <a:lnTo>
                  <a:pt x="573" y="105"/>
                </a:lnTo>
                <a:lnTo>
                  <a:pt x="571" y="104"/>
                </a:lnTo>
                <a:lnTo>
                  <a:pt x="568" y="103"/>
                </a:lnTo>
                <a:lnTo>
                  <a:pt x="564" y="102"/>
                </a:lnTo>
                <a:lnTo>
                  <a:pt x="561" y="102"/>
                </a:lnTo>
                <a:lnTo>
                  <a:pt x="559" y="103"/>
                </a:lnTo>
                <a:lnTo>
                  <a:pt x="556" y="104"/>
                </a:lnTo>
                <a:lnTo>
                  <a:pt x="554" y="106"/>
                </a:lnTo>
                <a:lnTo>
                  <a:pt x="524" y="135"/>
                </a:lnTo>
                <a:lnTo>
                  <a:pt x="345" y="135"/>
                </a:lnTo>
                <a:lnTo>
                  <a:pt x="341" y="135"/>
                </a:lnTo>
                <a:lnTo>
                  <a:pt x="339" y="136"/>
                </a:lnTo>
                <a:lnTo>
                  <a:pt x="336" y="138"/>
                </a:lnTo>
                <a:lnTo>
                  <a:pt x="334" y="139"/>
                </a:lnTo>
                <a:lnTo>
                  <a:pt x="333" y="141"/>
                </a:lnTo>
                <a:lnTo>
                  <a:pt x="331" y="144"/>
                </a:lnTo>
                <a:lnTo>
                  <a:pt x="331" y="147"/>
                </a:lnTo>
                <a:lnTo>
                  <a:pt x="330" y="150"/>
                </a:lnTo>
                <a:lnTo>
                  <a:pt x="330" y="255"/>
                </a:lnTo>
                <a:lnTo>
                  <a:pt x="234" y="255"/>
                </a:lnTo>
                <a:lnTo>
                  <a:pt x="123" y="8"/>
                </a:lnTo>
                <a:lnTo>
                  <a:pt x="122" y="6"/>
                </a:lnTo>
                <a:lnTo>
                  <a:pt x="120" y="4"/>
                </a:lnTo>
                <a:lnTo>
                  <a:pt x="117" y="2"/>
                </a:lnTo>
                <a:lnTo>
                  <a:pt x="114" y="1"/>
                </a:lnTo>
                <a:lnTo>
                  <a:pt x="111" y="0"/>
                </a:lnTo>
                <a:lnTo>
                  <a:pt x="109" y="0"/>
                </a:lnTo>
                <a:lnTo>
                  <a:pt x="106" y="0"/>
                </a:lnTo>
                <a:lnTo>
                  <a:pt x="102" y="1"/>
                </a:lnTo>
                <a:lnTo>
                  <a:pt x="8" y="46"/>
                </a:lnTo>
                <a:lnTo>
                  <a:pt x="5" y="48"/>
                </a:lnTo>
                <a:lnTo>
                  <a:pt x="3" y="50"/>
                </a:lnTo>
                <a:lnTo>
                  <a:pt x="2" y="52"/>
                </a:lnTo>
                <a:lnTo>
                  <a:pt x="1" y="54"/>
                </a:lnTo>
                <a:lnTo>
                  <a:pt x="0" y="58"/>
                </a:lnTo>
                <a:lnTo>
                  <a:pt x="0" y="60"/>
                </a:lnTo>
                <a:lnTo>
                  <a:pt x="0" y="63"/>
                </a:lnTo>
                <a:lnTo>
                  <a:pt x="1" y="66"/>
                </a:lnTo>
                <a:lnTo>
                  <a:pt x="82" y="255"/>
                </a:lnTo>
                <a:lnTo>
                  <a:pt x="15" y="255"/>
                </a:lnTo>
                <a:lnTo>
                  <a:pt x="11" y="256"/>
                </a:lnTo>
                <a:lnTo>
                  <a:pt x="7" y="257"/>
                </a:lnTo>
                <a:lnTo>
                  <a:pt x="5" y="259"/>
                </a:lnTo>
                <a:lnTo>
                  <a:pt x="2" y="261"/>
                </a:lnTo>
                <a:lnTo>
                  <a:pt x="1" y="265"/>
                </a:lnTo>
                <a:lnTo>
                  <a:pt x="0" y="268"/>
                </a:lnTo>
                <a:lnTo>
                  <a:pt x="0" y="271"/>
                </a:lnTo>
                <a:lnTo>
                  <a:pt x="1" y="275"/>
                </a:lnTo>
                <a:lnTo>
                  <a:pt x="114" y="635"/>
                </a:lnTo>
                <a:lnTo>
                  <a:pt x="116" y="640"/>
                </a:lnTo>
                <a:lnTo>
                  <a:pt x="120" y="643"/>
                </a:lnTo>
                <a:lnTo>
                  <a:pt x="123" y="645"/>
                </a:lnTo>
                <a:lnTo>
                  <a:pt x="128" y="646"/>
                </a:lnTo>
                <a:lnTo>
                  <a:pt x="596" y="646"/>
                </a:lnTo>
                <a:lnTo>
                  <a:pt x="589" y="676"/>
                </a:lnTo>
                <a:lnTo>
                  <a:pt x="180" y="676"/>
                </a:lnTo>
                <a:lnTo>
                  <a:pt x="172" y="676"/>
                </a:lnTo>
                <a:lnTo>
                  <a:pt x="165" y="677"/>
                </a:lnTo>
                <a:lnTo>
                  <a:pt x="157" y="679"/>
                </a:lnTo>
                <a:lnTo>
                  <a:pt x="151" y="682"/>
                </a:lnTo>
                <a:lnTo>
                  <a:pt x="144" y="685"/>
                </a:lnTo>
                <a:lnTo>
                  <a:pt x="138" y="689"/>
                </a:lnTo>
                <a:lnTo>
                  <a:pt x="131" y="693"/>
                </a:lnTo>
                <a:lnTo>
                  <a:pt x="127" y="698"/>
                </a:lnTo>
                <a:lnTo>
                  <a:pt x="122" y="703"/>
                </a:lnTo>
                <a:lnTo>
                  <a:pt x="117" y="709"/>
                </a:lnTo>
                <a:lnTo>
                  <a:pt x="113" y="716"/>
                </a:lnTo>
                <a:lnTo>
                  <a:pt x="110" y="722"/>
                </a:lnTo>
                <a:lnTo>
                  <a:pt x="108" y="729"/>
                </a:lnTo>
                <a:lnTo>
                  <a:pt x="106" y="736"/>
                </a:lnTo>
                <a:lnTo>
                  <a:pt x="105" y="744"/>
                </a:lnTo>
                <a:lnTo>
                  <a:pt x="105" y="751"/>
                </a:lnTo>
                <a:lnTo>
                  <a:pt x="105" y="759"/>
                </a:lnTo>
                <a:lnTo>
                  <a:pt x="106" y="766"/>
                </a:lnTo>
                <a:lnTo>
                  <a:pt x="108" y="774"/>
                </a:lnTo>
                <a:lnTo>
                  <a:pt x="110" y="780"/>
                </a:lnTo>
                <a:lnTo>
                  <a:pt x="113" y="787"/>
                </a:lnTo>
                <a:lnTo>
                  <a:pt x="117" y="793"/>
                </a:lnTo>
                <a:lnTo>
                  <a:pt x="122" y="798"/>
                </a:lnTo>
                <a:lnTo>
                  <a:pt x="127" y="804"/>
                </a:lnTo>
                <a:lnTo>
                  <a:pt x="131" y="809"/>
                </a:lnTo>
                <a:lnTo>
                  <a:pt x="138" y="813"/>
                </a:lnTo>
                <a:lnTo>
                  <a:pt x="144" y="818"/>
                </a:lnTo>
                <a:lnTo>
                  <a:pt x="151" y="821"/>
                </a:lnTo>
                <a:lnTo>
                  <a:pt x="157" y="823"/>
                </a:lnTo>
                <a:lnTo>
                  <a:pt x="165" y="825"/>
                </a:lnTo>
                <a:lnTo>
                  <a:pt x="172" y="826"/>
                </a:lnTo>
                <a:lnTo>
                  <a:pt x="180" y="826"/>
                </a:lnTo>
                <a:lnTo>
                  <a:pt x="187" y="826"/>
                </a:lnTo>
                <a:lnTo>
                  <a:pt x="195" y="825"/>
                </a:lnTo>
                <a:lnTo>
                  <a:pt x="202" y="823"/>
                </a:lnTo>
                <a:lnTo>
                  <a:pt x="209" y="821"/>
                </a:lnTo>
                <a:lnTo>
                  <a:pt x="215" y="818"/>
                </a:lnTo>
                <a:lnTo>
                  <a:pt x="221" y="813"/>
                </a:lnTo>
                <a:lnTo>
                  <a:pt x="228" y="809"/>
                </a:lnTo>
                <a:lnTo>
                  <a:pt x="233" y="804"/>
                </a:lnTo>
                <a:lnTo>
                  <a:pt x="238" y="798"/>
                </a:lnTo>
                <a:lnTo>
                  <a:pt x="242" y="793"/>
                </a:lnTo>
                <a:lnTo>
                  <a:pt x="246" y="787"/>
                </a:lnTo>
                <a:lnTo>
                  <a:pt x="249" y="780"/>
                </a:lnTo>
                <a:lnTo>
                  <a:pt x="251" y="774"/>
                </a:lnTo>
                <a:lnTo>
                  <a:pt x="254" y="766"/>
                </a:lnTo>
                <a:lnTo>
                  <a:pt x="255" y="759"/>
                </a:lnTo>
                <a:lnTo>
                  <a:pt x="255" y="751"/>
                </a:lnTo>
                <a:lnTo>
                  <a:pt x="254" y="738"/>
                </a:lnTo>
                <a:lnTo>
                  <a:pt x="250" y="727"/>
                </a:lnTo>
                <a:lnTo>
                  <a:pt x="246" y="716"/>
                </a:lnTo>
                <a:lnTo>
                  <a:pt x="240" y="706"/>
                </a:lnTo>
                <a:lnTo>
                  <a:pt x="526" y="706"/>
                </a:lnTo>
                <a:lnTo>
                  <a:pt x="519" y="716"/>
                </a:lnTo>
                <a:lnTo>
                  <a:pt x="514" y="727"/>
                </a:lnTo>
                <a:lnTo>
                  <a:pt x="511" y="738"/>
                </a:lnTo>
                <a:lnTo>
                  <a:pt x="510" y="751"/>
                </a:lnTo>
                <a:lnTo>
                  <a:pt x="511" y="759"/>
                </a:lnTo>
                <a:lnTo>
                  <a:pt x="512" y="766"/>
                </a:lnTo>
                <a:lnTo>
                  <a:pt x="514" y="774"/>
                </a:lnTo>
                <a:lnTo>
                  <a:pt x="516" y="780"/>
                </a:lnTo>
                <a:lnTo>
                  <a:pt x="519" y="787"/>
                </a:lnTo>
                <a:lnTo>
                  <a:pt x="523" y="793"/>
                </a:lnTo>
                <a:lnTo>
                  <a:pt x="528" y="798"/>
                </a:lnTo>
                <a:lnTo>
                  <a:pt x="532" y="804"/>
                </a:lnTo>
                <a:lnTo>
                  <a:pt x="538" y="809"/>
                </a:lnTo>
                <a:lnTo>
                  <a:pt x="543" y="813"/>
                </a:lnTo>
                <a:lnTo>
                  <a:pt x="549" y="818"/>
                </a:lnTo>
                <a:lnTo>
                  <a:pt x="556" y="821"/>
                </a:lnTo>
                <a:lnTo>
                  <a:pt x="563" y="823"/>
                </a:lnTo>
                <a:lnTo>
                  <a:pt x="570" y="825"/>
                </a:lnTo>
                <a:lnTo>
                  <a:pt x="577" y="826"/>
                </a:lnTo>
                <a:lnTo>
                  <a:pt x="586" y="826"/>
                </a:lnTo>
                <a:lnTo>
                  <a:pt x="593" y="826"/>
                </a:lnTo>
                <a:lnTo>
                  <a:pt x="601" y="825"/>
                </a:lnTo>
                <a:lnTo>
                  <a:pt x="607" y="823"/>
                </a:lnTo>
                <a:lnTo>
                  <a:pt x="615" y="821"/>
                </a:lnTo>
                <a:lnTo>
                  <a:pt x="621" y="818"/>
                </a:lnTo>
                <a:lnTo>
                  <a:pt x="628" y="813"/>
                </a:lnTo>
                <a:lnTo>
                  <a:pt x="633" y="809"/>
                </a:lnTo>
                <a:lnTo>
                  <a:pt x="638" y="804"/>
                </a:lnTo>
                <a:lnTo>
                  <a:pt x="644" y="798"/>
                </a:lnTo>
                <a:lnTo>
                  <a:pt x="648" y="793"/>
                </a:lnTo>
                <a:lnTo>
                  <a:pt x="651" y="787"/>
                </a:lnTo>
                <a:lnTo>
                  <a:pt x="654" y="780"/>
                </a:lnTo>
                <a:lnTo>
                  <a:pt x="658" y="774"/>
                </a:lnTo>
                <a:lnTo>
                  <a:pt x="659" y="766"/>
                </a:lnTo>
                <a:lnTo>
                  <a:pt x="660" y="759"/>
                </a:lnTo>
                <a:lnTo>
                  <a:pt x="661" y="751"/>
                </a:lnTo>
                <a:lnTo>
                  <a:pt x="660" y="740"/>
                </a:lnTo>
                <a:lnTo>
                  <a:pt x="658" y="730"/>
                </a:lnTo>
                <a:lnTo>
                  <a:pt x="653" y="720"/>
                </a:lnTo>
                <a:lnTo>
                  <a:pt x="649" y="710"/>
                </a:lnTo>
                <a:lnTo>
                  <a:pt x="643" y="702"/>
                </a:lnTo>
                <a:lnTo>
                  <a:pt x="635" y="695"/>
                </a:lnTo>
                <a:lnTo>
                  <a:pt x="627" y="689"/>
                </a:lnTo>
                <a:lnTo>
                  <a:pt x="618" y="684"/>
                </a:lnTo>
                <a:lnTo>
                  <a:pt x="629" y="637"/>
                </a:lnTo>
                <a:lnTo>
                  <a:pt x="630" y="635"/>
                </a:lnTo>
                <a:lnTo>
                  <a:pt x="630" y="634"/>
                </a:lnTo>
                <a:lnTo>
                  <a:pt x="717" y="274"/>
                </a:lnTo>
                <a:lnTo>
                  <a:pt x="765" y="75"/>
                </a:lnTo>
                <a:lnTo>
                  <a:pt x="886" y="75"/>
                </a:lnTo>
                <a:lnTo>
                  <a:pt x="889" y="75"/>
                </a:lnTo>
                <a:lnTo>
                  <a:pt x="891" y="74"/>
                </a:lnTo>
                <a:lnTo>
                  <a:pt x="895" y="73"/>
                </a:lnTo>
                <a:lnTo>
                  <a:pt x="897" y="70"/>
                </a:lnTo>
                <a:lnTo>
                  <a:pt x="899" y="68"/>
                </a:lnTo>
                <a:lnTo>
                  <a:pt x="900" y="66"/>
                </a:lnTo>
                <a:lnTo>
                  <a:pt x="901" y="63"/>
                </a:lnTo>
                <a:lnTo>
                  <a:pt x="901" y="60"/>
                </a:lnTo>
                <a:lnTo>
                  <a:pt x="901" y="57"/>
                </a:lnTo>
                <a:lnTo>
                  <a:pt x="900" y="54"/>
                </a:lnTo>
                <a:lnTo>
                  <a:pt x="899" y="51"/>
                </a:lnTo>
                <a:lnTo>
                  <a:pt x="897" y="49"/>
                </a:lnTo>
                <a:lnTo>
                  <a:pt x="895" y="47"/>
                </a:lnTo>
                <a:lnTo>
                  <a:pt x="891" y="46"/>
                </a:lnTo>
                <a:lnTo>
                  <a:pt x="889" y="45"/>
                </a:lnTo>
                <a:lnTo>
                  <a:pt x="886" y="4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57" name="Freeform 4344" descr="Icon of wrench. ">
            <a:extLst>
              <a:ext uri="{FF2B5EF4-FFF2-40B4-BE49-F238E27FC236}">
                <a16:creationId xmlns:a16="http://schemas.microsoft.com/office/drawing/2014/main" id="{C131659B-1A41-4821-9349-1E69BBBB560E}"/>
              </a:ext>
            </a:extLst>
          </p:cNvPr>
          <p:cNvSpPr>
            <a:spLocks/>
          </p:cNvSpPr>
          <p:nvPr/>
        </p:nvSpPr>
        <p:spPr bwMode="auto">
          <a:xfrm>
            <a:off x="4642203" y="2300343"/>
            <a:ext cx="373996" cy="373996"/>
          </a:xfrm>
          <a:custGeom>
            <a:avLst/>
            <a:gdLst>
              <a:gd name="T0" fmla="*/ 853 w 886"/>
              <a:gd name="T1" fmla="*/ 137 h 886"/>
              <a:gd name="T2" fmla="*/ 842 w 886"/>
              <a:gd name="T3" fmla="*/ 134 h 886"/>
              <a:gd name="T4" fmla="*/ 833 w 886"/>
              <a:gd name="T5" fmla="*/ 138 h 886"/>
              <a:gd name="T6" fmla="*/ 646 w 886"/>
              <a:gd name="T7" fmla="*/ 172 h 886"/>
              <a:gd name="T8" fmla="*/ 754 w 886"/>
              <a:gd name="T9" fmla="*/ 46 h 886"/>
              <a:gd name="T10" fmla="*/ 754 w 886"/>
              <a:gd name="T11" fmla="*/ 37 h 886"/>
              <a:gd name="T12" fmla="*/ 747 w 886"/>
              <a:gd name="T13" fmla="*/ 29 h 886"/>
              <a:gd name="T14" fmla="*/ 704 w 886"/>
              <a:gd name="T15" fmla="*/ 12 h 886"/>
              <a:gd name="T16" fmla="*/ 659 w 886"/>
              <a:gd name="T17" fmla="*/ 2 h 886"/>
              <a:gd name="T18" fmla="*/ 615 w 886"/>
              <a:gd name="T19" fmla="*/ 0 h 886"/>
              <a:gd name="T20" fmla="*/ 577 w 886"/>
              <a:gd name="T21" fmla="*/ 6 h 886"/>
              <a:gd name="T22" fmla="*/ 539 w 886"/>
              <a:gd name="T23" fmla="*/ 15 h 886"/>
              <a:gd name="T24" fmla="*/ 505 w 886"/>
              <a:gd name="T25" fmla="*/ 31 h 886"/>
              <a:gd name="T26" fmla="*/ 473 w 886"/>
              <a:gd name="T27" fmla="*/ 52 h 886"/>
              <a:gd name="T28" fmla="*/ 443 w 886"/>
              <a:gd name="T29" fmla="*/ 76 h 886"/>
              <a:gd name="T30" fmla="*/ 405 w 886"/>
              <a:gd name="T31" fmla="*/ 124 h 886"/>
              <a:gd name="T32" fmla="*/ 380 w 886"/>
              <a:gd name="T33" fmla="*/ 178 h 886"/>
              <a:gd name="T34" fmla="*/ 368 w 886"/>
              <a:gd name="T35" fmla="*/ 235 h 886"/>
              <a:gd name="T36" fmla="*/ 368 w 886"/>
              <a:gd name="T37" fmla="*/ 293 h 886"/>
              <a:gd name="T38" fmla="*/ 382 w 886"/>
              <a:gd name="T39" fmla="*/ 351 h 886"/>
              <a:gd name="T40" fmla="*/ 21 w 886"/>
              <a:gd name="T41" fmla="*/ 738 h 886"/>
              <a:gd name="T42" fmla="*/ 7 w 886"/>
              <a:gd name="T43" fmla="*/ 762 h 886"/>
              <a:gd name="T44" fmla="*/ 1 w 886"/>
              <a:gd name="T45" fmla="*/ 787 h 886"/>
              <a:gd name="T46" fmla="*/ 2 w 886"/>
              <a:gd name="T47" fmla="*/ 813 h 886"/>
              <a:gd name="T48" fmla="*/ 11 w 886"/>
              <a:gd name="T49" fmla="*/ 838 h 886"/>
              <a:gd name="T50" fmla="*/ 27 w 886"/>
              <a:gd name="T51" fmla="*/ 860 h 886"/>
              <a:gd name="T52" fmla="*/ 48 w 886"/>
              <a:gd name="T53" fmla="*/ 875 h 886"/>
              <a:gd name="T54" fmla="*/ 73 w 886"/>
              <a:gd name="T55" fmla="*/ 884 h 886"/>
              <a:gd name="T56" fmla="*/ 99 w 886"/>
              <a:gd name="T57" fmla="*/ 885 h 886"/>
              <a:gd name="T58" fmla="*/ 125 w 886"/>
              <a:gd name="T59" fmla="*/ 879 h 886"/>
              <a:gd name="T60" fmla="*/ 148 w 886"/>
              <a:gd name="T61" fmla="*/ 866 h 886"/>
              <a:gd name="T62" fmla="*/ 530 w 886"/>
              <a:gd name="T63" fmla="*/ 502 h 886"/>
              <a:gd name="T64" fmla="*/ 570 w 886"/>
              <a:gd name="T65" fmla="*/ 515 h 886"/>
              <a:gd name="T66" fmla="*/ 612 w 886"/>
              <a:gd name="T67" fmla="*/ 520 h 886"/>
              <a:gd name="T68" fmla="*/ 626 w 886"/>
              <a:gd name="T69" fmla="*/ 520 h 886"/>
              <a:gd name="T70" fmla="*/ 664 w 886"/>
              <a:gd name="T71" fmla="*/ 518 h 886"/>
              <a:gd name="T72" fmla="*/ 702 w 886"/>
              <a:gd name="T73" fmla="*/ 509 h 886"/>
              <a:gd name="T74" fmla="*/ 737 w 886"/>
              <a:gd name="T75" fmla="*/ 496 h 886"/>
              <a:gd name="T76" fmla="*/ 769 w 886"/>
              <a:gd name="T77" fmla="*/ 477 h 886"/>
              <a:gd name="T78" fmla="*/ 800 w 886"/>
              <a:gd name="T79" fmla="*/ 454 h 886"/>
              <a:gd name="T80" fmla="*/ 837 w 886"/>
              <a:gd name="T81" fmla="*/ 413 h 886"/>
              <a:gd name="T82" fmla="*/ 867 w 886"/>
              <a:gd name="T83" fmla="*/ 360 h 886"/>
              <a:gd name="T84" fmla="*/ 883 w 886"/>
              <a:gd name="T85" fmla="*/ 301 h 886"/>
              <a:gd name="T86" fmla="*/ 885 w 886"/>
              <a:gd name="T87" fmla="*/ 241 h 886"/>
              <a:gd name="T88" fmla="*/ 873 w 886"/>
              <a:gd name="T89" fmla="*/ 181 h 8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886" h="886">
                <a:moveTo>
                  <a:pt x="857" y="143"/>
                </a:moveTo>
                <a:lnTo>
                  <a:pt x="855" y="139"/>
                </a:lnTo>
                <a:lnTo>
                  <a:pt x="853" y="137"/>
                </a:lnTo>
                <a:lnTo>
                  <a:pt x="849" y="135"/>
                </a:lnTo>
                <a:lnTo>
                  <a:pt x="846" y="133"/>
                </a:lnTo>
                <a:lnTo>
                  <a:pt x="842" y="134"/>
                </a:lnTo>
                <a:lnTo>
                  <a:pt x="839" y="135"/>
                </a:lnTo>
                <a:lnTo>
                  <a:pt x="836" y="136"/>
                </a:lnTo>
                <a:lnTo>
                  <a:pt x="833" y="138"/>
                </a:lnTo>
                <a:lnTo>
                  <a:pt x="712" y="259"/>
                </a:lnTo>
                <a:lnTo>
                  <a:pt x="646" y="259"/>
                </a:lnTo>
                <a:lnTo>
                  <a:pt x="646" y="172"/>
                </a:lnTo>
                <a:lnTo>
                  <a:pt x="751" y="53"/>
                </a:lnTo>
                <a:lnTo>
                  <a:pt x="753" y="49"/>
                </a:lnTo>
                <a:lnTo>
                  <a:pt x="754" y="46"/>
                </a:lnTo>
                <a:lnTo>
                  <a:pt x="755" y="43"/>
                </a:lnTo>
                <a:lnTo>
                  <a:pt x="755" y="39"/>
                </a:lnTo>
                <a:lnTo>
                  <a:pt x="754" y="37"/>
                </a:lnTo>
                <a:lnTo>
                  <a:pt x="752" y="33"/>
                </a:lnTo>
                <a:lnTo>
                  <a:pt x="750" y="31"/>
                </a:lnTo>
                <a:lnTo>
                  <a:pt x="747" y="29"/>
                </a:lnTo>
                <a:lnTo>
                  <a:pt x="733" y="23"/>
                </a:lnTo>
                <a:lnTo>
                  <a:pt x="719" y="16"/>
                </a:lnTo>
                <a:lnTo>
                  <a:pt x="704" y="12"/>
                </a:lnTo>
                <a:lnTo>
                  <a:pt x="689" y="8"/>
                </a:lnTo>
                <a:lnTo>
                  <a:pt x="674" y="5"/>
                </a:lnTo>
                <a:lnTo>
                  <a:pt x="659" y="2"/>
                </a:lnTo>
                <a:lnTo>
                  <a:pt x="643" y="1"/>
                </a:lnTo>
                <a:lnTo>
                  <a:pt x="628" y="0"/>
                </a:lnTo>
                <a:lnTo>
                  <a:pt x="615" y="0"/>
                </a:lnTo>
                <a:lnTo>
                  <a:pt x="602" y="1"/>
                </a:lnTo>
                <a:lnTo>
                  <a:pt x="589" y="3"/>
                </a:lnTo>
                <a:lnTo>
                  <a:pt x="577" y="6"/>
                </a:lnTo>
                <a:lnTo>
                  <a:pt x="564" y="8"/>
                </a:lnTo>
                <a:lnTo>
                  <a:pt x="552" y="11"/>
                </a:lnTo>
                <a:lnTo>
                  <a:pt x="539" y="15"/>
                </a:lnTo>
                <a:lnTo>
                  <a:pt x="527" y="19"/>
                </a:lnTo>
                <a:lnTo>
                  <a:pt x="516" y="25"/>
                </a:lnTo>
                <a:lnTo>
                  <a:pt x="505" y="31"/>
                </a:lnTo>
                <a:lnTo>
                  <a:pt x="493" y="37"/>
                </a:lnTo>
                <a:lnTo>
                  <a:pt x="482" y="44"/>
                </a:lnTo>
                <a:lnTo>
                  <a:pt x="473" y="52"/>
                </a:lnTo>
                <a:lnTo>
                  <a:pt x="462" y="59"/>
                </a:lnTo>
                <a:lnTo>
                  <a:pt x="452" y="68"/>
                </a:lnTo>
                <a:lnTo>
                  <a:pt x="443" y="76"/>
                </a:lnTo>
                <a:lnTo>
                  <a:pt x="429" y="91"/>
                </a:lnTo>
                <a:lnTo>
                  <a:pt x="416" y="107"/>
                </a:lnTo>
                <a:lnTo>
                  <a:pt x="405" y="124"/>
                </a:lnTo>
                <a:lnTo>
                  <a:pt x="396" y="141"/>
                </a:lnTo>
                <a:lnTo>
                  <a:pt x="387" y="160"/>
                </a:lnTo>
                <a:lnTo>
                  <a:pt x="380" y="178"/>
                </a:lnTo>
                <a:lnTo>
                  <a:pt x="374" y="196"/>
                </a:lnTo>
                <a:lnTo>
                  <a:pt x="370" y="215"/>
                </a:lnTo>
                <a:lnTo>
                  <a:pt x="368" y="235"/>
                </a:lnTo>
                <a:lnTo>
                  <a:pt x="366" y="254"/>
                </a:lnTo>
                <a:lnTo>
                  <a:pt x="367" y="274"/>
                </a:lnTo>
                <a:lnTo>
                  <a:pt x="368" y="293"/>
                </a:lnTo>
                <a:lnTo>
                  <a:pt x="371" y="313"/>
                </a:lnTo>
                <a:lnTo>
                  <a:pt x="376" y="332"/>
                </a:lnTo>
                <a:lnTo>
                  <a:pt x="382" y="351"/>
                </a:lnTo>
                <a:lnTo>
                  <a:pt x="390" y="369"/>
                </a:lnTo>
                <a:lnTo>
                  <a:pt x="27" y="732"/>
                </a:lnTo>
                <a:lnTo>
                  <a:pt x="21" y="738"/>
                </a:lnTo>
                <a:lnTo>
                  <a:pt x="16" y="746"/>
                </a:lnTo>
                <a:lnTo>
                  <a:pt x="11" y="753"/>
                </a:lnTo>
                <a:lnTo>
                  <a:pt x="7" y="762"/>
                </a:lnTo>
                <a:lnTo>
                  <a:pt x="4" y="769"/>
                </a:lnTo>
                <a:lnTo>
                  <a:pt x="2" y="778"/>
                </a:lnTo>
                <a:lnTo>
                  <a:pt x="1" y="787"/>
                </a:lnTo>
                <a:lnTo>
                  <a:pt x="0" y="796"/>
                </a:lnTo>
                <a:lnTo>
                  <a:pt x="1" y="805"/>
                </a:lnTo>
                <a:lnTo>
                  <a:pt x="2" y="813"/>
                </a:lnTo>
                <a:lnTo>
                  <a:pt x="4" y="822"/>
                </a:lnTo>
                <a:lnTo>
                  <a:pt x="7" y="830"/>
                </a:lnTo>
                <a:lnTo>
                  <a:pt x="11" y="838"/>
                </a:lnTo>
                <a:lnTo>
                  <a:pt x="15" y="845"/>
                </a:lnTo>
                <a:lnTo>
                  <a:pt x="20" y="853"/>
                </a:lnTo>
                <a:lnTo>
                  <a:pt x="27" y="860"/>
                </a:lnTo>
                <a:lnTo>
                  <a:pt x="33" y="866"/>
                </a:lnTo>
                <a:lnTo>
                  <a:pt x="41" y="871"/>
                </a:lnTo>
                <a:lnTo>
                  <a:pt x="48" y="875"/>
                </a:lnTo>
                <a:lnTo>
                  <a:pt x="55" y="879"/>
                </a:lnTo>
                <a:lnTo>
                  <a:pt x="64" y="882"/>
                </a:lnTo>
                <a:lnTo>
                  <a:pt x="73" y="884"/>
                </a:lnTo>
                <a:lnTo>
                  <a:pt x="81" y="885"/>
                </a:lnTo>
                <a:lnTo>
                  <a:pt x="91" y="886"/>
                </a:lnTo>
                <a:lnTo>
                  <a:pt x="99" y="885"/>
                </a:lnTo>
                <a:lnTo>
                  <a:pt x="108" y="884"/>
                </a:lnTo>
                <a:lnTo>
                  <a:pt x="116" y="882"/>
                </a:lnTo>
                <a:lnTo>
                  <a:pt x="125" y="879"/>
                </a:lnTo>
                <a:lnTo>
                  <a:pt x="133" y="875"/>
                </a:lnTo>
                <a:lnTo>
                  <a:pt x="140" y="871"/>
                </a:lnTo>
                <a:lnTo>
                  <a:pt x="148" y="866"/>
                </a:lnTo>
                <a:lnTo>
                  <a:pt x="154" y="860"/>
                </a:lnTo>
                <a:lnTo>
                  <a:pt x="517" y="497"/>
                </a:lnTo>
                <a:lnTo>
                  <a:pt x="530" y="502"/>
                </a:lnTo>
                <a:lnTo>
                  <a:pt x="543" y="507"/>
                </a:lnTo>
                <a:lnTo>
                  <a:pt x="556" y="512"/>
                </a:lnTo>
                <a:lnTo>
                  <a:pt x="570" y="515"/>
                </a:lnTo>
                <a:lnTo>
                  <a:pt x="584" y="517"/>
                </a:lnTo>
                <a:lnTo>
                  <a:pt x="598" y="519"/>
                </a:lnTo>
                <a:lnTo>
                  <a:pt x="612" y="520"/>
                </a:lnTo>
                <a:lnTo>
                  <a:pt x="626" y="520"/>
                </a:lnTo>
                <a:lnTo>
                  <a:pt x="626" y="520"/>
                </a:lnTo>
                <a:lnTo>
                  <a:pt x="626" y="520"/>
                </a:lnTo>
                <a:lnTo>
                  <a:pt x="639" y="520"/>
                </a:lnTo>
                <a:lnTo>
                  <a:pt x="651" y="519"/>
                </a:lnTo>
                <a:lnTo>
                  <a:pt x="664" y="518"/>
                </a:lnTo>
                <a:lnTo>
                  <a:pt x="677" y="516"/>
                </a:lnTo>
                <a:lnTo>
                  <a:pt x="689" y="513"/>
                </a:lnTo>
                <a:lnTo>
                  <a:pt x="702" y="509"/>
                </a:lnTo>
                <a:lnTo>
                  <a:pt x="714" y="505"/>
                </a:lnTo>
                <a:lnTo>
                  <a:pt x="725" y="501"/>
                </a:lnTo>
                <a:lnTo>
                  <a:pt x="737" y="496"/>
                </a:lnTo>
                <a:lnTo>
                  <a:pt x="748" y="490"/>
                </a:lnTo>
                <a:lnTo>
                  <a:pt x="758" y="484"/>
                </a:lnTo>
                <a:lnTo>
                  <a:pt x="769" y="477"/>
                </a:lnTo>
                <a:lnTo>
                  <a:pt x="780" y="470"/>
                </a:lnTo>
                <a:lnTo>
                  <a:pt x="791" y="462"/>
                </a:lnTo>
                <a:lnTo>
                  <a:pt x="800" y="454"/>
                </a:lnTo>
                <a:lnTo>
                  <a:pt x="810" y="444"/>
                </a:lnTo>
                <a:lnTo>
                  <a:pt x="824" y="429"/>
                </a:lnTo>
                <a:lnTo>
                  <a:pt x="837" y="413"/>
                </a:lnTo>
                <a:lnTo>
                  <a:pt x="848" y="396"/>
                </a:lnTo>
                <a:lnTo>
                  <a:pt x="858" y="378"/>
                </a:lnTo>
                <a:lnTo>
                  <a:pt x="867" y="360"/>
                </a:lnTo>
                <a:lnTo>
                  <a:pt x="873" y="340"/>
                </a:lnTo>
                <a:lnTo>
                  <a:pt x="878" y="321"/>
                </a:lnTo>
                <a:lnTo>
                  <a:pt x="883" y="301"/>
                </a:lnTo>
                <a:lnTo>
                  <a:pt x="885" y="282"/>
                </a:lnTo>
                <a:lnTo>
                  <a:pt x="886" y="261"/>
                </a:lnTo>
                <a:lnTo>
                  <a:pt x="885" y="241"/>
                </a:lnTo>
                <a:lnTo>
                  <a:pt x="883" y="221"/>
                </a:lnTo>
                <a:lnTo>
                  <a:pt x="878" y="200"/>
                </a:lnTo>
                <a:lnTo>
                  <a:pt x="873" y="181"/>
                </a:lnTo>
                <a:lnTo>
                  <a:pt x="865" y="162"/>
                </a:lnTo>
                <a:lnTo>
                  <a:pt x="857" y="1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grpSp>
        <p:nvGrpSpPr>
          <p:cNvPr id="58" name="Group 57" descr="Icon of money. ">
            <a:extLst>
              <a:ext uri="{FF2B5EF4-FFF2-40B4-BE49-F238E27FC236}">
                <a16:creationId xmlns:a16="http://schemas.microsoft.com/office/drawing/2014/main" id="{8FB81822-E09C-4A9F-BCD2-4BB20E38DA03}"/>
              </a:ext>
            </a:extLst>
          </p:cNvPr>
          <p:cNvGrpSpPr/>
          <p:nvPr/>
        </p:nvGrpSpPr>
        <p:grpSpPr>
          <a:xfrm>
            <a:off x="5905833" y="2296118"/>
            <a:ext cx="380334" cy="382447"/>
            <a:chOff x="3746500" y="1344613"/>
            <a:chExt cx="285750" cy="287338"/>
          </a:xfrm>
          <a:solidFill>
            <a:schemeClr val="bg1"/>
          </a:solidFill>
        </p:grpSpPr>
        <p:sp>
          <p:nvSpPr>
            <p:cNvPr id="59" name="Freeform 497">
              <a:extLst>
                <a:ext uri="{FF2B5EF4-FFF2-40B4-BE49-F238E27FC236}">
                  <a16:creationId xmlns:a16="http://schemas.microsoft.com/office/drawing/2014/main" id="{4325703C-49C2-4EC8-BBAF-CE488FCB0CE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6500" y="1344613"/>
              <a:ext cx="285750" cy="182563"/>
            </a:xfrm>
            <a:custGeom>
              <a:avLst/>
              <a:gdLst>
                <a:gd name="T0" fmla="*/ 0 w 903"/>
                <a:gd name="T1" fmla="*/ 0 h 573"/>
                <a:gd name="T2" fmla="*/ 0 w 903"/>
                <a:gd name="T3" fmla="*/ 467 h 573"/>
                <a:gd name="T4" fmla="*/ 1 w 903"/>
                <a:gd name="T5" fmla="*/ 459 h 573"/>
                <a:gd name="T6" fmla="*/ 2 w 903"/>
                <a:gd name="T7" fmla="*/ 453 h 573"/>
                <a:gd name="T8" fmla="*/ 5 w 903"/>
                <a:gd name="T9" fmla="*/ 446 h 573"/>
                <a:gd name="T10" fmla="*/ 8 w 903"/>
                <a:gd name="T11" fmla="*/ 440 h 573"/>
                <a:gd name="T12" fmla="*/ 12 w 903"/>
                <a:gd name="T13" fmla="*/ 434 h 573"/>
                <a:gd name="T14" fmla="*/ 18 w 903"/>
                <a:gd name="T15" fmla="*/ 428 h 573"/>
                <a:gd name="T16" fmla="*/ 23 w 903"/>
                <a:gd name="T17" fmla="*/ 423 h 573"/>
                <a:gd name="T18" fmla="*/ 30 w 903"/>
                <a:gd name="T19" fmla="*/ 419 h 573"/>
                <a:gd name="T20" fmla="*/ 30 w 903"/>
                <a:gd name="T21" fmla="*/ 30 h 573"/>
                <a:gd name="T22" fmla="*/ 873 w 903"/>
                <a:gd name="T23" fmla="*/ 30 h 573"/>
                <a:gd name="T24" fmla="*/ 873 w 903"/>
                <a:gd name="T25" fmla="*/ 543 h 573"/>
                <a:gd name="T26" fmla="*/ 481 w 903"/>
                <a:gd name="T27" fmla="*/ 543 h 573"/>
                <a:gd name="T28" fmla="*/ 481 w 903"/>
                <a:gd name="T29" fmla="*/ 573 h 573"/>
                <a:gd name="T30" fmla="*/ 903 w 903"/>
                <a:gd name="T31" fmla="*/ 573 h 573"/>
                <a:gd name="T32" fmla="*/ 903 w 903"/>
                <a:gd name="T33" fmla="*/ 0 h 573"/>
                <a:gd name="T34" fmla="*/ 0 w 903"/>
                <a:gd name="T35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3" h="573">
                  <a:moveTo>
                    <a:pt x="0" y="0"/>
                  </a:moveTo>
                  <a:lnTo>
                    <a:pt x="0" y="467"/>
                  </a:lnTo>
                  <a:lnTo>
                    <a:pt x="1" y="459"/>
                  </a:lnTo>
                  <a:lnTo>
                    <a:pt x="2" y="453"/>
                  </a:lnTo>
                  <a:lnTo>
                    <a:pt x="5" y="446"/>
                  </a:lnTo>
                  <a:lnTo>
                    <a:pt x="8" y="440"/>
                  </a:lnTo>
                  <a:lnTo>
                    <a:pt x="12" y="434"/>
                  </a:lnTo>
                  <a:lnTo>
                    <a:pt x="18" y="428"/>
                  </a:lnTo>
                  <a:lnTo>
                    <a:pt x="23" y="423"/>
                  </a:lnTo>
                  <a:lnTo>
                    <a:pt x="30" y="419"/>
                  </a:lnTo>
                  <a:lnTo>
                    <a:pt x="30" y="30"/>
                  </a:lnTo>
                  <a:lnTo>
                    <a:pt x="873" y="30"/>
                  </a:lnTo>
                  <a:lnTo>
                    <a:pt x="873" y="543"/>
                  </a:lnTo>
                  <a:lnTo>
                    <a:pt x="481" y="543"/>
                  </a:lnTo>
                  <a:lnTo>
                    <a:pt x="481" y="573"/>
                  </a:lnTo>
                  <a:lnTo>
                    <a:pt x="903" y="573"/>
                  </a:lnTo>
                  <a:lnTo>
                    <a:pt x="90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/>
                <a:ea typeface="+mn-ea"/>
                <a:cs typeface="+mn-cs"/>
              </a:endParaRPr>
            </a:p>
          </p:txBody>
        </p:sp>
        <p:sp>
          <p:nvSpPr>
            <p:cNvPr id="60" name="Freeform 498">
              <a:extLst>
                <a:ext uri="{FF2B5EF4-FFF2-40B4-BE49-F238E27FC236}">
                  <a16:creationId xmlns:a16="http://schemas.microsoft.com/office/drawing/2014/main" id="{A721923B-8DD3-47E1-B174-6D9950E778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75075" y="1373188"/>
              <a:ext cx="228600" cy="125413"/>
            </a:xfrm>
            <a:custGeom>
              <a:avLst/>
              <a:gdLst>
                <a:gd name="T0" fmla="*/ 330 w 723"/>
                <a:gd name="T1" fmla="*/ 283 h 392"/>
                <a:gd name="T2" fmla="*/ 295 w 723"/>
                <a:gd name="T3" fmla="*/ 263 h 392"/>
                <a:gd name="T4" fmla="*/ 269 w 723"/>
                <a:gd name="T5" fmla="*/ 232 h 392"/>
                <a:gd name="T6" fmla="*/ 257 w 723"/>
                <a:gd name="T7" fmla="*/ 192 h 392"/>
                <a:gd name="T8" fmla="*/ 260 w 723"/>
                <a:gd name="T9" fmla="*/ 151 h 392"/>
                <a:gd name="T10" fmla="*/ 281 w 723"/>
                <a:gd name="T11" fmla="*/ 115 h 392"/>
                <a:gd name="T12" fmla="*/ 312 w 723"/>
                <a:gd name="T13" fmla="*/ 90 h 392"/>
                <a:gd name="T14" fmla="*/ 350 w 723"/>
                <a:gd name="T15" fmla="*/ 77 h 392"/>
                <a:gd name="T16" fmla="*/ 392 w 723"/>
                <a:gd name="T17" fmla="*/ 81 h 392"/>
                <a:gd name="T18" fmla="*/ 429 w 723"/>
                <a:gd name="T19" fmla="*/ 100 h 392"/>
                <a:gd name="T20" fmla="*/ 454 w 723"/>
                <a:gd name="T21" fmla="*/ 131 h 392"/>
                <a:gd name="T22" fmla="*/ 466 w 723"/>
                <a:gd name="T23" fmla="*/ 171 h 392"/>
                <a:gd name="T24" fmla="*/ 462 w 723"/>
                <a:gd name="T25" fmla="*/ 213 h 392"/>
                <a:gd name="T26" fmla="*/ 443 w 723"/>
                <a:gd name="T27" fmla="*/ 248 h 392"/>
                <a:gd name="T28" fmla="*/ 412 w 723"/>
                <a:gd name="T29" fmla="*/ 274 h 392"/>
                <a:gd name="T30" fmla="*/ 372 w 723"/>
                <a:gd name="T31" fmla="*/ 287 h 392"/>
                <a:gd name="T32" fmla="*/ 96 w 723"/>
                <a:gd name="T33" fmla="*/ 151 h 392"/>
                <a:gd name="T34" fmla="*/ 68 w 723"/>
                <a:gd name="T35" fmla="*/ 131 h 392"/>
                <a:gd name="T36" fmla="*/ 61 w 723"/>
                <a:gd name="T37" fmla="*/ 97 h 392"/>
                <a:gd name="T38" fmla="*/ 80 w 723"/>
                <a:gd name="T39" fmla="*/ 69 h 392"/>
                <a:gd name="T40" fmla="*/ 114 w 723"/>
                <a:gd name="T41" fmla="*/ 63 h 392"/>
                <a:gd name="T42" fmla="*/ 143 w 723"/>
                <a:gd name="T43" fmla="*/ 81 h 392"/>
                <a:gd name="T44" fmla="*/ 150 w 723"/>
                <a:gd name="T45" fmla="*/ 115 h 392"/>
                <a:gd name="T46" fmla="*/ 131 w 723"/>
                <a:gd name="T47" fmla="*/ 144 h 392"/>
                <a:gd name="T48" fmla="*/ 106 w 723"/>
                <a:gd name="T49" fmla="*/ 152 h 392"/>
                <a:gd name="T50" fmla="*/ 642 w 723"/>
                <a:gd name="T51" fmla="*/ 249 h 392"/>
                <a:gd name="T52" fmla="*/ 661 w 723"/>
                <a:gd name="T53" fmla="*/ 278 h 392"/>
                <a:gd name="T54" fmla="*/ 655 w 723"/>
                <a:gd name="T55" fmla="*/ 313 h 392"/>
                <a:gd name="T56" fmla="*/ 626 w 723"/>
                <a:gd name="T57" fmla="*/ 331 h 392"/>
                <a:gd name="T58" fmla="*/ 592 w 723"/>
                <a:gd name="T59" fmla="*/ 324 h 392"/>
                <a:gd name="T60" fmla="*/ 573 w 723"/>
                <a:gd name="T61" fmla="*/ 297 h 392"/>
                <a:gd name="T62" fmla="*/ 580 w 723"/>
                <a:gd name="T63" fmla="*/ 262 h 392"/>
                <a:gd name="T64" fmla="*/ 608 w 723"/>
                <a:gd name="T65" fmla="*/ 243 h 392"/>
                <a:gd name="T66" fmla="*/ 669 w 723"/>
                <a:gd name="T67" fmla="*/ 392 h 392"/>
                <a:gd name="T68" fmla="*/ 691 w 723"/>
                <a:gd name="T69" fmla="*/ 386 h 392"/>
                <a:gd name="T70" fmla="*/ 709 w 723"/>
                <a:gd name="T71" fmla="*/ 371 h 392"/>
                <a:gd name="T72" fmla="*/ 720 w 723"/>
                <a:gd name="T73" fmla="*/ 350 h 392"/>
                <a:gd name="T74" fmla="*/ 723 w 723"/>
                <a:gd name="T75" fmla="*/ 62 h 392"/>
                <a:gd name="T76" fmla="*/ 718 w 723"/>
                <a:gd name="T77" fmla="*/ 38 h 392"/>
                <a:gd name="T78" fmla="*/ 705 w 723"/>
                <a:gd name="T79" fmla="*/ 19 h 392"/>
                <a:gd name="T80" fmla="*/ 686 w 723"/>
                <a:gd name="T81" fmla="*/ 6 h 392"/>
                <a:gd name="T82" fmla="*/ 663 w 723"/>
                <a:gd name="T83" fmla="*/ 2 h 392"/>
                <a:gd name="T84" fmla="*/ 43 w 723"/>
                <a:gd name="T85" fmla="*/ 4 h 392"/>
                <a:gd name="T86" fmla="*/ 22 w 723"/>
                <a:gd name="T87" fmla="*/ 14 h 392"/>
                <a:gd name="T88" fmla="*/ 7 w 723"/>
                <a:gd name="T89" fmla="*/ 33 h 392"/>
                <a:gd name="T90" fmla="*/ 1 w 723"/>
                <a:gd name="T91" fmla="*/ 55 h 392"/>
                <a:gd name="T92" fmla="*/ 46 w 723"/>
                <a:gd name="T93" fmla="*/ 294 h 392"/>
                <a:gd name="T94" fmla="*/ 151 w 723"/>
                <a:gd name="T95" fmla="*/ 287 h 392"/>
                <a:gd name="T96" fmla="*/ 244 w 723"/>
                <a:gd name="T97" fmla="*/ 293 h 392"/>
                <a:gd name="T98" fmla="*/ 326 w 723"/>
                <a:gd name="T99" fmla="*/ 312 h 392"/>
                <a:gd name="T100" fmla="*/ 373 w 723"/>
                <a:gd name="T101" fmla="*/ 337 h 392"/>
                <a:gd name="T102" fmla="*/ 389 w 723"/>
                <a:gd name="T103" fmla="*/ 36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723" h="392">
                  <a:moveTo>
                    <a:pt x="361" y="287"/>
                  </a:moveTo>
                  <a:lnTo>
                    <a:pt x="350" y="287"/>
                  </a:lnTo>
                  <a:lnTo>
                    <a:pt x="341" y="285"/>
                  </a:lnTo>
                  <a:lnTo>
                    <a:pt x="330" y="283"/>
                  </a:lnTo>
                  <a:lnTo>
                    <a:pt x="320" y="278"/>
                  </a:lnTo>
                  <a:lnTo>
                    <a:pt x="312" y="274"/>
                  </a:lnTo>
                  <a:lnTo>
                    <a:pt x="302" y="269"/>
                  </a:lnTo>
                  <a:lnTo>
                    <a:pt x="295" y="263"/>
                  </a:lnTo>
                  <a:lnTo>
                    <a:pt x="287" y="256"/>
                  </a:lnTo>
                  <a:lnTo>
                    <a:pt x="281" y="248"/>
                  </a:lnTo>
                  <a:lnTo>
                    <a:pt x="274" y="241"/>
                  </a:lnTo>
                  <a:lnTo>
                    <a:pt x="269" y="232"/>
                  </a:lnTo>
                  <a:lnTo>
                    <a:pt x="265" y="223"/>
                  </a:lnTo>
                  <a:lnTo>
                    <a:pt x="260" y="213"/>
                  </a:lnTo>
                  <a:lnTo>
                    <a:pt x="258" y="203"/>
                  </a:lnTo>
                  <a:lnTo>
                    <a:pt x="257" y="192"/>
                  </a:lnTo>
                  <a:lnTo>
                    <a:pt x="256" y="182"/>
                  </a:lnTo>
                  <a:lnTo>
                    <a:pt x="257" y="171"/>
                  </a:lnTo>
                  <a:lnTo>
                    <a:pt x="258" y="160"/>
                  </a:lnTo>
                  <a:lnTo>
                    <a:pt x="260" y="151"/>
                  </a:lnTo>
                  <a:lnTo>
                    <a:pt x="265" y="141"/>
                  </a:lnTo>
                  <a:lnTo>
                    <a:pt x="269" y="131"/>
                  </a:lnTo>
                  <a:lnTo>
                    <a:pt x="274" y="123"/>
                  </a:lnTo>
                  <a:lnTo>
                    <a:pt x="281" y="115"/>
                  </a:lnTo>
                  <a:lnTo>
                    <a:pt x="287" y="108"/>
                  </a:lnTo>
                  <a:lnTo>
                    <a:pt x="295" y="100"/>
                  </a:lnTo>
                  <a:lnTo>
                    <a:pt x="302" y="95"/>
                  </a:lnTo>
                  <a:lnTo>
                    <a:pt x="312" y="90"/>
                  </a:lnTo>
                  <a:lnTo>
                    <a:pt x="320" y="84"/>
                  </a:lnTo>
                  <a:lnTo>
                    <a:pt x="330" y="81"/>
                  </a:lnTo>
                  <a:lnTo>
                    <a:pt x="341" y="79"/>
                  </a:lnTo>
                  <a:lnTo>
                    <a:pt x="350" y="77"/>
                  </a:lnTo>
                  <a:lnTo>
                    <a:pt x="361" y="77"/>
                  </a:lnTo>
                  <a:lnTo>
                    <a:pt x="372" y="77"/>
                  </a:lnTo>
                  <a:lnTo>
                    <a:pt x="383" y="79"/>
                  </a:lnTo>
                  <a:lnTo>
                    <a:pt x="392" y="81"/>
                  </a:lnTo>
                  <a:lnTo>
                    <a:pt x="403" y="84"/>
                  </a:lnTo>
                  <a:lnTo>
                    <a:pt x="412" y="90"/>
                  </a:lnTo>
                  <a:lnTo>
                    <a:pt x="420" y="95"/>
                  </a:lnTo>
                  <a:lnTo>
                    <a:pt x="429" y="100"/>
                  </a:lnTo>
                  <a:lnTo>
                    <a:pt x="436" y="108"/>
                  </a:lnTo>
                  <a:lnTo>
                    <a:pt x="443" y="115"/>
                  </a:lnTo>
                  <a:lnTo>
                    <a:pt x="449" y="123"/>
                  </a:lnTo>
                  <a:lnTo>
                    <a:pt x="454" y="131"/>
                  </a:lnTo>
                  <a:lnTo>
                    <a:pt x="459" y="141"/>
                  </a:lnTo>
                  <a:lnTo>
                    <a:pt x="462" y="151"/>
                  </a:lnTo>
                  <a:lnTo>
                    <a:pt x="465" y="160"/>
                  </a:lnTo>
                  <a:lnTo>
                    <a:pt x="466" y="171"/>
                  </a:lnTo>
                  <a:lnTo>
                    <a:pt x="467" y="182"/>
                  </a:lnTo>
                  <a:lnTo>
                    <a:pt x="466" y="192"/>
                  </a:lnTo>
                  <a:lnTo>
                    <a:pt x="465" y="203"/>
                  </a:lnTo>
                  <a:lnTo>
                    <a:pt x="462" y="213"/>
                  </a:lnTo>
                  <a:lnTo>
                    <a:pt x="459" y="223"/>
                  </a:lnTo>
                  <a:lnTo>
                    <a:pt x="454" y="232"/>
                  </a:lnTo>
                  <a:lnTo>
                    <a:pt x="449" y="241"/>
                  </a:lnTo>
                  <a:lnTo>
                    <a:pt x="443" y="248"/>
                  </a:lnTo>
                  <a:lnTo>
                    <a:pt x="436" y="256"/>
                  </a:lnTo>
                  <a:lnTo>
                    <a:pt x="429" y="263"/>
                  </a:lnTo>
                  <a:lnTo>
                    <a:pt x="420" y="269"/>
                  </a:lnTo>
                  <a:lnTo>
                    <a:pt x="412" y="274"/>
                  </a:lnTo>
                  <a:lnTo>
                    <a:pt x="403" y="278"/>
                  </a:lnTo>
                  <a:lnTo>
                    <a:pt x="392" y="283"/>
                  </a:lnTo>
                  <a:lnTo>
                    <a:pt x="383" y="285"/>
                  </a:lnTo>
                  <a:lnTo>
                    <a:pt x="372" y="287"/>
                  </a:lnTo>
                  <a:lnTo>
                    <a:pt x="361" y="287"/>
                  </a:lnTo>
                  <a:lnTo>
                    <a:pt x="361" y="287"/>
                  </a:lnTo>
                  <a:close/>
                  <a:moveTo>
                    <a:pt x="106" y="152"/>
                  </a:moveTo>
                  <a:lnTo>
                    <a:pt x="96" y="151"/>
                  </a:lnTo>
                  <a:lnTo>
                    <a:pt x="88" y="149"/>
                  </a:lnTo>
                  <a:lnTo>
                    <a:pt x="80" y="144"/>
                  </a:lnTo>
                  <a:lnTo>
                    <a:pt x="74" y="139"/>
                  </a:lnTo>
                  <a:lnTo>
                    <a:pt x="68" y="131"/>
                  </a:lnTo>
                  <a:lnTo>
                    <a:pt x="64" y="124"/>
                  </a:lnTo>
                  <a:lnTo>
                    <a:pt x="61" y="115"/>
                  </a:lnTo>
                  <a:lnTo>
                    <a:pt x="61" y="107"/>
                  </a:lnTo>
                  <a:lnTo>
                    <a:pt x="61" y="97"/>
                  </a:lnTo>
                  <a:lnTo>
                    <a:pt x="64" y="88"/>
                  </a:lnTo>
                  <a:lnTo>
                    <a:pt x="68" y="81"/>
                  </a:lnTo>
                  <a:lnTo>
                    <a:pt x="74" y="74"/>
                  </a:lnTo>
                  <a:lnTo>
                    <a:pt x="80" y="69"/>
                  </a:lnTo>
                  <a:lnTo>
                    <a:pt x="88" y="65"/>
                  </a:lnTo>
                  <a:lnTo>
                    <a:pt x="96" y="63"/>
                  </a:lnTo>
                  <a:lnTo>
                    <a:pt x="106" y="62"/>
                  </a:lnTo>
                  <a:lnTo>
                    <a:pt x="114" y="63"/>
                  </a:lnTo>
                  <a:lnTo>
                    <a:pt x="123" y="65"/>
                  </a:lnTo>
                  <a:lnTo>
                    <a:pt x="131" y="69"/>
                  </a:lnTo>
                  <a:lnTo>
                    <a:pt x="137" y="74"/>
                  </a:lnTo>
                  <a:lnTo>
                    <a:pt x="143" y="81"/>
                  </a:lnTo>
                  <a:lnTo>
                    <a:pt x="147" y="88"/>
                  </a:lnTo>
                  <a:lnTo>
                    <a:pt x="150" y="97"/>
                  </a:lnTo>
                  <a:lnTo>
                    <a:pt x="151" y="107"/>
                  </a:lnTo>
                  <a:lnTo>
                    <a:pt x="150" y="115"/>
                  </a:lnTo>
                  <a:lnTo>
                    <a:pt x="148" y="124"/>
                  </a:lnTo>
                  <a:lnTo>
                    <a:pt x="143" y="131"/>
                  </a:lnTo>
                  <a:lnTo>
                    <a:pt x="137" y="139"/>
                  </a:lnTo>
                  <a:lnTo>
                    <a:pt x="131" y="144"/>
                  </a:lnTo>
                  <a:lnTo>
                    <a:pt x="123" y="149"/>
                  </a:lnTo>
                  <a:lnTo>
                    <a:pt x="114" y="151"/>
                  </a:lnTo>
                  <a:lnTo>
                    <a:pt x="106" y="152"/>
                  </a:lnTo>
                  <a:lnTo>
                    <a:pt x="106" y="152"/>
                  </a:lnTo>
                  <a:close/>
                  <a:moveTo>
                    <a:pt x="617" y="242"/>
                  </a:moveTo>
                  <a:lnTo>
                    <a:pt x="626" y="243"/>
                  </a:lnTo>
                  <a:lnTo>
                    <a:pt x="635" y="245"/>
                  </a:lnTo>
                  <a:lnTo>
                    <a:pt x="642" y="249"/>
                  </a:lnTo>
                  <a:lnTo>
                    <a:pt x="650" y="255"/>
                  </a:lnTo>
                  <a:lnTo>
                    <a:pt x="655" y="262"/>
                  </a:lnTo>
                  <a:lnTo>
                    <a:pt x="659" y="270"/>
                  </a:lnTo>
                  <a:lnTo>
                    <a:pt x="661" y="278"/>
                  </a:lnTo>
                  <a:lnTo>
                    <a:pt x="663" y="287"/>
                  </a:lnTo>
                  <a:lnTo>
                    <a:pt x="661" y="297"/>
                  </a:lnTo>
                  <a:lnTo>
                    <a:pt x="659" y="305"/>
                  </a:lnTo>
                  <a:lnTo>
                    <a:pt x="655" y="313"/>
                  </a:lnTo>
                  <a:lnTo>
                    <a:pt x="650" y="319"/>
                  </a:lnTo>
                  <a:lnTo>
                    <a:pt x="642" y="324"/>
                  </a:lnTo>
                  <a:lnTo>
                    <a:pt x="635" y="329"/>
                  </a:lnTo>
                  <a:lnTo>
                    <a:pt x="626" y="331"/>
                  </a:lnTo>
                  <a:lnTo>
                    <a:pt x="617" y="332"/>
                  </a:lnTo>
                  <a:lnTo>
                    <a:pt x="608" y="331"/>
                  </a:lnTo>
                  <a:lnTo>
                    <a:pt x="600" y="329"/>
                  </a:lnTo>
                  <a:lnTo>
                    <a:pt x="592" y="324"/>
                  </a:lnTo>
                  <a:lnTo>
                    <a:pt x="585" y="319"/>
                  </a:lnTo>
                  <a:lnTo>
                    <a:pt x="580" y="313"/>
                  </a:lnTo>
                  <a:lnTo>
                    <a:pt x="576" y="305"/>
                  </a:lnTo>
                  <a:lnTo>
                    <a:pt x="573" y="297"/>
                  </a:lnTo>
                  <a:lnTo>
                    <a:pt x="572" y="287"/>
                  </a:lnTo>
                  <a:lnTo>
                    <a:pt x="573" y="278"/>
                  </a:lnTo>
                  <a:lnTo>
                    <a:pt x="576" y="270"/>
                  </a:lnTo>
                  <a:lnTo>
                    <a:pt x="580" y="262"/>
                  </a:lnTo>
                  <a:lnTo>
                    <a:pt x="585" y="255"/>
                  </a:lnTo>
                  <a:lnTo>
                    <a:pt x="592" y="249"/>
                  </a:lnTo>
                  <a:lnTo>
                    <a:pt x="600" y="245"/>
                  </a:lnTo>
                  <a:lnTo>
                    <a:pt x="608" y="243"/>
                  </a:lnTo>
                  <a:lnTo>
                    <a:pt x="617" y="242"/>
                  </a:lnTo>
                  <a:close/>
                  <a:moveTo>
                    <a:pt x="391" y="392"/>
                  </a:moveTo>
                  <a:lnTo>
                    <a:pt x="663" y="392"/>
                  </a:lnTo>
                  <a:lnTo>
                    <a:pt x="669" y="392"/>
                  </a:lnTo>
                  <a:lnTo>
                    <a:pt x="674" y="391"/>
                  </a:lnTo>
                  <a:lnTo>
                    <a:pt x="681" y="390"/>
                  </a:lnTo>
                  <a:lnTo>
                    <a:pt x="686" y="388"/>
                  </a:lnTo>
                  <a:lnTo>
                    <a:pt x="691" y="386"/>
                  </a:lnTo>
                  <a:lnTo>
                    <a:pt x="697" y="382"/>
                  </a:lnTo>
                  <a:lnTo>
                    <a:pt x="701" y="379"/>
                  </a:lnTo>
                  <a:lnTo>
                    <a:pt x="705" y="375"/>
                  </a:lnTo>
                  <a:lnTo>
                    <a:pt x="709" y="371"/>
                  </a:lnTo>
                  <a:lnTo>
                    <a:pt x="713" y="366"/>
                  </a:lnTo>
                  <a:lnTo>
                    <a:pt x="715" y="361"/>
                  </a:lnTo>
                  <a:lnTo>
                    <a:pt x="718" y="356"/>
                  </a:lnTo>
                  <a:lnTo>
                    <a:pt x="720" y="350"/>
                  </a:lnTo>
                  <a:lnTo>
                    <a:pt x="721" y="345"/>
                  </a:lnTo>
                  <a:lnTo>
                    <a:pt x="723" y="338"/>
                  </a:lnTo>
                  <a:lnTo>
                    <a:pt x="723" y="332"/>
                  </a:lnTo>
                  <a:lnTo>
                    <a:pt x="723" y="62"/>
                  </a:lnTo>
                  <a:lnTo>
                    <a:pt x="723" y="55"/>
                  </a:lnTo>
                  <a:lnTo>
                    <a:pt x="721" y="49"/>
                  </a:lnTo>
                  <a:lnTo>
                    <a:pt x="720" y="43"/>
                  </a:lnTo>
                  <a:lnTo>
                    <a:pt x="718" y="38"/>
                  </a:lnTo>
                  <a:lnTo>
                    <a:pt x="715" y="33"/>
                  </a:lnTo>
                  <a:lnTo>
                    <a:pt x="713" y="27"/>
                  </a:lnTo>
                  <a:lnTo>
                    <a:pt x="709" y="23"/>
                  </a:lnTo>
                  <a:lnTo>
                    <a:pt x="705" y="19"/>
                  </a:lnTo>
                  <a:lnTo>
                    <a:pt x="701" y="14"/>
                  </a:lnTo>
                  <a:lnTo>
                    <a:pt x="697" y="11"/>
                  </a:lnTo>
                  <a:lnTo>
                    <a:pt x="691" y="8"/>
                  </a:lnTo>
                  <a:lnTo>
                    <a:pt x="686" y="6"/>
                  </a:lnTo>
                  <a:lnTo>
                    <a:pt x="681" y="4"/>
                  </a:lnTo>
                  <a:lnTo>
                    <a:pt x="674" y="3"/>
                  </a:lnTo>
                  <a:lnTo>
                    <a:pt x="669" y="2"/>
                  </a:lnTo>
                  <a:lnTo>
                    <a:pt x="663" y="2"/>
                  </a:lnTo>
                  <a:lnTo>
                    <a:pt x="61" y="0"/>
                  </a:lnTo>
                  <a:lnTo>
                    <a:pt x="54" y="2"/>
                  </a:lnTo>
                  <a:lnTo>
                    <a:pt x="48" y="3"/>
                  </a:lnTo>
                  <a:lnTo>
                    <a:pt x="43" y="4"/>
                  </a:lnTo>
                  <a:lnTo>
                    <a:pt x="37" y="6"/>
                  </a:lnTo>
                  <a:lnTo>
                    <a:pt x="32" y="8"/>
                  </a:lnTo>
                  <a:lnTo>
                    <a:pt x="27" y="11"/>
                  </a:lnTo>
                  <a:lnTo>
                    <a:pt x="22" y="14"/>
                  </a:lnTo>
                  <a:lnTo>
                    <a:pt x="18" y="19"/>
                  </a:lnTo>
                  <a:lnTo>
                    <a:pt x="14" y="23"/>
                  </a:lnTo>
                  <a:lnTo>
                    <a:pt x="10" y="27"/>
                  </a:lnTo>
                  <a:lnTo>
                    <a:pt x="7" y="33"/>
                  </a:lnTo>
                  <a:lnTo>
                    <a:pt x="5" y="38"/>
                  </a:lnTo>
                  <a:lnTo>
                    <a:pt x="3" y="43"/>
                  </a:lnTo>
                  <a:lnTo>
                    <a:pt x="2" y="49"/>
                  </a:lnTo>
                  <a:lnTo>
                    <a:pt x="1" y="55"/>
                  </a:lnTo>
                  <a:lnTo>
                    <a:pt x="0" y="62"/>
                  </a:lnTo>
                  <a:lnTo>
                    <a:pt x="0" y="304"/>
                  </a:lnTo>
                  <a:lnTo>
                    <a:pt x="22" y="299"/>
                  </a:lnTo>
                  <a:lnTo>
                    <a:pt x="46" y="294"/>
                  </a:lnTo>
                  <a:lnTo>
                    <a:pt x="68" y="291"/>
                  </a:lnTo>
                  <a:lnTo>
                    <a:pt x="90" y="290"/>
                  </a:lnTo>
                  <a:lnTo>
                    <a:pt x="126" y="288"/>
                  </a:lnTo>
                  <a:lnTo>
                    <a:pt x="151" y="287"/>
                  </a:lnTo>
                  <a:lnTo>
                    <a:pt x="172" y="288"/>
                  </a:lnTo>
                  <a:lnTo>
                    <a:pt x="206" y="289"/>
                  </a:lnTo>
                  <a:lnTo>
                    <a:pt x="225" y="291"/>
                  </a:lnTo>
                  <a:lnTo>
                    <a:pt x="244" y="293"/>
                  </a:lnTo>
                  <a:lnTo>
                    <a:pt x="266" y="297"/>
                  </a:lnTo>
                  <a:lnTo>
                    <a:pt x="286" y="300"/>
                  </a:lnTo>
                  <a:lnTo>
                    <a:pt x="306" y="305"/>
                  </a:lnTo>
                  <a:lnTo>
                    <a:pt x="326" y="312"/>
                  </a:lnTo>
                  <a:lnTo>
                    <a:pt x="344" y="318"/>
                  </a:lnTo>
                  <a:lnTo>
                    <a:pt x="360" y="327"/>
                  </a:lnTo>
                  <a:lnTo>
                    <a:pt x="366" y="332"/>
                  </a:lnTo>
                  <a:lnTo>
                    <a:pt x="373" y="337"/>
                  </a:lnTo>
                  <a:lnTo>
                    <a:pt x="378" y="343"/>
                  </a:lnTo>
                  <a:lnTo>
                    <a:pt x="383" y="349"/>
                  </a:lnTo>
                  <a:lnTo>
                    <a:pt x="387" y="356"/>
                  </a:lnTo>
                  <a:lnTo>
                    <a:pt x="389" y="362"/>
                  </a:lnTo>
                  <a:lnTo>
                    <a:pt x="391" y="369"/>
                  </a:lnTo>
                  <a:lnTo>
                    <a:pt x="391" y="377"/>
                  </a:lnTo>
                  <a:lnTo>
                    <a:pt x="391" y="3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/>
                <a:ea typeface="+mn-ea"/>
                <a:cs typeface="+mn-cs"/>
              </a:endParaRPr>
            </a:p>
          </p:txBody>
        </p:sp>
        <p:sp>
          <p:nvSpPr>
            <p:cNvPr id="61" name="Freeform 499">
              <a:extLst>
                <a:ext uri="{FF2B5EF4-FFF2-40B4-BE49-F238E27FC236}">
                  <a16:creationId xmlns:a16="http://schemas.microsoft.com/office/drawing/2014/main" id="{A8E6691B-D48E-4F27-BFB8-39275098B1B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98613"/>
              <a:ext cx="133350" cy="33338"/>
            </a:xfrm>
            <a:custGeom>
              <a:avLst/>
              <a:gdLst>
                <a:gd name="T0" fmla="*/ 0 w 421"/>
                <a:gd name="T1" fmla="*/ 44 h 104"/>
                <a:gd name="T2" fmla="*/ 2 w 421"/>
                <a:gd name="T3" fmla="*/ 52 h 104"/>
                <a:gd name="T4" fmla="*/ 5 w 421"/>
                <a:gd name="T5" fmla="*/ 56 h 104"/>
                <a:gd name="T6" fmla="*/ 6 w 421"/>
                <a:gd name="T7" fmla="*/ 59 h 104"/>
                <a:gd name="T8" fmla="*/ 11 w 421"/>
                <a:gd name="T9" fmla="*/ 65 h 104"/>
                <a:gd name="T10" fmla="*/ 13 w 421"/>
                <a:gd name="T11" fmla="*/ 65 h 104"/>
                <a:gd name="T12" fmla="*/ 31 w 421"/>
                <a:gd name="T13" fmla="*/ 76 h 104"/>
                <a:gd name="T14" fmla="*/ 32 w 421"/>
                <a:gd name="T15" fmla="*/ 77 h 104"/>
                <a:gd name="T16" fmla="*/ 41 w 421"/>
                <a:gd name="T17" fmla="*/ 80 h 104"/>
                <a:gd name="T18" fmla="*/ 45 w 421"/>
                <a:gd name="T19" fmla="*/ 81 h 104"/>
                <a:gd name="T20" fmla="*/ 53 w 421"/>
                <a:gd name="T21" fmla="*/ 84 h 104"/>
                <a:gd name="T22" fmla="*/ 61 w 421"/>
                <a:gd name="T23" fmla="*/ 86 h 104"/>
                <a:gd name="T24" fmla="*/ 66 w 421"/>
                <a:gd name="T25" fmla="*/ 87 h 104"/>
                <a:gd name="T26" fmla="*/ 98 w 421"/>
                <a:gd name="T27" fmla="*/ 95 h 104"/>
                <a:gd name="T28" fmla="*/ 133 w 421"/>
                <a:gd name="T29" fmla="*/ 99 h 104"/>
                <a:gd name="T30" fmla="*/ 197 w 421"/>
                <a:gd name="T31" fmla="*/ 104 h 104"/>
                <a:gd name="T32" fmla="*/ 211 w 421"/>
                <a:gd name="T33" fmla="*/ 104 h 104"/>
                <a:gd name="T34" fmla="*/ 225 w 421"/>
                <a:gd name="T35" fmla="*/ 104 h 104"/>
                <a:gd name="T36" fmla="*/ 289 w 421"/>
                <a:gd name="T37" fmla="*/ 99 h 104"/>
                <a:gd name="T38" fmla="*/ 322 w 421"/>
                <a:gd name="T39" fmla="*/ 95 h 104"/>
                <a:gd name="T40" fmla="*/ 356 w 421"/>
                <a:gd name="T41" fmla="*/ 87 h 104"/>
                <a:gd name="T42" fmla="*/ 360 w 421"/>
                <a:gd name="T43" fmla="*/ 86 h 104"/>
                <a:gd name="T44" fmla="*/ 368 w 421"/>
                <a:gd name="T45" fmla="*/ 84 h 104"/>
                <a:gd name="T46" fmla="*/ 376 w 421"/>
                <a:gd name="T47" fmla="*/ 81 h 104"/>
                <a:gd name="T48" fmla="*/ 379 w 421"/>
                <a:gd name="T49" fmla="*/ 80 h 104"/>
                <a:gd name="T50" fmla="*/ 390 w 421"/>
                <a:gd name="T51" fmla="*/ 77 h 104"/>
                <a:gd name="T52" fmla="*/ 391 w 421"/>
                <a:gd name="T53" fmla="*/ 76 h 104"/>
                <a:gd name="T54" fmla="*/ 409 w 421"/>
                <a:gd name="T55" fmla="*/ 65 h 104"/>
                <a:gd name="T56" fmla="*/ 409 w 421"/>
                <a:gd name="T57" fmla="*/ 65 h 104"/>
                <a:gd name="T58" fmla="*/ 416 w 421"/>
                <a:gd name="T59" fmla="*/ 59 h 104"/>
                <a:gd name="T60" fmla="*/ 417 w 421"/>
                <a:gd name="T61" fmla="*/ 56 h 104"/>
                <a:gd name="T62" fmla="*/ 420 w 421"/>
                <a:gd name="T63" fmla="*/ 52 h 104"/>
                <a:gd name="T64" fmla="*/ 421 w 421"/>
                <a:gd name="T65" fmla="*/ 44 h 104"/>
                <a:gd name="T66" fmla="*/ 410 w 421"/>
                <a:gd name="T67" fmla="*/ 4 h 104"/>
                <a:gd name="T68" fmla="*/ 386 w 421"/>
                <a:gd name="T69" fmla="*/ 10 h 104"/>
                <a:gd name="T70" fmla="*/ 344 w 421"/>
                <a:gd name="T71" fmla="*/ 19 h 104"/>
                <a:gd name="T72" fmla="*/ 284 w 421"/>
                <a:gd name="T73" fmla="*/ 25 h 104"/>
                <a:gd name="T74" fmla="*/ 231 w 421"/>
                <a:gd name="T75" fmla="*/ 28 h 104"/>
                <a:gd name="T76" fmla="*/ 191 w 421"/>
                <a:gd name="T77" fmla="*/ 28 h 104"/>
                <a:gd name="T78" fmla="*/ 138 w 421"/>
                <a:gd name="T79" fmla="*/ 25 h 104"/>
                <a:gd name="T80" fmla="*/ 78 w 421"/>
                <a:gd name="T81" fmla="*/ 19 h 104"/>
                <a:gd name="T82" fmla="*/ 35 w 421"/>
                <a:gd name="T83" fmla="*/ 10 h 104"/>
                <a:gd name="T84" fmla="*/ 10 w 421"/>
                <a:gd name="T85" fmla="*/ 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21" h="104">
                  <a:moveTo>
                    <a:pt x="0" y="0"/>
                  </a:moveTo>
                  <a:lnTo>
                    <a:pt x="0" y="44"/>
                  </a:lnTo>
                  <a:lnTo>
                    <a:pt x="1" y="48"/>
                  </a:lnTo>
                  <a:lnTo>
                    <a:pt x="2" y="52"/>
                  </a:lnTo>
                  <a:lnTo>
                    <a:pt x="3" y="54"/>
                  </a:lnTo>
                  <a:lnTo>
                    <a:pt x="5" y="56"/>
                  </a:lnTo>
                  <a:lnTo>
                    <a:pt x="5" y="57"/>
                  </a:lnTo>
                  <a:lnTo>
                    <a:pt x="6" y="59"/>
                  </a:lnTo>
                  <a:lnTo>
                    <a:pt x="8" y="62"/>
                  </a:lnTo>
                  <a:lnTo>
                    <a:pt x="11" y="65"/>
                  </a:lnTo>
                  <a:lnTo>
                    <a:pt x="11" y="65"/>
                  </a:lnTo>
                  <a:lnTo>
                    <a:pt x="13" y="65"/>
                  </a:lnTo>
                  <a:lnTo>
                    <a:pt x="20" y="70"/>
                  </a:lnTo>
                  <a:lnTo>
                    <a:pt x="31" y="76"/>
                  </a:lnTo>
                  <a:lnTo>
                    <a:pt x="31" y="76"/>
                  </a:lnTo>
                  <a:lnTo>
                    <a:pt x="32" y="77"/>
                  </a:lnTo>
                  <a:lnTo>
                    <a:pt x="36" y="79"/>
                  </a:lnTo>
                  <a:lnTo>
                    <a:pt x="41" y="80"/>
                  </a:lnTo>
                  <a:lnTo>
                    <a:pt x="44" y="81"/>
                  </a:lnTo>
                  <a:lnTo>
                    <a:pt x="45" y="81"/>
                  </a:lnTo>
                  <a:lnTo>
                    <a:pt x="49" y="83"/>
                  </a:lnTo>
                  <a:lnTo>
                    <a:pt x="53" y="84"/>
                  </a:lnTo>
                  <a:lnTo>
                    <a:pt x="58" y="85"/>
                  </a:lnTo>
                  <a:lnTo>
                    <a:pt x="61" y="86"/>
                  </a:lnTo>
                  <a:lnTo>
                    <a:pt x="64" y="87"/>
                  </a:lnTo>
                  <a:lnTo>
                    <a:pt x="66" y="87"/>
                  </a:lnTo>
                  <a:lnTo>
                    <a:pt x="82" y="92"/>
                  </a:lnTo>
                  <a:lnTo>
                    <a:pt x="98" y="95"/>
                  </a:lnTo>
                  <a:lnTo>
                    <a:pt x="115" y="97"/>
                  </a:lnTo>
                  <a:lnTo>
                    <a:pt x="133" y="99"/>
                  </a:lnTo>
                  <a:lnTo>
                    <a:pt x="166" y="102"/>
                  </a:lnTo>
                  <a:lnTo>
                    <a:pt x="197" y="104"/>
                  </a:lnTo>
                  <a:lnTo>
                    <a:pt x="203" y="104"/>
                  </a:lnTo>
                  <a:lnTo>
                    <a:pt x="211" y="104"/>
                  </a:lnTo>
                  <a:lnTo>
                    <a:pt x="217" y="104"/>
                  </a:lnTo>
                  <a:lnTo>
                    <a:pt x="225" y="104"/>
                  </a:lnTo>
                  <a:lnTo>
                    <a:pt x="255" y="102"/>
                  </a:lnTo>
                  <a:lnTo>
                    <a:pt x="289" y="99"/>
                  </a:lnTo>
                  <a:lnTo>
                    <a:pt x="306" y="97"/>
                  </a:lnTo>
                  <a:lnTo>
                    <a:pt x="322" y="95"/>
                  </a:lnTo>
                  <a:lnTo>
                    <a:pt x="340" y="92"/>
                  </a:lnTo>
                  <a:lnTo>
                    <a:pt x="356" y="87"/>
                  </a:lnTo>
                  <a:lnTo>
                    <a:pt x="358" y="87"/>
                  </a:lnTo>
                  <a:lnTo>
                    <a:pt x="360" y="86"/>
                  </a:lnTo>
                  <a:lnTo>
                    <a:pt x="364" y="85"/>
                  </a:lnTo>
                  <a:lnTo>
                    <a:pt x="368" y="84"/>
                  </a:lnTo>
                  <a:lnTo>
                    <a:pt x="372" y="83"/>
                  </a:lnTo>
                  <a:lnTo>
                    <a:pt x="376" y="81"/>
                  </a:lnTo>
                  <a:lnTo>
                    <a:pt x="378" y="81"/>
                  </a:lnTo>
                  <a:lnTo>
                    <a:pt x="379" y="80"/>
                  </a:lnTo>
                  <a:lnTo>
                    <a:pt x="385" y="79"/>
                  </a:lnTo>
                  <a:lnTo>
                    <a:pt x="390" y="77"/>
                  </a:lnTo>
                  <a:lnTo>
                    <a:pt x="390" y="76"/>
                  </a:lnTo>
                  <a:lnTo>
                    <a:pt x="391" y="76"/>
                  </a:lnTo>
                  <a:lnTo>
                    <a:pt x="401" y="70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13" y="62"/>
                  </a:lnTo>
                  <a:lnTo>
                    <a:pt x="416" y="59"/>
                  </a:lnTo>
                  <a:lnTo>
                    <a:pt x="417" y="57"/>
                  </a:lnTo>
                  <a:lnTo>
                    <a:pt x="417" y="56"/>
                  </a:lnTo>
                  <a:lnTo>
                    <a:pt x="419" y="54"/>
                  </a:lnTo>
                  <a:lnTo>
                    <a:pt x="420" y="52"/>
                  </a:lnTo>
                  <a:lnTo>
                    <a:pt x="421" y="48"/>
                  </a:lnTo>
                  <a:lnTo>
                    <a:pt x="421" y="44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7"/>
                  </a:lnTo>
                  <a:lnTo>
                    <a:pt x="386" y="10"/>
                  </a:lnTo>
                  <a:lnTo>
                    <a:pt x="373" y="13"/>
                  </a:lnTo>
                  <a:lnTo>
                    <a:pt x="344" y="19"/>
                  </a:lnTo>
                  <a:lnTo>
                    <a:pt x="314" y="23"/>
                  </a:lnTo>
                  <a:lnTo>
                    <a:pt x="284" y="25"/>
                  </a:lnTo>
                  <a:lnTo>
                    <a:pt x="256" y="27"/>
                  </a:lnTo>
                  <a:lnTo>
                    <a:pt x="231" y="28"/>
                  </a:lnTo>
                  <a:lnTo>
                    <a:pt x="211" y="28"/>
                  </a:lnTo>
                  <a:lnTo>
                    <a:pt x="191" y="28"/>
                  </a:lnTo>
                  <a:lnTo>
                    <a:pt x="166" y="27"/>
                  </a:lnTo>
                  <a:lnTo>
                    <a:pt x="138" y="25"/>
                  </a:lnTo>
                  <a:lnTo>
                    <a:pt x="108" y="23"/>
                  </a:lnTo>
                  <a:lnTo>
                    <a:pt x="78" y="19"/>
                  </a:lnTo>
                  <a:lnTo>
                    <a:pt x="49" y="13"/>
                  </a:lnTo>
                  <a:lnTo>
                    <a:pt x="35" y="10"/>
                  </a:lnTo>
                  <a:lnTo>
                    <a:pt x="22" y="7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/>
                <a:ea typeface="+mn-ea"/>
                <a:cs typeface="+mn-cs"/>
              </a:endParaRPr>
            </a:p>
          </p:txBody>
        </p:sp>
        <p:sp>
          <p:nvSpPr>
            <p:cNvPr id="62" name="Freeform 500">
              <a:extLst>
                <a:ext uri="{FF2B5EF4-FFF2-40B4-BE49-F238E27FC236}">
                  <a16:creationId xmlns:a16="http://schemas.microsoft.com/office/drawing/2014/main" id="{5839F0C0-A423-4156-855A-E09BBC0F168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474788"/>
              <a:ext cx="133350" cy="28575"/>
            </a:xfrm>
            <a:custGeom>
              <a:avLst/>
              <a:gdLst>
                <a:gd name="T0" fmla="*/ 420 w 420"/>
                <a:gd name="T1" fmla="*/ 58 h 90"/>
                <a:gd name="T2" fmla="*/ 419 w 420"/>
                <a:gd name="T3" fmla="*/ 55 h 90"/>
                <a:gd name="T4" fmla="*/ 418 w 420"/>
                <a:gd name="T5" fmla="*/ 50 h 90"/>
                <a:gd name="T6" fmla="*/ 416 w 420"/>
                <a:gd name="T7" fmla="*/ 47 h 90"/>
                <a:gd name="T8" fmla="*/ 413 w 420"/>
                <a:gd name="T9" fmla="*/ 44 h 90"/>
                <a:gd name="T10" fmla="*/ 406 w 420"/>
                <a:gd name="T11" fmla="*/ 37 h 90"/>
                <a:gd name="T12" fmla="*/ 397 w 420"/>
                <a:gd name="T13" fmla="*/ 32 h 90"/>
                <a:gd name="T14" fmla="*/ 386 w 420"/>
                <a:gd name="T15" fmla="*/ 27 h 90"/>
                <a:gd name="T16" fmla="*/ 374 w 420"/>
                <a:gd name="T17" fmla="*/ 22 h 90"/>
                <a:gd name="T18" fmla="*/ 360 w 420"/>
                <a:gd name="T19" fmla="*/ 18 h 90"/>
                <a:gd name="T20" fmla="*/ 345 w 420"/>
                <a:gd name="T21" fmla="*/ 14 h 90"/>
                <a:gd name="T22" fmla="*/ 313 w 420"/>
                <a:gd name="T23" fmla="*/ 9 h 90"/>
                <a:gd name="T24" fmla="*/ 277 w 420"/>
                <a:gd name="T25" fmla="*/ 3 h 90"/>
                <a:gd name="T26" fmla="*/ 243 w 420"/>
                <a:gd name="T27" fmla="*/ 1 h 90"/>
                <a:gd name="T28" fmla="*/ 210 w 420"/>
                <a:gd name="T29" fmla="*/ 0 h 90"/>
                <a:gd name="T30" fmla="*/ 172 w 420"/>
                <a:gd name="T31" fmla="*/ 1 h 90"/>
                <a:gd name="T32" fmla="*/ 133 w 420"/>
                <a:gd name="T33" fmla="*/ 4 h 90"/>
                <a:gd name="T34" fmla="*/ 113 w 420"/>
                <a:gd name="T35" fmla="*/ 7 h 90"/>
                <a:gd name="T36" fmla="*/ 94 w 420"/>
                <a:gd name="T37" fmla="*/ 11 h 90"/>
                <a:gd name="T38" fmla="*/ 76 w 420"/>
                <a:gd name="T39" fmla="*/ 14 h 90"/>
                <a:gd name="T40" fmla="*/ 59 w 420"/>
                <a:gd name="T41" fmla="*/ 18 h 90"/>
                <a:gd name="T42" fmla="*/ 59 w 420"/>
                <a:gd name="T43" fmla="*/ 18 h 90"/>
                <a:gd name="T44" fmla="*/ 55 w 420"/>
                <a:gd name="T45" fmla="*/ 19 h 90"/>
                <a:gd name="T46" fmla="*/ 52 w 420"/>
                <a:gd name="T47" fmla="*/ 20 h 90"/>
                <a:gd name="T48" fmla="*/ 48 w 420"/>
                <a:gd name="T49" fmla="*/ 21 h 90"/>
                <a:gd name="T50" fmla="*/ 44 w 420"/>
                <a:gd name="T51" fmla="*/ 22 h 90"/>
                <a:gd name="T52" fmla="*/ 43 w 420"/>
                <a:gd name="T53" fmla="*/ 24 h 90"/>
                <a:gd name="T54" fmla="*/ 40 w 420"/>
                <a:gd name="T55" fmla="*/ 24 h 90"/>
                <a:gd name="T56" fmla="*/ 35 w 420"/>
                <a:gd name="T57" fmla="*/ 26 h 90"/>
                <a:gd name="T58" fmla="*/ 31 w 420"/>
                <a:gd name="T59" fmla="*/ 28 h 90"/>
                <a:gd name="T60" fmla="*/ 30 w 420"/>
                <a:gd name="T61" fmla="*/ 28 h 90"/>
                <a:gd name="T62" fmla="*/ 30 w 420"/>
                <a:gd name="T63" fmla="*/ 28 h 90"/>
                <a:gd name="T64" fmla="*/ 19 w 420"/>
                <a:gd name="T65" fmla="*/ 33 h 90"/>
                <a:gd name="T66" fmla="*/ 12 w 420"/>
                <a:gd name="T67" fmla="*/ 40 h 90"/>
                <a:gd name="T68" fmla="*/ 10 w 420"/>
                <a:gd name="T69" fmla="*/ 40 h 90"/>
                <a:gd name="T70" fmla="*/ 10 w 420"/>
                <a:gd name="T71" fmla="*/ 40 h 90"/>
                <a:gd name="T72" fmla="*/ 7 w 420"/>
                <a:gd name="T73" fmla="*/ 43 h 90"/>
                <a:gd name="T74" fmla="*/ 5 w 420"/>
                <a:gd name="T75" fmla="*/ 46 h 90"/>
                <a:gd name="T76" fmla="*/ 4 w 420"/>
                <a:gd name="T77" fmla="*/ 47 h 90"/>
                <a:gd name="T78" fmla="*/ 4 w 420"/>
                <a:gd name="T79" fmla="*/ 48 h 90"/>
                <a:gd name="T80" fmla="*/ 2 w 420"/>
                <a:gd name="T81" fmla="*/ 50 h 90"/>
                <a:gd name="T82" fmla="*/ 1 w 420"/>
                <a:gd name="T83" fmla="*/ 52 h 90"/>
                <a:gd name="T84" fmla="*/ 0 w 420"/>
                <a:gd name="T85" fmla="*/ 56 h 90"/>
                <a:gd name="T86" fmla="*/ 0 w 420"/>
                <a:gd name="T87" fmla="*/ 58 h 90"/>
                <a:gd name="T88" fmla="*/ 8 w 420"/>
                <a:gd name="T89" fmla="*/ 63 h 90"/>
                <a:gd name="T90" fmla="*/ 22 w 420"/>
                <a:gd name="T91" fmla="*/ 68 h 90"/>
                <a:gd name="T92" fmla="*/ 43 w 420"/>
                <a:gd name="T93" fmla="*/ 74 h 90"/>
                <a:gd name="T94" fmla="*/ 67 w 420"/>
                <a:gd name="T95" fmla="*/ 78 h 90"/>
                <a:gd name="T96" fmla="*/ 96 w 420"/>
                <a:gd name="T97" fmla="*/ 84 h 90"/>
                <a:gd name="T98" fmla="*/ 131 w 420"/>
                <a:gd name="T99" fmla="*/ 87 h 90"/>
                <a:gd name="T100" fmla="*/ 168 w 420"/>
                <a:gd name="T101" fmla="*/ 90 h 90"/>
                <a:gd name="T102" fmla="*/ 210 w 420"/>
                <a:gd name="T103" fmla="*/ 90 h 90"/>
                <a:gd name="T104" fmla="*/ 251 w 420"/>
                <a:gd name="T105" fmla="*/ 90 h 90"/>
                <a:gd name="T106" fmla="*/ 289 w 420"/>
                <a:gd name="T107" fmla="*/ 87 h 90"/>
                <a:gd name="T108" fmla="*/ 323 w 420"/>
                <a:gd name="T109" fmla="*/ 84 h 90"/>
                <a:gd name="T110" fmla="*/ 353 w 420"/>
                <a:gd name="T111" fmla="*/ 78 h 90"/>
                <a:gd name="T112" fmla="*/ 377 w 420"/>
                <a:gd name="T113" fmla="*/ 74 h 90"/>
                <a:gd name="T114" fmla="*/ 398 w 420"/>
                <a:gd name="T115" fmla="*/ 68 h 90"/>
                <a:gd name="T116" fmla="*/ 412 w 420"/>
                <a:gd name="T117" fmla="*/ 62 h 90"/>
                <a:gd name="T118" fmla="*/ 420 w 420"/>
                <a:gd name="T119" fmla="*/ 58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20" h="90">
                  <a:moveTo>
                    <a:pt x="420" y="58"/>
                  </a:moveTo>
                  <a:lnTo>
                    <a:pt x="419" y="55"/>
                  </a:lnTo>
                  <a:lnTo>
                    <a:pt x="418" y="50"/>
                  </a:lnTo>
                  <a:lnTo>
                    <a:pt x="416" y="47"/>
                  </a:lnTo>
                  <a:lnTo>
                    <a:pt x="413" y="44"/>
                  </a:lnTo>
                  <a:lnTo>
                    <a:pt x="406" y="37"/>
                  </a:lnTo>
                  <a:lnTo>
                    <a:pt x="397" y="32"/>
                  </a:lnTo>
                  <a:lnTo>
                    <a:pt x="386" y="27"/>
                  </a:lnTo>
                  <a:lnTo>
                    <a:pt x="374" y="22"/>
                  </a:lnTo>
                  <a:lnTo>
                    <a:pt x="360" y="18"/>
                  </a:lnTo>
                  <a:lnTo>
                    <a:pt x="345" y="14"/>
                  </a:lnTo>
                  <a:lnTo>
                    <a:pt x="313" y="9"/>
                  </a:lnTo>
                  <a:lnTo>
                    <a:pt x="277" y="3"/>
                  </a:lnTo>
                  <a:lnTo>
                    <a:pt x="243" y="1"/>
                  </a:lnTo>
                  <a:lnTo>
                    <a:pt x="210" y="0"/>
                  </a:lnTo>
                  <a:lnTo>
                    <a:pt x="172" y="1"/>
                  </a:lnTo>
                  <a:lnTo>
                    <a:pt x="133" y="4"/>
                  </a:lnTo>
                  <a:lnTo>
                    <a:pt x="113" y="7"/>
                  </a:lnTo>
                  <a:lnTo>
                    <a:pt x="94" y="11"/>
                  </a:lnTo>
                  <a:lnTo>
                    <a:pt x="76" y="14"/>
                  </a:lnTo>
                  <a:lnTo>
                    <a:pt x="59" y="18"/>
                  </a:lnTo>
                  <a:lnTo>
                    <a:pt x="59" y="18"/>
                  </a:lnTo>
                  <a:lnTo>
                    <a:pt x="55" y="19"/>
                  </a:lnTo>
                  <a:lnTo>
                    <a:pt x="52" y="20"/>
                  </a:lnTo>
                  <a:lnTo>
                    <a:pt x="48" y="21"/>
                  </a:lnTo>
                  <a:lnTo>
                    <a:pt x="44" y="22"/>
                  </a:lnTo>
                  <a:lnTo>
                    <a:pt x="43" y="24"/>
                  </a:lnTo>
                  <a:lnTo>
                    <a:pt x="40" y="24"/>
                  </a:lnTo>
                  <a:lnTo>
                    <a:pt x="35" y="26"/>
                  </a:lnTo>
                  <a:lnTo>
                    <a:pt x="31" y="28"/>
                  </a:lnTo>
                  <a:lnTo>
                    <a:pt x="30" y="28"/>
                  </a:lnTo>
                  <a:lnTo>
                    <a:pt x="30" y="28"/>
                  </a:lnTo>
                  <a:lnTo>
                    <a:pt x="19" y="33"/>
                  </a:lnTo>
                  <a:lnTo>
                    <a:pt x="12" y="40"/>
                  </a:lnTo>
                  <a:lnTo>
                    <a:pt x="10" y="40"/>
                  </a:lnTo>
                  <a:lnTo>
                    <a:pt x="10" y="40"/>
                  </a:lnTo>
                  <a:lnTo>
                    <a:pt x="7" y="43"/>
                  </a:lnTo>
                  <a:lnTo>
                    <a:pt x="5" y="46"/>
                  </a:lnTo>
                  <a:lnTo>
                    <a:pt x="4" y="47"/>
                  </a:lnTo>
                  <a:lnTo>
                    <a:pt x="4" y="48"/>
                  </a:lnTo>
                  <a:lnTo>
                    <a:pt x="2" y="50"/>
                  </a:lnTo>
                  <a:lnTo>
                    <a:pt x="1" y="52"/>
                  </a:lnTo>
                  <a:lnTo>
                    <a:pt x="0" y="56"/>
                  </a:lnTo>
                  <a:lnTo>
                    <a:pt x="0" y="58"/>
                  </a:lnTo>
                  <a:lnTo>
                    <a:pt x="8" y="63"/>
                  </a:lnTo>
                  <a:lnTo>
                    <a:pt x="22" y="68"/>
                  </a:lnTo>
                  <a:lnTo>
                    <a:pt x="43" y="74"/>
                  </a:lnTo>
                  <a:lnTo>
                    <a:pt x="67" y="78"/>
                  </a:lnTo>
                  <a:lnTo>
                    <a:pt x="96" y="84"/>
                  </a:lnTo>
                  <a:lnTo>
                    <a:pt x="131" y="87"/>
                  </a:lnTo>
                  <a:lnTo>
                    <a:pt x="168" y="90"/>
                  </a:lnTo>
                  <a:lnTo>
                    <a:pt x="210" y="90"/>
                  </a:lnTo>
                  <a:lnTo>
                    <a:pt x="251" y="90"/>
                  </a:lnTo>
                  <a:lnTo>
                    <a:pt x="289" y="87"/>
                  </a:lnTo>
                  <a:lnTo>
                    <a:pt x="323" y="84"/>
                  </a:lnTo>
                  <a:lnTo>
                    <a:pt x="353" y="78"/>
                  </a:lnTo>
                  <a:lnTo>
                    <a:pt x="377" y="74"/>
                  </a:lnTo>
                  <a:lnTo>
                    <a:pt x="398" y="68"/>
                  </a:lnTo>
                  <a:lnTo>
                    <a:pt x="412" y="62"/>
                  </a:lnTo>
                  <a:lnTo>
                    <a:pt x="420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/>
                <a:ea typeface="+mn-ea"/>
                <a:cs typeface="+mn-cs"/>
              </a:endParaRPr>
            </a:p>
          </p:txBody>
        </p:sp>
        <p:sp>
          <p:nvSpPr>
            <p:cNvPr id="63" name="Freeform 501">
              <a:extLst>
                <a:ext uri="{FF2B5EF4-FFF2-40B4-BE49-F238E27FC236}">
                  <a16:creationId xmlns:a16="http://schemas.microsoft.com/office/drawing/2014/main" id="{DBE218E2-EA47-43F9-AF50-BC58701E5EA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03363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7 h 75"/>
                <a:gd name="T10" fmla="*/ 67 w 421"/>
                <a:gd name="T11" fmla="*/ 62 h 75"/>
                <a:gd name="T12" fmla="*/ 97 w 421"/>
                <a:gd name="T13" fmla="*/ 68 h 75"/>
                <a:gd name="T14" fmla="*/ 130 w 421"/>
                <a:gd name="T15" fmla="*/ 71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1 h 75"/>
                <a:gd name="T24" fmla="*/ 325 w 421"/>
                <a:gd name="T25" fmla="*/ 68 h 75"/>
                <a:gd name="T26" fmla="*/ 355 w 421"/>
                <a:gd name="T27" fmla="*/ 62 h 75"/>
                <a:gd name="T28" fmla="*/ 379 w 421"/>
                <a:gd name="T29" fmla="*/ 57 h 75"/>
                <a:gd name="T30" fmla="*/ 399 w 421"/>
                <a:gd name="T31" fmla="*/ 52 h 75"/>
                <a:gd name="T32" fmla="*/ 414 w 421"/>
                <a:gd name="T33" fmla="*/ 46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8 h 75"/>
                <a:gd name="T42" fmla="*/ 386 w 421"/>
                <a:gd name="T43" fmla="*/ 12 h 75"/>
                <a:gd name="T44" fmla="*/ 373 w 421"/>
                <a:gd name="T45" fmla="*/ 14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8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8 h 75"/>
                <a:gd name="T74" fmla="*/ 10 w 421"/>
                <a:gd name="T75" fmla="*/ 4 h 75"/>
                <a:gd name="T76" fmla="*/ 0 w 421"/>
                <a:gd name="T77" fmla="*/ 0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7"/>
                  </a:lnTo>
                  <a:lnTo>
                    <a:pt x="67" y="62"/>
                  </a:lnTo>
                  <a:lnTo>
                    <a:pt x="97" y="68"/>
                  </a:lnTo>
                  <a:lnTo>
                    <a:pt x="130" y="71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1"/>
                  </a:lnTo>
                  <a:lnTo>
                    <a:pt x="325" y="68"/>
                  </a:lnTo>
                  <a:lnTo>
                    <a:pt x="355" y="62"/>
                  </a:lnTo>
                  <a:lnTo>
                    <a:pt x="379" y="57"/>
                  </a:lnTo>
                  <a:lnTo>
                    <a:pt x="399" y="52"/>
                  </a:lnTo>
                  <a:lnTo>
                    <a:pt x="414" y="46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8"/>
                  </a:lnTo>
                  <a:lnTo>
                    <a:pt x="386" y="12"/>
                  </a:lnTo>
                  <a:lnTo>
                    <a:pt x="373" y="14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8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8"/>
                  </a:lnTo>
                  <a:lnTo>
                    <a:pt x="1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/>
                <a:ea typeface="+mn-ea"/>
                <a:cs typeface="+mn-cs"/>
              </a:endParaRPr>
            </a:p>
          </p:txBody>
        </p:sp>
        <p:sp>
          <p:nvSpPr>
            <p:cNvPr id="64" name="Freeform 502">
              <a:extLst>
                <a:ext uri="{FF2B5EF4-FFF2-40B4-BE49-F238E27FC236}">
                  <a16:creationId xmlns:a16="http://schemas.microsoft.com/office/drawing/2014/main" id="{FB53FF3C-7C81-42D7-820B-328F83511B8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74800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8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8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1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8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8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/>
                <a:ea typeface="+mn-ea"/>
                <a:cs typeface="+mn-cs"/>
              </a:endParaRPr>
            </a:p>
          </p:txBody>
        </p:sp>
        <p:sp>
          <p:nvSpPr>
            <p:cNvPr id="65" name="Freeform 503">
              <a:extLst>
                <a:ext uri="{FF2B5EF4-FFF2-40B4-BE49-F238E27FC236}">
                  <a16:creationId xmlns:a16="http://schemas.microsoft.com/office/drawing/2014/main" id="{B2AFC166-3690-491C-BE8E-D33917F47E7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50988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7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7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/>
                <a:ea typeface="+mn-ea"/>
                <a:cs typeface="+mn-cs"/>
              </a:endParaRPr>
            </a:p>
          </p:txBody>
        </p:sp>
        <p:sp>
          <p:nvSpPr>
            <p:cNvPr id="66" name="Freeform 504">
              <a:extLst>
                <a:ext uri="{FF2B5EF4-FFF2-40B4-BE49-F238E27FC236}">
                  <a16:creationId xmlns:a16="http://schemas.microsoft.com/office/drawing/2014/main" id="{9740A41F-89FD-44D8-9D1F-332E7D538ED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27175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8 h 75"/>
                <a:gd name="T10" fmla="*/ 67 w 421"/>
                <a:gd name="T11" fmla="*/ 63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3 h 75"/>
                <a:gd name="T28" fmla="*/ 379 w 421"/>
                <a:gd name="T29" fmla="*/ 58 h 75"/>
                <a:gd name="T30" fmla="*/ 399 w 421"/>
                <a:gd name="T31" fmla="*/ 52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4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8"/>
                  </a:lnTo>
                  <a:lnTo>
                    <a:pt x="67" y="63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3"/>
                  </a:lnTo>
                  <a:lnTo>
                    <a:pt x="379" y="58"/>
                  </a:lnTo>
                  <a:lnTo>
                    <a:pt x="399" y="52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/>
                <a:ea typeface="+mn-ea"/>
                <a:cs typeface="+mn-cs"/>
              </a:endParaRPr>
            </a:p>
          </p:txBody>
        </p:sp>
      </p:grpSp>
      <p:grpSp>
        <p:nvGrpSpPr>
          <p:cNvPr id="67" name="Group 66" descr="Icon of abacus. ">
            <a:extLst>
              <a:ext uri="{FF2B5EF4-FFF2-40B4-BE49-F238E27FC236}">
                <a16:creationId xmlns:a16="http://schemas.microsoft.com/office/drawing/2014/main" id="{201B668C-AA5F-454E-8E64-CEA32A839FB8}"/>
              </a:ext>
            </a:extLst>
          </p:cNvPr>
          <p:cNvGrpSpPr/>
          <p:nvPr/>
        </p:nvGrpSpPr>
        <p:grpSpPr>
          <a:xfrm>
            <a:off x="7542240" y="2396870"/>
            <a:ext cx="382447" cy="382447"/>
            <a:chOff x="877888" y="771525"/>
            <a:chExt cx="287338" cy="287338"/>
          </a:xfrm>
          <a:solidFill>
            <a:schemeClr val="bg1"/>
          </a:solidFill>
        </p:grpSpPr>
        <p:sp>
          <p:nvSpPr>
            <p:cNvPr id="68" name="Freeform 324">
              <a:extLst>
                <a:ext uri="{FF2B5EF4-FFF2-40B4-BE49-F238E27FC236}">
                  <a16:creationId xmlns:a16="http://schemas.microsoft.com/office/drawing/2014/main" id="{EEBBB4D9-8AD5-4868-B9F5-568F0C326607}"/>
                </a:ext>
              </a:extLst>
            </p:cNvPr>
            <p:cNvSpPr>
              <a:spLocks/>
            </p:cNvSpPr>
            <p:nvPr/>
          </p:nvSpPr>
          <p:spPr bwMode="auto">
            <a:xfrm>
              <a:off x="877888" y="771525"/>
              <a:ext cx="61913" cy="287338"/>
            </a:xfrm>
            <a:custGeom>
              <a:avLst/>
              <a:gdLst>
                <a:gd name="T0" fmla="*/ 0 w 196"/>
                <a:gd name="T1" fmla="*/ 888 h 903"/>
                <a:gd name="T2" fmla="*/ 1 w 196"/>
                <a:gd name="T3" fmla="*/ 895 h 903"/>
                <a:gd name="T4" fmla="*/ 4 w 196"/>
                <a:gd name="T5" fmla="*/ 899 h 903"/>
                <a:gd name="T6" fmla="*/ 10 w 196"/>
                <a:gd name="T7" fmla="*/ 902 h 903"/>
                <a:gd name="T8" fmla="*/ 15 w 196"/>
                <a:gd name="T9" fmla="*/ 903 h 903"/>
                <a:gd name="T10" fmla="*/ 196 w 196"/>
                <a:gd name="T11" fmla="*/ 798 h 903"/>
                <a:gd name="T12" fmla="*/ 160 w 196"/>
                <a:gd name="T13" fmla="*/ 797 h 903"/>
                <a:gd name="T14" fmla="*/ 149 w 196"/>
                <a:gd name="T15" fmla="*/ 793 h 903"/>
                <a:gd name="T16" fmla="*/ 141 w 196"/>
                <a:gd name="T17" fmla="*/ 785 h 903"/>
                <a:gd name="T18" fmla="*/ 136 w 196"/>
                <a:gd name="T19" fmla="*/ 774 h 903"/>
                <a:gd name="T20" fmla="*/ 136 w 196"/>
                <a:gd name="T21" fmla="*/ 738 h 903"/>
                <a:gd name="T22" fmla="*/ 138 w 196"/>
                <a:gd name="T23" fmla="*/ 726 h 903"/>
                <a:gd name="T24" fmla="*/ 145 w 196"/>
                <a:gd name="T25" fmla="*/ 717 h 903"/>
                <a:gd name="T26" fmla="*/ 155 w 196"/>
                <a:gd name="T27" fmla="*/ 710 h 903"/>
                <a:gd name="T28" fmla="*/ 166 w 196"/>
                <a:gd name="T29" fmla="*/ 708 h 903"/>
                <a:gd name="T30" fmla="*/ 196 w 196"/>
                <a:gd name="T31" fmla="*/ 346 h 903"/>
                <a:gd name="T32" fmla="*/ 160 w 196"/>
                <a:gd name="T33" fmla="*/ 345 h 903"/>
                <a:gd name="T34" fmla="*/ 149 w 196"/>
                <a:gd name="T35" fmla="*/ 341 h 903"/>
                <a:gd name="T36" fmla="*/ 141 w 196"/>
                <a:gd name="T37" fmla="*/ 333 h 903"/>
                <a:gd name="T38" fmla="*/ 136 w 196"/>
                <a:gd name="T39" fmla="*/ 322 h 903"/>
                <a:gd name="T40" fmla="*/ 136 w 196"/>
                <a:gd name="T41" fmla="*/ 286 h 903"/>
                <a:gd name="T42" fmla="*/ 138 w 196"/>
                <a:gd name="T43" fmla="*/ 275 h 903"/>
                <a:gd name="T44" fmla="*/ 145 w 196"/>
                <a:gd name="T45" fmla="*/ 265 h 903"/>
                <a:gd name="T46" fmla="*/ 155 w 196"/>
                <a:gd name="T47" fmla="*/ 259 h 903"/>
                <a:gd name="T48" fmla="*/ 166 w 196"/>
                <a:gd name="T49" fmla="*/ 256 h 903"/>
                <a:gd name="T50" fmla="*/ 196 w 196"/>
                <a:gd name="T51" fmla="*/ 196 h 903"/>
                <a:gd name="T52" fmla="*/ 160 w 196"/>
                <a:gd name="T53" fmla="*/ 195 h 903"/>
                <a:gd name="T54" fmla="*/ 149 w 196"/>
                <a:gd name="T55" fmla="*/ 191 h 903"/>
                <a:gd name="T56" fmla="*/ 141 w 196"/>
                <a:gd name="T57" fmla="*/ 182 h 903"/>
                <a:gd name="T58" fmla="*/ 136 w 196"/>
                <a:gd name="T59" fmla="*/ 172 h 903"/>
                <a:gd name="T60" fmla="*/ 136 w 196"/>
                <a:gd name="T61" fmla="*/ 135 h 903"/>
                <a:gd name="T62" fmla="*/ 138 w 196"/>
                <a:gd name="T63" fmla="*/ 123 h 903"/>
                <a:gd name="T64" fmla="*/ 145 w 196"/>
                <a:gd name="T65" fmla="*/ 115 h 903"/>
                <a:gd name="T66" fmla="*/ 155 w 196"/>
                <a:gd name="T67" fmla="*/ 108 h 903"/>
                <a:gd name="T68" fmla="*/ 166 w 196"/>
                <a:gd name="T69" fmla="*/ 105 h 903"/>
                <a:gd name="T70" fmla="*/ 196 w 196"/>
                <a:gd name="T71" fmla="*/ 0 h 903"/>
                <a:gd name="T72" fmla="*/ 12 w 196"/>
                <a:gd name="T73" fmla="*/ 0 h 903"/>
                <a:gd name="T74" fmla="*/ 7 w 196"/>
                <a:gd name="T75" fmla="*/ 2 h 903"/>
                <a:gd name="T76" fmla="*/ 3 w 196"/>
                <a:gd name="T77" fmla="*/ 6 h 903"/>
                <a:gd name="T78" fmla="*/ 1 w 196"/>
                <a:gd name="T79" fmla="*/ 12 h 903"/>
                <a:gd name="T80" fmla="*/ 0 w 196"/>
                <a:gd name="T81" fmla="*/ 15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6" h="903">
                  <a:moveTo>
                    <a:pt x="0" y="15"/>
                  </a:moveTo>
                  <a:lnTo>
                    <a:pt x="0" y="888"/>
                  </a:lnTo>
                  <a:lnTo>
                    <a:pt x="1" y="891"/>
                  </a:lnTo>
                  <a:lnTo>
                    <a:pt x="1" y="895"/>
                  </a:lnTo>
                  <a:lnTo>
                    <a:pt x="3" y="897"/>
                  </a:lnTo>
                  <a:lnTo>
                    <a:pt x="4" y="899"/>
                  </a:lnTo>
                  <a:lnTo>
                    <a:pt x="7" y="901"/>
                  </a:lnTo>
                  <a:lnTo>
                    <a:pt x="10" y="902"/>
                  </a:lnTo>
                  <a:lnTo>
                    <a:pt x="12" y="903"/>
                  </a:lnTo>
                  <a:lnTo>
                    <a:pt x="15" y="903"/>
                  </a:lnTo>
                  <a:lnTo>
                    <a:pt x="196" y="903"/>
                  </a:lnTo>
                  <a:lnTo>
                    <a:pt x="196" y="798"/>
                  </a:lnTo>
                  <a:lnTo>
                    <a:pt x="166" y="798"/>
                  </a:lnTo>
                  <a:lnTo>
                    <a:pt x="160" y="797"/>
                  </a:lnTo>
                  <a:lnTo>
                    <a:pt x="155" y="796"/>
                  </a:lnTo>
                  <a:lnTo>
                    <a:pt x="149" y="793"/>
                  </a:lnTo>
                  <a:lnTo>
                    <a:pt x="145" y="789"/>
                  </a:lnTo>
                  <a:lnTo>
                    <a:pt x="141" y="785"/>
                  </a:lnTo>
                  <a:lnTo>
                    <a:pt x="138" y="780"/>
                  </a:lnTo>
                  <a:lnTo>
                    <a:pt x="136" y="774"/>
                  </a:lnTo>
                  <a:lnTo>
                    <a:pt x="136" y="768"/>
                  </a:lnTo>
                  <a:lnTo>
                    <a:pt x="136" y="738"/>
                  </a:lnTo>
                  <a:lnTo>
                    <a:pt x="136" y="732"/>
                  </a:lnTo>
                  <a:lnTo>
                    <a:pt x="138" y="726"/>
                  </a:lnTo>
                  <a:lnTo>
                    <a:pt x="141" y="721"/>
                  </a:lnTo>
                  <a:lnTo>
                    <a:pt x="145" y="717"/>
                  </a:lnTo>
                  <a:lnTo>
                    <a:pt x="149" y="713"/>
                  </a:lnTo>
                  <a:lnTo>
                    <a:pt x="155" y="710"/>
                  </a:lnTo>
                  <a:lnTo>
                    <a:pt x="160" y="708"/>
                  </a:lnTo>
                  <a:lnTo>
                    <a:pt x="166" y="708"/>
                  </a:lnTo>
                  <a:lnTo>
                    <a:pt x="196" y="708"/>
                  </a:lnTo>
                  <a:lnTo>
                    <a:pt x="196" y="346"/>
                  </a:lnTo>
                  <a:lnTo>
                    <a:pt x="166" y="346"/>
                  </a:lnTo>
                  <a:lnTo>
                    <a:pt x="160" y="345"/>
                  </a:lnTo>
                  <a:lnTo>
                    <a:pt x="155" y="344"/>
                  </a:lnTo>
                  <a:lnTo>
                    <a:pt x="149" y="341"/>
                  </a:lnTo>
                  <a:lnTo>
                    <a:pt x="145" y="338"/>
                  </a:lnTo>
                  <a:lnTo>
                    <a:pt x="141" y="333"/>
                  </a:lnTo>
                  <a:lnTo>
                    <a:pt x="138" y="328"/>
                  </a:lnTo>
                  <a:lnTo>
                    <a:pt x="136" y="322"/>
                  </a:lnTo>
                  <a:lnTo>
                    <a:pt x="136" y="316"/>
                  </a:lnTo>
                  <a:lnTo>
                    <a:pt x="136" y="286"/>
                  </a:lnTo>
                  <a:lnTo>
                    <a:pt x="136" y="280"/>
                  </a:lnTo>
                  <a:lnTo>
                    <a:pt x="138" y="275"/>
                  </a:lnTo>
                  <a:lnTo>
                    <a:pt x="141" y="269"/>
                  </a:lnTo>
                  <a:lnTo>
                    <a:pt x="145" y="265"/>
                  </a:lnTo>
                  <a:lnTo>
                    <a:pt x="149" y="261"/>
                  </a:lnTo>
                  <a:lnTo>
                    <a:pt x="155" y="259"/>
                  </a:lnTo>
                  <a:lnTo>
                    <a:pt x="160" y="256"/>
                  </a:lnTo>
                  <a:lnTo>
                    <a:pt x="166" y="256"/>
                  </a:lnTo>
                  <a:lnTo>
                    <a:pt x="196" y="256"/>
                  </a:lnTo>
                  <a:lnTo>
                    <a:pt x="196" y="196"/>
                  </a:lnTo>
                  <a:lnTo>
                    <a:pt x="166" y="196"/>
                  </a:lnTo>
                  <a:lnTo>
                    <a:pt x="160" y="195"/>
                  </a:lnTo>
                  <a:lnTo>
                    <a:pt x="155" y="193"/>
                  </a:lnTo>
                  <a:lnTo>
                    <a:pt x="149" y="191"/>
                  </a:lnTo>
                  <a:lnTo>
                    <a:pt x="145" y="187"/>
                  </a:lnTo>
                  <a:lnTo>
                    <a:pt x="141" y="182"/>
                  </a:lnTo>
                  <a:lnTo>
                    <a:pt x="138" y="177"/>
                  </a:lnTo>
                  <a:lnTo>
                    <a:pt x="136" y="172"/>
                  </a:lnTo>
                  <a:lnTo>
                    <a:pt x="136" y="165"/>
                  </a:lnTo>
                  <a:lnTo>
                    <a:pt x="136" y="135"/>
                  </a:lnTo>
                  <a:lnTo>
                    <a:pt x="136" y="130"/>
                  </a:lnTo>
                  <a:lnTo>
                    <a:pt x="138" y="123"/>
                  </a:lnTo>
                  <a:lnTo>
                    <a:pt x="141" y="119"/>
                  </a:lnTo>
                  <a:lnTo>
                    <a:pt x="145" y="115"/>
                  </a:lnTo>
                  <a:lnTo>
                    <a:pt x="149" y="110"/>
                  </a:lnTo>
                  <a:lnTo>
                    <a:pt x="155" y="108"/>
                  </a:lnTo>
                  <a:lnTo>
                    <a:pt x="160" y="106"/>
                  </a:lnTo>
                  <a:lnTo>
                    <a:pt x="166" y="105"/>
                  </a:lnTo>
                  <a:lnTo>
                    <a:pt x="196" y="105"/>
                  </a:lnTo>
                  <a:lnTo>
                    <a:pt x="196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7" y="2"/>
                  </a:lnTo>
                  <a:lnTo>
                    <a:pt x="4" y="4"/>
                  </a:lnTo>
                  <a:lnTo>
                    <a:pt x="3" y="6"/>
                  </a:lnTo>
                  <a:lnTo>
                    <a:pt x="1" y="10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/>
                <a:ea typeface="+mn-ea"/>
                <a:cs typeface="+mn-cs"/>
              </a:endParaRPr>
            </a:p>
          </p:txBody>
        </p:sp>
        <p:sp>
          <p:nvSpPr>
            <p:cNvPr id="69" name="Freeform 325">
              <a:extLst>
                <a:ext uri="{FF2B5EF4-FFF2-40B4-BE49-F238E27FC236}">
                  <a16:creationId xmlns:a16="http://schemas.microsoft.com/office/drawing/2014/main" id="{4E9C428E-133B-4690-9ED6-8917E4F1E6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7113" y="771525"/>
              <a:ext cx="66675" cy="287338"/>
            </a:xfrm>
            <a:custGeom>
              <a:avLst/>
              <a:gdLst>
                <a:gd name="T0" fmla="*/ 30 w 211"/>
                <a:gd name="T1" fmla="*/ 105 h 903"/>
                <a:gd name="T2" fmla="*/ 41 w 211"/>
                <a:gd name="T3" fmla="*/ 107 h 903"/>
                <a:gd name="T4" fmla="*/ 51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60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557 h 903"/>
                <a:gd name="T22" fmla="*/ 41 w 211"/>
                <a:gd name="T23" fmla="*/ 560 h 903"/>
                <a:gd name="T24" fmla="*/ 51 w 211"/>
                <a:gd name="T25" fmla="*/ 566 h 903"/>
                <a:gd name="T26" fmla="*/ 58 w 211"/>
                <a:gd name="T27" fmla="*/ 576 h 903"/>
                <a:gd name="T28" fmla="*/ 60 w 211"/>
                <a:gd name="T29" fmla="*/ 587 h 903"/>
                <a:gd name="T30" fmla="*/ 60 w 211"/>
                <a:gd name="T31" fmla="*/ 623 h 903"/>
                <a:gd name="T32" fmla="*/ 55 w 211"/>
                <a:gd name="T33" fmla="*/ 634 h 903"/>
                <a:gd name="T34" fmla="*/ 47 w 211"/>
                <a:gd name="T35" fmla="*/ 643 h 903"/>
                <a:gd name="T36" fmla="*/ 36 w 211"/>
                <a:gd name="T37" fmla="*/ 647 h 903"/>
                <a:gd name="T38" fmla="*/ 0 w 211"/>
                <a:gd name="T39" fmla="*/ 648 h 903"/>
                <a:gd name="T40" fmla="*/ 30 w 211"/>
                <a:gd name="T41" fmla="*/ 708 h 903"/>
                <a:gd name="T42" fmla="*/ 41 w 211"/>
                <a:gd name="T43" fmla="*/ 710 h 903"/>
                <a:gd name="T44" fmla="*/ 51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60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497 h 903"/>
                <a:gd name="T64" fmla="*/ 169 w 211"/>
                <a:gd name="T65" fmla="*/ 495 h 903"/>
                <a:gd name="T66" fmla="*/ 159 w 211"/>
                <a:gd name="T67" fmla="*/ 488 h 903"/>
                <a:gd name="T68" fmla="*/ 153 w 211"/>
                <a:gd name="T69" fmla="*/ 478 h 903"/>
                <a:gd name="T70" fmla="*/ 151 w 211"/>
                <a:gd name="T71" fmla="*/ 467 h 903"/>
                <a:gd name="T72" fmla="*/ 151 w 211"/>
                <a:gd name="T73" fmla="*/ 430 h 903"/>
                <a:gd name="T74" fmla="*/ 155 w 211"/>
                <a:gd name="T75" fmla="*/ 419 h 903"/>
                <a:gd name="T76" fmla="*/ 164 w 211"/>
                <a:gd name="T77" fmla="*/ 412 h 903"/>
                <a:gd name="T78" fmla="*/ 174 w 211"/>
                <a:gd name="T79" fmla="*/ 408 h 903"/>
                <a:gd name="T80" fmla="*/ 211 w 211"/>
                <a:gd name="T81" fmla="*/ 407 h 903"/>
                <a:gd name="T82" fmla="*/ 181 w 211"/>
                <a:gd name="T83" fmla="*/ 346 h 903"/>
                <a:gd name="T84" fmla="*/ 169 w 211"/>
                <a:gd name="T85" fmla="*/ 344 h 903"/>
                <a:gd name="T86" fmla="*/ 159 w 211"/>
                <a:gd name="T87" fmla="*/ 338 h 903"/>
                <a:gd name="T88" fmla="*/ 153 w 211"/>
                <a:gd name="T89" fmla="*/ 328 h 903"/>
                <a:gd name="T90" fmla="*/ 151 w 211"/>
                <a:gd name="T91" fmla="*/ 316 h 903"/>
                <a:gd name="T92" fmla="*/ 151 w 211"/>
                <a:gd name="T93" fmla="*/ 280 h 903"/>
                <a:gd name="T94" fmla="*/ 155 w 211"/>
                <a:gd name="T95" fmla="*/ 269 h 903"/>
                <a:gd name="T96" fmla="*/ 164 w 211"/>
                <a:gd name="T97" fmla="*/ 261 h 903"/>
                <a:gd name="T98" fmla="*/ 174 w 211"/>
                <a:gd name="T99" fmla="*/ 256 h 903"/>
                <a:gd name="T100" fmla="*/ 211 w 211"/>
                <a:gd name="T101" fmla="*/ 256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1 w 211"/>
                <a:gd name="T113" fmla="*/ 130 h 903"/>
                <a:gd name="T114" fmla="*/ 155 w 211"/>
                <a:gd name="T115" fmla="*/ 119 h 903"/>
                <a:gd name="T116" fmla="*/ 164 w 211"/>
                <a:gd name="T117" fmla="*/ 110 h 903"/>
                <a:gd name="T118" fmla="*/ 174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1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60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60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1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557"/>
                  </a:lnTo>
                  <a:lnTo>
                    <a:pt x="30" y="557"/>
                  </a:lnTo>
                  <a:lnTo>
                    <a:pt x="36" y="558"/>
                  </a:lnTo>
                  <a:lnTo>
                    <a:pt x="41" y="560"/>
                  </a:lnTo>
                  <a:lnTo>
                    <a:pt x="47" y="562"/>
                  </a:lnTo>
                  <a:lnTo>
                    <a:pt x="51" y="566"/>
                  </a:lnTo>
                  <a:lnTo>
                    <a:pt x="55" y="571"/>
                  </a:lnTo>
                  <a:lnTo>
                    <a:pt x="58" y="576"/>
                  </a:lnTo>
                  <a:lnTo>
                    <a:pt x="60" y="581"/>
                  </a:lnTo>
                  <a:lnTo>
                    <a:pt x="60" y="587"/>
                  </a:lnTo>
                  <a:lnTo>
                    <a:pt x="60" y="618"/>
                  </a:lnTo>
                  <a:lnTo>
                    <a:pt x="60" y="623"/>
                  </a:lnTo>
                  <a:lnTo>
                    <a:pt x="58" y="629"/>
                  </a:lnTo>
                  <a:lnTo>
                    <a:pt x="55" y="634"/>
                  </a:lnTo>
                  <a:lnTo>
                    <a:pt x="51" y="638"/>
                  </a:lnTo>
                  <a:lnTo>
                    <a:pt x="47" y="643"/>
                  </a:lnTo>
                  <a:lnTo>
                    <a:pt x="41" y="645"/>
                  </a:lnTo>
                  <a:lnTo>
                    <a:pt x="36" y="647"/>
                  </a:lnTo>
                  <a:lnTo>
                    <a:pt x="30" y="648"/>
                  </a:lnTo>
                  <a:lnTo>
                    <a:pt x="0" y="648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1" y="710"/>
                  </a:lnTo>
                  <a:lnTo>
                    <a:pt x="47" y="712"/>
                  </a:lnTo>
                  <a:lnTo>
                    <a:pt x="51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60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60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1" y="789"/>
                  </a:lnTo>
                  <a:lnTo>
                    <a:pt x="47" y="793"/>
                  </a:lnTo>
                  <a:lnTo>
                    <a:pt x="41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497"/>
                  </a:lnTo>
                  <a:lnTo>
                    <a:pt x="181" y="497"/>
                  </a:lnTo>
                  <a:lnTo>
                    <a:pt x="174" y="497"/>
                  </a:lnTo>
                  <a:lnTo>
                    <a:pt x="169" y="495"/>
                  </a:lnTo>
                  <a:lnTo>
                    <a:pt x="164" y="491"/>
                  </a:lnTo>
                  <a:lnTo>
                    <a:pt x="159" y="488"/>
                  </a:lnTo>
                  <a:lnTo>
                    <a:pt x="155" y="484"/>
                  </a:lnTo>
                  <a:lnTo>
                    <a:pt x="153" y="478"/>
                  </a:lnTo>
                  <a:lnTo>
                    <a:pt x="151" y="473"/>
                  </a:lnTo>
                  <a:lnTo>
                    <a:pt x="151" y="467"/>
                  </a:lnTo>
                  <a:lnTo>
                    <a:pt x="151" y="437"/>
                  </a:lnTo>
                  <a:lnTo>
                    <a:pt x="151" y="430"/>
                  </a:lnTo>
                  <a:lnTo>
                    <a:pt x="153" y="425"/>
                  </a:lnTo>
                  <a:lnTo>
                    <a:pt x="155" y="419"/>
                  </a:lnTo>
                  <a:lnTo>
                    <a:pt x="159" y="415"/>
                  </a:lnTo>
                  <a:lnTo>
                    <a:pt x="164" y="412"/>
                  </a:lnTo>
                  <a:lnTo>
                    <a:pt x="169" y="409"/>
                  </a:lnTo>
                  <a:lnTo>
                    <a:pt x="174" y="408"/>
                  </a:lnTo>
                  <a:lnTo>
                    <a:pt x="181" y="407"/>
                  </a:lnTo>
                  <a:lnTo>
                    <a:pt x="211" y="407"/>
                  </a:lnTo>
                  <a:lnTo>
                    <a:pt x="211" y="346"/>
                  </a:lnTo>
                  <a:lnTo>
                    <a:pt x="181" y="346"/>
                  </a:lnTo>
                  <a:lnTo>
                    <a:pt x="174" y="345"/>
                  </a:lnTo>
                  <a:lnTo>
                    <a:pt x="169" y="344"/>
                  </a:lnTo>
                  <a:lnTo>
                    <a:pt x="164" y="341"/>
                  </a:lnTo>
                  <a:lnTo>
                    <a:pt x="159" y="338"/>
                  </a:lnTo>
                  <a:lnTo>
                    <a:pt x="155" y="333"/>
                  </a:lnTo>
                  <a:lnTo>
                    <a:pt x="153" y="328"/>
                  </a:lnTo>
                  <a:lnTo>
                    <a:pt x="151" y="322"/>
                  </a:lnTo>
                  <a:lnTo>
                    <a:pt x="151" y="316"/>
                  </a:lnTo>
                  <a:lnTo>
                    <a:pt x="151" y="286"/>
                  </a:lnTo>
                  <a:lnTo>
                    <a:pt x="151" y="280"/>
                  </a:lnTo>
                  <a:lnTo>
                    <a:pt x="153" y="275"/>
                  </a:lnTo>
                  <a:lnTo>
                    <a:pt x="155" y="269"/>
                  </a:lnTo>
                  <a:lnTo>
                    <a:pt x="159" y="265"/>
                  </a:lnTo>
                  <a:lnTo>
                    <a:pt x="164" y="261"/>
                  </a:lnTo>
                  <a:lnTo>
                    <a:pt x="169" y="259"/>
                  </a:lnTo>
                  <a:lnTo>
                    <a:pt x="174" y="256"/>
                  </a:lnTo>
                  <a:lnTo>
                    <a:pt x="181" y="256"/>
                  </a:lnTo>
                  <a:lnTo>
                    <a:pt x="211" y="256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4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5" y="182"/>
                  </a:lnTo>
                  <a:lnTo>
                    <a:pt x="153" y="177"/>
                  </a:lnTo>
                  <a:lnTo>
                    <a:pt x="151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1" y="130"/>
                  </a:lnTo>
                  <a:lnTo>
                    <a:pt x="153" y="123"/>
                  </a:lnTo>
                  <a:lnTo>
                    <a:pt x="155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4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/>
                <a:ea typeface="+mn-ea"/>
                <a:cs typeface="+mn-cs"/>
              </a:endParaRPr>
            </a:p>
          </p:txBody>
        </p:sp>
        <p:sp>
          <p:nvSpPr>
            <p:cNvPr id="70" name="Freeform 326">
              <a:extLst>
                <a:ext uri="{FF2B5EF4-FFF2-40B4-BE49-F238E27FC236}">
                  <a16:creationId xmlns:a16="http://schemas.microsoft.com/office/drawing/2014/main" id="{505F0C26-0335-4A1D-AA0D-8C830A4F0DE4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325" y="771525"/>
              <a:ext cx="68263" cy="287338"/>
            </a:xfrm>
            <a:custGeom>
              <a:avLst/>
              <a:gdLst>
                <a:gd name="T0" fmla="*/ 30 w 211"/>
                <a:gd name="T1" fmla="*/ 105 h 903"/>
                <a:gd name="T2" fmla="*/ 42 w 211"/>
                <a:gd name="T3" fmla="*/ 107 h 903"/>
                <a:gd name="T4" fmla="*/ 52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59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256 h 903"/>
                <a:gd name="T22" fmla="*/ 42 w 211"/>
                <a:gd name="T23" fmla="*/ 259 h 903"/>
                <a:gd name="T24" fmla="*/ 52 w 211"/>
                <a:gd name="T25" fmla="*/ 265 h 903"/>
                <a:gd name="T26" fmla="*/ 58 w 211"/>
                <a:gd name="T27" fmla="*/ 275 h 903"/>
                <a:gd name="T28" fmla="*/ 60 w 211"/>
                <a:gd name="T29" fmla="*/ 286 h 903"/>
                <a:gd name="T30" fmla="*/ 59 w 211"/>
                <a:gd name="T31" fmla="*/ 322 h 903"/>
                <a:gd name="T32" fmla="*/ 55 w 211"/>
                <a:gd name="T33" fmla="*/ 333 h 903"/>
                <a:gd name="T34" fmla="*/ 47 w 211"/>
                <a:gd name="T35" fmla="*/ 341 h 903"/>
                <a:gd name="T36" fmla="*/ 36 w 211"/>
                <a:gd name="T37" fmla="*/ 345 h 903"/>
                <a:gd name="T38" fmla="*/ 0 w 211"/>
                <a:gd name="T39" fmla="*/ 346 h 903"/>
                <a:gd name="T40" fmla="*/ 30 w 211"/>
                <a:gd name="T41" fmla="*/ 708 h 903"/>
                <a:gd name="T42" fmla="*/ 42 w 211"/>
                <a:gd name="T43" fmla="*/ 710 h 903"/>
                <a:gd name="T44" fmla="*/ 52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59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798 h 903"/>
                <a:gd name="T64" fmla="*/ 169 w 211"/>
                <a:gd name="T65" fmla="*/ 796 h 903"/>
                <a:gd name="T66" fmla="*/ 159 w 211"/>
                <a:gd name="T67" fmla="*/ 789 h 903"/>
                <a:gd name="T68" fmla="*/ 153 w 211"/>
                <a:gd name="T69" fmla="*/ 780 h 903"/>
                <a:gd name="T70" fmla="*/ 151 w 211"/>
                <a:gd name="T71" fmla="*/ 768 h 903"/>
                <a:gd name="T72" fmla="*/ 152 w 211"/>
                <a:gd name="T73" fmla="*/ 732 h 903"/>
                <a:gd name="T74" fmla="*/ 156 w 211"/>
                <a:gd name="T75" fmla="*/ 721 h 903"/>
                <a:gd name="T76" fmla="*/ 164 w 211"/>
                <a:gd name="T77" fmla="*/ 713 h 903"/>
                <a:gd name="T78" fmla="*/ 175 w 211"/>
                <a:gd name="T79" fmla="*/ 708 h 903"/>
                <a:gd name="T80" fmla="*/ 211 w 211"/>
                <a:gd name="T81" fmla="*/ 708 h 903"/>
                <a:gd name="T82" fmla="*/ 181 w 211"/>
                <a:gd name="T83" fmla="*/ 648 h 903"/>
                <a:gd name="T84" fmla="*/ 169 w 211"/>
                <a:gd name="T85" fmla="*/ 645 h 903"/>
                <a:gd name="T86" fmla="*/ 159 w 211"/>
                <a:gd name="T87" fmla="*/ 638 h 903"/>
                <a:gd name="T88" fmla="*/ 153 w 211"/>
                <a:gd name="T89" fmla="*/ 629 h 903"/>
                <a:gd name="T90" fmla="*/ 151 w 211"/>
                <a:gd name="T91" fmla="*/ 618 h 903"/>
                <a:gd name="T92" fmla="*/ 152 w 211"/>
                <a:gd name="T93" fmla="*/ 581 h 903"/>
                <a:gd name="T94" fmla="*/ 156 w 211"/>
                <a:gd name="T95" fmla="*/ 571 h 903"/>
                <a:gd name="T96" fmla="*/ 164 w 211"/>
                <a:gd name="T97" fmla="*/ 562 h 903"/>
                <a:gd name="T98" fmla="*/ 175 w 211"/>
                <a:gd name="T99" fmla="*/ 558 h 903"/>
                <a:gd name="T100" fmla="*/ 211 w 211"/>
                <a:gd name="T101" fmla="*/ 557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2 w 211"/>
                <a:gd name="T113" fmla="*/ 130 h 903"/>
                <a:gd name="T114" fmla="*/ 156 w 211"/>
                <a:gd name="T115" fmla="*/ 119 h 903"/>
                <a:gd name="T116" fmla="*/ 164 w 211"/>
                <a:gd name="T117" fmla="*/ 110 h 903"/>
                <a:gd name="T118" fmla="*/ 175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2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2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2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2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2" y="710"/>
                  </a:lnTo>
                  <a:lnTo>
                    <a:pt x="47" y="712"/>
                  </a:lnTo>
                  <a:lnTo>
                    <a:pt x="52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59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59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2" y="789"/>
                  </a:lnTo>
                  <a:lnTo>
                    <a:pt x="47" y="793"/>
                  </a:lnTo>
                  <a:lnTo>
                    <a:pt x="42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798"/>
                  </a:lnTo>
                  <a:lnTo>
                    <a:pt x="181" y="798"/>
                  </a:lnTo>
                  <a:lnTo>
                    <a:pt x="175" y="797"/>
                  </a:lnTo>
                  <a:lnTo>
                    <a:pt x="169" y="796"/>
                  </a:lnTo>
                  <a:lnTo>
                    <a:pt x="164" y="793"/>
                  </a:lnTo>
                  <a:lnTo>
                    <a:pt x="159" y="789"/>
                  </a:lnTo>
                  <a:lnTo>
                    <a:pt x="156" y="785"/>
                  </a:lnTo>
                  <a:lnTo>
                    <a:pt x="153" y="780"/>
                  </a:lnTo>
                  <a:lnTo>
                    <a:pt x="152" y="774"/>
                  </a:lnTo>
                  <a:lnTo>
                    <a:pt x="151" y="768"/>
                  </a:lnTo>
                  <a:lnTo>
                    <a:pt x="151" y="738"/>
                  </a:lnTo>
                  <a:lnTo>
                    <a:pt x="152" y="732"/>
                  </a:lnTo>
                  <a:lnTo>
                    <a:pt x="153" y="726"/>
                  </a:lnTo>
                  <a:lnTo>
                    <a:pt x="156" y="721"/>
                  </a:lnTo>
                  <a:lnTo>
                    <a:pt x="159" y="717"/>
                  </a:lnTo>
                  <a:lnTo>
                    <a:pt x="164" y="713"/>
                  </a:lnTo>
                  <a:lnTo>
                    <a:pt x="169" y="710"/>
                  </a:lnTo>
                  <a:lnTo>
                    <a:pt x="175" y="708"/>
                  </a:lnTo>
                  <a:lnTo>
                    <a:pt x="181" y="708"/>
                  </a:lnTo>
                  <a:lnTo>
                    <a:pt x="211" y="708"/>
                  </a:lnTo>
                  <a:lnTo>
                    <a:pt x="211" y="648"/>
                  </a:lnTo>
                  <a:lnTo>
                    <a:pt x="181" y="648"/>
                  </a:lnTo>
                  <a:lnTo>
                    <a:pt x="175" y="647"/>
                  </a:lnTo>
                  <a:lnTo>
                    <a:pt x="169" y="645"/>
                  </a:lnTo>
                  <a:lnTo>
                    <a:pt x="164" y="643"/>
                  </a:lnTo>
                  <a:lnTo>
                    <a:pt x="159" y="638"/>
                  </a:lnTo>
                  <a:lnTo>
                    <a:pt x="156" y="634"/>
                  </a:lnTo>
                  <a:lnTo>
                    <a:pt x="153" y="629"/>
                  </a:lnTo>
                  <a:lnTo>
                    <a:pt x="152" y="623"/>
                  </a:lnTo>
                  <a:lnTo>
                    <a:pt x="151" y="618"/>
                  </a:lnTo>
                  <a:lnTo>
                    <a:pt x="151" y="587"/>
                  </a:lnTo>
                  <a:lnTo>
                    <a:pt x="152" y="581"/>
                  </a:lnTo>
                  <a:lnTo>
                    <a:pt x="153" y="576"/>
                  </a:lnTo>
                  <a:lnTo>
                    <a:pt x="156" y="571"/>
                  </a:lnTo>
                  <a:lnTo>
                    <a:pt x="159" y="566"/>
                  </a:lnTo>
                  <a:lnTo>
                    <a:pt x="164" y="562"/>
                  </a:lnTo>
                  <a:lnTo>
                    <a:pt x="169" y="560"/>
                  </a:lnTo>
                  <a:lnTo>
                    <a:pt x="175" y="558"/>
                  </a:lnTo>
                  <a:lnTo>
                    <a:pt x="181" y="557"/>
                  </a:lnTo>
                  <a:lnTo>
                    <a:pt x="211" y="557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5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6" y="182"/>
                  </a:lnTo>
                  <a:lnTo>
                    <a:pt x="153" y="177"/>
                  </a:lnTo>
                  <a:lnTo>
                    <a:pt x="152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2" y="130"/>
                  </a:lnTo>
                  <a:lnTo>
                    <a:pt x="153" y="123"/>
                  </a:lnTo>
                  <a:lnTo>
                    <a:pt x="156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5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/>
                <a:ea typeface="+mn-ea"/>
                <a:cs typeface="+mn-cs"/>
              </a:endParaRPr>
            </a:p>
          </p:txBody>
        </p:sp>
        <p:sp>
          <p:nvSpPr>
            <p:cNvPr id="71" name="Freeform 327">
              <a:extLst>
                <a:ext uri="{FF2B5EF4-FFF2-40B4-BE49-F238E27FC236}">
                  <a16:creationId xmlns:a16="http://schemas.microsoft.com/office/drawing/2014/main" id="{EE66CB30-F704-45C9-BA83-17BA7DC138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3313" y="771525"/>
              <a:ext cx="61913" cy="287338"/>
            </a:xfrm>
            <a:custGeom>
              <a:avLst/>
              <a:gdLst>
                <a:gd name="T0" fmla="*/ 0 w 195"/>
                <a:gd name="T1" fmla="*/ 0 h 903"/>
                <a:gd name="T2" fmla="*/ 30 w 195"/>
                <a:gd name="T3" fmla="*/ 105 h 903"/>
                <a:gd name="T4" fmla="*/ 42 w 195"/>
                <a:gd name="T5" fmla="*/ 107 h 903"/>
                <a:gd name="T6" fmla="*/ 51 w 195"/>
                <a:gd name="T7" fmla="*/ 115 h 903"/>
                <a:gd name="T8" fmla="*/ 58 w 195"/>
                <a:gd name="T9" fmla="*/ 123 h 903"/>
                <a:gd name="T10" fmla="*/ 60 w 195"/>
                <a:gd name="T11" fmla="*/ 135 h 903"/>
                <a:gd name="T12" fmla="*/ 59 w 195"/>
                <a:gd name="T13" fmla="*/ 172 h 903"/>
                <a:gd name="T14" fmla="*/ 55 w 195"/>
                <a:gd name="T15" fmla="*/ 182 h 903"/>
                <a:gd name="T16" fmla="*/ 47 w 195"/>
                <a:gd name="T17" fmla="*/ 191 h 903"/>
                <a:gd name="T18" fmla="*/ 36 w 195"/>
                <a:gd name="T19" fmla="*/ 195 h 903"/>
                <a:gd name="T20" fmla="*/ 0 w 195"/>
                <a:gd name="T21" fmla="*/ 196 h 903"/>
                <a:gd name="T22" fmla="*/ 30 w 195"/>
                <a:gd name="T23" fmla="*/ 256 h 903"/>
                <a:gd name="T24" fmla="*/ 42 w 195"/>
                <a:gd name="T25" fmla="*/ 259 h 903"/>
                <a:gd name="T26" fmla="*/ 51 w 195"/>
                <a:gd name="T27" fmla="*/ 265 h 903"/>
                <a:gd name="T28" fmla="*/ 58 w 195"/>
                <a:gd name="T29" fmla="*/ 275 h 903"/>
                <a:gd name="T30" fmla="*/ 60 w 195"/>
                <a:gd name="T31" fmla="*/ 286 h 903"/>
                <a:gd name="T32" fmla="*/ 59 w 195"/>
                <a:gd name="T33" fmla="*/ 322 h 903"/>
                <a:gd name="T34" fmla="*/ 55 w 195"/>
                <a:gd name="T35" fmla="*/ 333 h 903"/>
                <a:gd name="T36" fmla="*/ 47 w 195"/>
                <a:gd name="T37" fmla="*/ 341 h 903"/>
                <a:gd name="T38" fmla="*/ 36 w 195"/>
                <a:gd name="T39" fmla="*/ 345 h 903"/>
                <a:gd name="T40" fmla="*/ 0 w 195"/>
                <a:gd name="T41" fmla="*/ 346 h 903"/>
                <a:gd name="T42" fmla="*/ 30 w 195"/>
                <a:gd name="T43" fmla="*/ 407 h 903"/>
                <a:gd name="T44" fmla="*/ 42 w 195"/>
                <a:gd name="T45" fmla="*/ 409 h 903"/>
                <a:gd name="T46" fmla="*/ 51 w 195"/>
                <a:gd name="T47" fmla="*/ 415 h 903"/>
                <a:gd name="T48" fmla="*/ 58 w 195"/>
                <a:gd name="T49" fmla="*/ 425 h 903"/>
                <a:gd name="T50" fmla="*/ 60 w 195"/>
                <a:gd name="T51" fmla="*/ 437 h 903"/>
                <a:gd name="T52" fmla="*/ 59 w 195"/>
                <a:gd name="T53" fmla="*/ 473 h 903"/>
                <a:gd name="T54" fmla="*/ 55 w 195"/>
                <a:gd name="T55" fmla="*/ 484 h 903"/>
                <a:gd name="T56" fmla="*/ 47 w 195"/>
                <a:gd name="T57" fmla="*/ 491 h 903"/>
                <a:gd name="T58" fmla="*/ 36 w 195"/>
                <a:gd name="T59" fmla="*/ 497 h 903"/>
                <a:gd name="T60" fmla="*/ 0 w 195"/>
                <a:gd name="T61" fmla="*/ 497 h 903"/>
                <a:gd name="T62" fmla="*/ 180 w 195"/>
                <a:gd name="T63" fmla="*/ 903 h 903"/>
                <a:gd name="T64" fmla="*/ 187 w 195"/>
                <a:gd name="T65" fmla="*/ 902 h 903"/>
                <a:gd name="T66" fmla="*/ 191 w 195"/>
                <a:gd name="T67" fmla="*/ 899 h 903"/>
                <a:gd name="T68" fmla="*/ 194 w 195"/>
                <a:gd name="T69" fmla="*/ 895 h 903"/>
                <a:gd name="T70" fmla="*/ 195 w 195"/>
                <a:gd name="T71" fmla="*/ 888 h 903"/>
                <a:gd name="T72" fmla="*/ 195 w 195"/>
                <a:gd name="T73" fmla="*/ 12 h 903"/>
                <a:gd name="T74" fmla="*/ 193 w 195"/>
                <a:gd name="T75" fmla="*/ 6 h 903"/>
                <a:gd name="T76" fmla="*/ 189 w 195"/>
                <a:gd name="T77" fmla="*/ 2 h 903"/>
                <a:gd name="T78" fmla="*/ 183 w 195"/>
                <a:gd name="T79" fmla="*/ 0 h 903"/>
                <a:gd name="T80" fmla="*/ 180 w 195"/>
                <a:gd name="T81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5" h="903">
                  <a:moveTo>
                    <a:pt x="180" y="0"/>
                  </a:moveTo>
                  <a:lnTo>
                    <a:pt x="0" y="0"/>
                  </a:lnTo>
                  <a:lnTo>
                    <a:pt x="0" y="105"/>
                  </a:ln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1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1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407"/>
                  </a:lnTo>
                  <a:lnTo>
                    <a:pt x="30" y="407"/>
                  </a:lnTo>
                  <a:lnTo>
                    <a:pt x="36" y="408"/>
                  </a:lnTo>
                  <a:lnTo>
                    <a:pt x="42" y="409"/>
                  </a:lnTo>
                  <a:lnTo>
                    <a:pt x="47" y="412"/>
                  </a:lnTo>
                  <a:lnTo>
                    <a:pt x="51" y="415"/>
                  </a:lnTo>
                  <a:lnTo>
                    <a:pt x="55" y="419"/>
                  </a:lnTo>
                  <a:lnTo>
                    <a:pt x="58" y="425"/>
                  </a:lnTo>
                  <a:lnTo>
                    <a:pt x="59" y="430"/>
                  </a:lnTo>
                  <a:lnTo>
                    <a:pt x="60" y="437"/>
                  </a:lnTo>
                  <a:lnTo>
                    <a:pt x="60" y="467"/>
                  </a:lnTo>
                  <a:lnTo>
                    <a:pt x="59" y="473"/>
                  </a:lnTo>
                  <a:lnTo>
                    <a:pt x="58" y="478"/>
                  </a:lnTo>
                  <a:lnTo>
                    <a:pt x="55" y="484"/>
                  </a:lnTo>
                  <a:lnTo>
                    <a:pt x="51" y="488"/>
                  </a:lnTo>
                  <a:lnTo>
                    <a:pt x="47" y="491"/>
                  </a:lnTo>
                  <a:lnTo>
                    <a:pt x="42" y="495"/>
                  </a:lnTo>
                  <a:lnTo>
                    <a:pt x="36" y="497"/>
                  </a:lnTo>
                  <a:lnTo>
                    <a:pt x="30" y="497"/>
                  </a:lnTo>
                  <a:lnTo>
                    <a:pt x="0" y="497"/>
                  </a:lnTo>
                  <a:lnTo>
                    <a:pt x="0" y="903"/>
                  </a:lnTo>
                  <a:lnTo>
                    <a:pt x="180" y="903"/>
                  </a:lnTo>
                  <a:lnTo>
                    <a:pt x="183" y="903"/>
                  </a:lnTo>
                  <a:lnTo>
                    <a:pt x="187" y="902"/>
                  </a:lnTo>
                  <a:lnTo>
                    <a:pt x="189" y="901"/>
                  </a:lnTo>
                  <a:lnTo>
                    <a:pt x="191" y="899"/>
                  </a:lnTo>
                  <a:lnTo>
                    <a:pt x="193" y="897"/>
                  </a:lnTo>
                  <a:lnTo>
                    <a:pt x="194" y="895"/>
                  </a:lnTo>
                  <a:lnTo>
                    <a:pt x="195" y="891"/>
                  </a:lnTo>
                  <a:lnTo>
                    <a:pt x="195" y="888"/>
                  </a:lnTo>
                  <a:lnTo>
                    <a:pt x="195" y="15"/>
                  </a:lnTo>
                  <a:lnTo>
                    <a:pt x="195" y="12"/>
                  </a:lnTo>
                  <a:lnTo>
                    <a:pt x="194" y="10"/>
                  </a:lnTo>
                  <a:lnTo>
                    <a:pt x="193" y="6"/>
                  </a:lnTo>
                  <a:lnTo>
                    <a:pt x="191" y="4"/>
                  </a:lnTo>
                  <a:lnTo>
                    <a:pt x="189" y="2"/>
                  </a:lnTo>
                  <a:lnTo>
                    <a:pt x="187" y="1"/>
                  </a:lnTo>
                  <a:lnTo>
                    <a:pt x="183" y="0"/>
                  </a:lnTo>
                  <a:lnTo>
                    <a:pt x="180" y="0"/>
                  </a:lnTo>
                  <a:lnTo>
                    <a:pt x="18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/>
                <a:ea typeface="+mn-ea"/>
                <a:cs typeface="+mn-cs"/>
              </a:endParaRPr>
            </a:p>
          </p:txBody>
        </p:sp>
      </p:grpSp>
      <p:sp>
        <p:nvSpPr>
          <p:cNvPr id="72" name="Freeform 2319" descr="Icon of leaf. ">
            <a:extLst>
              <a:ext uri="{FF2B5EF4-FFF2-40B4-BE49-F238E27FC236}">
                <a16:creationId xmlns:a16="http://schemas.microsoft.com/office/drawing/2014/main" id="{4C935A16-4F4C-4B17-B911-F1D554A088A8}"/>
              </a:ext>
            </a:extLst>
          </p:cNvPr>
          <p:cNvSpPr>
            <a:spLocks noEditPoints="1"/>
          </p:cNvSpPr>
          <p:nvPr/>
        </p:nvSpPr>
        <p:spPr bwMode="auto">
          <a:xfrm>
            <a:off x="10247928" y="2303513"/>
            <a:ext cx="367656" cy="367656"/>
          </a:xfrm>
          <a:custGeom>
            <a:avLst/>
            <a:gdLst>
              <a:gd name="T0" fmla="*/ 550 w 868"/>
              <a:gd name="T1" fmla="*/ 453 h 868"/>
              <a:gd name="T2" fmla="*/ 561 w 868"/>
              <a:gd name="T3" fmla="*/ 457 h 868"/>
              <a:gd name="T4" fmla="*/ 565 w 868"/>
              <a:gd name="T5" fmla="*/ 468 h 868"/>
              <a:gd name="T6" fmla="*/ 561 w 868"/>
              <a:gd name="T7" fmla="*/ 479 h 868"/>
              <a:gd name="T8" fmla="*/ 550 w 868"/>
              <a:gd name="T9" fmla="*/ 483 h 868"/>
              <a:gd name="T10" fmla="*/ 432 w 868"/>
              <a:gd name="T11" fmla="*/ 604 h 868"/>
              <a:gd name="T12" fmla="*/ 442 w 868"/>
              <a:gd name="T13" fmla="*/ 611 h 868"/>
              <a:gd name="T14" fmla="*/ 444 w 868"/>
              <a:gd name="T15" fmla="*/ 622 h 868"/>
              <a:gd name="T16" fmla="*/ 437 w 868"/>
              <a:gd name="T17" fmla="*/ 632 h 868"/>
              <a:gd name="T18" fmla="*/ 254 w 868"/>
              <a:gd name="T19" fmla="*/ 634 h 868"/>
              <a:gd name="T20" fmla="*/ 233 w 868"/>
              <a:gd name="T21" fmla="*/ 438 h 868"/>
              <a:gd name="T22" fmla="*/ 237 w 868"/>
              <a:gd name="T23" fmla="*/ 427 h 868"/>
              <a:gd name="T24" fmla="*/ 248 w 868"/>
              <a:gd name="T25" fmla="*/ 423 h 868"/>
              <a:gd name="T26" fmla="*/ 258 w 868"/>
              <a:gd name="T27" fmla="*/ 427 h 868"/>
              <a:gd name="T28" fmla="*/ 263 w 868"/>
              <a:gd name="T29" fmla="*/ 438 h 868"/>
              <a:gd name="T30" fmla="*/ 384 w 868"/>
              <a:gd name="T31" fmla="*/ 315 h 868"/>
              <a:gd name="T32" fmla="*/ 390 w 868"/>
              <a:gd name="T33" fmla="*/ 305 h 868"/>
              <a:gd name="T34" fmla="*/ 402 w 868"/>
              <a:gd name="T35" fmla="*/ 303 h 868"/>
              <a:gd name="T36" fmla="*/ 412 w 868"/>
              <a:gd name="T37" fmla="*/ 309 h 868"/>
              <a:gd name="T38" fmla="*/ 414 w 868"/>
              <a:gd name="T39" fmla="*/ 431 h 868"/>
              <a:gd name="T40" fmla="*/ 536 w 868"/>
              <a:gd name="T41" fmla="*/ 251 h 868"/>
              <a:gd name="T42" fmla="*/ 544 w 868"/>
              <a:gd name="T43" fmla="*/ 243 h 868"/>
              <a:gd name="T44" fmla="*/ 555 w 868"/>
              <a:gd name="T45" fmla="*/ 243 h 868"/>
              <a:gd name="T46" fmla="*/ 564 w 868"/>
              <a:gd name="T47" fmla="*/ 251 h 868"/>
              <a:gd name="T48" fmla="*/ 610 w 868"/>
              <a:gd name="T49" fmla="*/ 302 h 868"/>
              <a:gd name="T50" fmla="*/ 621 w 868"/>
              <a:gd name="T51" fmla="*/ 307 h 868"/>
              <a:gd name="T52" fmla="*/ 625 w 868"/>
              <a:gd name="T53" fmla="*/ 317 h 868"/>
              <a:gd name="T54" fmla="*/ 621 w 868"/>
              <a:gd name="T55" fmla="*/ 328 h 868"/>
              <a:gd name="T56" fmla="*/ 610 w 868"/>
              <a:gd name="T57" fmla="*/ 332 h 868"/>
              <a:gd name="T58" fmla="*/ 854 w 868"/>
              <a:gd name="T59" fmla="*/ 0 h 868"/>
              <a:gd name="T60" fmla="*/ 789 w 868"/>
              <a:gd name="T61" fmla="*/ 9 h 868"/>
              <a:gd name="T62" fmla="*/ 611 w 868"/>
              <a:gd name="T63" fmla="*/ 45 h 868"/>
              <a:gd name="T64" fmla="*/ 472 w 868"/>
              <a:gd name="T65" fmla="*/ 86 h 868"/>
              <a:gd name="T66" fmla="*/ 319 w 868"/>
              <a:gd name="T67" fmla="*/ 147 h 868"/>
              <a:gd name="T68" fmla="*/ 200 w 868"/>
              <a:gd name="T69" fmla="*/ 219 h 868"/>
              <a:gd name="T70" fmla="*/ 114 w 868"/>
              <a:gd name="T71" fmla="*/ 301 h 868"/>
              <a:gd name="T72" fmla="*/ 63 w 868"/>
              <a:gd name="T73" fmla="*/ 386 h 868"/>
              <a:gd name="T74" fmla="*/ 46 w 868"/>
              <a:gd name="T75" fmla="*/ 463 h 868"/>
              <a:gd name="T76" fmla="*/ 49 w 868"/>
              <a:gd name="T77" fmla="*/ 544 h 868"/>
              <a:gd name="T78" fmla="*/ 74 w 868"/>
              <a:gd name="T79" fmla="*/ 630 h 868"/>
              <a:gd name="T80" fmla="*/ 4 w 868"/>
              <a:gd name="T81" fmla="*/ 799 h 868"/>
              <a:gd name="T82" fmla="*/ 0 w 868"/>
              <a:gd name="T83" fmla="*/ 809 h 868"/>
              <a:gd name="T84" fmla="*/ 4 w 868"/>
              <a:gd name="T85" fmla="*/ 820 h 868"/>
              <a:gd name="T86" fmla="*/ 55 w 868"/>
              <a:gd name="T87" fmla="*/ 868 h 868"/>
              <a:gd name="T88" fmla="*/ 66 w 868"/>
              <a:gd name="T89" fmla="*/ 866 h 868"/>
              <a:gd name="T90" fmla="*/ 224 w 868"/>
              <a:gd name="T91" fmla="*/ 786 h 868"/>
              <a:gd name="T92" fmla="*/ 326 w 868"/>
              <a:gd name="T93" fmla="*/ 816 h 868"/>
              <a:gd name="T94" fmla="*/ 405 w 868"/>
              <a:gd name="T95" fmla="*/ 819 h 868"/>
              <a:gd name="T96" fmla="*/ 464 w 868"/>
              <a:gd name="T97" fmla="*/ 806 h 868"/>
              <a:gd name="T98" fmla="*/ 521 w 868"/>
              <a:gd name="T99" fmla="*/ 779 h 868"/>
              <a:gd name="T100" fmla="*/ 575 w 868"/>
              <a:gd name="T101" fmla="*/ 740 h 868"/>
              <a:gd name="T102" fmla="*/ 625 w 868"/>
              <a:gd name="T103" fmla="*/ 690 h 868"/>
              <a:gd name="T104" fmla="*/ 672 w 868"/>
              <a:gd name="T105" fmla="*/ 627 h 868"/>
              <a:gd name="T106" fmla="*/ 715 w 868"/>
              <a:gd name="T107" fmla="*/ 550 h 868"/>
              <a:gd name="T108" fmla="*/ 773 w 868"/>
              <a:gd name="T109" fmla="*/ 415 h 868"/>
              <a:gd name="T110" fmla="*/ 818 w 868"/>
              <a:gd name="T111" fmla="*/ 271 h 868"/>
              <a:gd name="T112" fmla="*/ 862 w 868"/>
              <a:gd name="T113" fmla="*/ 53 h 868"/>
              <a:gd name="T114" fmla="*/ 866 w 868"/>
              <a:gd name="T115" fmla="*/ 10 h 8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868" h="868">
                <a:moveTo>
                  <a:pt x="610" y="332"/>
                </a:moveTo>
                <a:lnTo>
                  <a:pt x="557" y="332"/>
                </a:lnTo>
                <a:lnTo>
                  <a:pt x="435" y="453"/>
                </a:lnTo>
                <a:lnTo>
                  <a:pt x="550" y="453"/>
                </a:lnTo>
                <a:lnTo>
                  <a:pt x="553" y="453"/>
                </a:lnTo>
                <a:lnTo>
                  <a:pt x="555" y="454"/>
                </a:lnTo>
                <a:lnTo>
                  <a:pt x="559" y="456"/>
                </a:lnTo>
                <a:lnTo>
                  <a:pt x="561" y="457"/>
                </a:lnTo>
                <a:lnTo>
                  <a:pt x="563" y="460"/>
                </a:lnTo>
                <a:lnTo>
                  <a:pt x="564" y="463"/>
                </a:lnTo>
                <a:lnTo>
                  <a:pt x="565" y="466"/>
                </a:lnTo>
                <a:lnTo>
                  <a:pt x="565" y="468"/>
                </a:lnTo>
                <a:lnTo>
                  <a:pt x="565" y="471"/>
                </a:lnTo>
                <a:lnTo>
                  <a:pt x="564" y="474"/>
                </a:lnTo>
                <a:lnTo>
                  <a:pt x="563" y="476"/>
                </a:lnTo>
                <a:lnTo>
                  <a:pt x="561" y="479"/>
                </a:lnTo>
                <a:lnTo>
                  <a:pt x="559" y="481"/>
                </a:lnTo>
                <a:lnTo>
                  <a:pt x="555" y="482"/>
                </a:lnTo>
                <a:lnTo>
                  <a:pt x="553" y="483"/>
                </a:lnTo>
                <a:lnTo>
                  <a:pt x="550" y="483"/>
                </a:lnTo>
                <a:lnTo>
                  <a:pt x="405" y="483"/>
                </a:lnTo>
                <a:lnTo>
                  <a:pt x="284" y="604"/>
                </a:lnTo>
                <a:lnTo>
                  <a:pt x="429" y="604"/>
                </a:lnTo>
                <a:lnTo>
                  <a:pt x="432" y="604"/>
                </a:lnTo>
                <a:lnTo>
                  <a:pt x="435" y="605"/>
                </a:lnTo>
                <a:lnTo>
                  <a:pt x="437" y="607"/>
                </a:lnTo>
                <a:lnTo>
                  <a:pt x="440" y="608"/>
                </a:lnTo>
                <a:lnTo>
                  <a:pt x="442" y="611"/>
                </a:lnTo>
                <a:lnTo>
                  <a:pt x="443" y="614"/>
                </a:lnTo>
                <a:lnTo>
                  <a:pt x="444" y="616"/>
                </a:lnTo>
                <a:lnTo>
                  <a:pt x="444" y="619"/>
                </a:lnTo>
                <a:lnTo>
                  <a:pt x="444" y="622"/>
                </a:lnTo>
                <a:lnTo>
                  <a:pt x="443" y="626"/>
                </a:lnTo>
                <a:lnTo>
                  <a:pt x="442" y="628"/>
                </a:lnTo>
                <a:lnTo>
                  <a:pt x="440" y="630"/>
                </a:lnTo>
                <a:lnTo>
                  <a:pt x="437" y="632"/>
                </a:lnTo>
                <a:lnTo>
                  <a:pt x="435" y="633"/>
                </a:lnTo>
                <a:lnTo>
                  <a:pt x="432" y="634"/>
                </a:lnTo>
                <a:lnTo>
                  <a:pt x="429" y="634"/>
                </a:lnTo>
                <a:lnTo>
                  <a:pt x="254" y="634"/>
                </a:lnTo>
                <a:lnTo>
                  <a:pt x="58" y="830"/>
                </a:lnTo>
                <a:lnTo>
                  <a:pt x="36" y="809"/>
                </a:lnTo>
                <a:lnTo>
                  <a:pt x="233" y="613"/>
                </a:lnTo>
                <a:lnTo>
                  <a:pt x="233" y="438"/>
                </a:lnTo>
                <a:lnTo>
                  <a:pt x="233" y="435"/>
                </a:lnTo>
                <a:lnTo>
                  <a:pt x="234" y="433"/>
                </a:lnTo>
                <a:lnTo>
                  <a:pt x="236" y="429"/>
                </a:lnTo>
                <a:lnTo>
                  <a:pt x="237" y="427"/>
                </a:lnTo>
                <a:lnTo>
                  <a:pt x="239" y="426"/>
                </a:lnTo>
                <a:lnTo>
                  <a:pt x="242" y="424"/>
                </a:lnTo>
                <a:lnTo>
                  <a:pt x="244" y="423"/>
                </a:lnTo>
                <a:lnTo>
                  <a:pt x="248" y="423"/>
                </a:lnTo>
                <a:lnTo>
                  <a:pt x="251" y="423"/>
                </a:lnTo>
                <a:lnTo>
                  <a:pt x="254" y="424"/>
                </a:lnTo>
                <a:lnTo>
                  <a:pt x="256" y="426"/>
                </a:lnTo>
                <a:lnTo>
                  <a:pt x="258" y="427"/>
                </a:lnTo>
                <a:lnTo>
                  <a:pt x="261" y="429"/>
                </a:lnTo>
                <a:lnTo>
                  <a:pt x="262" y="433"/>
                </a:lnTo>
                <a:lnTo>
                  <a:pt x="263" y="435"/>
                </a:lnTo>
                <a:lnTo>
                  <a:pt x="263" y="438"/>
                </a:lnTo>
                <a:lnTo>
                  <a:pt x="263" y="583"/>
                </a:lnTo>
                <a:lnTo>
                  <a:pt x="384" y="463"/>
                </a:lnTo>
                <a:lnTo>
                  <a:pt x="384" y="317"/>
                </a:lnTo>
                <a:lnTo>
                  <a:pt x="384" y="315"/>
                </a:lnTo>
                <a:lnTo>
                  <a:pt x="385" y="311"/>
                </a:lnTo>
                <a:lnTo>
                  <a:pt x="386" y="309"/>
                </a:lnTo>
                <a:lnTo>
                  <a:pt x="388" y="307"/>
                </a:lnTo>
                <a:lnTo>
                  <a:pt x="390" y="305"/>
                </a:lnTo>
                <a:lnTo>
                  <a:pt x="393" y="303"/>
                </a:lnTo>
                <a:lnTo>
                  <a:pt x="396" y="303"/>
                </a:lnTo>
                <a:lnTo>
                  <a:pt x="399" y="302"/>
                </a:lnTo>
                <a:lnTo>
                  <a:pt x="402" y="303"/>
                </a:lnTo>
                <a:lnTo>
                  <a:pt x="405" y="303"/>
                </a:lnTo>
                <a:lnTo>
                  <a:pt x="407" y="305"/>
                </a:lnTo>
                <a:lnTo>
                  <a:pt x="410" y="307"/>
                </a:lnTo>
                <a:lnTo>
                  <a:pt x="412" y="309"/>
                </a:lnTo>
                <a:lnTo>
                  <a:pt x="413" y="311"/>
                </a:lnTo>
                <a:lnTo>
                  <a:pt x="414" y="315"/>
                </a:lnTo>
                <a:lnTo>
                  <a:pt x="414" y="317"/>
                </a:lnTo>
                <a:lnTo>
                  <a:pt x="414" y="431"/>
                </a:lnTo>
                <a:lnTo>
                  <a:pt x="535" y="311"/>
                </a:lnTo>
                <a:lnTo>
                  <a:pt x="535" y="257"/>
                </a:lnTo>
                <a:lnTo>
                  <a:pt x="535" y="253"/>
                </a:lnTo>
                <a:lnTo>
                  <a:pt x="536" y="251"/>
                </a:lnTo>
                <a:lnTo>
                  <a:pt x="537" y="248"/>
                </a:lnTo>
                <a:lnTo>
                  <a:pt x="539" y="246"/>
                </a:lnTo>
                <a:lnTo>
                  <a:pt x="542" y="245"/>
                </a:lnTo>
                <a:lnTo>
                  <a:pt x="544" y="243"/>
                </a:lnTo>
                <a:lnTo>
                  <a:pt x="547" y="242"/>
                </a:lnTo>
                <a:lnTo>
                  <a:pt x="550" y="242"/>
                </a:lnTo>
                <a:lnTo>
                  <a:pt x="553" y="242"/>
                </a:lnTo>
                <a:lnTo>
                  <a:pt x="555" y="243"/>
                </a:lnTo>
                <a:lnTo>
                  <a:pt x="559" y="245"/>
                </a:lnTo>
                <a:lnTo>
                  <a:pt x="561" y="246"/>
                </a:lnTo>
                <a:lnTo>
                  <a:pt x="563" y="248"/>
                </a:lnTo>
                <a:lnTo>
                  <a:pt x="564" y="251"/>
                </a:lnTo>
                <a:lnTo>
                  <a:pt x="565" y="253"/>
                </a:lnTo>
                <a:lnTo>
                  <a:pt x="565" y="257"/>
                </a:lnTo>
                <a:lnTo>
                  <a:pt x="565" y="302"/>
                </a:lnTo>
                <a:lnTo>
                  <a:pt x="610" y="302"/>
                </a:lnTo>
                <a:lnTo>
                  <a:pt x="613" y="303"/>
                </a:lnTo>
                <a:lnTo>
                  <a:pt x="617" y="303"/>
                </a:lnTo>
                <a:lnTo>
                  <a:pt x="619" y="305"/>
                </a:lnTo>
                <a:lnTo>
                  <a:pt x="621" y="307"/>
                </a:lnTo>
                <a:lnTo>
                  <a:pt x="623" y="309"/>
                </a:lnTo>
                <a:lnTo>
                  <a:pt x="624" y="311"/>
                </a:lnTo>
                <a:lnTo>
                  <a:pt x="625" y="315"/>
                </a:lnTo>
                <a:lnTo>
                  <a:pt x="625" y="317"/>
                </a:lnTo>
                <a:lnTo>
                  <a:pt x="625" y="320"/>
                </a:lnTo>
                <a:lnTo>
                  <a:pt x="624" y="323"/>
                </a:lnTo>
                <a:lnTo>
                  <a:pt x="623" y="326"/>
                </a:lnTo>
                <a:lnTo>
                  <a:pt x="621" y="328"/>
                </a:lnTo>
                <a:lnTo>
                  <a:pt x="619" y="330"/>
                </a:lnTo>
                <a:lnTo>
                  <a:pt x="617" y="331"/>
                </a:lnTo>
                <a:lnTo>
                  <a:pt x="613" y="332"/>
                </a:lnTo>
                <a:lnTo>
                  <a:pt x="610" y="332"/>
                </a:lnTo>
                <a:close/>
                <a:moveTo>
                  <a:pt x="863" y="5"/>
                </a:moveTo>
                <a:lnTo>
                  <a:pt x="860" y="3"/>
                </a:lnTo>
                <a:lnTo>
                  <a:pt x="857" y="1"/>
                </a:lnTo>
                <a:lnTo>
                  <a:pt x="854" y="0"/>
                </a:lnTo>
                <a:lnTo>
                  <a:pt x="850" y="0"/>
                </a:lnTo>
                <a:lnTo>
                  <a:pt x="843" y="1"/>
                </a:lnTo>
                <a:lnTo>
                  <a:pt x="821" y="5"/>
                </a:lnTo>
                <a:lnTo>
                  <a:pt x="789" y="9"/>
                </a:lnTo>
                <a:lnTo>
                  <a:pt x="747" y="16"/>
                </a:lnTo>
                <a:lnTo>
                  <a:pt x="697" y="26"/>
                </a:lnTo>
                <a:lnTo>
                  <a:pt x="641" y="38"/>
                </a:lnTo>
                <a:lnTo>
                  <a:pt x="611" y="45"/>
                </a:lnTo>
                <a:lnTo>
                  <a:pt x="580" y="54"/>
                </a:lnTo>
                <a:lnTo>
                  <a:pt x="548" y="63"/>
                </a:lnTo>
                <a:lnTo>
                  <a:pt x="516" y="72"/>
                </a:lnTo>
                <a:lnTo>
                  <a:pt x="472" y="86"/>
                </a:lnTo>
                <a:lnTo>
                  <a:pt x="431" y="100"/>
                </a:lnTo>
                <a:lnTo>
                  <a:pt x="391" y="115"/>
                </a:lnTo>
                <a:lnTo>
                  <a:pt x="355" y="131"/>
                </a:lnTo>
                <a:lnTo>
                  <a:pt x="319" y="147"/>
                </a:lnTo>
                <a:lnTo>
                  <a:pt x="286" y="164"/>
                </a:lnTo>
                <a:lnTo>
                  <a:pt x="256" y="182"/>
                </a:lnTo>
                <a:lnTo>
                  <a:pt x="227" y="200"/>
                </a:lnTo>
                <a:lnTo>
                  <a:pt x="200" y="219"/>
                </a:lnTo>
                <a:lnTo>
                  <a:pt x="176" y="238"/>
                </a:lnTo>
                <a:lnTo>
                  <a:pt x="153" y="259"/>
                </a:lnTo>
                <a:lnTo>
                  <a:pt x="133" y="279"/>
                </a:lnTo>
                <a:lnTo>
                  <a:pt x="114" y="301"/>
                </a:lnTo>
                <a:lnTo>
                  <a:pt x="97" y="323"/>
                </a:lnTo>
                <a:lnTo>
                  <a:pt x="84" y="346"/>
                </a:lnTo>
                <a:lnTo>
                  <a:pt x="72" y="368"/>
                </a:lnTo>
                <a:lnTo>
                  <a:pt x="63" y="386"/>
                </a:lnTo>
                <a:lnTo>
                  <a:pt x="57" y="406"/>
                </a:lnTo>
                <a:lnTo>
                  <a:pt x="51" y="424"/>
                </a:lnTo>
                <a:lnTo>
                  <a:pt x="48" y="443"/>
                </a:lnTo>
                <a:lnTo>
                  <a:pt x="46" y="463"/>
                </a:lnTo>
                <a:lnTo>
                  <a:pt x="44" y="483"/>
                </a:lnTo>
                <a:lnTo>
                  <a:pt x="45" y="503"/>
                </a:lnTo>
                <a:lnTo>
                  <a:pt x="46" y="524"/>
                </a:lnTo>
                <a:lnTo>
                  <a:pt x="49" y="544"/>
                </a:lnTo>
                <a:lnTo>
                  <a:pt x="54" y="564"/>
                </a:lnTo>
                <a:lnTo>
                  <a:pt x="59" y="586"/>
                </a:lnTo>
                <a:lnTo>
                  <a:pt x="65" y="607"/>
                </a:lnTo>
                <a:lnTo>
                  <a:pt x="74" y="630"/>
                </a:lnTo>
                <a:lnTo>
                  <a:pt x="84" y="651"/>
                </a:lnTo>
                <a:lnTo>
                  <a:pt x="94" y="674"/>
                </a:lnTo>
                <a:lnTo>
                  <a:pt x="107" y="696"/>
                </a:lnTo>
                <a:lnTo>
                  <a:pt x="4" y="799"/>
                </a:lnTo>
                <a:lnTo>
                  <a:pt x="2" y="801"/>
                </a:lnTo>
                <a:lnTo>
                  <a:pt x="1" y="804"/>
                </a:lnTo>
                <a:lnTo>
                  <a:pt x="0" y="807"/>
                </a:lnTo>
                <a:lnTo>
                  <a:pt x="0" y="809"/>
                </a:lnTo>
                <a:lnTo>
                  <a:pt x="0" y="812"/>
                </a:lnTo>
                <a:lnTo>
                  <a:pt x="1" y="815"/>
                </a:lnTo>
                <a:lnTo>
                  <a:pt x="2" y="817"/>
                </a:lnTo>
                <a:lnTo>
                  <a:pt x="4" y="820"/>
                </a:lnTo>
                <a:lnTo>
                  <a:pt x="47" y="864"/>
                </a:lnTo>
                <a:lnTo>
                  <a:pt x="49" y="866"/>
                </a:lnTo>
                <a:lnTo>
                  <a:pt x="52" y="867"/>
                </a:lnTo>
                <a:lnTo>
                  <a:pt x="55" y="868"/>
                </a:lnTo>
                <a:lnTo>
                  <a:pt x="58" y="868"/>
                </a:lnTo>
                <a:lnTo>
                  <a:pt x="61" y="868"/>
                </a:lnTo>
                <a:lnTo>
                  <a:pt x="63" y="867"/>
                </a:lnTo>
                <a:lnTo>
                  <a:pt x="66" y="866"/>
                </a:lnTo>
                <a:lnTo>
                  <a:pt x="69" y="864"/>
                </a:lnTo>
                <a:lnTo>
                  <a:pt x="171" y="760"/>
                </a:lnTo>
                <a:lnTo>
                  <a:pt x="198" y="773"/>
                </a:lnTo>
                <a:lnTo>
                  <a:pt x="224" y="786"/>
                </a:lnTo>
                <a:lnTo>
                  <a:pt x="250" y="796"/>
                </a:lnTo>
                <a:lnTo>
                  <a:pt x="276" y="805"/>
                </a:lnTo>
                <a:lnTo>
                  <a:pt x="301" y="811"/>
                </a:lnTo>
                <a:lnTo>
                  <a:pt x="326" y="816"/>
                </a:lnTo>
                <a:lnTo>
                  <a:pt x="350" y="819"/>
                </a:lnTo>
                <a:lnTo>
                  <a:pt x="374" y="820"/>
                </a:lnTo>
                <a:lnTo>
                  <a:pt x="389" y="820"/>
                </a:lnTo>
                <a:lnTo>
                  <a:pt x="405" y="819"/>
                </a:lnTo>
                <a:lnTo>
                  <a:pt x="420" y="816"/>
                </a:lnTo>
                <a:lnTo>
                  <a:pt x="435" y="813"/>
                </a:lnTo>
                <a:lnTo>
                  <a:pt x="450" y="810"/>
                </a:lnTo>
                <a:lnTo>
                  <a:pt x="464" y="806"/>
                </a:lnTo>
                <a:lnTo>
                  <a:pt x="479" y="800"/>
                </a:lnTo>
                <a:lnTo>
                  <a:pt x="493" y="794"/>
                </a:lnTo>
                <a:lnTo>
                  <a:pt x="507" y="787"/>
                </a:lnTo>
                <a:lnTo>
                  <a:pt x="521" y="779"/>
                </a:lnTo>
                <a:lnTo>
                  <a:pt x="535" y="770"/>
                </a:lnTo>
                <a:lnTo>
                  <a:pt x="549" y="762"/>
                </a:lnTo>
                <a:lnTo>
                  <a:pt x="562" y="751"/>
                </a:lnTo>
                <a:lnTo>
                  <a:pt x="575" y="740"/>
                </a:lnTo>
                <a:lnTo>
                  <a:pt x="588" y="730"/>
                </a:lnTo>
                <a:lnTo>
                  <a:pt x="600" y="717"/>
                </a:lnTo>
                <a:lnTo>
                  <a:pt x="613" y="704"/>
                </a:lnTo>
                <a:lnTo>
                  <a:pt x="625" y="690"/>
                </a:lnTo>
                <a:lnTo>
                  <a:pt x="638" y="675"/>
                </a:lnTo>
                <a:lnTo>
                  <a:pt x="650" y="660"/>
                </a:lnTo>
                <a:lnTo>
                  <a:pt x="661" y="643"/>
                </a:lnTo>
                <a:lnTo>
                  <a:pt x="672" y="627"/>
                </a:lnTo>
                <a:lnTo>
                  <a:pt x="683" y="608"/>
                </a:lnTo>
                <a:lnTo>
                  <a:pt x="695" y="590"/>
                </a:lnTo>
                <a:lnTo>
                  <a:pt x="706" y="571"/>
                </a:lnTo>
                <a:lnTo>
                  <a:pt x="715" y="550"/>
                </a:lnTo>
                <a:lnTo>
                  <a:pt x="726" y="530"/>
                </a:lnTo>
                <a:lnTo>
                  <a:pt x="736" y="509"/>
                </a:lnTo>
                <a:lnTo>
                  <a:pt x="755" y="464"/>
                </a:lnTo>
                <a:lnTo>
                  <a:pt x="773" y="415"/>
                </a:lnTo>
                <a:lnTo>
                  <a:pt x="786" y="379"/>
                </a:lnTo>
                <a:lnTo>
                  <a:pt x="798" y="341"/>
                </a:lnTo>
                <a:lnTo>
                  <a:pt x="809" y="306"/>
                </a:lnTo>
                <a:lnTo>
                  <a:pt x="818" y="271"/>
                </a:lnTo>
                <a:lnTo>
                  <a:pt x="834" y="204"/>
                </a:lnTo>
                <a:lnTo>
                  <a:pt x="847" y="143"/>
                </a:lnTo>
                <a:lnTo>
                  <a:pt x="856" y="93"/>
                </a:lnTo>
                <a:lnTo>
                  <a:pt x="862" y="53"/>
                </a:lnTo>
                <a:lnTo>
                  <a:pt x="865" y="26"/>
                </a:lnTo>
                <a:lnTo>
                  <a:pt x="868" y="16"/>
                </a:lnTo>
                <a:lnTo>
                  <a:pt x="868" y="13"/>
                </a:lnTo>
                <a:lnTo>
                  <a:pt x="866" y="10"/>
                </a:lnTo>
                <a:lnTo>
                  <a:pt x="865" y="7"/>
                </a:lnTo>
                <a:lnTo>
                  <a:pt x="863" y="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8B1518-6DAF-9018-0DCD-99A10CD41C3E}"/>
              </a:ext>
            </a:extLst>
          </p:cNvPr>
          <p:cNvSpPr txBox="1"/>
          <p:nvPr/>
        </p:nvSpPr>
        <p:spPr>
          <a:xfrm>
            <a:off x="9812923" y="3348172"/>
            <a:ext cx="1371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Segoe UI Light"/>
                <a:cs typeface="Segoe UI" panose="020B0502040204020203" pitchFamily="34" charset="0"/>
              </a:rPr>
              <a:t>Only 25% data for default loans contain full information</a:t>
            </a:r>
          </a:p>
        </p:txBody>
      </p:sp>
    </p:spTree>
    <p:extLst>
      <p:ext uri="{BB962C8B-B14F-4D97-AF65-F5344CB8AC3E}">
        <p14:creationId xmlns:p14="http://schemas.microsoft.com/office/powerpoint/2010/main" val="3739206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>
            <a:extLst>
              <a:ext uri="{FF2B5EF4-FFF2-40B4-BE49-F238E27FC236}">
                <a16:creationId xmlns:a16="http://schemas.microsoft.com/office/drawing/2014/main" id="{364CFD90-D0E1-4BC3-9D8B-7503E2632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11626" y="1720850"/>
            <a:ext cx="3968750" cy="396875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1163395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exploration </a:t>
            </a:r>
          </a:p>
          <a:p>
            <a:pPr algn="ctr"/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E3ECCC05-FF78-40FA-84FF-172821D8B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248275" y="2857500"/>
            <a:ext cx="1695450" cy="169545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+mj-lt"/>
                <a:hlinkClick r:id="rId3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Insights</a:t>
            </a:r>
            <a:endParaRPr lang="en-US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6178536-4D8A-4FF2-BBDC-4B3E7E0FCF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943725" y="161387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Sales profession 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 maximum defaults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16F1356-9015-4B5C-9C64-3C1D963E5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32600" y="1514475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B7F2E37-0ACF-4E8A-9C1D-EC5B65BA29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93025" y="333472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Repaid loan applicants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 longer age of credit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8F812F5-70AF-4FBD-80D9-D59B3C456D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490264" y="3235325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52C5002-7E64-4069-ACA0-6876E54A9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951345" y="5154978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Default loans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 debt to income ratio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49C5F3A-6F0D-4A0F-AE6E-92F342C22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32600" y="5055576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4A75A79-A67A-4A23-8588-7FC5EB9A5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87500" y="161387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Important features 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Delinq</a:t>
            </a:r>
            <a:r>
              <a:rPr lang="en-US" sz="1600" b="1" dirty="0">
                <a:solidFill>
                  <a:schemeClr val="tx1"/>
                </a:solidFill>
              </a:rPr>
              <a:t>, </a:t>
            </a:r>
            <a:r>
              <a:rPr lang="en-US" sz="1600" b="1" dirty="0" err="1">
                <a:solidFill>
                  <a:schemeClr val="tx1"/>
                </a:solidFill>
              </a:rPr>
              <a:t>clage</a:t>
            </a:r>
            <a:r>
              <a:rPr lang="en-US" sz="1600" b="1" dirty="0">
                <a:solidFill>
                  <a:schemeClr val="tx1"/>
                </a:solidFill>
              </a:rPr>
              <a:t>, </a:t>
            </a:r>
            <a:r>
              <a:rPr lang="en-US" sz="1600" b="1" dirty="0" err="1">
                <a:solidFill>
                  <a:schemeClr val="tx1"/>
                </a:solidFill>
              </a:rPr>
              <a:t>debtinc</a:t>
            </a:r>
            <a:r>
              <a:rPr lang="en-US" sz="1600" dirty="0"/>
              <a:t>, 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BC62739-FA35-49F8-8929-743B31F55A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19600" y="1514475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71BB375D-5EE6-4428-9817-2C7DB6B943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8200" y="333472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Missing values in dataset - 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Consists of 34 % defaults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3A511B7-C7F3-4107-9962-1E10D2E08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670300" y="3235325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4D7D4B6-62C2-45AB-89A5-3A41DA021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87500" y="5154978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Loans with negative equity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25% of them default 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3902602-D4BC-4D44-AC14-BB55A86C5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19600" y="5055576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1" name="Group 30" descr="Icons of bar chart and line graph.">
            <a:extLst>
              <a:ext uri="{FF2B5EF4-FFF2-40B4-BE49-F238E27FC236}">
                <a16:creationId xmlns:a16="http://schemas.microsoft.com/office/drawing/2014/main" id="{044C3643-8A0E-47C1-BEB8-C73203B5E58D}"/>
              </a:ext>
            </a:extLst>
          </p:cNvPr>
          <p:cNvGrpSpPr/>
          <p:nvPr/>
        </p:nvGrpSpPr>
        <p:grpSpPr>
          <a:xfrm>
            <a:off x="4715661" y="1810536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32" name="Freeform 372">
              <a:extLst>
                <a:ext uri="{FF2B5EF4-FFF2-40B4-BE49-F238E27FC236}">
                  <a16:creationId xmlns:a16="http://schemas.microsoft.com/office/drawing/2014/main" id="{56E8F5A5-5318-470B-8F42-337C26408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373">
              <a:extLst>
                <a:ext uri="{FF2B5EF4-FFF2-40B4-BE49-F238E27FC236}">
                  <a16:creationId xmlns:a16="http://schemas.microsoft.com/office/drawing/2014/main" id="{6AA1356D-8F1B-4281-BEC5-5B4EBF746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4" name="Freeform 1676" descr="Icon of check box. ">
            <a:extLst>
              <a:ext uri="{FF2B5EF4-FFF2-40B4-BE49-F238E27FC236}">
                <a16:creationId xmlns:a16="http://schemas.microsoft.com/office/drawing/2014/main" id="{6FB02354-C73F-4DCF-8004-E9CCA66963EA}"/>
              </a:ext>
            </a:extLst>
          </p:cNvPr>
          <p:cNvSpPr>
            <a:spLocks noEditPoints="1"/>
          </p:cNvSpPr>
          <p:nvPr/>
        </p:nvSpPr>
        <p:spPr bwMode="auto">
          <a:xfrm>
            <a:off x="7129621" y="1811496"/>
            <a:ext cx="345758" cy="345758"/>
          </a:xfrm>
          <a:custGeom>
            <a:avLst/>
            <a:gdLst>
              <a:gd name="T0" fmla="*/ 374 w 719"/>
              <a:gd name="T1" fmla="*/ 267 h 719"/>
              <a:gd name="T2" fmla="*/ 366 w 719"/>
              <a:gd name="T3" fmla="*/ 263 h 719"/>
              <a:gd name="T4" fmla="*/ 362 w 719"/>
              <a:gd name="T5" fmla="*/ 254 h 719"/>
              <a:gd name="T6" fmla="*/ 366 w 719"/>
              <a:gd name="T7" fmla="*/ 247 h 719"/>
              <a:gd name="T8" fmla="*/ 374 w 719"/>
              <a:gd name="T9" fmla="*/ 243 h 719"/>
              <a:gd name="T10" fmla="*/ 621 w 719"/>
              <a:gd name="T11" fmla="*/ 244 h 719"/>
              <a:gd name="T12" fmla="*/ 627 w 719"/>
              <a:gd name="T13" fmla="*/ 250 h 719"/>
              <a:gd name="T14" fmla="*/ 627 w 719"/>
              <a:gd name="T15" fmla="*/ 260 h 719"/>
              <a:gd name="T16" fmla="*/ 621 w 719"/>
              <a:gd name="T17" fmla="*/ 265 h 719"/>
              <a:gd name="T18" fmla="*/ 616 w 719"/>
              <a:gd name="T19" fmla="*/ 528 h 719"/>
              <a:gd name="T20" fmla="*/ 370 w 719"/>
              <a:gd name="T21" fmla="*/ 527 h 719"/>
              <a:gd name="T22" fmla="*/ 363 w 719"/>
              <a:gd name="T23" fmla="*/ 521 h 719"/>
              <a:gd name="T24" fmla="*/ 363 w 719"/>
              <a:gd name="T25" fmla="*/ 512 h 719"/>
              <a:gd name="T26" fmla="*/ 370 w 719"/>
              <a:gd name="T27" fmla="*/ 505 h 719"/>
              <a:gd name="T28" fmla="*/ 616 w 719"/>
              <a:gd name="T29" fmla="*/ 504 h 719"/>
              <a:gd name="T30" fmla="*/ 625 w 719"/>
              <a:gd name="T31" fmla="*/ 507 h 719"/>
              <a:gd name="T32" fmla="*/ 628 w 719"/>
              <a:gd name="T33" fmla="*/ 516 h 719"/>
              <a:gd name="T34" fmla="*/ 625 w 719"/>
              <a:gd name="T35" fmla="*/ 525 h 719"/>
              <a:gd name="T36" fmla="*/ 616 w 719"/>
              <a:gd name="T37" fmla="*/ 528 h 719"/>
              <a:gd name="T38" fmla="*/ 171 w 719"/>
              <a:gd name="T39" fmla="*/ 279 h 719"/>
              <a:gd name="T40" fmla="*/ 164 w 719"/>
              <a:gd name="T41" fmla="*/ 282 h 719"/>
              <a:gd name="T42" fmla="*/ 155 w 719"/>
              <a:gd name="T43" fmla="*/ 279 h 719"/>
              <a:gd name="T44" fmla="*/ 92 w 719"/>
              <a:gd name="T45" fmla="*/ 214 h 719"/>
              <a:gd name="T46" fmla="*/ 92 w 719"/>
              <a:gd name="T47" fmla="*/ 205 h 719"/>
              <a:gd name="T48" fmla="*/ 98 w 719"/>
              <a:gd name="T49" fmla="*/ 198 h 719"/>
              <a:gd name="T50" fmla="*/ 107 w 719"/>
              <a:gd name="T51" fmla="*/ 198 h 719"/>
              <a:gd name="T52" fmla="*/ 164 w 719"/>
              <a:gd name="T53" fmla="*/ 253 h 719"/>
              <a:gd name="T54" fmla="*/ 309 w 719"/>
              <a:gd name="T55" fmla="*/ 109 h 719"/>
              <a:gd name="T56" fmla="*/ 318 w 719"/>
              <a:gd name="T57" fmla="*/ 109 h 719"/>
              <a:gd name="T58" fmla="*/ 325 w 719"/>
              <a:gd name="T59" fmla="*/ 114 h 719"/>
              <a:gd name="T60" fmla="*/ 325 w 719"/>
              <a:gd name="T61" fmla="*/ 124 h 719"/>
              <a:gd name="T62" fmla="*/ 323 w 719"/>
              <a:gd name="T63" fmla="*/ 414 h 719"/>
              <a:gd name="T64" fmla="*/ 168 w 719"/>
              <a:gd name="T65" fmla="*/ 568 h 719"/>
              <a:gd name="T66" fmla="*/ 158 w 719"/>
              <a:gd name="T67" fmla="*/ 568 h 719"/>
              <a:gd name="T68" fmla="*/ 94 w 719"/>
              <a:gd name="T69" fmla="*/ 505 h 719"/>
              <a:gd name="T70" fmla="*/ 91 w 719"/>
              <a:gd name="T71" fmla="*/ 497 h 719"/>
              <a:gd name="T72" fmla="*/ 94 w 719"/>
              <a:gd name="T73" fmla="*/ 488 h 719"/>
              <a:gd name="T74" fmla="*/ 103 w 719"/>
              <a:gd name="T75" fmla="*/ 485 h 719"/>
              <a:gd name="T76" fmla="*/ 111 w 719"/>
              <a:gd name="T77" fmla="*/ 488 h 719"/>
              <a:gd name="T78" fmla="*/ 306 w 719"/>
              <a:gd name="T79" fmla="*/ 397 h 719"/>
              <a:gd name="T80" fmla="*/ 314 w 719"/>
              <a:gd name="T81" fmla="*/ 394 h 719"/>
              <a:gd name="T82" fmla="*/ 323 w 719"/>
              <a:gd name="T83" fmla="*/ 398 h 719"/>
              <a:gd name="T84" fmla="*/ 326 w 719"/>
              <a:gd name="T85" fmla="*/ 406 h 719"/>
              <a:gd name="T86" fmla="*/ 323 w 719"/>
              <a:gd name="T87" fmla="*/ 414 h 719"/>
              <a:gd name="T88" fmla="*/ 12 w 719"/>
              <a:gd name="T89" fmla="*/ 0 h 719"/>
              <a:gd name="T90" fmla="*/ 3 w 719"/>
              <a:gd name="T91" fmla="*/ 5 h 719"/>
              <a:gd name="T92" fmla="*/ 0 w 719"/>
              <a:gd name="T93" fmla="*/ 13 h 719"/>
              <a:gd name="T94" fmla="*/ 1 w 719"/>
              <a:gd name="T95" fmla="*/ 713 h 719"/>
              <a:gd name="T96" fmla="*/ 8 w 719"/>
              <a:gd name="T97" fmla="*/ 719 h 719"/>
              <a:gd name="T98" fmla="*/ 707 w 719"/>
              <a:gd name="T99" fmla="*/ 719 h 719"/>
              <a:gd name="T100" fmla="*/ 716 w 719"/>
              <a:gd name="T101" fmla="*/ 716 h 719"/>
              <a:gd name="T102" fmla="*/ 719 w 719"/>
              <a:gd name="T103" fmla="*/ 707 h 719"/>
              <a:gd name="T104" fmla="*/ 718 w 719"/>
              <a:gd name="T105" fmla="*/ 8 h 719"/>
              <a:gd name="T106" fmla="*/ 711 w 719"/>
              <a:gd name="T107" fmla="*/ 2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19" h="719">
                <a:moveTo>
                  <a:pt x="616" y="267"/>
                </a:moveTo>
                <a:lnTo>
                  <a:pt x="374" y="267"/>
                </a:lnTo>
                <a:lnTo>
                  <a:pt x="370" y="265"/>
                </a:lnTo>
                <a:lnTo>
                  <a:pt x="366" y="263"/>
                </a:lnTo>
                <a:lnTo>
                  <a:pt x="363" y="260"/>
                </a:lnTo>
                <a:lnTo>
                  <a:pt x="362" y="254"/>
                </a:lnTo>
                <a:lnTo>
                  <a:pt x="363" y="250"/>
                </a:lnTo>
                <a:lnTo>
                  <a:pt x="366" y="247"/>
                </a:lnTo>
                <a:lnTo>
                  <a:pt x="370" y="244"/>
                </a:lnTo>
                <a:lnTo>
                  <a:pt x="374" y="243"/>
                </a:lnTo>
                <a:lnTo>
                  <a:pt x="616" y="243"/>
                </a:lnTo>
                <a:lnTo>
                  <a:pt x="621" y="244"/>
                </a:lnTo>
                <a:lnTo>
                  <a:pt x="625" y="247"/>
                </a:lnTo>
                <a:lnTo>
                  <a:pt x="627" y="250"/>
                </a:lnTo>
                <a:lnTo>
                  <a:pt x="628" y="254"/>
                </a:lnTo>
                <a:lnTo>
                  <a:pt x="627" y="260"/>
                </a:lnTo>
                <a:lnTo>
                  <a:pt x="625" y="263"/>
                </a:lnTo>
                <a:lnTo>
                  <a:pt x="621" y="265"/>
                </a:lnTo>
                <a:lnTo>
                  <a:pt x="616" y="267"/>
                </a:lnTo>
                <a:close/>
                <a:moveTo>
                  <a:pt x="616" y="528"/>
                </a:moveTo>
                <a:lnTo>
                  <a:pt x="374" y="528"/>
                </a:lnTo>
                <a:lnTo>
                  <a:pt x="370" y="527"/>
                </a:lnTo>
                <a:lnTo>
                  <a:pt x="366" y="525"/>
                </a:lnTo>
                <a:lnTo>
                  <a:pt x="363" y="521"/>
                </a:lnTo>
                <a:lnTo>
                  <a:pt x="362" y="516"/>
                </a:lnTo>
                <a:lnTo>
                  <a:pt x="363" y="512"/>
                </a:lnTo>
                <a:lnTo>
                  <a:pt x="366" y="507"/>
                </a:lnTo>
                <a:lnTo>
                  <a:pt x="370" y="505"/>
                </a:lnTo>
                <a:lnTo>
                  <a:pt x="374" y="504"/>
                </a:lnTo>
                <a:lnTo>
                  <a:pt x="616" y="504"/>
                </a:lnTo>
                <a:lnTo>
                  <a:pt x="621" y="505"/>
                </a:lnTo>
                <a:lnTo>
                  <a:pt x="625" y="507"/>
                </a:lnTo>
                <a:lnTo>
                  <a:pt x="627" y="512"/>
                </a:lnTo>
                <a:lnTo>
                  <a:pt x="628" y="516"/>
                </a:lnTo>
                <a:lnTo>
                  <a:pt x="627" y="521"/>
                </a:lnTo>
                <a:lnTo>
                  <a:pt x="625" y="525"/>
                </a:lnTo>
                <a:lnTo>
                  <a:pt x="621" y="527"/>
                </a:lnTo>
                <a:lnTo>
                  <a:pt x="616" y="528"/>
                </a:lnTo>
                <a:close/>
                <a:moveTo>
                  <a:pt x="323" y="127"/>
                </a:moveTo>
                <a:lnTo>
                  <a:pt x="171" y="279"/>
                </a:lnTo>
                <a:lnTo>
                  <a:pt x="168" y="282"/>
                </a:lnTo>
                <a:lnTo>
                  <a:pt x="164" y="282"/>
                </a:lnTo>
                <a:lnTo>
                  <a:pt x="158" y="282"/>
                </a:lnTo>
                <a:lnTo>
                  <a:pt x="155" y="279"/>
                </a:lnTo>
                <a:lnTo>
                  <a:pt x="94" y="218"/>
                </a:lnTo>
                <a:lnTo>
                  <a:pt x="92" y="214"/>
                </a:lnTo>
                <a:lnTo>
                  <a:pt x="91" y="209"/>
                </a:lnTo>
                <a:lnTo>
                  <a:pt x="92" y="205"/>
                </a:lnTo>
                <a:lnTo>
                  <a:pt x="94" y="201"/>
                </a:lnTo>
                <a:lnTo>
                  <a:pt x="98" y="198"/>
                </a:lnTo>
                <a:lnTo>
                  <a:pt x="103" y="197"/>
                </a:lnTo>
                <a:lnTo>
                  <a:pt x="107" y="198"/>
                </a:lnTo>
                <a:lnTo>
                  <a:pt x="111" y="201"/>
                </a:lnTo>
                <a:lnTo>
                  <a:pt x="164" y="253"/>
                </a:lnTo>
                <a:lnTo>
                  <a:pt x="306" y="111"/>
                </a:lnTo>
                <a:lnTo>
                  <a:pt x="309" y="109"/>
                </a:lnTo>
                <a:lnTo>
                  <a:pt x="314" y="108"/>
                </a:lnTo>
                <a:lnTo>
                  <a:pt x="318" y="109"/>
                </a:lnTo>
                <a:lnTo>
                  <a:pt x="323" y="111"/>
                </a:lnTo>
                <a:lnTo>
                  <a:pt x="325" y="114"/>
                </a:lnTo>
                <a:lnTo>
                  <a:pt x="326" y="119"/>
                </a:lnTo>
                <a:lnTo>
                  <a:pt x="325" y="124"/>
                </a:lnTo>
                <a:lnTo>
                  <a:pt x="323" y="127"/>
                </a:lnTo>
                <a:close/>
                <a:moveTo>
                  <a:pt x="323" y="414"/>
                </a:moveTo>
                <a:lnTo>
                  <a:pt x="171" y="565"/>
                </a:lnTo>
                <a:lnTo>
                  <a:pt x="168" y="568"/>
                </a:lnTo>
                <a:lnTo>
                  <a:pt x="164" y="569"/>
                </a:lnTo>
                <a:lnTo>
                  <a:pt x="158" y="568"/>
                </a:lnTo>
                <a:lnTo>
                  <a:pt x="155" y="565"/>
                </a:lnTo>
                <a:lnTo>
                  <a:pt x="94" y="505"/>
                </a:lnTo>
                <a:lnTo>
                  <a:pt x="92" y="502"/>
                </a:lnTo>
                <a:lnTo>
                  <a:pt x="91" y="497"/>
                </a:lnTo>
                <a:lnTo>
                  <a:pt x="92" y="493"/>
                </a:lnTo>
                <a:lnTo>
                  <a:pt x="94" y="488"/>
                </a:lnTo>
                <a:lnTo>
                  <a:pt x="98" y="486"/>
                </a:lnTo>
                <a:lnTo>
                  <a:pt x="103" y="485"/>
                </a:lnTo>
                <a:lnTo>
                  <a:pt x="107" y="486"/>
                </a:lnTo>
                <a:lnTo>
                  <a:pt x="111" y="488"/>
                </a:lnTo>
                <a:lnTo>
                  <a:pt x="164" y="540"/>
                </a:lnTo>
                <a:lnTo>
                  <a:pt x="306" y="397"/>
                </a:lnTo>
                <a:lnTo>
                  <a:pt x="309" y="395"/>
                </a:lnTo>
                <a:lnTo>
                  <a:pt x="314" y="394"/>
                </a:lnTo>
                <a:lnTo>
                  <a:pt x="318" y="395"/>
                </a:lnTo>
                <a:lnTo>
                  <a:pt x="323" y="398"/>
                </a:lnTo>
                <a:lnTo>
                  <a:pt x="325" y="401"/>
                </a:lnTo>
                <a:lnTo>
                  <a:pt x="326" y="406"/>
                </a:lnTo>
                <a:lnTo>
                  <a:pt x="325" y="410"/>
                </a:lnTo>
                <a:lnTo>
                  <a:pt x="323" y="414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3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3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5" name="Freeform 4665" descr="Icon of graph. ">
            <a:extLst>
              <a:ext uri="{FF2B5EF4-FFF2-40B4-BE49-F238E27FC236}">
                <a16:creationId xmlns:a16="http://schemas.microsoft.com/office/drawing/2014/main" id="{557E39B2-E017-4E5C-B53E-DDE3B9D4C92C}"/>
              </a:ext>
            </a:extLst>
          </p:cNvPr>
          <p:cNvSpPr>
            <a:spLocks/>
          </p:cNvSpPr>
          <p:nvPr/>
        </p:nvSpPr>
        <p:spPr bwMode="auto">
          <a:xfrm>
            <a:off x="7877961" y="3531386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36" name="Group 35" descr="Icon of human being and gear. ">
            <a:extLst>
              <a:ext uri="{FF2B5EF4-FFF2-40B4-BE49-F238E27FC236}">
                <a16:creationId xmlns:a16="http://schemas.microsoft.com/office/drawing/2014/main" id="{ECC5F635-1712-4572-A9EC-F94E2199DDBD}"/>
              </a:ext>
            </a:extLst>
          </p:cNvPr>
          <p:cNvGrpSpPr/>
          <p:nvPr/>
        </p:nvGrpSpPr>
        <p:grpSpPr>
          <a:xfrm>
            <a:off x="7133464" y="5355478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Freeform 3673">
              <a:extLst>
                <a:ext uri="{FF2B5EF4-FFF2-40B4-BE49-F238E27FC236}">
                  <a16:creationId xmlns:a16="http://schemas.microsoft.com/office/drawing/2014/main" id="{D1391604-D4EC-48A8-AE57-EDF194392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3674">
              <a:extLst>
                <a:ext uri="{FF2B5EF4-FFF2-40B4-BE49-F238E27FC236}">
                  <a16:creationId xmlns:a16="http://schemas.microsoft.com/office/drawing/2014/main" id="{44A4D0F8-0767-41BC-BE62-0AED99EC8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39" name="Group 38" descr="Icon of gears. ">
            <a:extLst>
              <a:ext uri="{FF2B5EF4-FFF2-40B4-BE49-F238E27FC236}">
                <a16:creationId xmlns:a16="http://schemas.microsoft.com/office/drawing/2014/main" id="{5BC0E3F0-447D-4721-AB1F-C8243BA36671}"/>
              </a:ext>
            </a:extLst>
          </p:cNvPr>
          <p:cNvGrpSpPr/>
          <p:nvPr/>
        </p:nvGrpSpPr>
        <p:grpSpPr>
          <a:xfrm>
            <a:off x="4717582" y="5353558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Freeform 4359">
              <a:extLst>
                <a:ext uri="{FF2B5EF4-FFF2-40B4-BE49-F238E27FC236}">
                  <a16:creationId xmlns:a16="http://schemas.microsoft.com/office/drawing/2014/main" id="{351831F3-9830-4A23-8B34-11A3FCCA0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4360">
              <a:extLst>
                <a:ext uri="{FF2B5EF4-FFF2-40B4-BE49-F238E27FC236}">
                  <a16:creationId xmlns:a16="http://schemas.microsoft.com/office/drawing/2014/main" id="{CDB8F87B-81A2-480F-ADA8-BFB5FD890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42" name="Freeform 4346" descr="Icon of box and whisker chart. ">
            <a:extLst>
              <a:ext uri="{FF2B5EF4-FFF2-40B4-BE49-F238E27FC236}">
                <a16:creationId xmlns:a16="http://schemas.microsoft.com/office/drawing/2014/main" id="{D131817A-5B27-4718-8BAC-45C9CEDA45D9}"/>
              </a:ext>
            </a:extLst>
          </p:cNvPr>
          <p:cNvSpPr>
            <a:spLocks noEditPoints="1"/>
          </p:cNvSpPr>
          <p:nvPr/>
        </p:nvSpPr>
        <p:spPr bwMode="auto">
          <a:xfrm>
            <a:off x="3967321" y="3532346"/>
            <a:ext cx="345758" cy="345758"/>
          </a:xfrm>
          <a:custGeom>
            <a:avLst/>
            <a:gdLst>
              <a:gd name="T0" fmla="*/ 706 w 898"/>
              <a:gd name="T1" fmla="*/ 479 h 898"/>
              <a:gd name="T2" fmla="*/ 652 w 898"/>
              <a:gd name="T3" fmla="*/ 556 h 898"/>
              <a:gd name="T4" fmla="*/ 632 w 898"/>
              <a:gd name="T5" fmla="*/ 551 h 898"/>
              <a:gd name="T6" fmla="*/ 576 w 898"/>
              <a:gd name="T7" fmla="*/ 477 h 898"/>
              <a:gd name="T8" fmla="*/ 571 w 898"/>
              <a:gd name="T9" fmla="*/ 398 h 898"/>
              <a:gd name="T10" fmla="*/ 628 w 898"/>
              <a:gd name="T11" fmla="*/ 129 h 898"/>
              <a:gd name="T12" fmla="*/ 643 w 898"/>
              <a:gd name="T13" fmla="*/ 114 h 898"/>
              <a:gd name="T14" fmla="*/ 658 w 898"/>
              <a:gd name="T15" fmla="*/ 129 h 898"/>
              <a:gd name="T16" fmla="*/ 717 w 898"/>
              <a:gd name="T17" fmla="*/ 398 h 898"/>
              <a:gd name="T18" fmla="*/ 621 w 898"/>
              <a:gd name="T19" fmla="*/ 758 h 898"/>
              <a:gd name="T20" fmla="*/ 589 w 898"/>
              <a:gd name="T21" fmla="*/ 727 h 898"/>
              <a:gd name="T22" fmla="*/ 589 w 898"/>
              <a:gd name="T23" fmla="*/ 680 h 898"/>
              <a:gd name="T24" fmla="*/ 621 w 898"/>
              <a:gd name="T25" fmla="*/ 648 h 898"/>
              <a:gd name="T26" fmla="*/ 667 w 898"/>
              <a:gd name="T27" fmla="*/ 648 h 898"/>
              <a:gd name="T28" fmla="*/ 699 w 898"/>
              <a:gd name="T29" fmla="*/ 680 h 898"/>
              <a:gd name="T30" fmla="*/ 699 w 898"/>
              <a:gd name="T31" fmla="*/ 727 h 898"/>
              <a:gd name="T32" fmla="*/ 667 w 898"/>
              <a:gd name="T33" fmla="*/ 758 h 898"/>
              <a:gd name="T34" fmla="*/ 536 w 898"/>
              <a:gd name="T35" fmla="*/ 294 h 898"/>
              <a:gd name="T36" fmla="*/ 479 w 898"/>
              <a:gd name="T37" fmla="*/ 546 h 898"/>
              <a:gd name="T38" fmla="*/ 461 w 898"/>
              <a:gd name="T39" fmla="*/ 558 h 898"/>
              <a:gd name="T40" fmla="*/ 450 w 898"/>
              <a:gd name="T41" fmla="*/ 299 h 898"/>
              <a:gd name="T42" fmla="*/ 390 w 898"/>
              <a:gd name="T43" fmla="*/ 287 h 898"/>
              <a:gd name="T44" fmla="*/ 398 w 898"/>
              <a:gd name="T45" fmla="*/ 211 h 898"/>
              <a:gd name="T46" fmla="*/ 454 w 898"/>
              <a:gd name="T47" fmla="*/ 118 h 898"/>
              <a:gd name="T48" fmla="*/ 475 w 898"/>
              <a:gd name="T49" fmla="*/ 118 h 898"/>
              <a:gd name="T50" fmla="*/ 530 w 898"/>
              <a:gd name="T51" fmla="*/ 211 h 898"/>
              <a:gd name="T52" fmla="*/ 465 w 898"/>
              <a:gd name="T53" fmla="*/ 763 h 898"/>
              <a:gd name="T54" fmla="*/ 422 w 898"/>
              <a:gd name="T55" fmla="*/ 745 h 898"/>
              <a:gd name="T56" fmla="*/ 405 w 898"/>
              <a:gd name="T57" fmla="*/ 703 h 898"/>
              <a:gd name="T58" fmla="*/ 422 w 898"/>
              <a:gd name="T59" fmla="*/ 661 h 898"/>
              <a:gd name="T60" fmla="*/ 465 w 898"/>
              <a:gd name="T61" fmla="*/ 643 h 898"/>
              <a:gd name="T62" fmla="*/ 506 w 898"/>
              <a:gd name="T63" fmla="*/ 661 h 898"/>
              <a:gd name="T64" fmla="*/ 525 w 898"/>
              <a:gd name="T65" fmla="*/ 703 h 898"/>
              <a:gd name="T66" fmla="*/ 506 w 898"/>
              <a:gd name="T67" fmla="*/ 745 h 898"/>
              <a:gd name="T68" fmla="*/ 465 w 898"/>
              <a:gd name="T69" fmla="*/ 763 h 898"/>
              <a:gd name="T70" fmla="*/ 318 w 898"/>
              <a:gd name="T71" fmla="*/ 419 h 898"/>
              <a:gd name="T72" fmla="*/ 263 w 898"/>
              <a:gd name="T73" fmla="*/ 556 h 898"/>
              <a:gd name="T74" fmla="*/ 242 w 898"/>
              <a:gd name="T75" fmla="*/ 551 h 898"/>
              <a:gd name="T76" fmla="*/ 186 w 898"/>
              <a:gd name="T77" fmla="*/ 417 h 898"/>
              <a:gd name="T78" fmla="*/ 181 w 898"/>
              <a:gd name="T79" fmla="*/ 339 h 898"/>
              <a:gd name="T80" fmla="*/ 240 w 898"/>
              <a:gd name="T81" fmla="*/ 129 h 898"/>
              <a:gd name="T82" fmla="*/ 255 w 898"/>
              <a:gd name="T83" fmla="*/ 114 h 898"/>
              <a:gd name="T84" fmla="*/ 270 w 898"/>
              <a:gd name="T85" fmla="*/ 129 h 898"/>
              <a:gd name="T86" fmla="*/ 329 w 898"/>
              <a:gd name="T87" fmla="*/ 339 h 898"/>
              <a:gd name="T88" fmla="*/ 231 w 898"/>
              <a:gd name="T89" fmla="*/ 758 h 898"/>
              <a:gd name="T90" fmla="*/ 200 w 898"/>
              <a:gd name="T91" fmla="*/ 727 h 898"/>
              <a:gd name="T92" fmla="*/ 200 w 898"/>
              <a:gd name="T93" fmla="*/ 680 h 898"/>
              <a:gd name="T94" fmla="*/ 231 w 898"/>
              <a:gd name="T95" fmla="*/ 648 h 898"/>
              <a:gd name="T96" fmla="*/ 278 w 898"/>
              <a:gd name="T97" fmla="*/ 648 h 898"/>
              <a:gd name="T98" fmla="*/ 311 w 898"/>
              <a:gd name="T99" fmla="*/ 680 h 898"/>
              <a:gd name="T100" fmla="*/ 311 w 898"/>
              <a:gd name="T101" fmla="*/ 727 h 898"/>
              <a:gd name="T102" fmla="*/ 278 w 898"/>
              <a:gd name="T103" fmla="*/ 758 h 898"/>
              <a:gd name="T104" fmla="*/ 10 w 898"/>
              <a:gd name="T105" fmla="*/ 2 h 898"/>
              <a:gd name="T106" fmla="*/ 1 w 898"/>
              <a:gd name="T107" fmla="*/ 886 h 898"/>
              <a:gd name="T108" fmla="*/ 883 w 898"/>
              <a:gd name="T109" fmla="*/ 898 h 898"/>
              <a:gd name="T110" fmla="*/ 898 w 898"/>
              <a:gd name="T111" fmla="*/ 883 h 898"/>
              <a:gd name="T112" fmla="*/ 886 w 898"/>
              <a:gd name="T113" fmla="*/ 0 h 8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898" h="898">
                <a:moveTo>
                  <a:pt x="718" y="464"/>
                </a:moveTo>
                <a:lnTo>
                  <a:pt x="718" y="467"/>
                </a:lnTo>
                <a:lnTo>
                  <a:pt x="717" y="470"/>
                </a:lnTo>
                <a:lnTo>
                  <a:pt x="716" y="472"/>
                </a:lnTo>
                <a:lnTo>
                  <a:pt x="714" y="474"/>
                </a:lnTo>
                <a:lnTo>
                  <a:pt x="712" y="477"/>
                </a:lnTo>
                <a:lnTo>
                  <a:pt x="710" y="478"/>
                </a:lnTo>
                <a:lnTo>
                  <a:pt x="706" y="479"/>
                </a:lnTo>
                <a:lnTo>
                  <a:pt x="703" y="479"/>
                </a:lnTo>
                <a:lnTo>
                  <a:pt x="658" y="479"/>
                </a:lnTo>
                <a:lnTo>
                  <a:pt x="658" y="543"/>
                </a:lnTo>
                <a:lnTo>
                  <a:pt x="658" y="546"/>
                </a:lnTo>
                <a:lnTo>
                  <a:pt x="657" y="549"/>
                </a:lnTo>
                <a:lnTo>
                  <a:pt x="656" y="551"/>
                </a:lnTo>
                <a:lnTo>
                  <a:pt x="654" y="554"/>
                </a:lnTo>
                <a:lnTo>
                  <a:pt x="652" y="556"/>
                </a:lnTo>
                <a:lnTo>
                  <a:pt x="650" y="557"/>
                </a:lnTo>
                <a:lnTo>
                  <a:pt x="647" y="558"/>
                </a:lnTo>
                <a:lnTo>
                  <a:pt x="643" y="558"/>
                </a:lnTo>
                <a:lnTo>
                  <a:pt x="641" y="558"/>
                </a:lnTo>
                <a:lnTo>
                  <a:pt x="638" y="557"/>
                </a:lnTo>
                <a:lnTo>
                  <a:pt x="636" y="556"/>
                </a:lnTo>
                <a:lnTo>
                  <a:pt x="634" y="554"/>
                </a:lnTo>
                <a:lnTo>
                  <a:pt x="632" y="551"/>
                </a:lnTo>
                <a:lnTo>
                  <a:pt x="631" y="549"/>
                </a:lnTo>
                <a:lnTo>
                  <a:pt x="629" y="546"/>
                </a:lnTo>
                <a:lnTo>
                  <a:pt x="628" y="543"/>
                </a:lnTo>
                <a:lnTo>
                  <a:pt x="628" y="479"/>
                </a:lnTo>
                <a:lnTo>
                  <a:pt x="583" y="479"/>
                </a:lnTo>
                <a:lnTo>
                  <a:pt x="581" y="479"/>
                </a:lnTo>
                <a:lnTo>
                  <a:pt x="578" y="478"/>
                </a:lnTo>
                <a:lnTo>
                  <a:pt x="576" y="477"/>
                </a:lnTo>
                <a:lnTo>
                  <a:pt x="574" y="474"/>
                </a:lnTo>
                <a:lnTo>
                  <a:pt x="572" y="472"/>
                </a:lnTo>
                <a:lnTo>
                  <a:pt x="571" y="470"/>
                </a:lnTo>
                <a:lnTo>
                  <a:pt x="570" y="467"/>
                </a:lnTo>
                <a:lnTo>
                  <a:pt x="570" y="464"/>
                </a:lnTo>
                <a:lnTo>
                  <a:pt x="570" y="404"/>
                </a:lnTo>
                <a:lnTo>
                  <a:pt x="570" y="402"/>
                </a:lnTo>
                <a:lnTo>
                  <a:pt x="571" y="398"/>
                </a:lnTo>
                <a:lnTo>
                  <a:pt x="572" y="396"/>
                </a:lnTo>
                <a:lnTo>
                  <a:pt x="574" y="394"/>
                </a:lnTo>
                <a:lnTo>
                  <a:pt x="576" y="392"/>
                </a:lnTo>
                <a:lnTo>
                  <a:pt x="578" y="391"/>
                </a:lnTo>
                <a:lnTo>
                  <a:pt x="581" y="390"/>
                </a:lnTo>
                <a:lnTo>
                  <a:pt x="583" y="389"/>
                </a:lnTo>
                <a:lnTo>
                  <a:pt x="628" y="389"/>
                </a:lnTo>
                <a:lnTo>
                  <a:pt x="628" y="129"/>
                </a:lnTo>
                <a:lnTo>
                  <a:pt x="629" y="126"/>
                </a:lnTo>
                <a:lnTo>
                  <a:pt x="631" y="123"/>
                </a:lnTo>
                <a:lnTo>
                  <a:pt x="632" y="121"/>
                </a:lnTo>
                <a:lnTo>
                  <a:pt x="634" y="118"/>
                </a:lnTo>
                <a:lnTo>
                  <a:pt x="636" y="117"/>
                </a:lnTo>
                <a:lnTo>
                  <a:pt x="638" y="115"/>
                </a:lnTo>
                <a:lnTo>
                  <a:pt x="641" y="114"/>
                </a:lnTo>
                <a:lnTo>
                  <a:pt x="643" y="114"/>
                </a:lnTo>
                <a:lnTo>
                  <a:pt x="647" y="114"/>
                </a:lnTo>
                <a:lnTo>
                  <a:pt x="650" y="115"/>
                </a:lnTo>
                <a:lnTo>
                  <a:pt x="652" y="117"/>
                </a:lnTo>
                <a:lnTo>
                  <a:pt x="654" y="118"/>
                </a:lnTo>
                <a:lnTo>
                  <a:pt x="656" y="121"/>
                </a:lnTo>
                <a:lnTo>
                  <a:pt x="657" y="123"/>
                </a:lnTo>
                <a:lnTo>
                  <a:pt x="658" y="127"/>
                </a:lnTo>
                <a:lnTo>
                  <a:pt x="658" y="129"/>
                </a:lnTo>
                <a:lnTo>
                  <a:pt x="658" y="389"/>
                </a:lnTo>
                <a:lnTo>
                  <a:pt x="703" y="389"/>
                </a:lnTo>
                <a:lnTo>
                  <a:pt x="706" y="390"/>
                </a:lnTo>
                <a:lnTo>
                  <a:pt x="710" y="391"/>
                </a:lnTo>
                <a:lnTo>
                  <a:pt x="712" y="392"/>
                </a:lnTo>
                <a:lnTo>
                  <a:pt x="714" y="394"/>
                </a:lnTo>
                <a:lnTo>
                  <a:pt x="716" y="396"/>
                </a:lnTo>
                <a:lnTo>
                  <a:pt x="717" y="398"/>
                </a:lnTo>
                <a:lnTo>
                  <a:pt x="718" y="402"/>
                </a:lnTo>
                <a:lnTo>
                  <a:pt x="718" y="404"/>
                </a:lnTo>
                <a:lnTo>
                  <a:pt x="718" y="464"/>
                </a:lnTo>
                <a:close/>
                <a:moveTo>
                  <a:pt x="643" y="763"/>
                </a:moveTo>
                <a:lnTo>
                  <a:pt x="638" y="762"/>
                </a:lnTo>
                <a:lnTo>
                  <a:pt x="632" y="762"/>
                </a:lnTo>
                <a:lnTo>
                  <a:pt x="626" y="760"/>
                </a:lnTo>
                <a:lnTo>
                  <a:pt x="621" y="758"/>
                </a:lnTo>
                <a:lnTo>
                  <a:pt x="616" y="756"/>
                </a:lnTo>
                <a:lnTo>
                  <a:pt x="610" y="753"/>
                </a:lnTo>
                <a:lnTo>
                  <a:pt x="606" y="749"/>
                </a:lnTo>
                <a:lnTo>
                  <a:pt x="602" y="745"/>
                </a:lnTo>
                <a:lnTo>
                  <a:pt x="597" y="741"/>
                </a:lnTo>
                <a:lnTo>
                  <a:pt x="594" y="737"/>
                </a:lnTo>
                <a:lnTo>
                  <a:pt x="591" y="731"/>
                </a:lnTo>
                <a:lnTo>
                  <a:pt x="589" y="727"/>
                </a:lnTo>
                <a:lnTo>
                  <a:pt x="587" y="720"/>
                </a:lnTo>
                <a:lnTo>
                  <a:pt x="586" y="715"/>
                </a:lnTo>
                <a:lnTo>
                  <a:pt x="584" y="710"/>
                </a:lnTo>
                <a:lnTo>
                  <a:pt x="583" y="703"/>
                </a:lnTo>
                <a:lnTo>
                  <a:pt x="584" y="697"/>
                </a:lnTo>
                <a:lnTo>
                  <a:pt x="586" y="692"/>
                </a:lnTo>
                <a:lnTo>
                  <a:pt x="587" y="685"/>
                </a:lnTo>
                <a:lnTo>
                  <a:pt x="589" y="680"/>
                </a:lnTo>
                <a:lnTo>
                  <a:pt x="591" y="674"/>
                </a:lnTo>
                <a:lnTo>
                  <a:pt x="594" y="670"/>
                </a:lnTo>
                <a:lnTo>
                  <a:pt x="597" y="665"/>
                </a:lnTo>
                <a:lnTo>
                  <a:pt x="602" y="661"/>
                </a:lnTo>
                <a:lnTo>
                  <a:pt x="606" y="657"/>
                </a:lnTo>
                <a:lnTo>
                  <a:pt x="610" y="653"/>
                </a:lnTo>
                <a:lnTo>
                  <a:pt x="616" y="651"/>
                </a:lnTo>
                <a:lnTo>
                  <a:pt x="621" y="648"/>
                </a:lnTo>
                <a:lnTo>
                  <a:pt x="626" y="646"/>
                </a:lnTo>
                <a:lnTo>
                  <a:pt x="632" y="645"/>
                </a:lnTo>
                <a:lnTo>
                  <a:pt x="638" y="643"/>
                </a:lnTo>
                <a:lnTo>
                  <a:pt x="643" y="643"/>
                </a:lnTo>
                <a:lnTo>
                  <a:pt x="650" y="643"/>
                </a:lnTo>
                <a:lnTo>
                  <a:pt x="656" y="645"/>
                </a:lnTo>
                <a:lnTo>
                  <a:pt x="662" y="646"/>
                </a:lnTo>
                <a:lnTo>
                  <a:pt x="667" y="648"/>
                </a:lnTo>
                <a:lnTo>
                  <a:pt x="672" y="651"/>
                </a:lnTo>
                <a:lnTo>
                  <a:pt x="678" y="653"/>
                </a:lnTo>
                <a:lnTo>
                  <a:pt x="682" y="657"/>
                </a:lnTo>
                <a:lnTo>
                  <a:pt x="686" y="661"/>
                </a:lnTo>
                <a:lnTo>
                  <a:pt x="690" y="665"/>
                </a:lnTo>
                <a:lnTo>
                  <a:pt x="694" y="670"/>
                </a:lnTo>
                <a:lnTo>
                  <a:pt x="697" y="674"/>
                </a:lnTo>
                <a:lnTo>
                  <a:pt x="699" y="680"/>
                </a:lnTo>
                <a:lnTo>
                  <a:pt x="701" y="685"/>
                </a:lnTo>
                <a:lnTo>
                  <a:pt x="702" y="692"/>
                </a:lnTo>
                <a:lnTo>
                  <a:pt x="703" y="697"/>
                </a:lnTo>
                <a:lnTo>
                  <a:pt x="703" y="703"/>
                </a:lnTo>
                <a:lnTo>
                  <a:pt x="703" y="710"/>
                </a:lnTo>
                <a:lnTo>
                  <a:pt x="702" y="715"/>
                </a:lnTo>
                <a:lnTo>
                  <a:pt x="701" y="720"/>
                </a:lnTo>
                <a:lnTo>
                  <a:pt x="699" y="727"/>
                </a:lnTo>
                <a:lnTo>
                  <a:pt x="697" y="731"/>
                </a:lnTo>
                <a:lnTo>
                  <a:pt x="694" y="737"/>
                </a:lnTo>
                <a:lnTo>
                  <a:pt x="690" y="741"/>
                </a:lnTo>
                <a:lnTo>
                  <a:pt x="686" y="745"/>
                </a:lnTo>
                <a:lnTo>
                  <a:pt x="682" y="749"/>
                </a:lnTo>
                <a:lnTo>
                  <a:pt x="678" y="753"/>
                </a:lnTo>
                <a:lnTo>
                  <a:pt x="672" y="756"/>
                </a:lnTo>
                <a:lnTo>
                  <a:pt x="667" y="758"/>
                </a:lnTo>
                <a:lnTo>
                  <a:pt x="662" y="760"/>
                </a:lnTo>
                <a:lnTo>
                  <a:pt x="656" y="762"/>
                </a:lnTo>
                <a:lnTo>
                  <a:pt x="650" y="762"/>
                </a:lnTo>
                <a:lnTo>
                  <a:pt x="643" y="763"/>
                </a:lnTo>
                <a:close/>
                <a:moveTo>
                  <a:pt x="540" y="284"/>
                </a:moveTo>
                <a:lnTo>
                  <a:pt x="538" y="287"/>
                </a:lnTo>
                <a:lnTo>
                  <a:pt x="537" y="290"/>
                </a:lnTo>
                <a:lnTo>
                  <a:pt x="536" y="294"/>
                </a:lnTo>
                <a:lnTo>
                  <a:pt x="534" y="296"/>
                </a:lnTo>
                <a:lnTo>
                  <a:pt x="532" y="297"/>
                </a:lnTo>
                <a:lnTo>
                  <a:pt x="530" y="298"/>
                </a:lnTo>
                <a:lnTo>
                  <a:pt x="527" y="299"/>
                </a:lnTo>
                <a:lnTo>
                  <a:pt x="525" y="299"/>
                </a:lnTo>
                <a:lnTo>
                  <a:pt x="480" y="299"/>
                </a:lnTo>
                <a:lnTo>
                  <a:pt x="480" y="543"/>
                </a:lnTo>
                <a:lnTo>
                  <a:pt x="479" y="546"/>
                </a:lnTo>
                <a:lnTo>
                  <a:pt x="479" y="549"/>
                </a:lnTo>
                <a:lnTo>
                  <a:pt x="476" y="551"/>
                </a:lnTo>
                <a:lnTo>
                  <a:pt x="475" y="554"/>
                </a:lnTo>
                <a:lnTo>
                  <a:pt x="472" y="556"/>
                </a:lnTo>
                <a:lnTo>
                  <a:pt x="470" y="557"/>
                </a:lnTo>
                <a:lnTo>
                  <a:pt x="467" y="558"/>
                </a:lnTo>
                <a:lnTo>
                  <a:pt x="465" y="558"/>
                </a:lnTo>
                <a:lnTo>
                  <a:pt x="461" y="558"/>
                </a:lnTo>
                <a:lnTo>
                  <a:pt x="458" y="557"/>
                </a:lnTo>
                <a:lnTo>
                  <a:pt x="456" y="556"/>
                </a:lnTo>
                <a:lnTo>
                  <a:pt x="454" y="554"/>
                </a:lnTo>
                <a:lnTo>
                  <a:pt x="452" y="551"/>
                </a:lnTo>
                <a:lnTo>
                  <a:pt x="451" y="549"/>
                </a:lnTo>
                <a:lnTo>
                  <a:pt x="450" y="546"/>
                </a:lnTo>
                <a:lnTo>
                  <a:pt x="450" y="543"/>
                </a:lnTo>
                <a:lnTo>
                  <a:pt x="450" y="299"/>
                </a:lnTo>
                <a:lnTo>
                  <a:pt x="405" y="299"/>
                </a:lnTo>
                <a:lnTo>
                  <a:pt x="402" y="299"/>
                </a:lnTo>
                <a:lnTo>
                  <a:pt x="398" y="298"/>
                </a:lnTo>
                <a:lnTo>
                  <a:pt x="396" y="297"/>
                </a:lnTo>
                <a:lnTo>
                  <a:pt x="394" y="296"/>
                </a:lnTo>
                <a:lnTo>
                  <a:pt x="392" y="294"/>
                </a:lnTo>
                <a:lnTo>
                  <a:pt x="391" y="290"/>
                </a:lnTo>
                <a:lnTo>
                  <a:pt x="390" y="287"/>
                </a:lnTo>
                <a:lnTo>
                  <a:pt x="390" y="284"/>
                </a:lnTo>
                <a:lnTo>
                  <a:pt x="390" y="225"/>
                </a:lnTo>
                <a:lnTo>
                  <a:pt x="390" y="222"/>
                </a:lnTo>
                <a:lnTo>
                  <a:pt x="391" y="219"/>
                </a:lnTo>
                <a:lnTo>
                  <a:pt x="392" y="217"/>
                </a:lnTo>
                <a:lnTo>
                  <a:pt x="394" y="214"/>
                </a:lnTo>
                <a:lnTo>
                  <a:pt x="396" y="212"/>
                </a:lnTo>
                <a:lnTo>
                  <a:pt x="398" y="211"/>
                </a:lnTo>
                <a:lnTo>
                  <a:pt x="402" y="210"/>
                </a:lnTo>
                <a:lnTo>
                  <a:pt x="405" y="210"/>
                </a:lnTo>
                <a:lnTo>
                  <a:pt x="450" y="210"/>
                </a:lnTo>
                <a:lnTo>
                  <a:pt x="450" y="129"/>
                </a:lnTo>
                <a:lnTo>
                  <a:pt x="450" y="126"/>
                </a:lnTo>
                <a:lnTo>
                  <a:pt x="451" y="123"/>
                </a:lnTo>
                <a:lnTo>
                  <a:pt x="452" y="121"/>
                </a:lnTo>
                <a:lnTo>
                  <a:pt x="454" y="118"/>
                </a:lnTo>
                <a:lnTo>
                  <a:pt x="456" y="117"/>
                </a:lnTo>
                <a:lnTo>
                  <a:pt x="458" y="115"/>
                </a:lnTo>
                <a:lnTo>
                  <a:pt x="461" y="114"/>
                </a:lnTo>
                <a:lnTo>
                  <a:pt x="465" y="114"/>
                </a:lnTo>
                <a:lnTo>
                  <a:pt x="467" y="114"/>
                </a:lnTo>
                <a:lnTo>
                  <a:pt x="470" y="115"/>
                </a:lnTo>
                <a:lnTo>
                  <a:pt x="472" y="117"/>
                </a:lnTo>
                <a:lnTo>
                  <a:pt x="475" y="118"/>
                </a:lnTo>
                <a:lnTo>
                  <a:pt x="476" y="121"/>
                </a:lnTo>
                <a:lnTo>
                  <a:pt x="479" y="123"/>
                </a:lnTo>
                <a:lnTo>
                  <a:pt x="479" y="127"/>
                </a:lnTo>
                <a:lnTo>
                  <a:pt x="480" y="129"/>
                </a:lnTo>
                <a:lnTo>
                  <a:pt x="480" y="210"/>
                </a:lnTo>
                <a:lnTo>
                  <a:pt x="525" y="210"/>
                </a:lnTo>
                <a:lnTo>
                  <a:pt x="527" y="210"/>
                </a:lnTo>
                <a:lnTo>
                  <a:pt x="530" y="211"/>
                </a:lnTo>
                <a:lnTo>
                  <a:pt x="532" y="212"/>
                </a:lnTo>
                <a:lnTo>
                  <a:pt x="534" y="214"/>
                </a:lnTo>
                <a:lnTo>
                  <a:pt x="536" y="217"/>
                </a:lnTo>
                <a:lnTo>
                  <a:pt x="537" y="219"/>
                </a:lnTo>
                <a:lnTo>
                  <a:pt x="538" y="222"/>
                </a:lnTo>
                <a:lnTo>
                  <a:pt x="540" y="225"/>
                </a:lnTo>
                <a:lnTo>
                  <a:pt x="540" y="284"/>
                </a:lnTo>
                <a:close/>
                <a:moveTo>
                  <a:pt x="465" y="763"/>
                </a:moveTo>
                <a:lnTo>
                  <a:pt x="458" y="762"/>
                </a:lnTo>
                <a:lnTo>
                  <a:pt x="452" y="762"/>
                </a:lnTo>
                <a:lnTo>
                  <a:pt x="446" y="760"/>
                </a:lnTo>
                <a:lnTo>
                  <a:pt x="441" y="758"/>
                </a:lnTo>
                <a:lnTo>
                  <a:pt x="436" y="756"/>
                </a:lnTo>
                <a:lnTo>
                  <a:pt x="430" y="753"/>
                </a:lnTo>
                <a:lnTo>
                  <a:pt x="426" y="749"/>
                </a:lnTo>
                <a:lnTo>
                  <a:pt x="422" y="745"/>
                </a:lnTo>
                <a:lnTo>
                  <a:pt x="419" y="741"/>
                </a:lnTo>
                <a:lnTo>
                  <a:pt x="414" y="737"/>
                </a:lnTo>
                <a:lnTo>
                  <a:pt x="412" y="731"/>
                </a:lnTo>
                <a:lnTo>
                  <a:pt x="409" y="727"/>
                </a:lnTo>
                <a:lnTo>
                  <a:pt x="407" y="720"/>
                </a:lnTo>
                <a:lnTo>
                  <a:pt x="406" y="715"/>
                </a:lnTo>
                <a:lnTo>
                  <a:pt x="405" y="710"/>
                </a:lnTo>
                <a:lnTo>
                  <a:pt x="405" y="703"/>
                </a:lnTo>
                <a:lnTo>
                  <a:pt x="405" y="697"/>
                </a:lnTo>
                <a:lnTo>
                  <a:pt x="406" y="692"/>
                </a:lnTo>
                <a:lnTo>
                  <a:pt x="407" y="685"/>
                </a:lnTo>
                <a:lnTo>
                  <a:pt x="409" y="680"/>
                </a:lnTo>
                <a:lnTo>
                  <a:pt x="412" y="674"/>
                </a:lnTo>
                <a:lnTo>
                  <a:pt x="414" y="670"/>
                </a:lnTo>
                <a:lnTo>
                  <a:pt x="419" y="665"/>
                </a:lnTo>
                <a:lnTo>
                  <a:pt x="422" y="661"/>
                </a:lnTo>
                <a:lnTo>
                  <a:pt x="426" y="657"/>
                </a:lnTo>
                <a:lnTo>
                  <a:pt x="430" y="653"/>
                </a:lnTo>
                <a:lnTo>
                  <a:pt x="436" y="651"/>
                </a:lnTo>
                <a:lnTo>
                  <a:pt x="441" y="648"/>
                </a:lnTo>
                <a:lnTo>
                  <a:pt x="446" y="646"/>
                </a:lnTo>
                <a:lnTo>
                  <a:pt x="452" y="645"/>
                </a:lnTo>
                <a:lnTo>
                  <a:pt x="458" y="643"/>
                </a:lnTo>
                <a:lnTo>
                  <a:pt x="465" y="643"/>
                </a:lnTo>
                <a:lnTo>
                  <a:pt x="470" y="643"/>
                </a:lnTo>
                <a:lnTo>
                  <a:pt x="476" y="645"/>
                </a:lnTo>
                <a:lnTo>
                  <a:pt x="482" y="646"/>
                </a:lnTo>
                <a:lnTo>
                  <a:pt x="487" y="648"/>
                </a:lnTo>
                <a:lnTo>
                  <a:pt x="492" y="651"/>
                </a:lnTo>
                <a:lnTo>
                  <a:pt x="498" y="653"/>
                </a:lnTo>
                <a:lnTo>
                  <a:pt x="502" y="657"/>
                </a:lnTo>
                <a:lnTo>
                  <a:pt x="506" y="661"/>
                </a:lnTo>
                <a:lnTo>
                  <a:pt x="511" y="665"/>
                </a:lnTo>
                <a:lnTo>
                  <a:pt x="514" y="670"/>
                </a:lnTo>
                <a:lnTo>
                  <a:pt x="517" y="674"/>
                </a:lnTo>
                <a:lnTo>
                  <a:pt x="519" y="680"/>
                </a:lnTo>
                <a:lnTo>
                  <a:pt x="521" y="685"/>
                </a:lnTo>
                <a:lnTo>
                  <a:pt x="522" y="692"/>
                </a:lnTo>
                <a:lnTo>
                  <a:pt x="524" y="697"/>
                </a:lnTo>
                <a:lnTo>
                  <a:pt x="525" y="703"/>
                </a:lnTo>
                <a:lnTo>
                  <a:pt x="524" y="710"/>
                </a:lnTo>
                <a:lnTo>
                  <a:pt x="522" y="715"/>
                </a:lnTo>
                <a:lnTo>
                  <a:pt x="521" y="720"/>
                </a:lnTo>
                <a:lnTo>
                  <a:pt x="519" y="727"/>
                </a:lnTo>
                <a:lnTo>
                  <a:pt x="517" y="731"/>
                </a:lnTo>
                <a:lnTo>
                  <a:pt x="514" y="737"/>
                </a:lnTo>
                <a:lnTo>
                  <a:pt x="511" y="741"/>
                </a:lnTo>
                <a:lnTo>
                  <a:pt x="506" y="745"/>
                </a:lnTo>
                <a:lnTo>
                  <a:pt x="502" y="749"/>
                </a:lnTo>
                <a:lnTo>
                  <a:pt x="498" y="753"/>
                </a:lnTo>
                <a:lnTo>
                  <a:pt x="492" y="756"/>
                </a:lnTo>
                <a:lnTo>
                  <a:pt x="487" y="758"/>
                </a:lnTo>
                <a:lnTo>
                  <a:pt x="482" y="760"/>
                </a:lnTo>
                <a:lnTo>
                  <a:pt x="476" y="762"/>
                </a:lnTo>
                <a:lnTo>
                  <a:pt x="470" y="762"/>
                </a:lnTo>
                <a:lnTo>
                  <a:pt x="465" y="763"/>
                </a:lnTo>
                <a:close/>
                <a:moveTo>
                  <a:pt x="330" y="404"/>
                </a:moveTo>
                <a:lnTo>
                  <a:pt x="330" y="407"/>
                </a:lnTo>
                <a:lnTo>
                  <a:pt x="329" y="410"/>
                </a:lnTo>
                <a:lnTo>
                  <a:pt x="328" y="412"/>
                </a:lnTo>
                <a:lnTo>
                  <a:pt x="326" y="414"/>
                </a:lnTo>
                <a:lnTo>
                  <a:pt x="323" y="417"/>
                </a:lnTo>
                <a:lnTo>
                  <a:pt x="320" y="418"/>
                </a:lnTo>
                <a:lnTo>
                  <a:pt x="318" y="419"/>
                </a:lnTo>
                <a:lnTo>
                  <a:pt x="315" y="419"/>
                </a:lnTo>
                <a:lnTo>
                  <a:pt x="270" y="419"/>
                </a:lnTo>
                <a:lnTo>
                  <a:pt x="270" y="543"/>
                </a:lnTo>
                <a:lnTo>
                  <a:pt x="270" y="546"/>
                </a:lnTo>
                <a:lnTo>
                  <a:pt x="269" y="549"/>
                </a:lnTo>
                <a:lnTo>
                  <a:pt x="268" y="551"/>
                </a:lnTo>
                <a:lnTo>
                  <a:pt x="266" y="554"/>
                </a:lnTo>
                <a:lnTo>
                  <a:pt x="263" y="556"/>
                </a:lnTo>
                <a:lnTo>
                  <a:pt x="260" y="557"/>
                </a:lnTo>
                <a:lnTo>
                  <a:pt x="258" y="558"/>
                </a:lnTo>
                <a:lnTo>
                  <a:pt x="255" y="558"/>
                </a:lnTo>
                <a:lnTo>
                  <a:pt x="252" y="558"/>
                </a:lnTo>
                <a:lnTo>
                  <a:pt x="250" y="557"/>
                </a:lnTo>
                <a:lnTo>
                  <a:pt x="246" y="556"/>
                </a:lnTo>
                <a:lnTo>
                  <a:pt x="244" y="554"/>
                </a:lnTo>
                <a:lnTo>
                  <a:pt x="242" y="551"/>
                </a:lnTo>
                <a:lnTo>
                  <a:pt x="241" y="549"/>
                </a:lnTo>
                <a:lnTo>
                  <a:pt x="240" y="546"/>
                </a:lnTo>
                <a:lnTo>
                  <a:pt x="240" y="543"/>
                </a:lnTo>
                <a:lnTo>
                  <a:pt x="240" y="419"/>
                </a:lnTo>
                <a:lnTo>
                  <a:pt x="195" y="419"/>
                </a:lnTo>
                <a:lnTo>
                  <a:pt x="192" y="419"/>
                </a:lnTo>
                <a:lnTo>
                  <a:pt x="190" y="418"/>
                </a:lnTo>
                <a:lnTo>
                  <a:pt x="186" y="417"/>
                </a:lnTo>
                <a:lnTo>
                  <a:pt x="184" y="414"/>
                </a:lnTo>
                <a:lnTo>
                  <a:pt x="183" y="412"/>
                </a:lnTo>
                <a:lnTo>
                  <a:pt x="181" y="410"/>
                </a:lnTo>
                <a:lnTo>
                  <a:pt x="180" y="407"/>
                </a:lnTo>
                <a:lnTo>
                  <a:pt x="180" y="404"/>
                </a:lnTo>
                <a:lnTo>
                  <a:pt x="180" y="344"/>
                </a:lnTo>
                <a:lnTo>
                  <a:pt x="180" y="342"/>
                </a:lnTo>
                <a:lnTo>
                  <a:pt x="181" y="339"/>
                </a:lnTo>
                <a:lnTo>
                  <a:pt x="183" y="336"/>
                </a:lnTo>
                <a:lnTo>
                  <a:pt x="184" y="334"/>
                </a:lnTo>
                <a:lnTo>
                  <a:pt x="186" y="332"/>
                </a:lnTo>
                <a:lnTo>
                  <a:pt x="190" y="331"/>
                </a:lnTo>
                <a:lnTo>
                  <a:pt x="192" y="330"/>
                </a:lnTo>
                <a:lnTo>
                  <a:pt x="195" y="329"/>
                </a:lnTo>
                <a:lnTo>
                  <a:pt x="240" y="329"/>
                </a:lnTo>
                <a:lnTo>
                  <a:pt x="240" y="129"/>
                </a:lnTo>
                <a:lnTo>
                  <a:pt x="240" y="126"/>
                </a:lnTo>
                <a:lnTo>
                  <a:pt x="241" y="123"/>
                </a:lnTo>
                <a:lnTo>
                  <a:pt x="242" y="121"/>
                </a:lnTo>
                <a:lnTo>
                  <a:pt x="244" y="118"/>
                </a:lnTo>
                <a:lnTo>
                  <a:pt x="246" y="117"/>
                </a:lnTo>
                <a:lnTo>
                  <a:pt x="250" y="115"/>
                </a:lnTo>
                <a:lnTo>
                  <a:pt x="252" y="114"/>
                </a:lnTo>
                <a:lnTo>
                  <a:pt x="255" y="114"/>
                </a:lnTo>
                <a:lnTo>
                  <a:pt x="258" y="114"/>
                </a:lnTo>
                <a:lnTo>
                  <a:pt x="260" y="115"/>
                </a:lnTo>
                <a:lnTo>
                  <a:pt x="263" y="117"/>
                </a:lnTo>
                <a:lnTo>
                  <a:pt x="266" y="118"/>
                </a:lnTo>
                <a:lnTo>
                  <a:pt x="268" y="121"/>
                </a:lnTo>
                <a:lnTo>
                  <a:pt x="269" y="123"/>
                </a:lnTo>
                <a:lnTo>
                  <a:pt x="270" y="127"/>
                </a:lnTo>
                <a:lnTo>
                  <a:pt x="270" y="129"/>
                </a:lnTo>
                <a:lnTo>
                  <a:pt x="270" y="329"/>
                </a:lnTo>
                <a:lnTo>
                  <a:pt x="315" y="329"/>
                </a:lnTo>
                <a:lnTo>
                  <a:pt x="318" y="330"/>
                </a:lnTo>
                <a:lnTo>
                  <a:pt x="320" y="331"/>
                </a:lnTo>
                <a:lnTo>
                  <a:pt x="323" y="332"/>
                </a:lnTo>
                <a:lnTo>
                  <a:pt x="326" y="334"/>
                </a:lnTo>
                <a:lnTo>
                  <a:pt x="328" y="336"/>
                </a:lnTo>
                <a:lnTo>
                  <a:pt x="329" y="339"/>
                </a:lnTo>
                <a:lnTo>
                  <a:pt x="330" y="342"/>
                </a:lnTo>
                <a:lnTo>
                  <a:pt x="330" y="344"/>
                </a:lnTo>
                <a:lnTo>
                  <a:pt x="330" y="404"/>
                </a:lnTo>
                <a:close/>
                <a:moveTo>
                  <a:pt x="255" y="763"/>
                </a:moveTo>
                <a:lnTo>
                  <a:pt x="249" y="762"/>
                </a:lnTo>
                <a:lnTo>
                  <a:pt x="243" y="762"/>
                </a:lnTo>
                <a:lnTo>
                  <a:pt x="237" y="760"/>
                </a:lnTo>
                <a:lnTo>
                  <a:pt x="231" y="758"/>
                </a:lnTo>
                <a:lnTo>
                  <a:pt x="226" y="756"/>
                </a:lnTo>
                <a:lnTo>
                  <a:pt x="222" y="753"/>
                </a:lnTo>
                <a:lnTo>
                  <a:pt x="216" y="749"/>
                </a:lnTo>
                <a:lnTo>
                  <a:pt x="212" y="745"/>
                </a:lnTo>
                <a:lnTo>
                  <a:pt x="209" y="741"/>
                </a:lnTo>
                <a:lnTo>
                  <a:pt x="206" y="737"/>
                </a:lnTo>
                <a:lnTo>
                  <a:pt x="203" y="731"/>
                </a:lnTo>
                <a:lnTo>
                  <a:pt x="200" y="727"/>
                </a:lnTo>
                <a:lnTo>
                  <a:pt x="198" y="720"/>
                </a:lnTo>
                <a:lnTo>
                  <a:pt x="196" y="715"/>
                </a:lnTo>
                <a:lnTo>
                  <a:pt x="195" y="710"/>
                </a:lnTo>
                <a:lnTo>
                  <a:pt x="195" y="703"/>
                </a:lnTo>
                <a:lnTo>
                  <a:pt x="195" y="697"/>
                </a:lnTo>
                <a:lnTo>
                  <a:pt x="196" y="692"/>
                </a:lnTo>
                <a:lnTo>
                  <a:pt x="198" y="685"/>
                </a:lnTo>
                <a:lnTo>
                  <a:pt x="200" y="680"/>
                </a:lnTo>
                <a:lnTo>
                  <a:pt x="203" y="674"/>
                </a:lnTo>
                <a:lnTo>
                  <a:pt x="206" y="670"/>
                </a:lnTo>
                <a:lnTo>
                  <a:pt x="209" y="665"/>
                </a:lnTo>
                <a:lnTo>
                  <a:pt x="212" y="661"/>
                </a:lnTo>
                <a:lnTo>
                  <a:pt x="216" y="657"/>
                </a:lnTo>
                <a:lnTo>
                  <a:pt x="222" y="653"/>
                </a:lnTo>
                <a:lnTo>
                  <a:pt x="226" y="651"/>
                </a:lnTo>
                <a:lnTo>
                  <a:pt x="231" y="648"/>
                </a:lnTo>
                <a:lnTo>
                  <a:pt x="237" y="646"/>
                </a:lnTo>
                <a:lnTo>
                  <a:pt x="243" y="645"/>
                </a:lnTo>
                <a:lnTo>
                  <a:pt x="249" y="643"/>
                </a:lnTo>
                <a:lnTo>
                  <a:pt x="255" y="643"/>
                </a:lnTo>
                <a:lnTo>
                  <a:pt x="261" y="643"/>
                </a:lnTo>
                <a:lnTo>
                  <a:pt x="267" y="645"/>
                </a:lnTo>
                <a:lnTo>
                  <a:pt x="273" y="646"/>
                </a:lnTo>
                <a:lnTo>
                  <a:pt x="278" y="648"/>
                </a:lnTo>
                <a:lnTo>
                  <a:pt x="284" y="651"/>
                </a:lnTo>
                <a:lnTo>
                  <a:pt x="288" y="653"/>
                </a:lnTo>
                <a:lnTo>
                  <a:pt x="293" y="657"/>
                </a:lnTo>
                <a:lnTo>
                  <a:pt x="298" y="661"/>
                </a:lnTo>
                <a:lnTo>
                  <a:pt x="301" y="665"/>
                </a:lnTo>
                <a:lnTo>
                  <a:pt x="304" y="670"/>
                </a:lnTo>
                <a:lnTo>
                  <a:pt x="307" y="674"/>
                </a:lnTo>
                <a:lnTo>
                  <a:pt x="311" y="680"/>
                </a:lnTo>
                <a:lnTo>
                  <a:pt x="312" y="685"/>
                </a:lnTo>
                <a:lnTo>
                  <a:pt x="314" y="692"/>
                </a:lnTo>
                <a:lnTo>
                  <a:pt x="315" y="697"/>
                </a:lnTo>
                <a:lnTo>
                  <a:pt x="315" y="703"/>
                </a:lnTo>
                <a:lnTo>
                  <a:pt x="315" y="710"/>
                </a:lnTo>
                <a:lnTo>
                  <a:pt x="314" y="715"/>
                </a:lnTo>
                <a:lnTo>
                  <a:pt x="312" y="720"/>
                </a:lnTo>
                <a:lnTo>
                  <a:pt x="311" y="727"/>
                </a:lnTo>
                <a:lnTo>
                  <a:pt x="307" y="731"/>
                </a:lnTo>
                <a:lnTo>
                  <a:pt x="304" y="737"/>
                </a:lnTo>
                <a:lnTo>
                  <a:pt x="301" y="741"/>
                </a:lnTo>
                <a:lnTo>
                  <a:pt x="298" y="745"/>
                </a:lnTo>
                <a:lnTo>
                  <a:pt x="293" y="749"/>
                </a:lnTo>
                <a:lnTo>
                  <a:pt x="288" y="753"/>
                </a:lnTo>
                <a:lnTo>
                  <a:pt x="284" y="756"/>
                </a:lnTo>
                <a:lnTo>
                  <a:pt x="278" y="758"/>
                </a:lnTo>
                <a:lnTo>
                  <a:pt x="273" y="760"/>
                </a:lnTo>
                <a:lnTo>
                  <a:pt x="267" y="762"/>
                </a:lnTo>
                <a:lnTo>
                  <a:pt x="261" y="762"/>
                </a:lnTo>
                <a:lnTo>
                  <a:pt x="255" y="763"/>
                </a:lnTo>
                <a:close/>
                <a:moveTo>
                  <a:pt x="883" y="0"/>
                </a:moveTo>
                <a:lnTo>
                  <a:pt x="15" y="0"/>
                </a:lnTo>
                <a:lnTo>
                  <a:pt x="13" y="0"/>
                </a:lnTo>
                <a:lnTo>
                  <a:pt x="10" y="2"/>
                </a:lnTo>
                <a:lnTo>
                  <a:pt x="8" y="3"/>
                </a:lnTo>
                <a:lnTo>
                  <a:pt x="6" y="5"/>
                </a:lnTo>
                <a:lnTo>
                  <a:pt x="3" y="7"/>
                </a:lnTo>
                <a:lnTo>
                  <a:pt x="2" y="10"/>
                </a:lnTo>
                <a:lnTo>
                  <a:pt x="1" y="12"/>
                </a:lnTo>
                <a:lnTo>
                  <a:pt x="0" y="15"/>
                </a:lnTo>
                <a:lnTo>
                  <a:pt x="0" y="883"/>
                </a:lnTo>
                <a:lnTo>
                  <a:pt x="1" y="886"/>
                </a:lnTo>
                <a:lnTo>
                  <a:pt x="2" y="888"/>
                </a:lnTo>
                <a:lnTo>
                  <a:pt x="3" y="892"/>
                </a:lnTo>
                <a:lnTo>
                  <a:pt x="6" y="894"/>
                </a:lnTo>
                <a:lnTo>
                  <a:pt x="8" y="895"/>
                </a:lnTo>
                <a:lnTo>
                  <a:pt x="10" y="897"/>
                </a:lnTo>
                <a:lnTo>
                  <a:pt x="13" y="897"/>
                </a:lnTo>
                <a:lnTo>
                  <a:pt x="15" y="898"/>
                </a:lnTo>
                <a:lnTo>
                  <a:pt x="883" y="898"/>
                </a:lnTo>
                <a:lnTo>
                  <a:pt x="886" y="897"/>
                </a:lnTo>
                <a:lnTo>
                  <a:pt x="888" y="897"/>
                </a:lnTo>
                <a:lnTo>
                  <a:pt x="892" y="895"/>
                </a:lnTo>
                <a:lnTo>
                  <a:pt x="894" y="894"/>
                </a:lnTo>
                <a:lnTo>
                  <a:pt x="896" y="892"/>
                </a:lnTo>
                <a:lnTo>
                  <a:pt x="897" y="888"/>
                </a:lnTo>
                <a:lnTo>
                  <a:pt x="898" y="886"/>
                </a:lnTo>
                <a:lnTo>
                  <a:pt x="898" y="883"/>
                </a:lnTo>
                <a:lnTo>
                  <a:pt x="898" y="15"/>
                </a:lnTo>
                <a:lnTo>
                  <a:pt x="898" y="12"/>
                </a:lnTo>
                <a:lnTo>
                  <a:pt x="897" y="10"/>
                </a:lnTo>
                <a:lnTo>
                  <a:pt x="896" y="7"/>
                </a:lnTo>
                <a:lnTo>
                  <a:pt x="894" y="5"/>
                </a:lnTo>
                <a:lnTo>
                  <a:pt x="892" y="3"/>
                </a:lnTo>
                <a:lnTo>
                  <a:pt x="888" y="2"/>
                </a:lnTo>
                <a:lnTo>
                  <a:pt x="886" y="0"/>
                </a:lnTo>
                <a:lnTo>
                  <a:pt x="88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" name="Arrow: Up 1">
            <a:extLst>
              <a:ext uri="{FF2B5EF4-FFF2-40B4-BE49-F238E27FC236}">
                <a16:creationId xmlns:a16="http://schemas.microsoft.com/office/drawing/2014/main" id="{8957E608-9BEF-B983-CB56-600C19F3102F}"/>
              </a:ext>
            </a:extLst>
          </p:cNvPr>
          <p:cNvSpPr/>
          <p:nvPr/>
        </p:nvSpPr>
        <p:spPr>
          <a:xfrm>
            <a:off x="9672320" y="5353558"/>
            <a:ext cx="279400" cy="34383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715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Insights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rapezoid 1">
            <a:extLst>
              <a:ext uri="{FF2B5EF4-FFF2-40B4-BE49-F238E27FC236}">
                <a16:creationId xmlns:a16="http://schemas.microsoft.com/office/drawing/2014/main" id="{5B804E9F-B6B5-41F9-9B63-9AF435FDC2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2035130" y="-1499203"/>
            <a:ext cx="2669169" cy="6824173"/>
          </a:xfrm>
          <a:prstGeom prst="trapezoid">
            <a:avLst>
              <a:gd name="adj" fmla="val 0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4AB9282-0505-49EB-AABF-998083225E3A}"/>
              </a:ext>
            </a:extLst>
          </p:cNvPr>
          <p:cNvSpPr/>
          <p:nvPr/>
        </p:nvSpPr>
        <p:spPr>
          <a:xfrm>
            <a:off x="7577000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ECONOMIC ANALYSIS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668C4B5-BCEC-465A-ADA5-6A054B15F7A3}"/>
              </a:ext>
            </a:extLst>
          </p:cNvPr>
          <p:cNvSpPr/>
          <p:nvPr/>
        </p:nvSpPr>
        <p:spPr>
          <a:xfrm>
            <a:off x="9745956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ECOLOGICAL ANALYSIS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AA18108-5B8B-4147-84A7-D30A16BEC4EA}"/>
              </a:ext>
            </a:extLst>
          </p:cNvPr>
          <p:cNvSpPr/>
          <p:nvPr/>
        </p:nvSpPr>
        <p:spPr>
          <a:xfrm>
            <a:off x="118513" y="3128830"/>
            <a:ext cx="1752042" cy="71070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Maximum loan defaults where seen in loan lesser than $31099. 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8534162-B6E2-4579-9DAD-AD8DE07459BC}"/>
              </a:ext>
            </a:extLst>
          </p:cNvPr>
          <p:cNvSpPr/>
          <p:nvPr/>
        </p:nvSpPr>
        <p:spPr>
          <a:xfrm>
            <a:off x="3053182" y="3653603"/>
            <a:ext cx="1752042" cy="144167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Lorem ipsum dolor sit amet, consectetur adipiscing elit, sed do eiusmod tempor incididunt ut labore et dolore magna aliqua. 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1535E1C-6EBC-45D8-BCE1-D5B947A61FB6}"/>
              </a:ext>
            </a:extLst>
          </p:cNvPr>
          <p:cNvSpPr/>
          <p:nvPr/>
        </p:nvSpPr>
        <p:spPr>
          <a:xfrm>
            <a:off x="5219979" y="3653603"/>
            <a:ext cx="1752042" cy="144167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Lorem ipsum dolor sit amet, consectetur adipiscing elit, sed do eiusmod tempor incididunt ut labore et dolore magna aliqua. 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8FF18A5-7B4E-4493-B38D-E732E033F82F}"/>
              </a:ext>
            </a:extLst>
          </p:cNvPr>
          <p:cNvSpPr/>
          <p:nvPr/>
        </p:nvSpPr>
        <p:spPr>
          <a:xfrm>
            <a:off x="7386779" y="3653603"/>
            <a:ext cx="1752042" cy="144167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Lorem ipsum dolor sit amet, consectetur adipiscing elit, sed do eiusmod tempor incididunt ut labore et dolore magna aliqua. 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BCD242F-9A97-473E-8E17-3F6C3C75CE68}"/>
              </a:ext>
            </a:extLst>
          </p:cNvPr>
          <p:cNvSpPr/>
          <p:nvPr/>
        </p:nvSpPr>
        <p:spPr>
          <a:xfrm>
            <a:off x="9555735" y="3653603"/>
            <a:ext cx="1752042" cy="144167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Lorem ipsum dolor sit amet, consectetur adipiscing elit, sed do eiusmod tempor incididunt ut labore et dolore magna aliqua. </a:t>
            </a:r>
          </a:p>
        </p:txBody>
      </p:sp>
      <p:grpSp>
        <p:nvGrpSpPr>
          <p:cNvPr id="67" name="Group 66" descr="Icon of abacus. ">
            <a:extLst>
              <a:ext uri="{FF2B5EF4-FFF2-40B4-BE49-F238E27FC236}">
                <a16:creationId xmlns:a16="http://schemas.microsoft.com/office/drawing/2014/main" id="{201B668C-AA5F-454E-8E64-CEA32A839FB8}"/>
              </a:ext>
            </a:extLst>
          </p:cNvPr>
          <p:cNvGrpSpPr/>
          <p:nvPr/>
        </p:nvGrpSpPr>
        <p:grpSpPr>
          <a:xfrm>
            <a:off x="8124917" y="2296118"/>
            <a:ext cx="382447" cy="382447"/>
            <a:chOff x="877888" y="771525"/>
            <a:chExt cx="287338" cy="287338"/>
          </a:xfrm>
          <a:solidFill>
            <a:schemeClr val="bg1"/>
          </a:solidFill>
        </p:grpSpPr>
        <p:sp>
          <p:nvSpPr>
            <p:cNvPr id="68" name="Freeform 324">
              <a:extLst>
                <a:ext uri="{FF2B5EF4-FFF2-40B4-BE49-F238E27FC236}">
                  <a16:creationId xmlns:a16="http://schemas.microsoft.com/office/drawing/2014/main" id="{EEBBB4D9-8AD5-4868-B9F5-568F0C326607}"/>
                </a:ext>
              </a:extLst>
            </p:cNvPr>
            <p:cNvSpPr>
              <a:spLocks/>
            </p:cNvSpPr>
            <p:nvPr/>
          </p:nvSpPr>
          <p:spPr bwMode="auto">
            <a:xfrm>
              <a:off x="877888" y="771525"/>
              <a:ext cx="61913" cy="287338"/>
            </a:xfrm>
            <a:custGeom>
              <a:avLst/>
              <a:gdLst>
                <a:gd name="T0" fmla="*/ 0 w 196"/>
                <a:gd name="T1" fmla="*/ 888 h 903"/>
                <a:gd name="T2" fmla="*/ 1 w 196"/>
                <a:gd name="T3" fmla="*/ 895 h 903"/>
                <a:gd name="T4" fmla="*/ 4 w 196"/>
                <a:gd name="T5" fmla="*/ 899 h 903"/>
                <a:gd name="T6" fmla="*/ 10 w 196"/>
                <a:gd name="T7" fmla="*/ 902 h 903"/>
                <a:gd name="T8" fmla="*/ 15 w 196"/>
                <a:gd name="T9" fmla="*/ 903 h 903"/>
                <a:gd name="T10" fmla="*/ 196 w 196"/>
                <a:gd name="T11" fmla="*/ 798 h 903"/>
                <a:gd name="T12" fmla="*/ 160 w 196"/>
                <a:gd name="T13" fmla="*/ 797 h 903"/>
                <a:gd name="T14" fmla="*/ 149 w 196"/>
                <a:gd name="T15" fmla="*/ 793 h 903"/>
                <a:gd name="T16" fmla="*/ 141 w 196"/>
                <a:gd name="T17" fmla="*/ 785 h 903"/>
                <a:gd name="T18" fmla="*/ 136 w 196"/>
                <a:gd name="T19" fmla="*/ 774 h 903"/>
                <a:gd name="T20" fmla="*/ 136 w 196"/>
                <a:gd name="T21" fmla="*/ 738 h 903"/>
                <a:gd name="T22" fmla="*/ 138 w 196"/>
                <a:gd name="T23" fmla="*/ 726 h 903"/>
                <a:gd name="T24" fmla="*/ 145 w 196"/>
                <a:gd name="T25" fmla="*/ 717 h 903"/>
                <a:gd name="T26" fmla="*/ 155 w 196"/>
                <a:gd name="T27" fmla="*/ 710 h 903"/>
                <a:gd name="T28" fmla="*/ 166 w 196"/>
                <a:gd name="T29" fmla="*/ 708 h 903"/>
                <a:gd name="T30" fmla="*/ 196 w 196"/>
                <a:gd name="T31" fmla="*/ 346 h 903"/>
                <a:gd name="T32" fmla="*/ 160 w 196"/>
                <a:gd name="T33" fmla="*/ 345 h 903"/>
                <a:gd name="T34" fmla="*/ 149 w 196"/>
                <a:gd name="T35" fmla="*/ 341 h 903"/>
                <a:gd name="T36" fmla="*/ 141 w 196"/>
                <a:gd name="T37" fmla="*/ 333 h 903"/>
                <a:gd name="T38" fmla="*/ 136 w 196"/>
                <a:gd name="T39" fmla="*/ 322 h 903"/>
                <a:gd name="T40" fmla="*/ 136 w 196"/>
                <a:gd name="T41" fmla="*/ 286 h 903"/>
                <a:gd name="T42" fmla="*/ 138 w 196"/>
                <a:gd name="T43" fmla="*/ 275 h 903"/>
                <a:gd name="T44" fmla="*/ 145 w 196"/>
                <a:gd name="T45" fmla="*/ 265 h 903"/>
                <a:gd name="T46" fmla="*/ 155 w 196"/>
                <a:gd name="T47" fmla="*/ 259 h 903"/>
                <a:gd name="T48" fmla="*/ 166 w 196"/>
                <a:gd name="T49" fmla="*/ 256 h 903"/>
                <a:gd name="T50" fmla="*/ 196 w 196"/>
                <a:gd name="T51" fmla="*/ 196 h 903"/>
                <a:gd name="T52" fmla="*/ 160 w 196"/>
                <a:gd name="T53" fmla="*/ 195 h 903"/>
                <a:gd name="T54" fmla="*/ 149 w 196"/>
                <a:gd name="T55" fmla="*/ 191 h 903"/>
                <a:gd name="T56" fmla="*/ 141 w 196"/>
                <a:gd name="T57" fmla="*/ 182 h 903"/>
                <a:gd name="T58" fmla="*/ 136 w 196"/>
                <a:gd name="T59" fmla="*/ 172 h 903"/>
                <a:gd name="T60" fmla="*/ 136 w 196"/>
                <a:gd name="T61" fmla="*/ 135 h 903"/>
                <a:gd name="T62" fmla="*/ 138 w 196"/>
                <a:gd name="T63" fmla="*/ 123 h 903"/>
                <a:gd name="T64" fmla="*/ 145 w 196"/>
                <a:gd name="T65" fmla="*/ 115 h 903"/>
                <a:gd name="T66" fmla="*/ 155 w 196"/>
                <a:gd name="T67" fmla="*/ 108 h 903"/>
                <a:gd name="T68" fmla="*/ 166 w 196"/>
                <a:gd name="T69" fmla="*/ 105 h 903"/>
                <a:gd name="T70" fmla="*/ 196 w 196"/>
                <a:gd name="T71" fmla="*/ 0 h 903"/>
                <a:gd name="T72" fmla="*/ 12 w 196"/>
                <a:gd name="T73" fmla="*/ 0 h 903"/>
                <a:gd name="T74" fmla="*/ 7 w 196"/>
                <a:gd name="T75" fmla="*/ 2 h 903"/>
                <a:gd name="T76" fmla="*/ 3 w 196"/>
                <a:gd name="T77" fmla="*/ 6 h 903"/>
                <a:gd name="T78" fmla="*/ 1 w 196"/>
                <a:gd name="T79" fmla="*/ 12 h 903"/>
                <a:gd name="T80" fmla="*/ 0 w 196"/>
                <a:gd name="T81" fmla="*/ 15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6" h="903">
                  <a:moveTo>
                    <a:pt x="0" y="15"/>
                  </a:moveTo>
                  <a:lnTo>
                    <a:pt x="0" y="888"/>
                  </a:lnTo>
                  <a:lnTo>
                    <a:pt x="1" y="891"/>
                  </a:lnTo>
                  <a:lnTo>
                    <a:pt x="1" y="895"/>
                  </a:lnTo>
                  <a:lnTo>
                    <a:pt x="3" y="897"/>
                  </a:lnTo>
                  <a:lnTo>
                    <a:pt x="4" y="899"/>
                  </a:lnTo>
                  <a:lnTo>
                    <a:pt x="7" y="901"/>
                  </a:lnTo>
                  <a:lnTo>
                    <a:pt x="10" y="902"/>
                  </a:lnTo>
                  <a:lnTo>
                    <a:pt x="12" y="903"/>
                  </a:lnTo>
                  <a:lnTo>
                    <a:pt x="15" y="903"/>
                  </a:lnTo>
                  <a:lnTo>
                    <a:pt x="196" y="903"/>
                  </a:lnTo>
                  <a:lnTo>
                    <a:pt x="196" y="798"/>
                  </a:lnTo>
                  <a:lnTo>
                    <a:pt x="166" y="798"/>
                  </a:lnTo>
                  <a:lnTo>
                    <a:pt x="160" y="797"/>
                  </a:lnTo>
                  <a:lnTo>
                    <a:pt x="155" y="796"/>
                  </a:lnTo>
                  <a:lnTo>
                    <a:pt x="149" y="793"/>
                  </a:lnTo>
                  <a:lnTo>
                    <a:pt x="145" y="789"/>
                  </a:lnTo>
                  <a:lnTo>
                    <a:pt x="141" y="785"/>
                  </a:lnTo>
                  <a:lnTo>
                    <a:pt x="138" y="780"/>
                  </a:lnTo>
                  <a:lnTo>
                    <a:pt x="136" y="774"/>
                  </a:lnTo>
                  <a:lnTo>
                    <a:pt x="136" y="768"/>
                  </a:lnTo>
                  <a:lnTo>
                    <a:pt x="136" y="738"/>
                  </a:lnTo>
                  <a:lnTo>
                    <a:pt x="136" y="732"/>
                  </a:lnTo>
                  <a:lnTo>
                    <a:pt x="138" y="726"/>
                  </a:lnTo>
                  <a:lnTo>
                    <a:pt x="141" y="721"/>
                  </a:lnTo>
                  <a:lnTo>
                    <a:pt x="145" y="717"/>
                  </a:lnTo>
                  <a:lnTo>
                    <a:pt x="149" y="713"/>
                  </a:lnTo>
                  <a:lnTo>
                    <a:pt x="155" y="710"/>
                  </a:lnTo>
                  <a:lnTo>
                    <a:pt x="160" y="708"/>
                  </a:lnTo>
                  <a:lnTo>
                    <a:pt x="166" y="708"/>
                  </a:lnTo>
                  <a:lnTo>
                    <a:pt x="196" y="708"/>
                  </a:lnTo>
                  <a:lnTo>
                    <a:pt x="196" y="346"/>
                  </a:lnTo>
                  <a:lnTo>
                    <a:pt x="166" y="346"/>
                  </a:lnTo>
                  <a:lnTo>
                    <a:pt x="160" y="345"/>
                  </a:lnTo>
                  <a:lnTo>
                    <a:pt x="155" y="344"/>
                  </a:lnTo>
                  <a:lnTo>
                    <a:pt x="149" y="341"/>
                  </a:lnTo>
                  <a:lnTo>
                    <a:pt x="145" y="338"/>
                  </a:lnTo>
                  <a:lnTo>
                    <a:pt x="141" y="333"/>
                  </a:lnTo>
                  <a:lnTo>
                    <a:pt x="138" y="328"/>
                  </a:lnTo>
                  <a:lnTo>
                    <a:pt x="136" y="322"/>
                  </a:lnTo>
                  <a:lnTo>
                    <a:pt x="136" y="316"/>
                  </a:lnTo>
                  <a:lnTo>
                    <a:pt x="136" y="286"/>
                  </a:lnTo>
                  <a:lnTo>
                    <a:pt x="136" y="280"/>
                  </a:lnTo>
                  <a:lnTo>
                    <a:pt x="138" y="275"/>
                  </a:lnTo>
                  <a:lnTo>
                    <a:pt x="141" y="269"/>
                  </a:lnTo>
                  <a:lnTo>
                    <a:pt x="145" y="265"/>
                  </a:lnTo>
                  <a:lnTo>
                    <a:pt x="149" y="261"/>
                  </a:lnTo>
                  <a:lnTo>
                    <a:pt x="155" y="259"/>
                  </a:lnTo>
                  <a:lnTo>
                    <a:pt x="160" y="256"/>
                  </a:lnTo>
                  <a:lnTo>
                    <a:pt x="166" y="256"/>
                  </a:lnTo>
                  <a:lnTo>
                    <a:pt x="196" y="256"/>
                  </a:lnTo>
                  <a:lnTo>
                    <a:pt x="196" y="196"/>
                  </a:lnTo>
                  <a:lnTo>
                    <a:pt x="166" y="196"/>
                  </a:lnTo>
                  <a:lnTo>
                    <a:pt x="160" y="195"/>
                  </a:lnTo>
                  <a:lnTo>
                    <a:pt x="155" y="193"/>
                  </a:lnTo>
                  <a:lnTo>
                    <a:pt x="149" y="191"/>
                  </a:lnTo>
                  <a:lnTo>
                    <a:pt x="145" y="187"/>
                  </a:lnTo>
                  <a:lnTo>
                    <a:pt x="141" y="182"/>
                  </a:lnTo>
                  <a:lnTo>
                    <a:pt x="138" y="177"/>
                  </a:lnTo>
                  <a:lnTo>
                    <a:pt x="136" y="172"/>
                  </a:lnTo>
                  <a:lnTo>
                    <a:pt x="136" y="165"/>
                  </a:lnTo>
                  <a:lnTo>
                    <a:pt x="136" y="135"/>
                  </a:lnTo>
                  <a:lnTo>
                    <a:pt x="136" y="130"/>
                  </a:lnTo>
                  <a:lnTo>
                    <a:pt x="138" y="123"/>
                  </a:lnTo>
                  <a:lnTo>
                    <a:pt x="141" y="119"/>
                  </a:lnTo>
                  <a:lnTo>
                    <a:pt x="145" y="115"/>
                  </a:lnTo>
                  <a:lnTo>
                    <a:pt x="149" y="110"/>
                  </a:lnTo>
                  <a:lnTo>
                    <a:pt x="155" y="108"/>
                  </a:lnTo>
                  <a:lnTo>
                    <a:pt x="160" y="106"/>
                  </a:lnTo>
                  <a:lnTo>
                    <a:pt x="166" y="105"/>
                  </a:lnTo>
                  <a:lnTo>
                    <a:pt x="196" y="105"/>
                  </a:lnTo>
                  <a:lnTo>
                    <a:pt x="196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7" y="2"/>
                  </a:lnTo>
                  <a:lnTo>
                    <a:pt x="4" y="4"/>
                  </a:lnTo>
                  <a:lnTo>
                    <a:pt x="3" y="6"/>
                  </a:lnTo>
                  <a:lnTo>
                    <a:pt x="1" y="10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9" name="Freeform 325">
              <a:extLst>
                <a:ext uri="{FF2B5EF4-FFF2-40B4-BE49-F238E27FC236}">
                  <a16:creationId xmlns:a16="http://schemas.microsoft.com/office/drawing/2014/main" id="{4E9C428E-133B-4690-9ED6-8917E4F1E6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7113" y="771525"/>
              <a:ext cx="66675" cy="287338"/>
            </a:xfrm>
            <a:custGeom>
              <a:avLst/>
              <a:gdLst>
                <a:gd name="T0" fmla="*/ 30 w 211"/>
                <a:gd name="T1" fmla="*/ 105 h 903"/>
                <a:gd name="T2" fmla="*/ 41 w 211"/>
                <a:gd name="T3" fmla="*/ 107 h 903"/>
                <a:gd name="T4" fmla="*/ 51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60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557 h 903"/>
                <a:gd name="T22" fmla="*/ 41 w 211"/>
                <a:gd name="T23" fmla="*/ 560 h 903"/>
                <a:gd name="T24" fmla="*/ 51 w 211"/>
                <a:gd name="T25" fmla="*/ 566 h 903"/>
                <a:gd name="T26" fmla="*/ 58 w 211"/>
                <a:gd name="T27" fmla="*/ 576 h 903"/>
                <a:gd name="T28" fmla="*/ 60 w 211"/>
                <a:gd name="T29" fmla="*/ 587 h 903"/>
                <a:gd name="T30" fmla="*/ 60 w 211"/>
                <a:gd name="T31" fmla="*/ 623 h 903"/>
                <a:gd name="T32" fmla="*/ 55 w 211"/>
                <a:gd name="T33" fmla="*/ 634 h 903"/>
                <a:gd name="T34" fmla="*/ 47 w 211"/>
                <a:gd name="T35" fmla="*/ 643 h 903"/>
                <a:gd name="T36" fmla="*/ 36 w 211"/>
                <a:gd name="T37" fmla="*/ 647 h 903"/>
                <a:gd name="T38" fmla="*/ 0 w 211"/>
                <a:gd name="T39" fmla="*/ 648 h 903"/>
                <a:gd name="T40" fmla="*/ 30 w 211"/>
                <a:gd name="T41" fmla="*/ 708 h 903"/>
                <a:gd name="T42" fmla="*/ 41 w 211"/>
                <a:gd name="T43" fmla="*/ 710 h 903"/>
                <a:gd name="T44" fmla="*/ 51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60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497 h 903"/>
                <a:gd name="T64" fmla="*/ 169 w 211"/>
                <a:gd name="T65" fmla="*/ 495 h 903"/>
                <a:gd name="T66" fmla="*/ 159 w 211"/>
                <a:gd name="T67" fmla="*/ 488 h 903"/>
                <a:gd name="T68" fmla="*/ 153 w 211"/>
                <a:gd name="T69" fmla="*/ 478 h 903"/>
                <a:gd name="T70" fmla="*/ 151 w 211"/>
                <a:gd name="T71" fmla="*/ 467 h 903"/>
                <a:gd name="T72" fmla="*/ 151 w 211"/>
                <a:gd name="T73" fmla="*/ 430 h 903"/>
                <a:gd name="T74" fmla="*/ 155 w 211"/>
                <a:gd name="T75" fmla="*/ 419 h 903"/>
                <a:gd name="T76" fmla="*/ 164 w 211"/>
                <a:gd name="T77" fmla="*/ 412 h 903"/>
                <a:gd name="T78" fmla="*/ 174 w 211"/>
                <a:gd name="T79" fmla="*/ 408 h 903"/>
                <a:gd name="T80" fmla="*/ 211 w 211"/>
                <a:gd name="T81" fmla="*/ 407 h 903"/>
                <a:gd name="T82" fmla="*/ 181 w 211"/>
                <a:gd name="T83" fmla="*/ 346 h 903"/>
                <a:gd name="T84" fmla="*/ 169 w 211"/>
                <a:gd name="T85" fmla="*/ 344 h 903"/>
                <a:gd name="T86" fmla="*/ 159 w 211"/>
                <a:gd name="T87" fmla="*/ 338 h 903"/>
                <a:gd name="T88" fmla="*/ 153 w 211"/>
                <a:gd name="T89" fmla="*/ 328 h 903"/>
                <a:gd name="T90" fmla="*/ 151 w 211"/>
                <a:gd name="T91" fmla="*/ 316 h 903"/>
                <a:gd name="T92" fmla="*/ 151 w 211"/>
                <a:gd name="T93" fmla="*/ 280 h 903"/>
                <a:gd name="T94" fmla="*/ 155 w 211"/>
                <a:gd name="T95" fmla="*/ 269 h 903"/>
                <a:gd name="T96" fmla="*/ 164 w 211"/>
                <a:gd name="T97" fmla="*/ 261 h 903"/>
                <a:gd name="T98" fmla="*/ 174 w 211"/>
                <a:gd name="T99" fmla="*/ 256 h 903"/>
                <a:gd name="T100" fmla="*/ 211 w 211"/>
                <a:gd name="T101" fmla="*/ 256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1 w 211"/>
                <a:gd name="T113" fmla="*/ 130 h 903"/>
                <a:gd name="T114" fmla="*/ 155 w 211"/>
                <a:gd name="T115" fmla="*/ 119 h 903"/>
                <a:gd name="T116" fmla="*/ 164 w 211"/>
                <a:gd name="T117" fmla="*/ 110 h 903"/>
                <a:gd name="T118" fmla="*/ 174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1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60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60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1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557"/>
                  </a:lnTo>
                  <a:lnTo>
                    <a:pt x="30" y="557"/>
                  </a:lnTo>
                  <a:lnTo>
                    <a:pt x="36" y="558"/>
                  </a:lnTo>
                  <a:lnTo>
                    <a:pt x="41" y="560"/>
                  </a:lnTo>
                  <a:lnTo>
                    <a:pt x="47" y="562"/>
                  </a:lnTo>
                  <a:lnTo>
                    <a:pt x="51" y="566"/>
                  </a:lnTo>
                  <a:lnTo>
                    <a:pt x="55" y="571"/>
                  </a:lnTo>
                  <a:lnTo>
                    <a:pt x="58" y="576"/>
                  </a:lnTo>
                  <a:lnTo>
                    <a:pt x="60" y="581"/>
                  </a:lnTo>
                  <a:lnTo>
                    <a:pt x="60" y="587"/>
                  </a:lnTo>
                  <a:lnTo>
                    <a:pt x="60" y="618"/>
                  </a:lnTo>
                  <a:lnTo>
                    <a:pt x="60" y="623"/>
                  </a:lnTo>
                  <a:lnTo>
                    <a:pt x="58" y="629"/>
                  </a:lnTo>
                  <a:lnTo>
                    <a:pt x="55" y="634"/>
                  </a:lnTo>
                  <a:lnTo>
                    <a:pt x="51" y="638"/>
                  </a:lnTo>
                  <a:lnTo>
                    <a:pt x="47" y="643"/>
                  </a:lnTo>
                  <a:lnTo>
                    <a:pt x="41" y="645"/>
                  </a:lnTo>
                  <a:lnTo>
                    <a:pt x="36" y="647"/>
                  </a:lnTo>
                  <a:lnTo>
                    <a:pt x="30" y="648"/>
                  </a:lnTo>
                  <a:lnTo>
                    <a:pt x="0" y="648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1" y="710"/>
                  </a:lnTo>
                  <a:lnTo>
                    <a:pt x="47" y="712"/>
                  </a:lnTo>
                  <a:lnTo>
                    <a:pt x="51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60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60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1" y="789"/>
                  </a:lnTo>
                  <a:lnTo>
                    <a:pt x="47" y="793"/>
                  </a:lnTo>
                  <a:lnTo>
                    <a:pt x="41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497"/>
                  </a:lnTo>
                  <a:lnTo>
                    <a:pt x="181" y="497"/>
                  </a:lnTo>
                  <a:lnTo>
                    <a:pt x="174" y="497"/>
                  </a:lnTo>
                  <a:lnTo>
                    <a:pt x="169" y="495"/>
                  </a:lnTo>
                  <a:lnTo>
                    <a:pt x="164" y="491"/>
                  </a:lnTo>
                  <a:lnTo>
                    <a:pt x="159" y="488"/>
                  </a:lnTo>
                  <a:lnTo>
                    <a:pt x="155" y="484"/>
                  </a:lnTo>
                  <a:lnTo>
                    <a:pt x="153" y="478"/>
                  </a:lnTo>
                  <a:lnTo>
                    <a:pt x="151" y="473"/>
                  </a:lnTo>
                  <a:lnTo>
                    <a:pt x="151" y="467"/>
                  </a:lnTo>
                  <a:lnTo>
                    <a:pt x="151" y="437"/>
                  </a:lnTo>
                  <a:lnTo>
                    <a:pt x="151" y="430"/>
                  </a:lnTo>
                  <a:lnTo>
                    <a:pt x="153" y="425"/>
                  </a:lnTo>
                  <a:lnTo>
                    <a:pt x="155" y="419"/>
                  </a:lnTo>
                  <a:lnTo>
                    <a:pt x="159" y="415"/>
                  </a:lnTo>
                  <a:lnTo>
                    <a:pt x="164" y="412"/>
                  </a:lnTo>
                  <a:lnTo>
                    <a:pt x="169" y="409"/>
                  </a:lnTo>
                  <a:lnTo>
                    <a:pt x="174" y="408"/>
                  </a:lnTo>
                  <a:lnTo>
                    <a:pt x="181" y="407"/>
                  </a:lnTo>
                  <a:lnTo>
                    <a:pt x="211" y="407"/>
                  </a:lnTo>
                  <a:lnTo>
                    <a:pt x="211" y="346"/>
                  </a:lnTo>
                  <a:lnTo>
                    <a:pt x="181" y="346"/>
                  </a:lnTo>
                  <a:lnTo>
                    <a:pt x="174" y="345"/>
                  </a:lnTo>
                  <a:lnTo>
                    <a:pt x="169" y="344"/>
                  </a:lnTo>
                  <a:lnTo>
                    <a:pt x="164" y="341"/>
                  </a:lnTo>
                  <a:lnTo>
                    <a:pt x="159" y="338"/>
                  </a:lnTo>
                  <a:lnTo>
                    <a:pt x="155" y="333"/>
                  </a:lnTo>
                  <a:lnTo>
                    <a:pt x="153" y="328"/>
                  </a:lnTo>
                  <a:lnTo>
                    <a:pt x="151" y="322"/>
                  </a:lnTo>
                  <a:lnTo>
                    <a:pt x="151" y="316"/>
                  </a:lnTo>
                  <a:lnTo>
                    <a:pt x="151" y="286"/>
                  </a:lnTo>
                  <a:lnTo>
                    <a:pt x="151" y="280"/>
                  </a:lnTo>
                  <a:lnTo>
                    <a:pt x="153" y="275"/>
                  </a:lnTo>
                  <a:lnTo>
                    <a:pt x="155" y="269"/>
                  </a:lnTo>
                  <a:lnTo>
                    <a:pt x="159" y="265"/>
                  </a:lnTo>
                  <a:lnTo>
                    <a:pt x="164" y="261"/>
                  </a:lnTo>
                  <a:lnTo>
                    <a:pt x="169" y="259"/>
                  </a:lnTo>
                  <a:lnTo>
                    <a:pt x="174" y="256"/>
                  </a:lnTo>
                  <a:lnTo>
                    <a:pt x="181" y="256"/>
                  </a:lnTo>
                  <a:lnTo>
                    <a:pt x="211" y="256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4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5" y="182"/>
                  </a:lnTo>
                  <a:lnTo>
                    <a:pt x="153" y="177"/>
                  </a:lnTo>
                  <a:lnTo>
                    <a:pt x="151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1" y="130"/>
                  </a:lnTo>
                  <a:lnTo>
                    <a:pt x="153" y="123"/>
                  </a:lnTo>
                  <a:lnTo>
                    <a:pt x="155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4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0" name="Freeform 326">
              <a:extLst>
                <a:ext uri="{FF2B5EF4-FFF2-40B4-BE49-F238E27FC236}">
                  <a16:creationId xmlns:a16="http://schemas.microsoft.com/office/drawing/2014/main" id="{505F0C26-0335-4A1D-AA0D-8C830A4F0DE4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325" y="771525"/>
              <a:ext cx="68263" cy="287338"/>
            </a:xfrm>
            <a:custGeom>
              <a:avLst/>
              <a:gdLst>
                <a:gd name="T0" fmla="*/ 30 w 211"/>
                <a:gd name="T1" fmla="*/ 105 h 903"/>
                <a:gd name="T2" fmla="*/ 42 w 211"/>
                <a:gd name="T3" fmla="*/ 107 h 903"/>
                <a:gd name="T4" fmla="*/ 52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59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256 h 903"/>
                <a:gd name="T22" fmla="*/ 42 w 211"/>
                <a:gd name="T23" fmla="*/ 259 h 903"/>
                <a:gd name="T24" fmla="*/ 52 w 211"/>
                <a:gd name="T25" fmla="*/ 265 h 903"/>
                <a:gd name="T26" fmla="*/ 58 w 211"/>
                <a:gd name="T27" fmla="*/ 275 h 903"/>
                <a:gd name="T28" fmla="*/ 60 w 211"/>
                <a:gd name="T29" fmla="*/ 286 h 903"/>
                <a:gd name="T30" fmla="*/ 59 w 211"/>
                <a:gd name="T31" fmla="*/ 322 h 903"/>
                <a:gd name="T32" fmla="*/ 55 w 211"/>
                <a:gd name="T33" fmla="*/ 333 h 903"/>
                <a:gd name="T34" fmla="*/ 47 w 211"/>
                <a:gd name="T35" fmla="*/ 341 h 903"/>
                <a:gd name="T36" fmla="*/ 36 w 211"/>
                <a:gd name="T37" fmla="*/ 345 h 903"/>
                <a:gd name="T38" fmla="*/ 0 w 211"/>
                <a:gd name="T39" fmla="*/ 346 h 903"/>
                <a:gd name="T40" fmla="*/ 30 w 211"/>
                <a:gd name="T41" fmla="*/ 708 h 903"/>
                <a:gd name="T42" fmla="*/ 42 w 211"/>
                <a:gd name="T43" fmla="*/ 710 h 903"/>
                <a:gd name="T44" fmla="*/ 52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59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798 h 903"/>
                <a:gd name="T64" fmla="*/ 169 w 211"/>
                <a:gd name="T65" fmla="*/ 796 h 903"/>
                <a:gd name="T66" fmla="*/ 159 w 211"/>
                <a:gd name="T67" fmla="*/ 789 h 903"/>
                <a:gd name="T68" fmla="*/ 153 w 211"/>
                <a:gd name="T69" fmla="*/ 780 h 903"/>
                <a:gd name="T70" fmla="*/ 151 w 211"/>
                <a:gd name="T71" fmla="*/ 768 h 903"/>
                <a:gd name="T72" fmla="*/ 152 w 211"/>
                <a:gd name="T73" fmla="*/ 732 h 903"/>
                <a:gd name="T74" fmla="*/ 156 w 211"/>
                <a:gd name="T75" fmla="*/ 721 h 903"/>
                <a:gd name="T76" fmla="*/ 164 w 211"/>
                <a:gd name="T77" fmla="*/ 713 h 903"/>
                <a:gd name="T78" fmla="*/ 175 w 211"/>
                <a:gd name="T79" fmla="*/ 708 h 903"/>
                <a:gd name="T80" fmla="*/ 211 w 211"/>
                <a:gd name="T81" fmla="*/ 708 h 903"/>
                <a:gd name="T82" fmla="*/ 181 w 211"/>
                <a:gd name="T83" fmla="*/ 648 h 903"/>
                <a:gd name="T84" fmla="*/ 169 w 211"/>
                <a:gd name="T85" fmla="*/ 645 h 903"/>
                <a:gd name="T86" fmla="*/ 159 w 211"/>
                <a:gd name="T87" fmla="*/ 638 h 903"/>
                <a:gd name="T88" fmla="*/ 153 w 211"/>
                <a:gd name="T89" fmla="*/ 629 h 903"/>
                <a:gd name="T90" fmla="*/ 151 w 211"/>
                <a:gd name="T91" fmla="*/ 618 h 903"/>
                <a:gd name="T92" fmla="*/ 152 w 211"/>
                <a:gd name="T93" fmla="*/ 581 h 903"/>
                <a:gd name="T94" fmla="*/ 156 w 211"/>
                <a:gd name="T95" fmla="*/ 571 h 903"/>
                <a:gd name="T96" fmla="*/ 164 w 211"/>
                <a:gd name="T97" fmla="*/ 562 h 903"/>
                <a:gd name="T98" fmla="*/ 175 w 211"/>
                <a:gd name="T99" fmla="*/ 558 h 903"/>
                <a:gd name="T100" fmla="*/ 211 w 211"/>
                <a:gd name="T101" fmla="*/ 557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2 w 211"/>
                <a:gd name="T113" fmla="*/ 130 h 903"/>
                <a:gd name="T114" fmla="*/ 156 w 211"/>
                <a:gd name="T115" fmla="*/ 119 h 903"/>
                <a:gd name="T116" fmla="*/ 164 w 211"/>
                <a:gd name="T117" fmla="*/ 110 h 903"/>
                <a:gd name="T118" fmla="*/ 175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2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2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2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2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2" y="710"/>
                  </a:lnTo>
                  <a:lnTo>
                    <a:pt x="47" y="712"/>
                  </a:lnTo>
                  <a:lnTo>
                    <a:pt x="52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59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59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2" y="789"/>
                  </a:lnTo>
                  <a:lnTo>
                    <a:pt x="47" y="793"/>
                  </a:lnTo>
                  <a:lnTo>
                    <a:pt x="42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798"/>
                  </a:lnTo>
                  <a:lnTo>
                    <a:pt x="181" y="798"/>
                  </a:lnTo>
                  <a:lnTo>
                    <a:pt x="175" y="797"/>
                  </a:lnTo>
                  <a:lnTo>
                    <a:pt x="169" y="796"/>
                  </a:lnTo>
                  <a:lnTo>
                    <a:pt x="164" y="793"/>
                  </a:lnTo>
                  <a:lnTo>
                    <a:pt x="159" y="789"/>
                  </a:lnTo>
                  <a:lnTo>
                    <a:pt x="156" y="785"/>
                  </a:lnTo>
                  <a:lnTo>
                    <a:pt x="153" y="780"/>
                  </a:lnTo>
                  <a:lnTo>
                    <a:pt x="152" y="774"/>
                  </a:lnTo>
                  <a:lnTo>
                    <a:pt x="151" y="768"/>
                  </a:lnTo>
                  <a:lnTo>
                    <a:pt x="151" y="738"/>
                  </a:lnTo>
                  <a:lnTo>
                    <a:pt x="152" y="732"/>
                  </a:lnTo>
                  <a:lnTo>
                    <a:pt x="153" y="726"/>
                  </a:lnTo>
                  <a:lnTo>
                    <a:pt x="156" y="721"/>
                  </a:lnTo>
                  <a:lnTo>
                    <a:pt x="159" y="717"/>
                  </a:lnTo>
                  <a:lnTo>
                    <a:pt x="164" y="713"/>
                  </a:lnTo>
                  <a:lnTo>
                    <a:pt x="169" y="710"/>
                  </a:lnTo>
                  <a:lnTo>
                    <a:pt x="175" y="708"/>
                  </a:lnTo>
                  <a:lnTo>
                    <a:pt x="181" y="708"/>
                  </a:lnTo>
                  <a:lnTo>
                    <a:pt x="211" y="708"/>
                  </a:lnTo>
                  <a:lnTo>
                    <a:pt x="211" y="648"/>
                  </a:lnTo>
                  <a:lnTo>
                    <a:pt x="181" y="648"/>
                  </a:lnTo>
                  <a:lnTo>
                    <a:pt x="175" y="647"/>
                  </a:lnTo>
                  <a:lnTo>
                    <a:pt x="169" y="645"/>
                  </a:lnTo>
                  <a:lnTo>
                    <a:pt x="164" y="643"/>
                  </a:lnTo>
                  <a:lnTo>
                    <a:pt x="159" y="638"/>
                  </a:lnTo>
                  <a:lnTo>
                    <a:pt x="156" y="634"/>
                  </a:lnTo>
                  <a:lnTo>
                    <a:pt x="153" y="629"/>
                  </a:lnTo>
                  <a:lnTo>
                    <a:pt x="152" y="623"/>
                  </a:lnTo>
                  <a:lnTo>
                    <a:pt x="151" y="618"/>
                  </a:lnTo>
                  <a:lnTo>
                    <a:pt x="151" y="587"/>
                  </a:lnTo>
                  <a:lnTo>
                    <a:pt x="152" y="581"/>
                  </a:lnTo>
                  <a:lnTo>
                    <a:pt x="153" y="576"/>
                  </a:lnTo>
                  <a:lnTo>
                    <a:pt x="156" y="571"/>
                  </a:lnTo>
                  <a:lnTo>
                    <a:pt x="159" y="566"/>
                  </a:lnTo>
                  <a:lnTo>
                    <a:pt x="164" y="562"/>
                  </a:lnTo>
                  <a:lnTo>
                    <a:pt x="169" y="560"/>
                  </a:lnTo>
                  <a:lnTo>
                    <a:pt x="175" y="558"/>
                  </a:lnTo>
                  <a:lnTo>
                    <a:pt x="181" y="557"/>
                  </a:lnTo>
                  <a:lnTo>
                    <a:pt x="211" y="557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5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6" y="182"/>
                  </a:lnTo>
                  <a:lnTo>
                    <a:pt x="153" y="177"/>
                  </a:lnTo>
                  <a:lnTo>
                    <a:pt x="152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2" y="130"/>
                  </a:lnTo>
                  <a:lnTo>
                    <a:pt x="153" y="123"/>
                  </a:lnTo>
                  <a:lnTo>
                    <a:pt x="156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5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1" name="Freeform 327">
              <a:extLst>
                <a:ext uri="{FF2B5EF4-FFF2-40B4-BE49-F238E27FC236}">
                  <a16:creationId xmlns:a16="http://schemas.microsoft.com/office/drawing/2014/main" id="{EE66CB30-F704-45C9-BA83-17BA7DC138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3313" y="771525"/>
              <a:ext cx="61913" cy="287338"/>
            </a:xfrm>
            <a:custGeom>
              <a:avLst/>
              <a:gdLst>
                <a:gd name="T0" fmla="*/ 0 w 195"/>
                <a:gd name="T1" fmla="*/ 0 h 903"/>
                <a:gd name="T2" fmla="*/ 30 w 195"/>
                <a:gd name="T3" fmla="*/ 105 h 903"/>
                <a:gd name="T4" fmla="*/ 42 w 195"/>
                <a:gd name="T5" fmla="*/ 107 h 903"/>
                <a:gd name="T6" fmla="*/ 51 w 195"/>
                <a:gd name="T7" fmla="*/ 115 h 903"/>
                <a:gd name="T8" fmla="*/ 58 w 195"/>
                <a:gd name="T9" fmla="*/ 123 h 903"/>
                <a:gd name="T10" fmla="*/ 60 w 195"/>
                <a:gd name="T11" fmla="*/ 135 h 903"/>
                <a:gd name="T12" fmla="*/ 59 w 195"/>
                <a:gd name="T13" fmla="*/ 172 h 903"/>
                <a:gd name="T14" fmla="*/ 55 w 195"/>
                <a:gd name="T15" fmla="*/ 182 h 903"/>
                <a:gd name="T16" fmla="*/ 47 w 195"/>
                <a:gd name="T17" fmla="*/ 191 h 903"/>
                <a:gd name="T18" fmla="*/ 36 w 195"/>
                <a:gd name="T19" fmla="*/ 195 h 903"/>
                <a:gd name="T20" fmla="*/ 0 w 195"/>
                <a:gd name="T21" fmla="*/ 196 h 903"/>
                <a:gd name="T22" fmla="*/ 30 w 195"/>
                <a:gd name="T23" fmla="*/ 256 h 903"/>
                <a:gd name="T24" fmla="*/ 42 w 195"/>
                <a:gd name="T25" fmla="*/ 259 h 903"/>
                <a:gd name="T26" fmla="*/ 51 w 195"/>
                <a:gd name="T27" fmla="*/ 265 h 903"/>
                <a:gd name="T28" fmla="*/ 58 w 195"/>
                <a:gd name="T29" fmla="*/ 275 h 903"/>
                <a:gd name="T30" fmla="*/ 60 w 195"/>
                <a:gd name="T31" fmla="*/ 286 h 903"/>
                <a:gd name="T32" fmla="*/ 59 w 195"/>
                <a:gd name="T33" fmla="*/ 322 h 903"/>
                <a:gd name="T34" fmla="*/ 55 w 195"/>
                <a:gd name="T35" fmla="*/ 333 h 903"/>
                <a:gd name="T36" fmla="*/ 47 w 195"/>
                <a:gd name="T37" fmla="*/ 341 h 903"/>
                <a:gd name="T38" fmla="*/ 36 w 195"/>
                <a:gd name="T39" fmla="*/ 345 h 903"/>
                <a:gd name="T40" fmla="*/ 0 w 195"/>
                <a:gd name="T41" fmla="*/ 346 h 903"/>
                <a:gd name="T42" fmla="*/ 30 w 195"/>
                <a:gd name="T43" fmla="*/ 407 h 903"/>
                <a:gd name="T44" fmla="*/ 42 w 195"/>
                <a:gd name="T45" fmla="*/ 409 h 903"/>
                <a:gd name="T46" fmla="*/ 51 w 195"/>
                <a:gd name="T47" fmla="*/ 415 h 903"/>
                <a:gd name="T48" fmla="*/ 58 w 195"/>
                <a:gd name="T49" fmla="*/ 425 h 903"/>
                <a:gd name="T50" fmla="*/ 60 w 195"/>
                <a:gd name="T51" fmla="*/ 437 h 903"/>
                <a:gd name="T52" fmla="*/ 59 w 195"/>
                <a:gd name="T53" fmla="*/ 473 h 903"/>
                <a:gd name="T54" fmla="*/ 55 w 195"/>
                <a:gd name="T55" fmla="*/ 484 h 903"/>
                <a:gd name="T56" fmla="*/ 47 w 195"/>
                <a:gd name="T57" fmla="*/ 491 h 903"/>
                <a:gd name="T58" fmla="*/ 36 w 195"/>
                <a:gd name="T59" fmla="*/ 497 h 903"/>
                <a:gd name="T60" fmla="*/ 0 w 195"/>
                <a:gd name="T61" fmla="*/ 497 h 903"/>
                <a:gd name="T62" fmla="*/ 180 w 195"/>
                <a:gd name="T63" fmla="*/ 903 h 903"/>
                <a:gd name="T64" fmla="*/ 187 w 195"/>
                <a:gd name="T65" fmla="*/ 902 h 903"/>
                <a:gd name="T66" fmla="*/ 191 w 195"/>
                <a:gd name="T67" fmla="*/ 899 h 903"/>
                <a:gd name="T68" fmla="*/ 194 w 195"/>
                <a:gd name="T69" fmla="*/ 895 h 903"/>
                <a:gd name="T70" fmla="*/ 195 w 195"/>
                <a:gd name="T71" fmla="*/ 888 h 903"/>
                <a:gd name="T72" fmla="*/ 195 w 195"/>
                <a:gd name="T73" fmla="*/ 12 h 903"/>
                <a:gd name="T74" fmla="*/ 193 w 195"/>
                <a:gd name="T75" fmla="*/ 6 h 903"/>
                <a:gd name="T76" fmla="*/ 189 w 195"/>
                <a:gd name="T77" fmla="*/ 2 h 903"/>
                <a:gd name="T78" fmla="*/ 183 w 195"/>
                <a:gd name="T79" fmla="*/ 0 h 903"/>
                <a:gd name="T80" fmla="*/ 180 w 195"/>
                <a:gd name="T81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5" h="903">
                  <a:moveTo>
                    <a:pt x="180" y="0"/>
                  </a:moveTo>
                  <a:lnTo>
                    <a:pt x="0" y="0"/>
                  </a:lnTo>
                  <a:lnTo>
                    <a:pt x="0" y="105"/>
                  </a:ln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1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1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407"/>
                  </a:lnTo>
                  <a:lnTo>
                    <a:pt x="30" y="407"/>
                  </a:lnTo>
                  <a:lnTo>
                    <a:pt x="36" y="408"/>
                  </a:lnTo>
                  <a:lnTo>
                    <a:pt x="42" y="409"/>
                  </a:lnTo>
                  <a:lnTo>
                    <a:pt x="47" y="412"/>
                  </a:lnTo>
                  <a:lnTo>
                    <a:pt x="51" y="415"/>
                  </a:lnTo>
                  <a:lnTo>
                    <a:pt x="55" y="419"/>
                  </a:lnTo>
                  <a:lnTo>
                    <a:pt x="58" y="425"/>
                  </a:lnTo>
                  <a:lnTo>
                    <a:pt x="59" y="430"/>
                  </a:lnTo>
                  <a:lnTo>
                    <a:pt x="60" y="437"/>
                  </a:lnTo>
                  <a:lnTo>
                    <a:pt x="60" y="467"/>
                  </a:lnTo>
                  <a:lnTo>
                    <a:pt x="59" y="473"/>
                  </a:lnTo>
                  <a:lnTo>
                    <a:pt x="58" y="478"/>
                  </a:lnTo>
                  <a:lnTo>
                    <a:pt x="55" y="484"/>
                  </a:lnTo>
                  <a:lnTo>
                    <a:pt x="51" y="488"/>
                  </a:lnTo>
                  <a:lnTo>
                    <a:pt x="47" y="491"/>
                  </a:lnTo>
                  <a:lnTo>
                    <a:pt x="42" y="495"/>
                  </a:lnTo>
                  <a:lnTo>
                    <a:pt x="36" y="497"/>
                  </a:lnTo>
                  <a:lnTo>
                    <a:pt x="30" y="497"/>
                  </a:lnTo>
                  <a:lnTo>
                    <a:pt x="0" y="497"/>
                  </a:lnTo>
                  <a:lnTo>
                    <a:pt x="0" y="903"/>
                  </a:lnTo>
                  <a:lnTo>
                    <a:pt x="180" y="903"/>
                  </a:lnTo>
                  <a:lnTo>
                    <a:pt x="183" y="903"/>
                  </a:lnTo>
                  <a:lnTo>
                    <a:pt x="187" y="902"/>
                  </a:lnTo>
                  <a:lnTo>
                    <a:pt x="189" y="901"/>
                  </a:lnTo>
                  <a:lnTo>
                    <a:pt x="191" y="899"/>
                  </a:lnTo>
                  <a:lnTo>
                    <a:pt x="193" y="897"/>
                  </a:lnTo>
                  <a:lnTo>
                    <a:pt x="194" y="895"/>
                  </a:lnTo>
                  <a:lnTo>
                    <a:pt x="195" y="891"/>
                  </a:lnTo>
                  <a:lnTo>
                    <a:pt x="195" y="888"/>
                  </a:lnTo>
                  <a:lnTo>
                    <a:pt x="195" y="15"/>
                  </a:lnTo>
                  <a:lnTo>
                    <a:pt x="195" y="12"/>
                  </a:lnTo>
                  <a:lnTo>
                    <a:pt x="194" y="10"/>
                  </a:lnTo>
                  <a:lnTo>
                    <a:pt x="193" y="6"/>
                  </a:lnTo>
                  <a:lnTo>
                    <a:pt x="191" y="4"/>
                  </a:lnTo>
                  <a:lnTo>
                    <a:pt x="189" y="2"/>
                  </a:lnTo>
                  <a:lnTo>
                    <a:pt x="187" y="1"/>
                  </a:lnTo>
                  <a:lnTo>
                    <a:pt x="183" y="0"/>
                  </a:lnTo>
                  <a:lnTo>
                    <a:pt x="180" y="0"/>
                  </a:lnTo>
                  <a:lnTo>
                    <a:pt x="18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72" name="Freeform 2319" descr="Icon of leaf. ">
            <a:extLst>
              <a:ext uri="{FF2B5EF4-FFF2-40B4-BE49-F238E27FC236}">
                <a16:creationId xmlns:a16="http://schemas.microsoft.com/office/drawing/2014/main" id="{4C935A16-4F4C-4B17-B911-F1D554A088A8}"/>
              </a:ext>
            </a:extLst>
          </p:cNvPr>
          <p:cNvSpPr>
            <a:spLocks noEditPoints="1"/>
          </p:cNvSpPr>
          <p:nvPr/>
        </p:nvSpPr>
        <p:spPr bwMode="auto">
          <a:xfrm>
            <a:off x="10247928" y="2303513"/>
            <a:ext cx="367656" cy="367656"/>
          </a:xfrm>
          <a:custGeom>
            <a:avLst/>
            <a:gdLst>
              <a:gd name="T0" fmla="*/ 550 w 868"/>
              <a:gd name="T1" fmla="*/ 453 h 868"/>
              <a:gd name="T2" fmla="*/ 561 w 868"/>
              <a:gd name="T3" fmla="*/ 457 h 868"/>
              <a:gd name="T4" fmla="*/ 565 w 868"/>
              <a:gd name="T5" fmla="*/ 468 h 868"/>
              <a:gd name="T6" fmla="*/ 561 w 868"/>
              <a:gd name="T7" fmla="*/ 479 h 868"/>
              <a:gd name="T8" fmla="*/ 550 w 868"/>
              <a:gd name="T9" fmla="*/ 483 h 868"/>
              <a:gd name="T10" fmla="*/ 432 w 868"/>
              <a:gd name="T11" fmla="*/ 604 h 868"/>
              <a:gd name="T12" fmla="*/ 442 w 868"/>
              <a:gd name="T13" fmla="*/ 611 h 868"/>
              <a:gd name="T14" fmla="*/ 444 w 868"/>
              <a:gd name="T15" fmla="*/ 622 h 868"/>
              <a:gd name="T16" fmla="*/ 437 w 868"/>
              <a:gd name="T17" fmla="*/ 632 h 868"/>
              <a:gd name="T18" fmla="*/ 254 w 868"/>
              <a:gd name="T19" fmla="*/ 634 h 868"/>
              <a:gd name="T20" fmla="*/ 233 w 868"/>
              <a:gd name="T21" fmla="*/ 438 h 868"/>
              <a:gd name="T22" fmla="*/ 237 w 868"/>
              <a:gd name="T23" fmla="*/ 427 h 868"/>
              <a:gd name="T24" fmla="*/ 248 w 868"/>
              <a:gd name="T25" fmla="*/ 423 h 868"/>
              <a:gd name="T26" fmla="*/ 258 w 868"/>
              <a:gd name="T27" fmla="*/ 427 h 868"/>
              <a:gd name="T28" fmla="*/ 263 w 868"/>
              <a:gd name="T29" fmla="*/ 438 h 868"/>
              <a:gd name="T30" fmla="*/ 384 w 868"/>
              <a:gd name="T31" fmla="*/ 315 h 868"/>
              <a:gd name="T32" fmla="*/ 390 w 868"/>
              <a:gd name="T33" fmla="*/ 305 h 868"/>
              <a:gd name="T34" fmla="*/ 402 w 868"/>
              <a:gd name="T35" fmla="*/ 303 h 868"/>
              <a:gd name="T36" fmla="*/ 412 w 868"/>
              <a:gd name="T37" fmla="*/ 309 h 868"/>
              <a:gd name="T38" fmla="*/ 414 w 868"/>
              <a:gd name="T39" fmla="*/ 431 h 868"/>
              <a:gd name="T40" fmla="*/ 536 w 868"/>
              <a:gd name="T41" fmla="*/ 251 h 868"/>
              <a:gd name="T42" fmla="*/ 544 w 868"/>
              <a:gd name="T43" fmla="*/ 243 h 868"/>
              <a:gd name="T44" fmla="*/ 555 w 868"/>
              <a:gd name="T45" fmla="*/ 243 h 868"/>
              <a:gd name="T46" fmla="*/ 564 w 868"/>
              <a:gd name="T47" fmla="*/ 251 h 868"/>
              <a:gd name="T48" fmla="*/ 610 w 868"/>
              <a:gd name="T49" fmla="*/ 302 h 868"/>
              <a:gd name="T50" fmla="*/ 621 w 868"/>
              <a:gd name="T51" fmla="*/ 307 h 868"/>
              <a:gd name="T52" fmla="*/ 625 w 868"/>
              <a:gd name="T53" fmla="*/ 317 h 868"/>
              <a:gd name="T54" fmla="*/ 621 w 868"/>
              <a:gd name="T55" fmla="*/ 328 h 868"/>
              <a:gd name="T56" fmla="*/ 610 w 868"/>
              <a:gd name="T57" fmla="*/ 332 h 868"/>
              <a:gd name="T58" fmla="*/ 854 w 868"/>
              <a:gd name="T59" fmla="*/ 0 h 868"/>
              <a:gd name="T60" fmla="*/ 789 w 868"/>
              <a:gd name="T61" fmla="*/ 9 h 868"/>
              <a:gd name="T62" fmla="*/ 611 w 868"/>
              <a:gd name="T63" fmla="*/ 45 h 868"/>
              <a:gd name="T64" fmla="*/ 472 w 868"/>
              <a:gd name="T65" fmla="*/ 86 h 868"/>
              <a:gd name="T66" fmla="*/ 319 w 868"/>
              <a:gd name="T67" fmla="*/ 147 h 868"/>
              <a:gd name="T68" fmla="*/ 200 w 868"/>
              <a:gd name="T69" fmla="*/ 219 h 868"/>
              <a:gd name="T70" fmla="*/ 114 w 868"/>
              <a:gd name="T71" fmla="*/ 301 h 868"/>
              <a:gd name="T72" fmla="*/ 63 w 868"/>
              <a:gd name="T73" fmla="*/ 386 h 868"/>
              <a:gd name="T74" fmla="*/ 46 w 868"/>
              <a:gd name="T75" fmla="*/ 463 h 868"/>
              <a:gd name="T76" fmla="*/ 49 w 868"/>
              <a:gd name="T77" fmla="*/ 544 h 868"/>
              <a:gd name="T78" fmla="*/ 74 w 868"/>
              <a:gd name="T79" fmla="*/ 630 h 868"/>
              <a:gd name="T80" fmla="*/ 4 w 868"/>
              <a:gd name="T81" fmla="*/ 799 h 868"/>
              <a:gd name="T82" fmla="*/ 0 w 868"/>
              <a:gd name="T83" fmla="*/ 809 h 868"/>
              <a:gd name="T84" fmla="*/ 4 w 868"/>
              <a:gd name="T85" fmla="*/ 820 h 868"/>
              <a:gd name="T86" fmla="*/ 55 w 868"/>
              <a:gd name="T87" fmla="*/ 868 h 868"/>
              <a:gd name="T88" fmla="*/ 66 w 868"/>
              <a:gd name="T89" fmla="*/ 866 h 868"/>
              <a:gd name="T90" fmla="*/ 224 w 868"/>
              <a:gd name="T91" fmla="*/ 786 h 868"/>
              <a:gd name="T92" fmla="*/ 326 w 868"/>
              <a:gd name="T93" fmla="*/ 816 h 868"/>
              <a:gd name="T94" fmla="*/ 405 w 868"/>
              <a:gd name="T95" fmla="*/ 819 h 868"/>
              <a:gd name="T96" fmla="*/ 464 w 868"/>
              <a:gd name="T97" fmla="*/ 806 h 868"/>
              <a:gd name="T98" fmla="*/ 521 w 868"/>
              <a:gd name="T99" fmla="*/ 779 h 868"/>
              <a:gd name="T100" fmla="*/ 575 w 868"/>
              <a:gd name="T101" fmla="*/ 740 h 868"/>
              <a:gd name="T102" fmla="*/ 625 w 868"/>
              <a:gd name="T103" fmla="*/ 690 h 868"/>
              <a:gd name="T104" fmla="*/ 672 w 868"/>
              <a:gd name="T105" fmla="*/ 627 h 868"/>
              <a:gd name="T106" fmla="*/ 715 w 868"/>
              <a:gd name="T107" fmla="*/ 550 h 868"/>
              <a:gd name="T108" fmla="*/ 773 w 868"/>
              <a:gd name="T109" fmla="*/ 415 h 868"/>
              <a:gd name="T110" fmla="*/ 818 w 868"/>
              <a:gd name="T111" fmla="*/ 271 h 868"/>
              <a:gd name="T112" fmla="*/ 862 w 868"/>
              <a:gd name="T113" fmla="*/ 53 h 868"/>
              <a:gd name="T114" fmla="*/ 866 w 868"/>
              <a:gd name="T115" fmla="*/ 10 h 8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868" h="868">
                <a:moveTo>
                  <a:pt x="610" y="332"/>
                </a:moveTo>
                <a:lnTo>
                  <a:pt x="557" y="332"/>
                </a:lnTo>
                <a:lnTo>
                  <a:pt x="435" y="453"/>
                </a:lnTo>
                <a:lnTo>
                  <a:pt x="550" y="453"/>
                </a:lnTo>
                <a:lnTo>
                  <a:pt x="553" y="453"/>
                </a:lnTo>
                <a:lnTo>
                  <a:pt x="555" y="454"/>
                </a:lnTo>
                <a:lnTo>
                  <a:pt x="559" y="456"/>
                </a:lnTo>
                <a:lnTo>
                  <a:pt x="561" y="457"/>
                </a:lnTo>
                <a:lnTo>
                  <a:pt x="563" y="460"/>
                </a:lnTo>
                <a:lnTo>
                  <a:pt x="564" y="463"/>
                </a:lnTo>
                <a:lnTo>
                  <a:pt x="565" y="466"/>
                </a:lnTo>
                <a:lnTo>
                  <a:pt x="565" y="468"/>
                </a:lnTo>
                <a:lnTo>
                  <a:pt x="565" y="471"/>
                </a:lnTo>
                <a:lnTo>
                  <a:pt x="564" y="474"/>
                </a:lnTo>
                <a:lnTo>
                  <a:pt x="563" y="476"/>
                </a:lnTo>
                <a:lnTo>
                  <a:pt x="561" y="479"/>
                </a:lnTo>
                <a:lnTo>
                  <a:pt x="559" y="481"/>
                </a:lnTo>
                <a:lnTo>
                  <a:pt x="555" y="482"/>
                </a:lnTo>
                <a:lnTo>
                  <a:pt x="553" y="483"/>
                </a:lnTo>
                <a:lnTo>
                  <a:pt x="550" y="483"/>
                </a:lnTo>
                <a:lnTo>
                  <a:pt x="405" y="483"/>
                </a:lnTo>
                <a:lnTo>
                  <a:pt x="284" y="604"/>
                </a:lnTo>
                <a:lnTo>
                  <a:pt x="429" y="604"/>
                </a:lnTo>
                <a:lnTo>
                  <a:pt x="432" y="604"/>
                </a:lnTo>
                <a:lnTo>
                  <a:pt x="435" y="605"/>
                </a:lnTo>
                <a:lnTo>
                  <a:pt x="437" y="607"/>
                </a:lnTo>
                <a:lnTo>
                  <a:pt x="440" y="608"/>
                </a:lnTo>
                <a:lnTo>
                  <a:pt x="442" y="611"/>
                </a:lnTo>
                <a:lnTo>
                  <a:pt x="443" y="614"/>
                </a:lnTo>
                <a:lnTo>
                  <a:pt x="444" y="616"/>
                </a:lnTo>
                <a:lnTo>
                  <a:pt x="444" y="619"/>
                </a:lnTo>
                <a:lnTo>
                  <a:pt x="444" y="622"/>
                </a:lnTo>
                <a:lnTo>
                  <a:pt x="443" y="626"/>
                </a:lnTo>
                <a:lnTo>
                  <a:pt x="442" y="628"/>
                </a:lnTo>
                <a:lnTo>
                  <a:pt x="440" y="630"/>
                </a:lnTo>
                <a:lnTo>
                  <a:pt x="437" y="632"/>
                </a:lnTo>
                <a:lnTo>
                  <a:pt x="435" y="633"/>
                </a:lnTo>
                <a:lnTo>
                  <a:pt x="432" y="634"/>
                </a:lnTo>
                <a:lnTo>
                  <a:pt x="429" y="634"/>
                </a:lnTo>
                <a:lnTo>
                  <a:pt x="254" y="634"/>
                </a:lnTo>
                <a:lnTo>
                  <a:pt x="58" y="830"/>
                </a:lnTo>
                <a:lnTo>
                  <a:pt x="36" y="809"/>
                </a:lnTo>
                <a:lnTo>
                  <a:pt x="233" y="613"/>
                </a:lnTo>
                <a:lnTo>
                  <a:pt x="233" y="438"/>
                </a:lnTo>
                <a:lnTo>
                  <a:pt x="233" y="435"/>
                </a:lnTo>
                <a:lnTo>
                  <a:pt x="234" y="433"/>
                </a:lnTo>
                <a:lnTo>
                  <a:pt x="236" y="429"/>
                </a:lnTo>
                <a:lnTo>
                  <a:pt x="237" y="427"/>
                </a:lnTo>
                <a:lnTo>
                  <a:pt x="239" y="426"/>
                </a:lnTo>
                <a:lnTo>
                  <a:pt x="242" y="424"/>
                </a:lnTo>
                <a:lnTo>
                  <a:pt x="244" y="423"/>
                </a:lnTo>
                <a:lnTo>
                  <a:pt x="248" y="423"/>
                </a:lnTo>
                <a:lnTo>
                  <a:pt x="251" y="423"/>
                </a:lnTo>
                <a:lnTo>
                  <a:pt x="254" y="424"/>
                </a:lnTo>
                <a:lnTo>
                  <a:pt x="256" y="426"/>
                </a:lnTo>
                <a:lnTo>
                  <a:pt x="258" y="427"/>
                </a:lnTo>
                <a:lnTo>
                  <a:pt x="261" y="429"/>
                </a:lnTo>
                <a:lnTo>
                  <a:pt x="262" y="433"/>
                </a:lnTo>
                <a:lnTo>
                  <a:pt x="263" y="435"/>
                </a:lnTo>
                <a:lnTo>
                  <a:pt x="263" y="438"/>
                </a:lnTo>
                <a:lnTo>
                  <a:pt x="263" y="583"/>
                </a:lnTo>
                <a:lnTo>
                  <a:pt x="384" y="463"/>
                </a:lnTo>
                <a:lnTo>
                  <a:pt x="384" y="317"/>
                </a:lnTo>
                <a:lnTo>
                  <a:pt x="384" y="315"/>
                </a:lnTo>
                <a:lnTo>
                  <a:pt x="385" y="311"/>
                </a:lnTo>
                <a:lnTo>
                  <a:pt x="386" y="309"/>
                </a:lnTo>
                <a:lnTo>
                  <a:pt x="388" y="307"/>
                </a:lnTo>
                <a:lnTo>
                  <a:pt x="390" y="305"/>
                </a:lnTo>
                <a:lnTo>
                  <a:pt x="393" y="303"/>
                </a:lnTo>
                <a:lnTo>
                  <a:pt x="396" y="303"/>
                </a:lnTo>
                <a:lnTo>
                  <a:pt x="399" y="302"/>
                </a:lnTo>
                <a:lnTo>
                  <a:pt x="402" y="303"/>
                </a:lnTo>
                <a:lnTo>
                  <a:pt x="405" y="303"/>
                </a:lnTo>
                <a:lnTo>
                  <a:pt x="407" y="305"/>
                </a:lnTo>
                <a:lnTo>
                  <a:pt x="410" y="307"/>
                </a:lnTo>
                <a:lnTo>
                  <a:pt x="412" y="309"/>
                </a:lnTo>
                <a:lnTo>
                  <a:pt x="413" y="311"/>
                </a:lnTo>
                <a:lnTo>
                  <a:pt x="414" y="315"/>
                </a:lnTo>
                <a:lnTo>
                  <a:pt x="414" y="317"/>
                </a:lnTo>
                <a:lnTo>
                  <a:pt x="414" y="431"/>
                </a:lnTo>
                <a:lnTo>
                  <a:pt x="535" y="311"/>
                </a:lnTo>
                <a:lnTo>
                  <a:pt x="535" y="257"/>
                </a:lnTo>
                <a:lnTo>
                  <a:pt x="535" y="253"/>
                </a:lnTo>
                <a:lnTo>
                  <a:pt x="536" y="251"/>
                </a:lnTo>
                <a:lnTo>
                  <a:pt x="537" y="248"/>
                </a:lnTo>
                <a:lnTo>
                  <a:pt x="539" y="246"/>
                </a:lnTo>
                <a:lnTo>
                  <a:pt x="542" y="245"/>
                </a:lnTo>
                <a:lnTo>
                  <a:pt x="544" y="243"/>
                </a:lnTo>
                <a:lnTo>
                  <a:pt x="547" y="242"/>
                </a:lnTo>
                <a:lnTo>
                  <a:pt x="550" y="242"/>
                </a:lnTo>
                <a:lnTo>
                  <a:pt x="553" y="242"/>
                </a:lnTo>
                <a:lnTo>
                  <a:pt x="555" y="243"/>
                </a:lnTo>
                <a:lnTo>
                  <a:pt x="559" y="245"/>
                </a:lnTo>
                <a:lnTo>
                  <a:pt x="561" y="246"/>
                </a:lnTo>
                <a:lnTo>
                  <a:pt x="563" y="248"/>
                </a:lnTo>
                <a:lnTo>
                  <a:pt x="564" y="251"/>
                </a:lnTo>
                <a:lnTo>
                  <a:pt x="565" y="253"/>
                </a:lnTo>
                <a:lnTo>
                  <a:pt x="565" y="257"/>
                </a:lnTo>
                <a:lnTo>
                  <a:pt x="565" y="302"/>
                </a:lnTo>
                <a:lnTo>
                  <a:pt x="610" y="302"/>
                </a:lnTo>
                <a:lnTo>
                  <a:pt x="613" y="303"/>
                </a:lnTo>
                <a:lnTo>
                  <a:pt x="617" y="303"/>
                </a:lnTo>
                <a:lnTo>
                  <a:pt x="619" y="305"/>
                </a:lnTo>
                <a:lnTo>
                  <a:pt x="621" y="307"/>
                </a:lnTo>
                <a:lnTo>
                  <a:pt x="623" y="309"/>
                </a:lnTo>
                <a:lnTo>
                  <a:pt x="624" y="311"/>
                </a:lnTo>
                <a:lnTo>
                  <a:pt x="625" y="315"/>
                </a:lnTo>
                <a:lnTo>
                  <a:pt x="625" y="317"/>
                </a:lnTo>
                <a:lnTo>
                  <a:pt x="625" y="320"/>
                </a:lnTo>
                <a:lnTo>
                  <a:pt x="624" y="323"/>
                </a:lnTo>
                <a:lnTo>
                  <a:pt x="623" y="326"/>
                </a:lnTo>
                <a:lnTo>
                  <a:pt x="621" y="328"/>
                </a:lnTo>
                <a:lnTo>
                  <a:pt x="619" y="330"/>
                </a:lnTo>
                <a:lnTo>
                  <a:pt x="617" y="331"/>
                </a:lnTo>
                <a:lnTo>
                  <a:pt x="613" y="332"/>
                </a:lnTo>
                <a:lnTo>
                  <a:pt x="610" y="332"/>
                </a:lnTo>
                <a:close/>
                <a:moveTo>
                  <a:pt x="863" y="5"/>
                </a:moveTo>
                <a:lnTo>
                  <a:pt x="860" y="3"/>
                </a:lnTo>
                <a:lnTo>
                  <a:pt x="857" y="1"/>
                </a:lnTo>
                <a:lnTo>
                  <a:pt x="854" y="0"/>
                </a:lnTo>
                <a:lnTo>
                  <a:pt x="850" y="0"/>
                </a:lnTo>
                <a:lnTo>
                  <a:pt x="843" y="1"/>
                </a:lnTo>
                <a:lnTo>
                  <a:pt x="821" y="5"/>
                </a:lnTo>
                <a:lnTo>
                  <a:pt x="789" y="9"/>
                </a:lnTo>
                <a:lnTo>
                  <a:pt x="747" y="16"/>
                </a:lnTo>
                <a:lnTo>
                  <a:pt x="697" y="26"/>
                </a:lnTo>
                <a:lnTo>
                  <a:pt x="641" y="38"/>
                </a:lnTo>
                <a:lnTo>
                  <a:pt x="611" y="45"/>
                </a:lnTo>
                <a:lnTo>
                  <a:pt x="580" y="54"/>
                </a:lnTo>
                <a:lnTo>
                  <a:pt x="548" y="63"/>
                </a:lnTo>
                <a:lnTo>
                  <a:pt x="516" y="72"/>
                </a:lnTo>
                <a:lnTo>
                  <a:pt x="472" y="86"/>
                </a:lnTo>
                <a:lnTo>
                  <a:pt x="431" y="100"/>
                </a:lnTo>
                <a:lnTo>
                  <a:pt x="391" y="115"/>
                </a:lnTo>
                <a:lnTo>
                  <a:pt x="355" y="131"/>
                </a:lnTo>
                <a:lnTo>
                  <a:pt x="319" y="147"/>
                </a:lnTo>
                <a:lnTo>
                  <a:pt x="286" y="164"/>
                </a:lnTo>
                <a:lnTo>
                  <a:pt x="256" y="182"/>
                </a:lnTo>
                <a:lnTo>
                  <a:pt x="227" y="200"/>
                </a:lnTo>
                <a:lnTo>
                  <a:pt x="200" y="219"/>
                </a:lnTo>
                <a:lnTo>
                  <a:pt x="176" y="238"/>
                </a:lnTo>
                <a:lnTo>
                  <a:pt x="153" y="259"/>
                </a:lnTo>
                <a:lnTo>
                  <a:pt x="133" y="279"/>
                </a:lnTo>
                <a:lnTo>
                  <a:pt x="114" y="301"/>
                </a:lnTo>
                <a:lnTo>
                  <a:pt x="97" y="323"/>
                </a:lnTo>
                <a:lnTo>
                  <a:pt x="84" y="346"/>
                </a:lnTo>
                <a:lnTo>
                  <a:pt x="72" y="368"/>
                </a:lnTo>
                <a:lnTo>
                  <a:pt x="63" y="386"/>
                </a:lnTo>
                <a:lnTo>
                  <a:pt x="57" y="406"/>
                </a:lnTo>
                <a:lnTo>
                  <a:pt x="51" y="424"/>
                </a:lnTo>
                <a:lnTo>
                  <a:pt x="48" y="443"/>
                </a:lnTo>
                <a:lnTo>
                  <a:pt x="46" y="463"/>
                </a:lnTo>
                <a:lnTo>
                  <a:pt x="44" y="483"/>
                </a:lnTo>
                <a:lnTo>
                  <a:pt x="45" y="503"/>
                </a:lnTo>
                <a:lnTo>
                  <a:pt x="46" y="524"/>
                </a:lnTo>
                <a:lnTo>
                  <a:pt x="49" y="544"/>
                </a:lnTo>
                <a:lnTo>
                  <a:pt x="54" y="564"/>
                </a:lnTo>
                <a:lnTo>
                  <a:pt x="59" y="586"/>
                </a:lnTo>
                <a:lnTo>
                  <a:pt x="65" y="607"/>
                </a:lnTo>
                <a:lnTo>
                  <a:pt x="74" y="630"/>
                </a:lnTo>
                <a:lnTo>
                  <a:pt x="84" y="651"/>
                </a:lnTo>
                <a:lnTo>
                  <a:pt x="94" y="674"/>
                </a:lnTo>
                <a:lnTo>
                  <a:pt x="107" y="696"/>
                </a:lnTo>
                <a:lnTo>
                  <a:pt x="4" y="799"/>
                </a:lnTo>
                <a:lnTo>
                  <a:pt x="2" y="801"/>
                </a:lnTo>
                <a:lnTo>
                  <a:pt x="1" y="804"/>
                </a:lnTo>
                <a:lnTo>
                  <a:pt x="0" y="807"/>
                </a:lnTo>
                <a:lnTo>
                  <a:pt x="0" y="809"/>
                </a:lnTo>
                <a:lnTo>
                  <a:pt x="0" y="812"/>
                </a:lnTo>
                <a:lnTo>
                  <a:pt x="1" y="815"/>
                </a:lnTo>
                <a:lnTo>
                  <a:pt x="2" y="817"/>
                </a:lnTo>
                <a:lnTo>
                  <a:pt x="4" y="820"/>
                </a:lnTo>
                <a:lnTo>
                  <a:pt x="47" y="864"/>
                </a:lnTo>
                <a:lnTo>
                  <a:pt x="49" y="866"/>
                </a:lnTo>
                <a:lnTo>
                  <a:pt x="52" y="867"/>
                </a:lnTo>
                <a:lnTo>
                  <a:pt x="55" y="868"/>
                </a:lnTo>
                <a:lnTo>
                  <a:pt x="58" y="868"/>
                </a:lnTo>
                <a:lnTo>
                  <a:pt x="61" y="868"/>
                </a:lnTo>
                <a:lnTo>
                  <a:pt x="63" y="867"/>
                </a:lnTo>
                <a:lnTo>
                  <a:pt x="66" y="866"/>
                </a:lnTo>
                <a:lnTo>
                  <a:pt x="69" y="864"/>
                </a:lnTo>
                <a:lnTo>
                  <a:pt x="171" y="760"/>
                </a:lnTo>
                <a:lnTo>
                  <a:pt x="198" y="773"/>
                </a:lnTo>
                <a:lnTo>
                  <a:pt x="224" y="786"/>
                </a:lnTo>
                <a:lnTo>
                  <a:pt x="250" y="796"/>
                </a:lnTo>
                <a:lnTo>
                  <a:pt x="276" y="805"/>
                </a:lnTo>
                <a:lnTo>
                  <a:pt x="301" y="811"/>
                </a:lnTo>
                <a:lnTo>
                  <a:pt x="326" y="816"/>
                </a:lnTo>
                <a:lnTo>
                  <a:pt x="350" y="819"/>
                </a:lnTo>
                <a:lnTo>
                  <a:pt x="374" y="820"/>
                </a:lnTo>
                <a:lnTo>
                  <a:pt x="389" y="820"/>
                </a:lnTo>
                <a:lnTo>
                  <a:pt x="405" y="819"/>
                </a:lnTo>
                <a:lnTo>
                  <a:pt x="420" y="816"/>
                </a:lnTo>
                <a:lnTo>
                  <a:pt x="435" y="813"/>
                </a:lnTo>
                <a:lnTo>
                  <a:pt x="450" y="810"/>
                </a:lnTo>
                <a:lnTo>
                  <a:pt x="464" y="806"/>
                </a:lnTo>
                <a:lnTo>
                  <a:pt x="479" y="800"/>
                </a:lnTo>
                <a:lnTo>
                  <a:pt x="493" y="794"/>
                </a:lnTo>
                <a:lnTo>
                  <a:pt x="507" y="787"/>
                </a:lnTo>
                <a:lnTo>
                  <a:pt x="521" y="779"/>
                </a:lnTo>
                <a:lnTo>
                  <a:pt x="535" y="770"/>
                </a:lnTo>
                <a:lnTo>
                  <a:pt x="549" y="762"/>
                </a:lnTo>
                <a:lnTo>
                  <a:pt x="562" y="751"/>
                </a:lnTo>
                <a:lnTo>
                  <a:pt x="575" y="740"/>
                </a:lnTo>
                <a:lnTo>
                  <a:pt x="588" y="730"/>
                </a:lnTo>
                <a:lnTo>
                  <a:pt x="600" y="717"/>
                </a:lnTo>
                <a:lnTo>
                  <a:pt x="613" y="704"/>
                </a:lnTo>
                <a:lnTo>
                  <a:pt x="625" y="690"/>
                </a:lnTo>
                <a:lnTo>
                  <a:pt x="638" y="675"/>
                </a:lnTo>
                <a:lnTo>
                  <a:pt x="650" y="660"/>
                </a:lnTo>
                <a:lnTo>
                  <a:pt x="661" y="643"/>
                </a:lnTo>
                <a:lnTo>
                  <a:pt x="672" y="627"/>
                </a:lnTo>
                <a:lnTo>
                  <a:pt x="683" y="608"/>
                </a:lnTo>
                <a:lnTo>
                  <a:pt x="695" y="590"/>
                </a:lnTo>
                <a:lnTo>
                  <a:pt x="706" y="571"/>
                </a:lnTo>
                <a:lnTo>
                  <a:pt x="715" y="550"/>
                </a:lnTo>
                <a:lnTo>
                  <a:pt x="726" y="530"/>
                </a:lnTo>
                <a:lnTo>
                  <a:pt x="736" y="509"/>
                </a:lnTo>
                <a:lnTo>
                  <a:pt x="755" y="464"/>
                </a:lnTo>
                <a:lnTo>
                  <a:pt x="773" y="415"/>
                </a:lnTo>
                <a:lnTo>
                  <a:pt x="786" y="379"/>
                </a:lnTo>
                <a:lnTo>
                  <a:pt x="798" y="341"/>
                </a:lnTo>
                <a:lnTo>
                  <a:pt x="809" y="306"/>
                </a:lnTo>
                <a:lnTo>
                  <a:pt x="818" y="271"/>
                </a:lnTo>
                <a:lnTo>
                  <a:pt x="834" y="204"/>
                </a:lnTo>
                <a:lnTo>
                  <a:pt x="847" y="143"/>
                </a:lnTo>
                <a:lnTo>
                  <a:pt x="856" y="93"/>
                </a:lnTo>
                <a:lnTo>
                  <a:pt x="862" y="53"/>
                </a:lnTo>
                <a:lnTo>
                  <a:pt x="865" y="26"/>
                </a:lnTo>
                <a:lnTo>
                  <a:pt x="868" y="16"/>
                </a:lnTo>
                <a:lnTo>
                  <a:pt x="868" y="13"/>
                </a:lnTo>
                <a:lnTo>
                  <a:pt x="866" y="10"/>
                </a:lnTo>
                <a:lnTo>
                  <a:pt x="865" y="7"/>
                </a:lnTo>
                <a:lnTo>
                  <a:pt x="863" y="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C0BB80-A44B-01B2-F584-89CE589C21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2371" y="2392681"/>
            <a:ext cx="6822015" cy="44348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2EF3ED2-3B5B-45C3-A5C6-22A5F2D08DFE}"/>
              </a:ext>
            </a:extLst>
          </p:cNvPr>
          <p:cNvSpPr txBox="1"/>
          <p:nvPr/>
        </p:nvSpPr>
        <p:spPr>
          <a:xfrm>
            <a:off x="367132" y="1030730"/>
            <a:ext cx="5372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Majority of the loan defaults where in loans less than 21100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9A8622A-57A8-8F9E-F01C-D9C513BFBF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9644" y="544579"/>
            <a:ext cx="5454728" cy="372707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8038EE1-B92D-2DE8-A932-FD79A3E85B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79644" y="4308472"/>
            <a:ext cx="5388003" cy="253746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9D84202-DD0E-B609-A890-9A22173CE1F2}"/>
              </a:ext>
            </a:extLst>
          </p:cNvPr>
          <p:cNvSpPr txBox="1"/>
          <p:nvPr/>
        </p:nvSpPr>
        <p:spPr>
          <a:xfrm>
            <a:off x="7490460" y="5167931"/>
            <a:ext cx="41224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Home Improvements had higher defaults than Debt consolidation category</a:t>
            </a:r>
          </a:p>
        </p:txBody>
      </p:sp>
    </p:spTree>
    <p:extLst>
      <p:ext uri="{BB962C8B-B14F-4D97-AF65-F5344CB8AC3E}">
        <p14:creationId xmlns:p14="http://schemas.microsoft.com/office/powerpoint/2010/main" val="822569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Insights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rapezoid 1">
            <a:extLst>
              <a:ext uri="{FF2B5EF4-FFF2-40B4-BE49-F238E27FC236}">
                <a16:creationId xmlns:a16="http://schemas.microsoft.com/office/drawing/2014/main" id="{5B804E9F-B6B5-41F9-9B63-9AF435FDC2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997028" y="-1461102"/>
            <a:ext cx="2669169" cy="6747971"/>
          </a:xfrm>
          <a:prstGeom prst="trapezoid">
            <a:avLst>
              <a:gd name="adj" fmla="val 0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4AB9282-0505-49EB-AABF-998083225E3A}"/>
              </a:ext>
            </a:extLst>
          </p:cNvPr>
          <p:cNvSpPr/>
          <p:nvPr/>
        </p:nvSpPr>
        <p:spPr>
          <a:xfrm>
            <a:off x="7577000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ECONOMIC ANALYSIS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668C4B5-BCEC-465A-ADA5-6A054B15F7A3}"/>
              </a:ext>
            </a:extLst>
          </p:cNvPr>
          <p:cNvSpPr/>
          <p:nvPr/>
        </p:nvSpPr>
        <p:spPr>
          <a:xfrm>
            <a:off x="9745956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ECOLOGICAL ANALYSIS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AA18108-5B8B-4147-84A7-D30A16BEC4EA}"/>
              </a:ext>
            </a:extLst>
          </p:cNvPr>
          <p:cNvSpPr/>
          <p:nvPr/>
        </p:nvSpPr>
        <p:spPr>
          <a:xfrm>
            <a:off x="118513" y="3128830"/>
            <a:ext cx="1752042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. 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8534162-B6E2-4579-9DAD-AD8DE07459BC}"/>
              </a:ext>
            </a:extLst>
          </p:cNvPr>
          <p:cNvSpPr/>
          <p:nvPr/>
        </p:nvSpPr>
        <p:spPr>
          <a:xfrm>
            <a:off x="3053182" y="3653603"/>
            <a:ext cx="1752042" cy="144167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Lorem ipsum dolor sit amet, consectetur adipiscing elit, sed do eiusmod tempor incididunt ut labore et dolore magna aliqua. 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1535E1C-6EBC-45D8-BCE1-D5B947A61FB6}"/>
              </a:ext>
            </a:extLst>
          </p:cNvPr>
          <p:cNvSpPr/>
          <p:nvPr/>
        </p:nvSpPr>
        <p:spPr>
          <a:xfrm>
            <a:off x="5219979" y="3653603"/>
            <a:ext cx="1752042" cy="144167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Lorem ipsum dolor sit amet, consectetur adipiscing elit, sed do eiusmod tempor incididunt ut labore et dolore magna aliqua. 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8FF18A5-7B4E-4493-B38D-E732E033F82F}"/>
              </a:ext>
            </a:extLst>
          </p:cNvPr>
          <p:cNvSpPr/>
          <p:nvPr/>
        </p:nvSpPr>
        <p:spPr>
          <a:xfrm>
            <a:off x="7386779" y="3653603"/>
            <a:ext cx="1752042" cy="144167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Lorem ipsum dolor sit amet, consectetur adipiscing elit, sed do eiusmod tempor incididunt ut labore et dolore magna aliqua. 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BCD242F-9A97-473E-8E17-3F6C3C75CE68}"/>
              </a:ext>
            </a:extLst>
          </p:cNvPr>
          <p:cNvSpPr/>
          <p:nvPr/>
        </p:nvSpPr>
        <p:spPr>
          <a:xfrm>
            <a:off x="9555735" y="3653603"/>
            <a:ext cx="1752042" cy="144167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Lorem ipsum dolor sit amet, consectetur adipiscing elit, sed do eiusmod tempor incididunt ut labore et dolore magna aliqua. </a:t>
            </a:r>
          </a:p>
        </p:txBody>
      </p:sp>
      <p:grpSp>
        <p:nvGrpSpPr>
          <p:cNvPr id="67" name="Group 66" descr="Icon of abacus. ">
            <a:extLst>
              <a:ext uri="{FF2B5EF4-FFF2-40B4-BE49-F238E27FC236}">
                <a16:creationId xmlns:a16="http://schemas.microsoft.com/office/drawing/2014/main" id="{201B668C-AA5F-454E-8E64-CEA32A839FB8}"/>
              </a:ext>
            </a:extLst>
          </p:cNvPr>
          <p:cNvGrpSpPr/>
          <p:nvPr/>
        </p:nvGrpSpPr>
        <p:grpSpPr>
          <a:xfrm>
            <a:off x="8124917" y="2296118"/>
            <a:ext cx="382447" cy="382447"/>
            <a:chOff x="877888" y="771525"/>
            <a:chExt cx="287338" cy="287338"/>
          </a:xfrm>
          <a:solidFill>
            <a:schemeClr val="bg1"/>
          </a:solidFill>
        </p:grpSpPr>
        <p:sp>
          <p:nvSpPr>
            <p:cNvPr id="68" name="Freeform 324">
              <a:extLst>
                <a:ext uri="{FF2B5EF4-FFF2-40B4-BE49-F238E27FC236}">
                  <a16:creationId xmlns:a16="http://schemas.microsoft.com/office/drawing/2014/main" id="{EEBBB4D9-8AD5-4868-B9F5-568F0C326607}"/>
                </a:ext>
              </a:extLst>
            </p:cNvPr>
            <p:cNvSpPr>
              <a:spLocks/>
            </p:cNvSpPr>
            <p:nvPr/>
          </p:nvSpPr>
          <p:spPr bwMode="auto">
            <a:xfrm>
              <a:off x="877888" y="771525"/>
              <a:ext cx="61913" cy="287338"/>
            </a:xfrm>
            <a:custGeom>
              <a:avLst/>
              <a:gdLst>
                <a:gd name="T0" fmla="*/ 0 w 196"/>
                <a:gd name="T1" fmla="*/ 888 h 903"/>
                <a:gd name="T2" fmla="*/ 1 w 196"/>
                <a:gd name="T3" fmla="*/ 895 h 903"/>
                <a:gd name="T4" fmla="*/ 4 w 196"/>
                <a:gd name="T5" fmla="*/ 899 h 903"/>
                <a:gd name="T6" fmla="*/ 10 w 196"/>
                <a:gd name="T7" fmla="*/ 902 h 903"/>
                <a:gd name="T8" fmla="*/ 15 w 196"/>
                <a:gd name="T9" fmla="*/ 903 h 903"/>
                <a:gd name="T10" fmla="*/ 196 w 196"/>
                <a:gd name="T11" fmla="*/ 798 h 903"/>
                <a:gd name="T12" fmla="*/ 160 w 196"/>
                <a:gd name="T13" fmla="*/ 797 h 903"/>
                <a:gd name="T14" fmla="*/ 149 w 196"/>
                <a:gd name="T15" fmla="*/ 793 h 903"/>
                <a:gd name="T16" fmla="*/ 141 w 196"/>
                <a:gd name="T17" fmla="*/ 785 h 903"/>
                <a:gd name="T18" fmla="*/ 136 w 196"/>
                <a:gd name="T19" fmla="*/ 774 h 903"/>
                <a:gd name="T20" fmla="*/ 136 w 196"/>
                <a:gd name="T21" fmla="*/ 738 h 903"/>
                <a:gd name="T22" fmla="*/ 138 w 196"/>
                <a:gd name="T23" fmla="*/ 726 h 903"/>
                <a:gd name="T24" fmla="*/ 145 w 196"/>
                <a:gd name="T25" fmla="*/ 717 h 903"/>
                <a:gd name="T26" fmla="*/ 155 w 196"/>
                <a:gd name="T27" fmla="*/ 710 h 903"/>
                <a:gd name="T28" fmla="*/ 166 w 196"/>
                <a:gd name="T29" fmla="*/ 708 h 903"/>
                <a:gd name="T30" fmla="*/ 196 w 196"/>
                <a:gd name="T31" fmla="*/ 346 h 903"/>
                <a:gd name="T32" fmla="*/ 160 w 196"/>
                <a:gd name="T33" fmla="*/ 345 h 903"/>
                <a:gd name="T34" fmla="*/ 149 w 196"/>
                <a:gd name="T35" fmla="*/ 341 h 903"/>
                <a:gd name="T36" fmla="*/ 141 w 196"/>
                <a:gd name="T37" fmla="*/ 333 h 903"/>
                <a:gd name="T38" fmla="*/ 136 w 196"/>
                <a:gd name="T39" fmla="*/ 322 h 903"/>
                <a:gd name="T40" fmla="*/ 136 w 196"/>
                <a:gd name="T41" fmla="*/ 286 h 903"/>
                <a:gd name="T42" fmla="*/ 138 w 196"/>
                <a:gd name="T43" fmla="*/ 275 h 903"/>
                <a:gd name="T44" fmla="*/ 145 w 196"/>
                <a:gd name="T45" fmla="*/ 265 h 903"/>
                <a:gd name="T46" fmla="*/ 155 w 196"/>
                <a:gd name="T47" fmla="*/ 259 h 903"/>
                <a:gd name="T48" fmla="*/ 166 w 196"/>
                <a:gd name="T49" fmla="*/ 256 h 903"/>
                <a:gd name="T50" fmla="*/ 196 w 196"/>
                <a:gd name="T51" fmla="*/ 196 h 903"/>
                <a:gd name="T52" fmla="*/ 160 w 196"/>
                <a:gd name="T53" fmla="*/ 195 h 903"/>
                <a:gd name="T54" fmla="*/ 149 w 196"/>
                <a:gd name="T55" fmla="*/ 191 h 903"/>
                <a:gd name="T56" fmla="*/ 141 w 196"/>
                <a:gd name="T57" fmla="*/ 182 h 903"/>
                <a:gd name="T58" fmla="*/ 136 w 196"/>
                <a:gd name="T59" fmla="*/ 172 h 903"/>
                <a:gd name="T60" fmla="*/ 136 w 196"/>
                <a:gd name="T61" fmla="*/ 135 h 903"/>
                <a:gd name="T62" fmla="*/ 138 w 196"/>
                <a:gd name="T63" fmla="*/ 123 h 903"/>
                <a:gd name="T64" fmla="*/ 145 w 196"/>
                <a:gd name="T65" fmla="*/ 115 h 903"/>
                <a:gd name="T66" fmla="*/ 155 w 196"/>
                <a:gd name="T67" fmla="*/ 108 h 903"/>
                <a:gd name="T68" fmla="*/ 166 w 196"/>
                <a:gd name="T69" fmla="*/ 105 h 903"/>
                <a:gd name="T70" fmla="*/ 196 w 196"/>
                <a:gd name="T71" fmla="*/ 0 h 903"/>
                <a:gd name="T72" fmla="*/ 12 w 196"/>
                <a:gd name="T73" fmla="*/ 0 h 903"/>
                <a:gd name="T74" fmla="*/ 7 w 196"/>
                <a:gd name="T75" fmla="*/ 2 h 903"/>
                <a:gd name="T76" fmla="*/ 3 w 196"/>
                <a:gd name="T77" fmla="*/ 6 h 903"/>
                <a:gd name="T78" fmla="*/ 1 w 196"/>
                <a:gd name="T79" fmla="*/ 12 h 903"/>
                <a:gd name="T80" fmla="*/ 0 w 196"/>
                <a:gd name="T81" fmla="*/ 15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6" h="903">
                  <a:moveTo>
                    <a:pt x="0" y="15"/>
                  </a:moveTo>
                  <a:lnTo>
                    <a:pt x="0" y="888"/>
                  </a:lnTo>
                  <a:lnTo>
                    <a:pt x="1" y="891"/>
                  </a:lnTo>
                  <a:lnTo>
                    <a:pt x="1" y="895"/>
                  </a:lnTo>
                  <a:lnTo>
                    <a:pt x="3" y="897"/>
                  </a:lnTo>
                  <a:lnTo>
                    <a:pt x="4" y="899"/>
                  </a:lnTo>
                  <a:lnTo>
                    <a:pt x="7" y="901"/>
                  </a:lnTo>
                  <a:lnTo>
                    <a:pt x="10" y="902"/>
                  </a:lnTo>
                  <a:lnTo>
                    <a:pt x="12" y="903"/>
                  </a:lnTo>
                  <a:lnTo>
                    <a:pt x="15" y="903"/>
                  </a:lnTo>
                  <a:lnTo>
                    <a:pt x="196" y="903"/>
                  </a:lnTo>
                  <a:lnTo>
                    <a:pt x="196" y="798"/>
                  </a:lnTo>
                  <a:lnTo>
                    <a:pt x="166" y="798"/>
                  </a:lnTo>
                  <a:lnTo>
                    <a:pt x="160" y="797"/>
                  </a:lnTo>
                  <a:lnTo>
                    <a:pt x="155" y="796"/>
                  </a:lnTo>
                  <a:lnTo>
                    <a:pt x="149" y="793"/>
                  </a:lnTo>
                  <a:lnTo>
                    <a:pt x="145" y="789"/>
                  </a:lnTo>
                  <a:lnTo>
                    <a:pt x="141" y="785"/>
                  </a:lnTo>
                  <a:lnTo>
                    <a:pt x="138" y="780"/>
                  </a:lnTo>
                  <a:lnTo>
                    <a:pt x="136" y="774"/>
                  </a:lnTo>
                  <a:lnTo>
                    <a:pt x="136" y="768"/>
                  </a:lnTo>
                  <a:lnTo>
                    <a:pt x="136" y="738"/>
                  </a:lnTo>
                  <a:lnTo>
                    <a:pt x="136" y="732"/>
                  </a:lnTo>
                  <a:lnTo>
                    <a:pt x="138" y="726"/>
                  </a:lnTo>
                  <a:lnTo>
                    <a:pt x="141" y="721"/>
                  </a:lnTo>
                  <a:lnTo>
                    <a:pt x="145" y="717"/>
                  </a:lnTo>
                  <a:lnTo>
                    <a:pt x="149" y="713"/>
                  </a:lnTo>
                  <a:lnTo>
                    <a:pt x="155" y="710"/>
                  </a:lnTo>
                  <a:lnTo>
                    <a:pt x="160" y="708"/>
                  </a:lnTo>
                  <a:lnTo>
                    <a:pt x="166" y="708"/>
                  </a:lnTo>
                  <a:lnTo>
                    <a:pt x="196" y="708"/>
                  </a:lnTo>
                  <a:lnTo>
                    <a:pt x="196" y="346"/>
                  </a:lnTo>
                  <a:lnTo>
                    <a:pt x="166" y="346"/>
                  </a:lnTo>
                  <a:lnTo>
                    <a:pt x="160" y="345"/>
                  </a:lnTo>
                  <a:lnTo>
                    <a:pt x="155" y="344"/>
                  </a:lnTo>
                  <a:lnTo>
                    <a:pt x="149" y="341"/>
                  </a:lnTo>
                  <a:lnTo>
                    <a:pt x="145" y="338"/>
                  </a:lnTo>
                  <a:lnTo>
                    <a:pt x="141" y="333"/>
                  </a:lnTo>
                  <a:lnTo>
                    <a:pt x="138" y="328"/>
                  </a:lnTo>
                  <a:lnTo>
                    <a:pt x="136" y="322"/>
                  </a:lnTo>
                  <a:lnTo>
                    <a:pt x="136" y="316"/>
                  </a:lnTo>
                  <a:lnTo>
                    <a:pt x="136" y="286"/>
                  </a:lnTo>
                  <a:lnTo>
                    <a:pt x="136" y="280"/>
                  </a:lnTo>
                  <a:lnTo>
                    <a:pt x="138" y="275"/>
                  </a:lnTo>
                  <a:lnTo>
                    <a:pt x="141" y="269"/>
                  </a:lnTo>
                  <a:lnTo>
                    <a:pt x="145" y="265"/>
                  </a:lnTo>
                  <a:lnTo>
                    <a:pt x="149" y="261"/>
                  </a:lnTo>
                  <a:lnTo>
                    <a:pt x="155" y="259"/>
                  </a:lnTo>
                  <a:lnTo>
                    <a:pt x="160" y="256"/>
                  </a:lnTo>
                  <a:lnTo>
                    <a:pt x="166" y="256"/>
                  </a:lnTo>
                  <a:lnTo>
                    <a:pt x="196" y="256"/>
                  </a:lnTo>
                  <a:lnTo>
                    <a:pt x="196" y="196"/>
                  </a:lnTo>
                  <a:lnTo>
                    <a:pt x="166" y="196"/>
                  </a:lnTo>
                  <a:lnTo>
                    <a:pt x="160" y="195"/>
                  </a:lnTo>
                  <a:lnTo>
                    <a:pt x="155" y="193"/>
                  </a:lnTo>
                  <a:lnTo>
                    <a:pt x="149" y="191"/>
                  </a:lnTo>
                  <a:lnTo>
                    <a:pt x="145" y="187"/>
                  </a:lnTo>
                  <a:lnTo>
                    <a:pt x="141" y="182"/>
                  </a:lnTo>
                  <a:lnTo>
                    <a:pt x="138" y="177"/>
                  </a:lnTo>
                  <a:lnTo>
                    <a:pt x="136" y="172"/>
                  </a:lnTo>
                  <a:lnTo>
                    <a:pt x="136" y="165"/>
                  </a:lnTo>
                  <a:lnTo>
                    <a:pt x="136" y="135"/>
                  </a:lnTo>
                  <a:lnTo>
                    <a:pt x="136" y="130"/>
                  </a:lnTo>
                  <a:lnTo>
                    <a:pt x="138" y="123"/>
                  </a:lnTo>
                  <a:lnTo>
                    <a:pt x="141" y="119"/>
                  </a:lnTo>
                  <a:lnTo>
                    <a:pt x="145" y="115"/>
                  </a:lnTo>
                  <a:lnTo>
                    <a:pt x="149" y="110"/>
                  </a:lnTo>
                  <a:lnTo>
                    <a:pt x="155" y="108"/>
                  </a:lnTo>
                  <a:lnTo>
                    <a:pt x="160" y="106"/>
                  </a:lnTo>
                  <a:lnTo>
                    <a:pt x="166" y="105"/>
                  </a:lnTo>
                  <a:lnTo>
                    <a:pt x="196" y="105"/>
                  </a:lnTo>
                  <a:lnTo>
                    <a:pt x="196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7" y="2"/>
                  </a:lnTo>
                  <a:lnTo>
                    <a:pt x="4" y="4"/>
                  </a:lnTo>
                  <a:lnTo>
                    <a:pt x="3" y="6"/>
                  </a:lnTo>
                  <a:lnTo>
                    <a:pt x="1" y="10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9" name="Freeform 325">
              <a:extLst>
                <a:ext uri="{FF2B5EF4-FFF2-40B4-BE49-F238E27FC236}">
                  <a16:creationId xmlns:a16="http://schemas.microsoft.com/office/drawing/2014/main" id="{4E9C428E-133B-4690-9ED6-8917E4F1E6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7113" y="771525"/>
              <a:ext cx="66675" cy="287338"/>
            </a:xfrm>
            <a:custGeom>
              <a:avLst/>
              <a:gdLst>
                <a:gd name="T0" fmla="*/ 30 w 211"/>
                <a:gd name="T1" fmla="*/ 105 h 903"/>
                <a:gd name="T2" fmla="*/ 41 w 211"/>
                <a:gd name="T3" fmla="*/ 107 h 903"/>
                <a:gd name="T4" fmla="*/ 51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60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557 h 903"/>
                <a:gd name="T22" fmla="*/ 41 w 211"/>
                <a:gd name="T23" fmla="*/ 560 h 903"/>
                <a:gd name="T24" fmla="*/ 51 w 211"/>
                <a:gd name="T25" fmla="*/ 566 h 903"/>
                <a:gd name="T26" fmla="*/ 58 w 211"/>
                <a:gd name="T27" fmla="*/ 576 h 903"/>
                <a:gd name="T28" fmla="*/ 60 w 211"/>
                <a:gd name="T29" fmla="*/ 587 h 903"/>
                <a:gd name="T30" fmla="*/ 60 w 211"/>
                <a:gd name="T31" fmla="*/ 623 h 903"/>
                <a:gd name="T32" fmla="*/ 55 w 211"/>
                <a:gd name="T33" fmla="*/ 634 h 903"/>
                <a:gd name="T34" fmla="*/ 47 w 211"/>
                <a:gd name="T35" fmla="*/ 643 h 903"/>
                <a:gd name="T36" fmla="*/ 36 w 211"/>
                <a:gd name="T37" fmla="*/ 647 h 903"/>
                <a:gd name="T38" fmla="*/ 0 w 211"/>
                <a:gd name="T39" fmla="*/ 648 h 903"/>
                <a:gd name="T40" fmla="*/ 30 w 211"/>
                <a:gd name="T41" fmla="*/ 708 h 903"/>
                <a:gd name="T42" fmla="*/ 41 w 211"/>
                <a:gd name="T43" fmla="*/ 710 h 903"/>
                <a:gd name="T44" fmla="*/ 51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60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497 h 903"/>
                <a:gd name="T64" fmla="*/ 169 w 211"/>
                <a:gd name="T65" fmla="*/ 495 h 903"/>
                <a:gd name="T66" fmla="*/ 159 w 211"/>
                <a:gd name="T67" fmla="*/ 488 h 903"/>
                <a:gd name="T68" fmla="*/ 153 w 211"/>
                <a:gd name="T69" fmla="*/ 478 h 903"/>
                <a:gd name="T70" fmla="*/ 151 w 211"/>
                <a:gd name="T71" fmla="*/ 467 h 903"/>
                <a:gd name="T72" fmla="*/ 151 w 211"/>
                <a:gd name="T73" fmla="*/ 430 h 903"/>
                <a:gd name="T74" fmla="*/ 155 w 211"/>
                <a:gd name="T75" fmla="*/ 419 h 903"/>
                <a:gd name="T76" fmla="*/ 164 w 211"/>
                <a:gd name="T77" fmla="*/ 412 h 903"/>
                <a:gd name="T78" fmla="*/ 174 w 211"/>
                <a:gd name="T79" fmla="*/ 408 h 903"/>
                <a:gd name="T80" fmla="*/ 211 w 211"/>
                <a:gd name="T81" fmla="*/ 407 h 903"/>
                <a:gd name="T82" fmla="*/ 181 w 211"/>
                <a:gd name="T83" fmla="*/ 346 h 903"/>
                <a:gd name="T84" fmla="*/ 169 w 211"/>
                <a:gd name="T85" fmla="*/ 344 h 903"/>
                <a:gd name="T86" fmla="*/ 159 w 211"/>
                <a:gd name="T87" fmla="*/ 338 h 903"/>
                <a:gd name="T88" fmla="*/ 153 w 211"/>
                <a:gd name="T89" fmla="*/ 328 h 903"/>
                <a:gd name="T90" fmla="*/ 151 w 211"/>
                <a:gd name="T91" fmla="*/ 316 h 903"/>
                <a:gd name="T92" fmla="*/ 151 w 211"/>
                <a:gd name="T93" fmla="*/ 280 h 903"/>
                <a:gd name="T94" fmla="*/ 155 w 211"/>
                <a:gd name="T95" fmla="*/ 269 h 903"/>
                <a:gd name="T96" fmla="*/ 164 w 211"/>
                <a:gd name="T97" fmla="*/ 261 h 903"/>
                <a:gd name="T98" fmla="*/ 174 w 211"/>
                <a:gd name="T99" fmla="*/ 256 h 903"/>
                <a:gd name="T100" fmla="*/ 211 w 211"/>
                <a:gd name="T101" fmla="*/ 256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1 w 211"/>
                <a:gd name="T113" fmla="*/ 130 h 903"/>
                <a:gd name="T114" fmla="*/ 155 w 211"/>
                <a:gd name="T115" fmla="*/ 119 h 903"/>
                <a:gd name="T116" fmla="*/ 164 w 211"/>
                <a:gd name="T117" fmla="*/ 110 h 903"/>
                <a:gd name="T118" fmla="*/ 174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1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60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60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1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557"/>
                  </a:lnTo>
                  <a:lnTo>
                    <a:pt x="30" y="557"/>
                  </a:lnTo>
                  <a:lnTo>
                    <a:pt x="36" y="558"/>
                  </a:lnTo>
                  <a:lnTo>
                    <a:pt x="41" y="560"/>
                  </a:lnTo>
                  <a:lnTo>
                    <a:pt x="47" y="562"/>
                  </a:lnTo>
                  <a:lnTo>
                    <a:pt x="51" y="566"/>
                  </a:lnTo>
                  <a:lnTo>
                    <a:pt x="55" y="571"/>
                  </a:lnTo>
                  <a:lnTo>
                    <a:pt x="58" y="576"/>
                  </a:lnTo>
                  <a:lnTo>
                    <a:pt x="60" y="581"/>
                  </a:lnTo>
                  <a:lnTo>
                    <a:pt x="60" y="587"/>
                  </a:lnTo>
                  <a:lnTo>
                    <a:pt x="60" y="618"/>
                  </a:lnTo>
                  <a:lnTo>
                    <a:pt x="60" y="623"/>
                  </a:lnTo>
                  <a:lnTo>
                    <a:pt x="58" y="629"/>
                  </a:lnTo>
                  <a:lnTo>
                    <a:pt x="55" y="634"/>
                  </a:lnTo>
                  <a:lnTo>
                    <a:pt x="51" y="638"/>
                  </a:lnTo>
                  <a:lnTo>
                    <a:pt x="47" y="643"/>
                  </a:lnTo>
                  <a:lnTo>
                    <a:pt x="41" y="645"/>
                  </a:lnTo>
                  <a:lnTo>
                    <a:pt x="36" y="647"/>
                  </a:lnTo>
                  <a:lnTo>
                    <a:pt x="30" y="648"/>
                  </a:lnTo>
                  <a:lnTo>
                    <a:pt x="0" y="648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1" y="710"/>
                  </a:lnTo>
                  <a:lnTo>
                    <a:pt x="47" y="712"/>
                  </a:lnTo>
                  <a:lnTo>
                    <a:pt x="51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60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60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1" y="789"/>
                  </a:lnTo>
                  <a:lnTo>
                    <a:pt x="47" y="793"/>
                  </a:lnTo>
                  <a:lnTo>
                    <a:pt x="41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497"/>
                  </a:lnTo>
                  <a:lnTo>
                    <a:pt x="181" y="497"/>
                  </a:lnTo>
                  <a:lnTo>
                    <a:pt x="174" y="497"/>
                  </a:lnTo>
                  <a:lnTo>
                    <a:pt x="169" y="495"/>
                  </a:lnTo>
                  <a:lnTo>
                    <a:pt x="164" y="491"/>
                  </a:lnTo>
                  <a:lnTo>
                    <a:pt x="159" y="488"/>
                  </a:lnTo>
                  <a:lnTo>
                    <a:pt x="155" y="484"/>
                  </a:lnTo>
                  <a:lnTo>
                    <a:pt x="153" y="478"/>
                  </a:lnTo>
                  <a:lnTo>
                    <a:pt x="151" y="473"/>
                  </a:lnTo>
                  <a:lnTo>
                    <a:pt x="151" y="467"/>
                  </a:lnTo>
                  <a:lnTo>
                    <a:pt x="151" y="437"/>
                  </a:lnTo>
                  <a:lnTo>
                    <a:pt x="151" y="430"/>
                  </a:lnTo>
                  <a:lnTo>
                    <a:pt x="153" y="425"/>
                  </a:lnTo>
                  <a:lnTo>
                    <a:pt x="155" y="419"/>
                  </a:lnTo>
                  <a:lnTo>
                    <a:pt x="159" y="415"/>
                  </a:lnTo>
                  <a:lnTo>
                    <a:pt x="164" y="412"/>
                  </a:lnTo>
                  <a:lnTo>
                    <a:pt x="169" y="409"/>
                  </a:lnTo>
                  <a:lnTo>
                    <a:pt x="174" y="408"/>
                  </a:lnTo>
                  <a:lnTo>
                    <a:pt x="181" y="407"/>
                  </a:lnTo>
                  <a:lnTo>
                    <a:pt x="211" y="407"/>
                  </a:lnTo>
                  <a:lnTo>
                    <a:pt x="211" y="346"/>
                  </a:lnTo>
                  <a:lnTo>
                    <a:pt x="181" y="346"/>
                  </a:lnTo>
                  <a:lnTo>
                    <a:pt x="174" y="345"/>
                  </a:lnTo>
                  <a:lnTo>
                    <a:pt x="169" y="344"/>
                  </a:lnTo>
                  <a:lnTo>
                    <a:pt x="164" y="341"/>
                  </a:lnTo>
                  <a:lnTo>
                    <a:pt x="159" y="338"/>
                  </a:lnTo>
                  <a:lnTo>
                    <a:pt x="155" y="333"/>
                  </a:lnTo>
                  <a:lnTo>
                    <a:pt x="153" y="328"/>
                  </a:lnTo>
                  <a:lnTo>
                    <a:pt x="151" y="322"/>
                  </a:lnTo>
                  <a:lnTo>
                    <a:pt x="151" y="316"/>
                  </a:lnTo>
                  <a:lnTo>
                    <a:pt x="151" y="286"/>
                  </a:lnTo>
                  <a:lnTo>
                    <a:pt x="151" y="280"/>
                  </a:lnTo>
                  <a:lnTo>
                    <a:pt x="153" y="275"/>
                  </a:lnTo>
                  <a:lnTo>
                    <a:pt x="155" y="269"/>
                  </a:lnTo>
                  <a:lnTo>
                    <a:pt x="159" y="265"/>
                  </a:lnTo>
                  <a:lnTo>
                    <a:pt x="164" y="261"/>
                  </a:lnTo>
                  <a:lnTo>
                    <a:pt x="169" y="259"/>
                  </a:lnTo>
                  <a:lnTo>
                    <a:pt x="174" y="256"/>
                  </a:lnTo>
                  <a:lnTo>
                    <a:pt x="181" y="256"/>
                  </a:lnTo>
                  <a:lnTo>
                    <a:pt x="211" y="256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4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5" y="182"/>
                  </a:lnTo>
                  <a:lnTo>
                    <a:pt x="153" y="177"/>
                  </a:lnTo>
                  <a:lnTo>
                    <a:pt x="151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1" y="130"/>
                  </a:lnTo>
                  <a:lnTo>
                    <a:pt x="153" y="123"/>
                  </a:lnTo>
                  <a:lnTo>
                    <a:pt x="155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4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0" name="Freeform 326">
              <a:extLst>
                <a:ext uri="{FF2B5EF4-FFF2-40B4-BE49-F238E27FC236}">
                  <a16:creationId xmlns:a16="http://schemas.microsoft.com/office/drawing/2014/main" id="{505F0C26-0335-4A1D-AA0D-8C830A4F0DE4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325" y="771525"/>
              <a:ext cx="68263" cy="287338"/>
            </a:xfrm>
            <a:custGeom>
              <a:avLst/>
              <a:gdLst>
                <a:gd name="T0" fmla="*/ 30 w 211"/>
                <a:gd name="T1" fmla="*/ 105 h 903"/>
                <a:gd name="T2" fmla="*/ 42 w 211"/>
                <a:gd name="T3" fmla="*/ 107 h 903"/>
                <a:gd name="T4" fmla="*/ 52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59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256 h 903"/>
                <a:gd name="T22" fmla="*/ 42 w 211"/>
                <a:gd name="T23" fmla="*/ 259 h 903"/>
                <a:gd name="T24" fmla="*/ 52 w 211"/>
                <a:gd name="T25" fmla="*/ 265 h 903"/>
                <a:gd name="T26" fmla="*/ 58 w 211"/>
                <a:gd name="T27" fmla="*/ 275 h 903"/>
                <a:gd name="T28" fmla="*/ 60 w 211"/>
                <a:gd name="T29" fmla="*/ 286 h 903"/>
                <a:gd name="T30" fmla="*/ 59 w 211"/>
                <a:gd name="T31" fmla="*/ 322 h 903"/>
                <a:gd name="T32" fmla="*/ 55 w 211"/>
                <a:gd name="T33" fmla="*/ 333 h 903"/>
                <a:gd name="T34" fmla="*/ 47 w 211"/>
                <a:gd name="T35" fmla="*/ 341 h 903"/>
                <a:gd name="T36" fmla="*/ 36 w 211"/>
                <a:gd name="T37" fmla="*/ 345 h 903"/>
                <a:gd name="T38" fmla="*/ 0 w 211"/>
                <a:gd name="T39" fmla="*/ 346 h 903"/>
                <a:gd name="T40" fmla="*/ 30 w 211"/>
                <a:gd name="T41" fmla="*/ 708 h 903"/>
                <a:gd name="T42" fmla="*/ 42 w 211"/>
                <a:gd name="T43" fmla="*/ 710 h 903"/>
                <a:gd name="T44" fmla="*/ 52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59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798 h 903"/>
                <a:gd name="T64" fmla="*/ 169 w 211"/>
                <a:gd name="T65" fmla="*/ 796 h 903"/>
                <a:gd name="T66" fmla="*/ 159 w 211"/>
                <a:gd name="T67" fmla="*/ 789 h 903"/>
                <a:gd name="T68" fmla="*/ 153 w 211"/>
                <a:gd name="T69" fmla="*/ 780 h 903"/>
                <a:gd name="T70" fmla="*/ 151 w 211"/>
                <a:gd name="T71" fmla="*/ 768 h 903"/>
                <a:gd name="T72" fmla="*/ 152 w 211"/>
                <a:gd name="T73" fmla="*/ 732 h 903"/>
                <a:gd name="T74" fmla="*/ 156 w 211"/>
                <a:gd name="T75" fmla="*/ 721 h 903"/>
                <a:gd name="T76" fmla="*/ 164 w 211"/>
                <a:gd name="T77" fmla="*/ 713 h 903"/>
                <a:gd name="T78" fmla="*/ 175 w 211"/>
                <a:gd name="T79" fmla="*/ 708 h 903"/>
                <a:gd name="T80" fmla="*/ 211 w 211"/>
                <a:gd name="T81" fmla="*/ 708 h 903"/>
                <a:gd name="T82" fmla="*/ 181 w 211"/>
                <a:gd name="T83" fmla="*/ 648 h 903"/>
                <a:gd name="T84" fmla="*/ 169 w 211"/>
                <a:gd name="T85" fmla="*/ 645 h 903"/>
                <a:gd name="T86" fmla="*/ 159 w 211"/>
                <a:gd name="T87" fmla="*/ 638 h 903"/>
                <a:gd name="T88" fmla="*/ 153 w 211"/>
                <a:gd name="T89" fmla="*/ 629 h 903"/>
                <a:gd name="T90" fmla="*/ 151 w 211"/>
                <a:gd name="T91" fmla="*/ 618 h 903"/>
                <a:gd name="T92" fmla="*/ 152 w 211"/>
                <a:gd name="T93" fmla="*/ 581 h 903"/>
                <a:gd name="T94" fmla="*/ 156 w 211"/>
                <a:gd name="T95" fmla="*/ 571 h 903"/>
                <a:gd name="T96" fmla="*/ 164 w 211"/>
                <a:gd name="T97" fmla="*/ 562 h 903"/>
                <a:gd name="T98" fmla="*/ 175 w 211"/>
                <a:gd name="T99" fmla="*/ 558 h 903"/>
                <a:gd name="T100" fmla="*/ 211 w 211"/>
                <a:gd name="T101" fmla="*/ 557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2 w 211"/>
                <a:gd name="T113" fmla="*/ 130 h 903"/>
                <a:gd name="T114" fmla="*/ 156 w 211"/>
                <a:gd name="T115" fmla="*/ 119 h 903"/>
                <a:gd name="T116" fmla="*/ 164 w 211"/>
                <a:gd name="T117" fmla="*/ 110 h 903"/>
                <a:gd name="T118" fmla="*/ 175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2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2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2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2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2" y="710"/>
                  </a:lnTo>
                  <a:lnTo>
                    <a:pt x="47" y="712"/>
                  </a:lnTo>
                  <a:lnTo>
                    <a:pt x="52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59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59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2" y="789"/>
                  </a:lnTo>
                  <a:lnTo>
                    <a:pt x="47" y="793"/>
                  </a:lnTo>
                  <a:lnTo>
                    <a:pt x="42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798"/>
                  </a:lnTo>
                  <a:lnTo>
                    <a:pt x="181" y="798"/>
                  </a:lnTo>
                  <a:lnTo>
                    <a:pt x="175" y="797"/>
                  </a:lnTo>
                  <a:lnTo>
                    <a:pt x="169" y="796"/>
                  </a:lnTo>
                  <a:lnTo>
                    <a:pt x="164" y="793"/>
                  </a:lnTo>
                  <a:lnTo>
                    <a:pt x="159" y="789"/>
                  </a:lnTo>
                  <a:lnTo>
                    <a:pt x="156" y="785"/>
                  </a:lnTo>
                  <a:lnTo>
                    <a:pt x="153" y="780"/>
                  </a:lnTo>
                  <a:lnTo>
                    <a:pt x="152" y="774"/>
                  </a:lnTo>
                  <a:lnTo>
                    <a:pt x="151" y="768"/>
                  </a:lnTo>
                  <a:lnTo>
                    <a:pt x="151" y="738"/>
                  </a:lnTo>
                  <a:lnTo>
                    <a:pt x="152" y="732"/>
                  </a:lnTo>
                  <a:lnTo>
                    <a:pt x="153" y="726"/>
                  </a:lnTo>
                  <a:lnTo>
                    <a:pt x="156" y="721"/>
                  </a:lnTo>
                  <a:lnTo>
                    <a:pt x="159" y="717"/>
                  </a:lnTo>
                  <a:lnTo>
                    <a:pt x="164" y="713"/>
                  </a:lnTo>
                  <a:lnTo>
                    <a:pt x="169" y="710"/>
                  </a:lnTo>
                  <a:lnTo>
                    <a:pt x="175" y="708"/>
                  </a:lnTo>
                  <a:lnTo>
                    <a:pt x="181" y="708"/>
                  </a:lnTo>
                  <a:lnTo>
                    <a:pt x="211" y="708"/>
                  </a:lnTo>
                  <a:lnTo>
                    <a:pt x="211" y="648"/>
                  </a:lnTo>
                  <a:lnTo>
                    <a:pt x="181" y="648"/>
                  </a:lnTo>
                  <a:lnTo>
                    <a:pt x="175" y="647"/>
                  </a:lnTo>
                  <a:lnTo>
                    <a:pt x="169" y="645"/>
                  </a:lnTo>
                  <a:lnTo>
                    <a:pt x="164" y="643"/>
                  </a:lnTo>
                  <a:lnTo>
                    <a:pt x="159" y="638"/>
                  </a:lnTo>
                  <a:lnTo>
                    <a:pt x="156" y="634"/>
                  </a:lnTo>
                  <a:lnTo>
                    <a:pt x="153" y="629"/>
                  </a:lnTo>
                  <a:lnTo>
                    <a:pt x="152" y="623"/>
                  </a:lnTo>
                  <a:lnTo>
                    <a:pt x="151" y="618"/>
                  </a:lnTo>
                  <a:lnTo>
                    <a:pt x="151" y="587"/>
                  </a:lnTo>
                  <a:lnTo>
                    <a:pt x="152" y="581"/>
                  </a:lnTo>
                  <a:lnTo>
                    <a:pt x="153" y="576"/>
                  </a:lnTo>
                  <a:lnTo>
                    <a:pt x="156" y="571"/>
                  </a:lnTo>
                  <a:lnTo>
                    <a:pt x="159" y="566"/>
                  </a:lnTo>
                  <a:lnTo>
                    <a:pt x="164" y="562"/>
                  </a:lnTo>
                  <a:lnTo>
                    <a:pt x="169" y="560"/>
                  </a:lnTo>
                  <a:lnTo>
                    <a:pt x="175" y="558"/>
                  </a:lnTo>
                  <a:lnTo>
                    <a:pt x="181" y="557"/>
                  </a:lnTo>
                  <a:lnTo>
                    <a:pt x="211" y="557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5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6" y="182"/>
                  </a:lnTo>
                  <a:lnTo>
                    <a:pt x="153" y="177"/>
                  </a:lnTo>
                  <a:lnTo>
                    <a:pt x="152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2" y="130"/>
                  </a:lnTo>
                  <a:lnTo>
                    <a:pt x="153" y="123"/>
                  </a:lnTo>
                  <a:lnTo>
                    <a:pt x="156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5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1" name="Freeform 327">
              <a:extLst>
                <a:ext uri="{FF2B5EF4-FFF2-40B4-BE49-F238E27FC236}">
                  <a16:creationId xmlns:a16="http://schemas.microsoft.com/office/drawing/2014/main" id="{EE66CB30-F704-45C9-BA83-17BA7DC138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3313" y="771525"/>
              <a:ext cx="61913" cy="287338"/>
            </a:xfrm>
            <a:custGeom>
              <a:avLst/>
              <a:gdLst>
                <a:gd name="T0" fmla="*/ 0 w 195"/>
                <a:gd name="T1" fmla="*/ 0 h 903"/>
                <a:gd name="T2" fmla="*/ 30 w 195"/>
                <a:gd name="T3" fmla="*/ 105 h 903"/>
                <a:gd name="T4" fmla="*/ 42 w 195"/>
                <a:gd name="T5" fmla="*/ 107 h 903"/>
                <a:gd name="T6" fmla="*/ 51 w 195"/>
                <a:gd name="T7" fmla="*/ 115 h 903"/>
                <a:gd name="T8" fmla="*/ 58 w 195"/>
                <a:gd name="T9" fmla="*/ 123 h 903"/>
                <a:gd name="T10" fmla="*/ 60 w 195"/>
                <a:gd name="T11" fmla="*/ 135 h 903"/>
                <a:gd name="T12" fmla="*/ 59 w 195"/>
                <a:gd name="T13" fmla="*/ 172 h 903"/>
                <a:gd name="T14" fmla="*/ 55 w 195"/>
                <a:gd name="T15" fmla="*/ 182 h 903"/>
                <a:gd name="T16" fmla="*/ 47 w 195"/>
                <a:gd name="T17" fmla="*/ 191 h 903"/>
                <a:gd name="T18" fmla="*/ 36 w 195"/>
                <a:gd name="T19" fmla="*/ 195 h 903"/>
                <a:gd name="T20" fmla="*/ 0 w 195"/>
                <a:gd name="T21" fmla="*/ 196 h 903"/>
                <a:gd name="T22" fmla="*/ 30 w 195"/>
                <a:gd name="T23" fmla="*/ 256 h 903"/>
                <a:gd name="T24" fmla="*/ 42 w 195"/>
                <a:gd name="T25" fmla="*/ 259 h 903"/>
                <a:gd name="T26" fmla="*/ 51 w 195"/>
                <a:gd name="T27" fmla="*/ 265 h 903"/>
                <a:gd name="T28" fmla="*/ 58 w 195"/>
                <a:gd name="T29" fmla="*/ 275 h 903"/>
                <a:gd name="T30" fmla="*/ 60 w 195"/>
                <a:gd name="T31" fmla="*/ 286 h 903"/>
                <a:gd name="T32" fmla="*/ 59 w 195"/>
                <a:gd name="T33" fmla="*/ 322 h 903"/>
                <a:gd name="T34" fmla="*/ 55 w 195"/>
                <a:gd name="T35" fmla="*/ 333 h 903"/>
                <a:gd name="T36" fmla="*/ 47 w 195"/>
                <a:gd name="T37" fmla="*/ 341 h 903"/>
                <a:gd name="T38" fmla="*/ 36 w 195"/>
                <a:gd name="T39" fmla="*/ 345 h 903"/>
                <a:gd name="T40" fmla="*/ 0 w 195"/>
                <a:gd name="T41" fmla="*/ 346 h 903"/>
                <a:gd name="T42" fmla="*/ 30 w 195"/>
                <a:gd name="T43" fmla="*/ 407 h 903"/>
                <a:gd name="T44" fmla="*/ 42 w 195"/>
                <a:gd name="T45" fmla="*/ 409 h 903"/>
                <a:gd name="T46" fmla="*/ 51 w 195"/>
                <a:gd name="T47" fmla="*/ 415 h 903"/>
                <a:gd name="T48" fmla="*/ 58 w 195"/>
                <a:gd name="T49" fmla="*/ 425 h 903"/>
                <a:gd name="T50" fmla="*/ 60 w 195"/>
                <a:gd name="T51" fmla="*/ 437 h 903"/>
                <a:gd name="T52" fmla="*/ 59 w 195"/>
                <a:gd name="T53" fmla="*/ 473 h 903"/>
                <a:gd name="T54" fmla="*/ 55 w 195"/>
                <a:gd name="T55" fmla="*/ 484 h 903"/>
                <a:gd name="T56" fmla="*/ 47 w 195"/>
                <a:gd name="T57" fmla="*/ 491 h 903"/>
                <a:gd name="T58" fmla="*/ 36 w 195"/>
                <a:gd name="T59" fmla="*/ 497 h 903"/>
                <a:gd name="T60" fmla="*/ 0 w 195"/>
                <a:gd name="T61" fmla="*/ 497 h 903"/>
                <a:gd name="T62" fmla="*/ 180 w 195"/>
                <a:gd name="T63" fmla="*/ 903 h 903"/>
                <a:gd name="T64" fmla="*/ 187 w 195"/>
                <a:gd name="T65" fmla="*/ 902 h 903"/>
                <a:gd name="T66" fmla="*/ 191 w 195"/>
                <a:gd name="T67" fmla="*/ 899 h 903"/>
                <a:gd name="T68" fmla="*/ 194 w 195"/>
                <a:gd name="T69" fmla="*/ 895 h 903"/>
                <a:gd name="T70" fmla="*/ 195 w 195"/>
                <a:gd name="T71" fmla="*/ 888 h 903"/>
                <a:gd name="T72" fmla="*/ 195 w 195"/>
                <a:gd name="T73" fmla="*/ 12 h 903"/>
                <a:gd name="T74" fmla="*/ 193 w 195"/>
                <a:gd name="T75" fmla="*/ 6 h 903"/>
                <a:gd name="T76" fmla="*/ 189 w 195"/>
                <a:gd name="T77" fmla="*/ 2 h 903"/>
                <a:gd name="T78" fmla="*/ 183 w 195"/>
                <a:gd name="T79" fmla="*/ 0 h 903"/>
                <a:gd name="T80" fmla="*/ 180 w 195"/>
                <a:gd name="T81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5" h="903">
                  <a:moveTo>
                    <a:pt x="180" y="0"/>
                  </a:moveTo>
                  <a:lnTo>
                    <a:pt x="0" y="0"/>
                  </a:lnTo>
                  <a:lnTo>
                    <a:pt x="0" y="105"/>
                  </a:ln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1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1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407"/>
                  </a:lnTo>
                  <a:lnTo>
                    <a:pt x="30" y="407"/>
                  </a:lnTo>
                  <a:lnTo>
                    <a:pt x="36" y="408"/>
                  </a:lnTo>
                  <a:lnTo>
                    <a:pt x="42" y="409"/>
                  </a:lnTo>
                  <a:lnTo>
                    <a:pt x="47" y="412"/>
                  </a:lnTo>
                  <a:lnTo>
                    <a:pt x="51" y="415"/>
                  </a:lnTo>
                  <a:lnTo>
                    <a:pt x="55" y="419"/>
                  </a:lnTo>
                  <a:lnTo>
                    <a:pt x="58" y="425"/>
                  </a:lnTo>
                  <a:lnTo>
                    <a:pt x="59" y="430"/>
                  </a:lnTo>
                  <a:lnTo>
                    <a:pt x="60" y="437"/>
                  </a:lnTo>
                  <a:lnTo>
                    <a:pt x="60" y="467"/>
                  </a:lnTo>
                  <a:lnTo>
                    <a:pt x="59" y="473"/>
                  </a:lnTo>
                  <a:lnTo>
                    <a:pt x="58" y="478"/>
                  </a:lnTo>
                  <a:lnTo>
                    <a:pt x="55" y="484"/>
                  </a:lnTo>
                  <a:lnTo>
                    <a:pt x="51" y="488"/>
                  </a:lnTo>
                  <a:lnTo>
                    <a:pt x="47" y="491"/>
                  </a:lnTo>
                  <a:lnTo>
                    <a:pt x="42" y="495"/>
                  </a:lnTo>
                  <a:lnTo>
                    <a:pt x="36" y="497"/>
                  </a:lnTo>
                  <a:lnTo>
                    <a:pt x="30" y="497"/>
                  </a:lnTo>
                  <a:lnTo>
                    <a:pt x="0" y="497"/>
                  </a:lnTo>
                  <a:lnTo>
                    <a:pt x="0" y="903"/>
                  </a:lnTo>
                  <a:lnTo>
                    <a:pt x="180" y="903"/>
                  </a:lnTo>
                  <a:lnTo>
                    <a:pt x="183" y="903"/>
                  </a:lnTo>
                  <a:lnTo>
                    <a:pt x="187" y="902"/>
                  </a:lnTo>
                  <a:lnTo>
                    <a:pt x="189" y="901"/>
                  </a:lnTo>
                  <a:lnTo>
                    <a:pt x="191" y="899"/>
                  </a:lnTo>
                  <a:lnTo>
                    <a:pt x="193" y="897"/>
                  </a:lnTo>
                  <a:lnTo>
                    <a:pt x="194" y="895"/>
                  </a:lnTo>
                  <a:lnTo>
                    <a:pt x="195" y="891"/>
                  </a:lnTo>
                  <a:lnTo>
                    <a:pt x="195" y="888"/>
                  </a:lnTo>
                  <a:lnTo>
                    <a:pt x="195" y="15"/>
                  </a:lnTo>
                  <a:lnTo>
                    <a:pt x="195" y="12"/>
                  </a:lnTo>
                  <a:lnTo>
                    <a:pt x="194" y="10"/>
                  </a:lnTo>
                  <a:lnTo>
                    <a:pt x="193" y="6"/>
                  </a:lnTo>
                  <a:lnTo>
                    <a:pt x="191" y="4"/>
                  </a:lnTo>
                  <a:lnTo>
                    <a:pt x="189" y="2"/>
                  </a:lnTo>
                  <a:lnTo>
                    <a:pt x="187" y="1"/>
                  </a:lnTo>
                  <a:lnTo>
                    <a:pt x="183" y="0"/>
                  </a:lnTo>
                  <a:lnTo>
                    <a:pt x="180" y="0"/>
                  </a:lnTo>
                  <a:lnTo>
                    <a:pt x="18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72" name="Freeform 2319" descr="Icon of leaf. ">
            <a:extLst>
              <a:ext uri="{FF2B5EF4-FFF2-40B4-BE49-F238E27FC236}">
                <a16:creationId xmlns:a16="http://schemas.microsoft.com/office/drawing/2014/main" id="{4C935A16-4F4C-4B17-B911-F1D554A088A8}"/>
              </a:ext>
            </a:extLst>
          </p:cNvPr>
          <p:cNvSpPr>
            <a:spLocks noEditPoints="1"/>
          </p:cNvSpPr>
          <p:nvPr/>
        </p:nvSpPr>
        <p:spPr bwMode="auto">
          <a:xfrm>
            <a:off x="10247928" y="2303513"/>
            <a:ext cx="367656" cy="367656"/>
          </a:xfrm>
          <a:custGeom>
            <a:avLst/>
            <a:gdLst>
              <a:gd name="T0" fmla="*/ 550 w 868"/>
              <a:gd name="T1" fmla="*/ 453 h 868"/>
              <a:gd name="T2" fmla="*/ 561 w 868"/>
              <a:gd name="T3" fmla="*/ 457 h 868"/>
              <a:gd name="T4" fmla="*/ 565 w 868"/>
              <a:gd name="T5" fmla="*/ 468 h 868"/>
              <a:gd name="T6" fmla="*/ 561 w 868"/>
              <a:gd name="T7" fmla="*/ 479 h 868"/>
              <a:gd name="T8" fmla="*/ 550 w 868"/>
              <a:gd name="T9" fmla="*/ 483 h 868"/>
              <a:gd name="T10" fmla="*/ 432 w 868"/>
              <a:gd name="T11" fmla="*/ 604 h 868"/>
              <a:gd name="T12" fmla="*/ 442 w 868"/>
              <a:gd name="T13" fmla="*/ 611 h 868"/>
              <a:gd name="T14" fmla="*/ 444 w 868"/>
              <a:gd name="T15" fmla="*/ 622 h 868"/>
              <a:gd name="T16" fmla="*/ 437 w 868"/>
              <a:gd name="T17" fmla="*/ 632 h 868"/>
              <a:gd name="T18" fmla="*/ 254 w 868"/>
              <a:gd name="T19" fmla="*/ 634 h 868"/>
              <a:gd name="T20" fmla="*/ 233 w 868"/>
              <a:gd name="T21" fmla="*/ 438 h 868"/>
              <a:gd name="T22" fmla="*/ 237 w 868"/>
              <a:gd name="T23" fmla="*/ 427 h 868"/>
              <a:gd name="T24" fmla="*/ 248 w 868"/>
              <a:gd name="T25" fmla="*/ 423 h 868"/>
              <a:gd name="T26" fmla="*/ 258 w 868"/>
              <a:gd name="T27" fmla="*/ 427 h 868"/>
              <a:gd name="T28" fmla="*/ 263 w 868"/>
              <a:gd name="T29" fmla="*/ 438 h 868"/>
              <a:gd name="T30" fmla="*/ 384 w 868"/>
              <a:gd name="T31" fmla="*/ 315 h 868"/>
              <a:gd name="T32" fmla="*/ 390 w 868"/>
              <a:gd name="T33" fmla="*/ 305 h 868"/>
              <a:gd name="T34" fmla="*/ 402 w 868"/>
              <a:gd name="T35" fmla="*/ 303 h 868"/>
              <a:gd name="T36" fmla="*/ 412 w 868"/>
              <a:gd name="T37" fmla="*/ 309 h 868"/>
              <a:gd name="T38" fmla="*/ 414 w 868"/>
              <a:gd name="T39" fmla="*/ 431 h 868"/>
              <a:gd name="T40" fmla="*/ 536 w 868"/>
              <a:gd name="T41" fmla="*/ 251 h 868"/>
              <a:gd name="T42" fmla="*/ 544 w 868"/>
              <a:gd name="T43" fmla="*/ 243 h 868"/>
              <a:gd name="T44" fmla="*/ 555 w 868"/>
              <a:gd name="T45" fmla="*/ 243 h 868"/>
              <a:gd name="T46" fmla="*/ 564 w 868"/>
              <a:gd name="T47" fmla="*/ 251 h 868"/>
              <a:gd name="T48" fmla="*/ 610 w 868"/>
              <a:gd name="T49" fmla="*/ 302 h 868"/>
              <a:gd name="T50" fmla="*/ 621 w 868"/>
              <a:gd name="T51" fmla="*/ 307 h 868"/>
              <a:gd name="T52" fmla="*/ 625 w 868"/>
              <a:gd name="T53" fmla="*/ 317 h 868"/>
              <a:gd name="T54" fmla="*/ 621 w 868"/>
              <a:gd name="T55" fmla="*/ 328 h 868"/>
              <a:gd name="T56" fmla="*/ 610 w 868"/>
              <a:gd name="T57" fmla="*/ 332 h 868"/>
              <a:gd name="T58" fmla="*/ 854 w 868"/>
              <a:gd name="T59" fmla="*/ 0 h 868"/>
              <a:gd name="T60" fmla="*/ 789 w 868"/>
              <a:gd name="T61" fmla="*/ 9 h 868"/>
              <a:gd name="T62" fmla="*/ 611 w 868"/>
              <a:gd name="T63" fmla="*/ 45 h 868"/>
              <a:gd name="T64" fmla="*/ 472 w 868"/>
              <a:gd name="T65" fmla="*/ 86 h 868"/>
              <a:gd name="T66" fmla="*/ 319 w 868"/>
              <a:gd name="T67" fmla="*/ 147 h 868"/>
              <a:gd name="T68" fmla="*/ 200 w 868"/>
              <a:gd name="T69" fmla="*/ 219 h 868"/>
              <a:gd name="T70" fmla="*/ 114 w 868"/>
              <a:gd name="T71" fmla="*/ 301 h 868"/>
              <a:gd name="T72" fmla="*/ 63 w 868"/>
              <a:gd name="T73" fmla="*/ 386 h 868"/>
              <a:gd name="T74" fmla="*/ 46 w 868"/>
              <a:gd name="T75" fmla="*/ 463 h 868"/>
              <a:gd name="T76" fmla="*/ 49 w 868"/>
              <a:gd name="T77" fmla="*/ 544 h 868"/>
              <a:gd name="T78" fmla="*/ 74 w 868"/>
              <a:gd name="T79" fmla="*/ 630 h 868"/>
              <a:gd name="T80" fmla="*/ 4 w 868"/>
              <a:gd name="T81" fmla="*/ 799 h 868"/>
              <a:gd name="T82" fmla="*/ 0 w 868"/>
              <a:gd name="T83" fmla="*/ 809 h 868"/>
              <a:gd name="T84" fmla="*/ 4 w 868"/>
              <a:gd name="T85" fmla="*/ 820 h 868"/>
              <a:gd name="T86" fmla="*/ 55 w 868"/>
              <a:gd name="T87" fmla="*/ 868 h 868"/>
              <a:gd name="T88" fmla="*/ 66 w 868"/>
              <a:gd name="T89" fmla="*/ 866 h 868"/>
              <a:gd name="T90" fmla="*/ 224 w 868"/>
              <a:gd name="T91" fmla="*/ 786 h 868"/>
              <a:gd name="T92" fmla="*/ 326 w 868"/>
              <a:gd name="T93" fmla="*/ 816 h 868"/>
              <a:gd name="T94" fmla="*/ 405 w 868"/>
              <a:gd name="T95" fmla="*/ 819 h 868"/>
              <a:gd name="T96" fmla="*/ 464 w 868"/>
              <a:gd name="T97" fmla="*/ 806 h 868"/>
              <a:gd name="T98" fmla="*/ 521 w 868"/>
              <a:gd name="T99" fmla="*/ 779 h 868"/>
              <a:gd name="T100" fmla="*/ 575 w 868"/>
              <a:gd name="T101" fmla="*/ 740 h 868"/>
              <a:gd name="T102" fmla="*/ 625 w 868"/>
              <a:gd name="T103" fmla="*/ 690 h 868"/>
              <a:gd name="T104" fmla="*/ 672 w 868"/>
              <a:gd name="T105" fmla="*/ 627 h 868"/>
              <a:gd name="T106" fmla="*/ 715 w 868"/>
              <a:gd name="T107" fmla="*/ 550 h 868"/>
              <a:gd name="T108" fmla="*/ 773 w 868"/>
              <a:gd name="T109" fmla="*/ 415 h 868"/>
              <a:gd name="T110" fmla="*/ 818 w 868"/>
              <a:gd name="T111" fmla="*/ 271 h 868"/>
              <a:gd name="T112" fmla="*/ 862 w 868"/>
              <a:gd name="T113" fmla="*/ 53 h 868"/>
              <a:gd name="T114" fmla="*/ 866 w 868"/>
              <a:gd name="T115" fmla="*/ 10 h 8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868" h="868">
                <a:moveTo>
                  <a:pt x="610" y="332"/>
                </a:moveTo>
                <a:lnTo>
                  <a:pt x="557" y="332"/>
                </a:lnTo>
                <a:lnTo>
                  <a:pt x="435" y="453"/>
                </a:lnTo>
                <a:lnTo>
                  <a:pt x="550" y="453"/>
                </a:lnTo>
                <a:lnTo>
                  <a:pt x="553" y="453"/>
                </a:lnTo>
                <a:lnTo>
                  <a:pt x="555" y="454"/>
                </a:lnTo>
                <a:lnTo>
                  <a:pt x="559" y="456"/>
                </a:lnTo>
                <a:lnTo>
                  <a:pt x="561" y="457"/>
                </a:lnTo>
                <a:lnTo>
                  <a:pt x="563" y="460"/>
                </a:lnTo>
                <a:lnTo>
                  <a:pt x="564" y="463"/>
                </a:lnTo>
                <a:lnTo>
                  <a:pt x="565" y="466"/>
                </a:lnTo>
                <a:lnTo>
                  <a:pt x="565" y="468"/>
                </a:lnTo>
                <a:lnTo>
                  <a:pt x="565" y="471"/>
                </a:lnTo>
                <a:lnTo>
                  <a:pt x="564" y="474"/>
                </a:lnTo>
                <a:lnTo>
                  <a:pt x="563" y="476"/>
                </a:lnTo>
                <a:lnTo>
                  <a:pt x="561" y="479"/>
                </a:lnTo>
                <a:lnTo>
                  <a:pt x="559" y="481"/>
                </a:lnTo>
                <a:lnTo>
                  <a:pt x="555" y="482"/>
                </a:lnTo>
                <a:lnTo>
                  <a:pt x="553" y="483"/>
                </a:lnTo>
                <a:lnTo>
                  <a:pt x="550" y="483"/>
                </a:lnTo>
                <a:lnTo>
                  <a:pt x="405" y="483"/>
                </a:lnTo>
                <a:lnTo>
                  <a:pt x="284" y="604"/>
                </a:lnTo>
                <a:lnTo>
                  <a:pt x="429" y="604"/>
                </a:lnTo>
                <a:lnTo>
                  <a:pt x="432" y="604"/>
                </a:lnTo>
                <a:lnTo>
                  <a:pt x="435" y="605"/>
                </a:lnTo>
                <a:lnTo>
                  <a:pt x="437" y="607"/>
                </a:lnTo>
                <a:lnTo>
                  <a:pt x="440" y="608"/>
                </a:lnTo>
                <a:lnTo>
                  <a:pt x="442" y="611"/>
                </a:lnTo>
                <a:lnTo>
                  <a:pt x="443" y="614"/>
                </a:lnTo>
                <a:lnTo>
                  <a:pt x="444" y="616"/>
                </a:lnTo>
                <a:lnTo>
                  <a:pt x="444" y="619"/>
                </a:lnTo>
                <a:lnTo>
                  <a:pt x="444" y="622"/>
                </a:lnTo>
                <a:lnTo>
                  <a:pt x="443" y="626"/>
                </a:lnTo>
                <a:lnTo>
                  <a:pt x="442" y="628"/>
                </a:lnTo>
                <a:lnTo>
                  <a:pt x="440" y="630"/>
                </a:lnTo>
                <a:lnTo>
                  <a:pt x="437" y="632"/>
                </a:lnTo>
                <a:lnTo>
                  <a:pt x="435" y="633"/>
                </a:lnTo>
                <a:lnTo>
                  <a:pt x="432" y="634"/>
                </a:lnTo>
                <a:lnTo>
                  <a:pt x="429" y="634"/>
                </a:lnTo>
                <a:lnTo>
                  <a:pt x="254" y="634"/>
                </a:lnTo>
                <a:lnTo>
                  <a:pt x="58" y="830"/>
                </a:lnTo>
                <a:lnTo>
                  <a:pt x="36" y="809"/>
                </a:lnTo>
                <a:lnTo>
                  <a:pt x="233" y="613"/>
                </a:lnTo>
                <a:lnTo>
                  <a:pt x="233" y="438"/>
                </a:lnTo>
                <a:lnTo>
                  <a:pt x="233" y="435"/>
                </a:lnTo>
                <a:lnTo>
                  <a:pt x="234" y="433"/>
                </a:lnTo>
                <a:lnTo>
                  <a:pt x="236" y="429"/>
                </a:lnTo>
                <a:lnTo>
                  <a:pt x="237" y="427"/>
                </a:lnTo>
                <a:lnTo>
                  <a:pt x="239" y="426"/>
                </a:lnTo>
                <a:lnTo>
                  <a:pt x="242" y="424"/>
                </a:lnTo>
                <a:lnTo>
                  <a:pt x="244" y="423"/>
                </a:lnTo>
                <a:lnTo>
                  <a:pt x="248" y="423"/>
                </a:lnTo>
                <a:lnTo>
                  <a:pt x="251" y="423"/>
                </a:lnTo>
                <a:lnTo>
                  <a:pt x="254" y="424"/>
                </a:lnTo>
                <a:lnTo>
                  <a:pt x="256" y="426"/>
                </a:lnTo>
                <a:lnTo>
                  <a:pt x="258" y="427"/>
                </a:lnTo>
                <a:lnTo>
                  <a:pt x="261" y="429"/>
                </a:lnTo>
                <a:lnTo>
                  <a:pt x="262" y="433"/>
                </a:lnTo>
                <a:lnTo>
                  <a:pt x="263" y="435"/>
                </a:lnTo>
                <a:lnTo>
                  <a:pt x="263" y="438"/>
                </a:lnTo>
                <a:lnTo>
                  <a:pt x="263" y="583"/>
                </a:lnTo>
                <a:lnTo>
                  <a:pt x="384" y="463"/>
                </a:lnTo>
                <a:lnTo>
                  <a:pt x="384" y="317"/>
                </a:lnTo>
                <a:lnTo>
                  <a:pt x="384" y="315"/>
                </a:lnTo>
                <a:lnTo>
                  <a:pt x="385" y="311"/>
                </a:lnTo>
                <a:lnTo>
                  <a:pt x="386" y="309"/>
                </a:lnTo>
                <a:lnTo>
                  <a:pt x="388" y="307"/>
                </a:lnTo>
                <a:lnTo>
                  <a:pt x="390" y="305"/>
                </a:lnTo>
                <a:lnTo>
                  <a:pt x="393" y="303"/>
                </a:lnTo>
                <a:lnTo>
                  <a:pt x="396" y="303"/>
                </a:lnTo>
                <a:lnTo>
                  <a:pt x="399" y="302"/>
                </a:lnTo>
                <a:lnTo>
                  <a:pt x="402" y="303"/>
                </a:lnTo>
                <a:lnTo>
                  <a:pt x="405" y="303"/>
                </a:lnTo>
                <a:lnTo>
                  <a:pt x="407" y="305"/>
                </a:lnTo>
                <a:lnTo>
                  <a:pt x="410" y="307"/>
                </a:lnTo>
                <a:lnTo>
                  <a:pt x="412" y="309"/>
                </a:lnTo>
                <a:lnTo>
                  <a:pt x="413" y="311"/>
                </a:lnTo>
                <a:lnTo>
                  <a:pt x="414" y="315"/>
                </a:lnTo>
                <a:lnTo>
                  <a:pt x="414" y="317"/>
                </a:lnTo>
                <a:lnTo>
                  <a:pt x="414" y="431"/>
                </a:lnTo>
                <a:lnTo>
                  <a:pt x="535" y="311"/>
                </a:lnTo>
                <a:lnTo>
                  <a:pt x="535" y="257"/>
                </a:lnTo>
                <a:lnTo>
                  <a:pt x="535" y="253"/>
                </a:lnTo>
                <a:lnTo>
                  <a:pt x="536" y="251"/>
                </a:lnTo>
                <a:lnTo>
                  <a:pt x="537" y="248"/>
                </a:lnTo>
                <a:lnTo>
                  <a:pt x="539" y="246"/>
                </a:lnTo>
                <a:lnTo>
                  <a:pt x="542" y="245"/>
                </a:lnTo>
                <a:lnTo>
                  <a:pt x="544" y="243"/>
                </a:lnTo>
                <a:lnTo>
                  <a:pt x="547" y="242"/>
                </a:lnTo>
                <a:lnTo>
                  <a:pt x="550" y="242"/>
                </a:lnTo>
                <a:lnTo>
                  <a:pt x="553" y="242"/>
                </a:lnTo>
                <a:lnTo>
                  <a:pt x="555" y="243"/>
                </a:lnTo>
                <a:lnTo>
                  <a:pt x="559" y="245"/>
                </a:lnTo>
                <a:lnTo>
                  <a:pt x="561" y="246"/>
                </a:lnTo>
                <a:lnTo>
                  <a:pt x="563" y="248"/>
                </a:lnTo>
                <a:lnTo>
                  <a:pt x="564" y="251"/>
                </a:lnTo>
                <a:lnTo>
                  <a:pt x="565" y="253"/>
                </a:lnTo>
                <a:lnTo>
                  <a:pt x="565" y="257"/>
                </a:lnTo>
                <a:lnTo>
                  <a:pt x="565" y="302"/>
                </a:lnTo>
                <a:lnTo>
                  <a:pt x="610" y="302"/>
                </a:lnTo>
                <a:lnTo>
                  <a:pt x="613" y="303"/>
                </a:lnTo>
                <a:lnTo>
                  <a:pt x="617" y="303"/>
                </a:lnTo>
                <a:lnTo>
                  <a:pt x="619" y="305"/>
                </a:lnTo>
                <a:lnTo>
                  <a:pt x="621" y="307"/>
                </a:lnTo>
                <a:lnTo>
                  <a:pt x="623" y="309"/>
                </a:lnTo>
                <a:lnTo>
                  <a:pt x="624" y="311"/>
                </a:lnTo>
                <a:lnTo>
                  <a:pt x="625" y="315"/>
                </a:lnTo>
                <a:lnTo>
                  <a:pt x="625" y="317"/>
                </a:lnTo>
                <a:lnTo>
                  <a:pt x="625" y="320"/>
                </a:lnTo>
                <a:lnTo>
                  <a:pt x="624" y="323"/>
                </a:lnTo>
                <a:lnTo>
                  <a:pt x="623" y="326"/>
                </a:lnTo>
                <a:lnTo>
                  <a:pt x="621" y="328"/>
                </a:lnTo>
                <a:lnTo>
                  <a:pt x="619" y="330"/>
                </a:lnTo>
                <a:lnTo>
                  <a:pt x="617" y="331"/>
                </a:lnTo>
                <a:lnTo>
                  <a:pt x="613" y="332"/>
                </a:lnTo>
                <a:lnTo>
                  <a:pt x="610" y="332"/>
                </a:lnTo>
                <a:close/>
                <a:moveTo>
                  <a:pt x="863" y="5"/>
                </a:moveTo>
                <a:lnTo>
                  <a:pt x="860" y="3"/>
                </a:lnTo>
                <a:lnTo>
                  <a:pt x="857" y="1"/>
                </a:lnTo>
                <a:lnTo>
                  <a:pt x="854" y="0"/>
                </a:lnTo>
                <a:lnTo>
                  <a:pt x="850" y="0"/>
                </a:lnTo>
                <a:lnTo>
                  <a:pt x="843" y="1"/>
                </a:lnTo>
                <a:lnTo>
                  <a:pt x="821" y="5"/>
                </a:lnTo>
                <a:lnTo>
                  <a:pt x="789" y="9"/>
                </a:lnTo>
                <a:lnTo>
                  <a:pt x="747" y="16"/>
                </a:lnTo>
                <a:lnTo>
                  <a:pt x="697" y="26"/>
                </a:lnTo>
                <a:lnTo>
                  <a:pt x="641" y="38"/>
                </a:lnTo>
                <a:lnTo>
                  <a:pt x="611" y="45"/>
                </a:lnTo>
                <a:lnTo>
                  <a:pt x="580" y="54"/>
                </a:lnTo>
                <a:lnTo>
                  <a:pt x="548" y="63"/>
                </a:lnTo>
                <a:lnTo>
                  <a:pt x="516" y="72"/>
                </a:lnTo>
                <a:lnTo>
                  <a:pt x="472" y="86"/>
                </a:lnTo>
                <a:lnTo>
                  <a:pt x="431" y="100"/>
                </a:lnTo>
                <a:lnTo>
                  <a:pt x="391" y="115"/>
                </a:lnTo>
                <a:lnTo>
                  <a:pt x="355" y="131"/>
                </a:lnTo>
                <a:lnTo>
                  <a:pt x="319" y="147"/>
                </a:lnTo>
                <a:lnTo>
                  <a:pt x="286" y="164"/>
                </a:lnTo>
                <a:lnTo>
                  <a:pt x="256" y="182"/>
                </a:lnTo>
                <a:lnTo>
                  <a:pt x="227" y="200"/>
                </a:lnTo>
                <a:lnTo>
                  <a:pt x="200" y="219"/>
                </a:lnTo>
                <a:lnTo>
                  <a:pt x="176" y="238"/>
                </a:lnTo>
                <a:lnTo>
                  <a:pt x="153" y="259"/>
                </a:lnTo>
                <a:lnTo>
                  <a:pt x="133" y="279"/>
                </a:lnTo>
                <a:lnTo>
                  <a:pt x="114" y="301"/>
                </a:lnTo>
                <a:lnTo>
                  <a:pt x="97" y="323"/>
                </a:lnTo>
                <a:lnTo>
                  <a:pt x="84" y="346"/>
                </a:lnTo>
                <a:lnTo>
                  <a:pt x="72" y="368"/>
                </a:lnTo>
                <a:lnTo>
                  <a:pt x="63" y="386"/>
                </a:lnTo>
                <a:lnTo>
                  <a:pt x="57" y="406"/>
                </a:lnTo>
                <a:lnTo>
                  <a:pt x="51" y="424"/>
                </a:lnTo>
                <a:lnTo>
                  <a:pt x="48" y="443"/>
                </a:lnTo>
                <a:lnTo>
                  <a:pt x="46" y="463"/>
                </a:lnTo>
                <a:lnTo>
                  <a:pt x="44" y="483"/>
                </a:lnTo>
                <a:lnTo>
                  <a:pt x="45" y="503"/>
                </a:lnTo>
                <a:lnTo>
                  <a:pt x="46" y="524"/>
                </a:lnTo>
                <a:lnTo>
                  <a:pt x="49" y="544"/>
                </a:lnTo>
                <a:lnTo>
                  <a:pt x="54" y="564"/>
                </a:lnTo>
                <a:lnTo>
                  <a:pt x="59" y="586"/>
                </a:lnTo>
                <a:lnTo>
                  <a:pt x="65" y="607"/>
                </a:lnTo>
                <a:lnTo>
                  <a:pt x="74" y="630"/>
                </a:lnTo>
                <a:lnTo>
                  <a:pt x="84" y="651"/>
                </a:lnTo>
                <a:lnTo>
                  <a:pt x="94" y="674"/>
                </a:lnTo>
                <a:lnTo>
                  <a:pt x="107" y="696"/>
                </a:lnTo>
                <a:lnTo>
                  <a:pt x="4" y="799"/>
                </a:lnTo>
                <a:lnTo>
                  <a:pt x="2" y="801"/>
                </a:lnTo>
                <a:lnTo>
                  <a:pt x="1" y="804"/>
                </a:lnTo>
                <a:lnTo>
                  <a:pt x="0" y="807"/>
                </a:lnTo>
                <a:lnTo>
                  <a:pt x="0" y="809"/>
                </a:lnTo>
                <a:lnTo>
                  <a:pt x="0" y="812"/>
                </a:lnTo>
                <a:lnTo>
                  <a:pt x="1" y="815"/>
                </a:lnTo>
                <a:lnTo>
                  <a:pt x="2" y="817"/>
                </a:lnTo>
                <a:lnTo>
                  <a:pt x="4" y="820"/>
                </a:lnTo>
                <a:lnTo>
                  <a:pt x="47" y="864"/>
                </a:lnTo>
                <a:lnTo>
                  <a:pt x="49" y="866"/>
                </a:lnTo>
                <a:lnTo>
                  <a:pt x="52" y="867"/>
                </a:lnTo>
                <a:lnTo>
                  <a:pt x="55" y="868"/>
                </a:lnTo>
                <a:lnTo>
                  <a:pt x="58" y="868"/>
                </a:lnTo>
                <a:lnTo>
                  <a:pt x="61" y="868"/>
                </a:lnTo>
                <a:lnTo>
                  <a:pt x="63" y="867"/>
                </a:lnTo>
                <a:lnTo>
                  <a:pt x="66" y="866"/>
                </a:lnTo>
                <a:lnTo>
                  <a:pt x="69" y="864"/>
                </a:lnTo>
                <a:lnTo>
                  <a:pt x="171" y="760"/>
                </a:lnTo>
                <a:lnTo>
                  <a:pt x="198" y="773"/>
                </a:lnTo>
                <a:lnTo>
                  <a:pt x="224" y="786"/>
                </a:lnTo>
                <a:lnTo>
                  <a:pt x="250" y="796"/>
                </a:lnTo>
                <a:lnTo>
                  <a:pt x="276" y="805"/>
                </a:lnTo>
                <a:lnTo>
                  <a:pt x="301" y="811"/>
                </a:lnTo>
                <a:lnTo>
                  <a:pt x="326" y="816"/>
                </a:lnTo>
                <a:lnTo>
                  <a:pt x="350" y="819"/>
                </a:lnTo>
                <a:lnTo>
                  <a:pt x="374" y="820"/>
                </a:lnTo>
                <a:lnTo>
                  <a:pt x="389" y="820"/>
                </a:lnTo>
                <a:lnTo>
                  <a:pt x="405" y="819"/>
                </a:lnTo>
                <a:lnTo>
                  <a:pt x="420" y="816"/>
                </a:lnTo>
                <a:lnTo>
                  <a:pt x="435" y="813"/>
                </a:lnTo>
                <a:lnTo>
                  <a:pt x="450" y="810"/>
                </a:lnTo>
                <a:lnTo>
                  <a:pt x="464" y="806"/>
                </a:lnTo>
                <a:lnTo>
                  <a:pt x="479" y="800"/>
                </a:lnTo>
                <a:lnTo>
                  <a:pt x="493" y="794"/>
                </a:lnTo>
                <a:lnTo>
                  <a:pt x="507" y="787"/>
                </a:lnTo>
                <a:lnTo>
                  <a:pt x="521" y="779"/>
                </a:lnTo>
                <a:lnTo>
                  <a:pt x="535" y="770"/>
                </a:lnTo>
                <a:lnTo>
                  <a:pt x="549" y="762"/>
                </a:lnTo>
                <a:lnTo>
                  <a:pt x="562" y="751"/>
                </a:lnTo>
                <a:lnTo>
                  <a:pt x="575" y="740"/>
                </a:lnTo>
                <a:lnTo>
                  <a:pt x="588" y="730"/>
                </a:lnTo>
                <a:lnTo>
                  <a:pt x="600" y="717"/>
                </a:lnTo>
                <a:lnTo>
                  <a:pt x="613" y="704"/>
                </a:lnTo>
                <a:lnTo>
                  <a:pt x="625" y="690"/>
                </a:lnTo>
                <a:lnTo>
                  <a:pt x="638" y="675"/>
                </a:lnTo>
                <a:lnTo>
                  <a:pt x="650" y="660"/>
                </a:lnTo>
                <a:lnTo>
                  <a:pt x="661" y="643"/>
                </a:lnTo>
                <a:lnTo>
                  <a:pt x="672" y="627"/>
                </a:lnTo>
                <a:lnTo>
                  <a:pt x="683" y="608"/>
                </a:lnTo>
                <a:lnTo>
                  <a:pt x="695" y="590"/>
                </a:lnTo>
                <a:lnTo>
                  <a:pt x="706" y="571"/>
                </a:lnTo>
                <a:lnTo>
                  <a:pt x="715" y="550"/>
                </a:lnTo>
                <a:lnTo>
                  <a:pt x="726" y="530"/>
                </a:lnTo>
                <a:lnTo>
                  <a:pt x="736" y="509"/>
                </a:lnTo>
                <a:lnTo>
                  <a:pt x="755" y="464"/>
                </a:lnTo>
                <a:lnTo>
                  <a:pt x="773" y="415"/>
                </a:lnTo>
                <a:lnTo>
                  <a:pt x="786" y="379"/>
                </a:lnTo>
                <a:lnTo>
                  <a:pt x="798" y="341"/>
                </a:lnTo>
                <a:lnTo>
                  <a:pt x="809" y="306"/>
                </a:lnTo>
                <a:lnTo>
                  <a:pt x="818" y="271"/>
                </a:lnTo>
                <a:lnTo>
                  <a:pt x="834" y="204"/>
                </a:lnTo>
                <a:lnTo>
                  <a:pt x="847" y="143"/>
                </a:lnTo>
                <a:lnTo>
                  <a:pt x="856" y="93"/>
                </a:lnTo>
                <a:lnTo>
                  <a:pt x="862" y="53"/>
                </a:lnTo>
                <a:lnTo>
                  <a:pt x="865" y="26"/>
                </a:lnTo>
                <a:lnTo>
                  <a:pt x="868" y="16"/>
                </a:lnTo>
                <a:lnTo>
                  <a:pt x="868" y="13"/>
                </a:lnTo>
                <a:lnTo>
                  <a:pt x="866" y="10"/>
                </a:lnTo>
                <a:lnTo>
                  <a:pt x="865" y="7"/>
                </a:lnTo>
                <a:lnTo>
                  <a:pt x="863" y="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EF3ED2-3B5B-45C3-A5C6-22A5F2D08DFE}"/>
              </a:ext>
            </a:extLst>
          </p:cNvPr>
          <p:cNvSpPr txBox="1"/>
          <p:nvPr/>
        </p:nvSpPr>
        <p:spPr>
          <a:xfrm>
            <a:off x="367132" y="1157803"/>
            <a:ext cx="5372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Sales profession showed the higher incidence of defaults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8038EE1-B92D-2DE8-A932-FD79A3E85B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6495" y="4743275"/>
            <a:ext cx="5544610" cy="216407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9D84202-DD0E-B609-A890-9A22173CE1F2}"/>
              </a:ext>
            </a:extLst>
          </p:cNvPr>
          <p:cNvSpPr txBox="1"/>
          <p:nvPr/>
        </p:nvSpPr>
        <p:spPr>
          <a:xfrm>
            <a:off x="7494525" y="5442679"/>
            <a:ext cx="41224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35% of the loans above the range of 300K mortgage-due had loan defaults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C959CB-B315-D640-3BAD-EFD8F0B0AA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54868" y="2671169"/>
            <a:ext cx="6747972" cy="419986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A6E2E2C-179F-7F5D-7498-DEF1B62FA6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82739" y="594601"/>
            <a:ext cx="5486402" cy="4112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8197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>
            <a:extLst>
              <a:ext uri="{FF2B5EF4-FFF2-40B4-BE49-F238E27FC236}">
                <a16:creationId xmlns:a16="http://schemas.microsoft.com/office/drawing/2014/main" id="{364CFD90-D0E1-4BC3-9D8B-7503E2632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41362" y="1547011"/>
            <a:ext cx="3968750" cy="396875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155119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Proposed Model </a:t>
            </a:r>
          </a:p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Solution </a:t>
            </a:r>
          </a:p>
          <a:p>
            <a:pPr algn="ctr"/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E3ECCC05-FF78-40FA-84FF-172821D8B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678012" y="2546842"/>
            <a:ext cx="1818785" cy="184261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+mj-lt"/>
              </a:rPr>
              <a:t>Voting </a:t>
            </a:r>
          </a:p>
          <a:p>
            <a:pPr algn="ctr"/>
            <a:r>
              <a:rPr lang="en-US" b="1" dirty="0">
                <a:latin typeface="+mj-lt"/>
              </a:rPr>
              <a:t>classifier</a:t>
            </a:r>
          </a:p>
        </p:txBody>
      </p:sp>
      <p:grpSp>
        <p:nvGrpSpPr>
          <p:cNvPr id="31" name="Group 30" descr="Icons of bar chart and line graph.">
            <a:extLst>
              <a:ext uri="{FF2B5EF4-FFF2-40B4-BE49-F238E27FC236}">
                <a16:creationId xmlns:a16="http://schemas.microsoft.com/office/drawing/2014/main" id="{044C3643-8A0E-47C1-BEB8-C73203B5E58D}"/>
              </a:ext>
            </a:extLst>
          </p:cNvPr>
          <p:cNvGrpSpPr/>
          <p:nvPr/>
        </p:nvGrpSpPr>
        <p:grpSpPr>
          <a:xfrm>
            <a:off x="4715661" y="1810536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32" name="Freeform 372">
              <a:extLst>
                <a:ext uri="{FF2B5EF4-FFF2-40B4-BE49-F238E27FC236}">
                  <a16:creationId xmlns:a16="http://schemas.microsoft.com/office/drawing/2014/main" id="{56E8F5A5-5318-470B-8F42-337C26408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373">
              <a:extLst>
                <a:ext uri="{FF2B5EF4-FFF2-40B4-BE49-F238E27FC236}">
                  <a16:creationId xmlns:a16="http://schemas.microsoft.com/office/drawing/2014/main" id="{6AA1356D-8F1B-4281-BEC5-5B4EBF746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4" name="Freeform 1676" descr="Icon of check box. ">
            <a:extLst>
              <a:ext uri="{FF2B5EF4-FFF2-40B4-BE49-F238E27FC236}">
                <a16:creationId xmlns:a16="http://schemas.microsoft.com/office/drawing/2014/main" id="{6FB02354-C73F-4DCF-8004-E9CCA66963EA}"/>
              </a:ext>
            </a:extLst>
          </p:cNvPr>
          <p:cNvSpPr>
            <a:spLocks noEditPoints="1"/>
          </p:cNvSpPr>
          <p:nvPr/>
        </p:nvSpPr>
        <p:spPr bwMode="auto">
          <a:xfrm>
            <a:off x="7129621" y="1811496"/>
            <a:ext cx="345758" cy="345758"/>
          </a:xfrm>
          <a:custGeom>
            <a:avLst/>
            <a:gdLst>
              <a:gd name="T0" fmla="*/ 374 w 719"/>
              <a:gd name="T1" fmla="*/ 267 h 719"/>
              <a:gd name="T2" fmla="*/ 366 w 719"/>
              <a:gd name="T3" fmla="*/ 263 h 719"/>
              <a:gd name="T4" fmla="*/ 362 w 719"/>
              <a:gd name="T5" fmla="*/ 254 h 719"/>
              <a:gd name="T6" fmla="*/ 366 w 719"/>
              <a:gd name="T7" fmla="*/ 247 h 719"/>
              <a:gd name="T8" fmla="*/ 374 w 719"/>
              <a:gd name="T9" fmla="*/ 243 h 719"/>
              <a:gd name="T10" fmla="*/ 621 w 719"/>
              <a:gd name="T11" fmla="*/ 244 h 719"/>
              <a:gd name="T12" fmla="*/ 627 w 719"/>
              <a:gd name="T13" fmla="*/ 250 h 719"/>
              <a:gd name="T14" fmla="*/ 627 w 719"/>
              <a:gd name="T15" fmla="*/ 260 h 719"/>
              <a:gd name="T16" fmla="*/ 621 w 719"/>
              <a:gd name="T17" fmla="*/ 265 h 719"/>
              <a:gd name="T18" fmla="*/ 616 w 719"/>
              <a:gd name="T19" fmla="*/ 528 h 719"/>
              <a:gd name="T20" fmla="*/ 370 w 719"/>
              <a:gd name="T21" fmla="*/ 527 h 719"/>
              <a:gd name="T22" fmla="*/ 363 w 719"/>
              <a:gd name="T23" fmla="*/ 521 h 719"/>
              <a:gd name="T24" fmla="*/ 363 w 719"/>
              <a:gd name="T25" fmla="*/ 512 h 719"/>
              <a:gd name="T26" fmla="*/ 370 w 719"/>
              <a:gd name="T27" fmla="*/ 505 h 719"/>
              <a:gd name="T28" fmla="*/ 616 w 719"/>
              <a:gd name="T29" fmla="*/ 504 h 719"/>
              <a:gd name="T30" fmla="*/ 625 w 719"/>
              <a:gd name="T31" fmla="*/ 507 h 719"/>
              <a:gd name="T32" fmla="*/ 628 w 719"/>
              <a:gd name="T33" fmla="*/ 516 h 719"/>
              <a:gd name="T34" fmla="*/ 625 w 719"/>
              <a:gd name="T35" fmla="*/ 525 h 719"/>
              <a:gd name="T36" fmla="*/ 616 w 719"/>
              <a:gd name="T37" fmla="*/ 528 h 719"/>
              <a:gd name="T38" fmla="*/ 171 w 719"/>
              <a:gd name="T39" fmla="*/ 279 h 719"/>
              <a:gd name="T40" fmla="*/ 164 w 719"/>
              <a:gd name="T41" fmla="*/ 282 h 719"/>
              <a:gd name="T42" fmla="*/ 155 w 719"/>
              <a:gd name="T43" fmla="*/ 279 h 719"/>
              <a:gd name="T44" fmla="*/ 92 w 719"/>
              <a:gd name="T45" fmla="*/ 214 h 719"/>
              <a:gd name="T46" fmla="*/ 92 w 719"/>
              <a:gd name="T47" fmla="*/ 205 h 719"/>
              <a:gd name="T48" fmla="*/ 98 w 719"/>
              <a:gd name="T49" fmla="*/ 198 h 719"/>
              <a:gd name="T50" fmla="*/ 107 w 719"/>
              <a:gd name="T51" fmla="*/ 198 h 719"/>
              <a:gd name="T52" fmla="*/ 164 w 719"/>
              <a:gd name="T53" fmla="*/ 253 h 719"/>
              <a:gd name="T54" fmla="*/ 309 w 719"/>
              <a:gd name="T55" fmla="*/ 109 h 719"/>
              <a:gd name="T56" fmla="*/ 318 w 719"/>
              <a:gd name="T57" fmla="*/ 109 h 719"/>
              <a:gd name="T58" fmla="*/ 325 w 719"/>
              <a:gd name="T59" fmla="*/ 114 h 719"/>
              <a:gd name="T60" fmla="*/ 325 w 719"/>
              <a:gd name="T61" fmla="*/ 124 h 719"/>
              <a:gd name="T62" fmla="*/ 323 w 719"/>
              <a:gd name="T63" fmla="*/ 414 h 719"/>
              <a:gd name="T64" fmla="*/ 168 w 719"/>
              <a:gd name="T65" fmla="*/ 568 h 719"/>
              <a:gd name="T66" fmla="*/ 158 w 719"/>
              <a:gd name="T67" fmla="*/ 568 h 719"/>
              <a:gd name="T68" fmla="*/ 94 w 719"/>
              <a:gd name="T69" fmla="*/ 505 h 719"/>
              <a:gd name="T70" fmla="*/ 91 w 719"/>
              <a:gd name="T71" fmla="*/ 497 h 719"/>
              <a:gd name="T72" fmla="*/ 94 w 719"/>
              <a:gd name="T73" fmla="*/ 488 h 719"/>
              <a:gd name="T74" fmla="*/ 103 w 719"/>
              <a:gd name="T75" fmla="*/ 485 h 719"/>
              <a:gd name="T76" fmla="*/ 111 w 719"/>
              <a:gd name="T77" fmla="*/ 488 h 719"/>
              <a:gd name="T78" fmla="*/ 306 w 719"/>
              <a:gd name="T79" fmla="*/ 397 h 719"/>
              <a:gd name="T80" fmla="*/ 314 w 719"/>
              <a:gd name="T81" fmla="*/ 394 h 719"/>
              <a:gd name="T82" fmla="*/ 323 w 719"/>
              <a:gd name="T83" fmla="*/ 398 h 719"/>
              <a:gd name="T84" fmla="*/ 326 w 719"/>
              <a:gd name="T85" fmla="*/ 406 h 719"/>
              <a:gd name="T86" fmla="*/ 323 w 719"/>
              <a:gd name="T87" fmla="*/ 414 h 719"/>
              <a:gd name="T88" fmla="*/ 12 w 719"/>
              <a:gd name="T89" fmla="*/ 0 h 719"/>
              <a:gd name="T90" fmla="*/ 3 w 719"/>
              <a:gd name="T91" fmla="*/ 5 h 719"/>
              <a:gd name="T92" fmla="*/ 0 w 719"/>
              <a:gd name="T93" fmla="*/ 13 h 719"/>
              <a:gd name="T94" fmla="*/ 1 w 719"/>
              <a:gd name="T95" fmla="*/ 713 h 719"/>
              <a:gd name="T96" fmla="*/ 8 w 719"/>
              <a:gd name="T97" fmla="*/ 719 h 719"/>
              <a:gd name="T98" fmla="*/ 707 w 719"/>
              <a:gd name="T99" fmla="*/ 719 h 719"/>
              <a:gd name="T100" fmla="*/ 716 w 719"/>
              <a:gd name="T101" fmla="*/ 716 h 719"/>
              <a:gd name="T102" fmla="*/ 719 w 719"/>
              <a:gd name="T103" fmla="*/ 707 h 719"/>
              <a:gd name="T104" fmla="*/ 718 w 719"/>
              <a:gd name="T105" fmla="*/ 8 h 719"/>
              <a:gd name="T106" fmla="*/ 711 w 719"/>
              <a:gd name="T107" fmla="*/ 2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19" h="719">
                <a:moveTo>
                  <a:pt x="616" y="267"/>
                </a:moveTo>
                <a:lnTo>
                  <a:pt x="374" y="267"/>
                </a:lnTo>
                <a:lnTo>
                  <a:pt x="370" y="265"/>
                </a:lnTo>
                <a:lnTo>
                  <a:pt x="366" y="263"/>
                </a:lnTo>
                <a:lnTo>
                  <a:pt x="363" y="260"/>
                </a:lnTo>
                <a:lnTo>
                  <a:pt x="362" y="254"/>
                </a:lnTo>
                <a:lnTo>
                  <a:pt x="363" y="250"/>
                </a:lnTo>
                <a:lnTo>
                  <a:pt x="366" y="247"/>
                </a:lnTo>
                <a:lnTo>
                  <a:pt x="370" y="244"/>
                </a:lnTo>
                <a:lnTo>
                  <a:pt x="374" y="243"/>
                </a:lnTo>
                <a:lnTo>
                  <a:pt x="616" y="243"/>
                </a:lnTo>
                <a:lnTo>
                  <a:pt x="621" y="244"/>
                </a:lnTo>
                <a:lnTo>
                  <a:pt x="625" y="247"/>
                </a:lnTo>
                <a:lnTo>
                  <a:pt x="627" y="250"/>
                </a:lnTo>
                <a:lnTo>
                  <a:pt x="628" y="254"/>
                </a:lnTo>
                <a:lnTo>
                  <a:pt x="627" y="260"/>
                </a:lnTo>
                <a:lnTo>
                  <a:pt x="625" y="263"/>
                </a:lnTo>
                <a:lnTo>
                  <a:pt x="621" y="265"/>
                </a:lnTo>
                <a:lnTo>
                  <a:pt x="616" y="267"/>
                </a:lnTo>
                <a:close/>
                <a:moveTo>
                  <a:pt x="616" y="528"/>
                </a:moveTo>
                <a:lnTo>
                  <a:pt x="374" y="528"/>
                </a:lnTo>
                <a:lnTo>
                  <a:pt x="370" y="527"/>
                </a:lnTo>
                <a:lnTo>
                  <a:pt x="366" y="525"/>
                </a:lnTo>
                <a:lnTo>
                  <a:pt x="363" y="521"/>
                </a:lnTo>
                <a:lnTo>
                  <a:pt x="362" y="516"/>
                </a:lnTo>
                <a:lnTo>
                  <a:pt x="363" y="512"/>
                </a:lnTo>
                <a:lnTo>
                  <a:pt x="366" y="507"/>
                </a:lnTo>
                <a:lnTo>
                  <a:pt x="370" y="505"/>
                </a:lnTo>
                <a:lnTo>
                  <a:pt x="374" y="504"/>
                </a:lnTo>
                <a:lnTo>
                  <a:pt x="616" y="504"/>
                </a:lnTo>
                <a:lnTo>
                  <a:pt x="621" y="505"/>
                </a:lnTo>
                <a:lnTo>
                  <a:pt x="625" y="507"/>
                </a:lnTo>
                <a:lnTo>
                  <a:pt x="627" y="512"/>
                </a:lnTo>
                <a:lnTo>
                  <a:pt x="628" y="516"/>
                </a:lnTo>
                <a:lnTo>
                  <a:pt x="627" y="521"/>
                </a:lnTo>
                <a:lnTo>
                  <a:pt x="625" y="525"/>
                </a:lnTo>
                <a:lnTo>
                  <a:pt x="621" y="527"/>
                </a:lnTo>
                <a:lnTo>
                  <a:pt x="616" y="528"/>
                </a:lnTo>
                <a:close/>
                <a:moveTo>
                  <a:pt x="323" y="127"/>
                </a:moveTo>
                <a:lnTo>
                  <a:pt x="171" y="279"/>
                </a:lnTo>
                <a:lnTo>
                  <a:pt x="168" y="282"/>
                </a:lnTo>
                <a:lnTo>
                  <a:pt x="164" y="282"/>
                </a:lnTo>
                <a:lnTo>
                  <a:pt x="158" y="282"/>
                </a:lnTo>
                <a:lnTo>
                  <a:pt x="155" y="279"/>
                </a:lnTo>
                <a:lnTo>
                  <a:pt x="94" y="218"/>
                </a:lnTo>
                <a:lnTo>
                  <a:pt x="92" y="214"/>
                </a:lnTo>
                <a:lnTo>
                  <a:pt x="91" y="209"/>
                </a:lnTo>
                <a:lnTo>
                  <a:pt x="92" y="205"/>
                </a:lnTo>
                <a:lnTo>
                  <a:pt x="94" y="201"/>
                </a:lnTo>
                <a:lnTo>
                  <a:pt x="98" y="198"/>
                </a:lnTo>
                <a:lnTo>
                  <a:pt x="103" y="197"/>
                </a:lnTo>
                <a:lnTo>
                  <a:pt x="107" y="198"/>
                </a:lnTo>
                <a:lnTo>
                  <a:pt x="111" y="201"/>
                </a:lnTo>
                <a:lnTo>
                  <a:pt x="164" y="253"/>
                </a:lnTo>
                <a:lnTo>
                  <a:pt x="306" y="111"/>
                </a:lnTo>
                <a:lnTo>
                  <a:pt x="309" y="109"/>
                </a:lnTo>
                <a:lnTo>
                  <a:pt x="314" y="108"/>
                </a:lnTo>
                <a:lnTo>
                  <a:pt x="318" y="109"/>
                </a:lnTo>
                <a:lnTo>
                  <a:pt x="323" y="111"/>
                </a:lnTo>
                <a:lnTo>
                  <a:pt x="325" y="114"/>
                </a:lnTo>
                <a:lnTo>
                  <a:pt x="326" y="119"/>
                </a:lnTo>
                <a:lnTo>
                  <a:pt x="325" y="124"/>
                </a:lnTo>
                <a:lnTo>
                  <a:pt x="323" y="127"/>
                </a:lnTo>
                <a:close/>
                <a:moveTo>
                  <a:pt x="323" y="414"/>
                </a:moveTo>
                <a:lnTo>
                  <a:pt x="171" y="565"/>
                </a:lnTo>
                <a:lnTo>
                  <a:pt x="168" y="568"/>
                </a:lnTo>
                <a:lnTo>
                  <a:pt x="164" y="569"/>
                </a:lnTo>
                <a:lnTo>
                  <a:pt x="158" y="568"/>
                </a:lnTo>
                <a:lnTo>
                  <a:pt x="155" y="565"/>
                </a:lnTo>
                <a:lnTo>
                  <a:pt x="94" y="505"/>
                </a:lnTo>
                <a:lnTo>
                  <a:pt x="92" y="502"/>
                </a:lnTo>
                <a:lnTo>
                  <a:pt x="91" y="497"/>
                </a:lnTo>
                <a:lnTo>
                  <a:pt x="92" y="493"/>
                </a:lnTo>
                <a:lnTo>
                  <a:pt x="94" y="488"/>
                </a:lnTo>
                <a:lnTo>
                  <a:pt x="98" y="486"/>
                </a:lnTo>
                <a:lnTo>
                  <a:pt x="103" y="485"/>
                </a:lnTo>
                <a:lnTo>
                  <a:pt x="107" y="486"/>
                </a:lnTo>
                <a:lnTo>
                  <a:pt x="111" y="488"/>
                </a:lnTo>
                <a:lnTo>
                  <a:pt x="164" y="540"/>
                </a:lnTo>
                <a:lnTo>
                  <a:pt x="306" y="397"/>
                </a:lnTo>
                <a:lnTo>
                  <a:pt x="309" y="395"/>
                </a:lnTo>
                <a:lnTo>
                  <a:pt x="314" y="394"/>
                </a:lnTo>
                <a:lnTo>
                  <a:pt x="318" y="395"/>
                </a:lnTo>
                <a:lnTo>
                  <a:pt x="323" y="398"/>
                </a:lnTo>
                <a:lnTo>
                  <a:pt x="325" y="401"/>
                </a:lnTo>
                <a:lnTo>
                  <a:pt x="326" y="406"/>
                </a:lnTo>
                <a:lnTo>
                  <a:pt x="325" y="410"/>
                </a:lnTo>
                <a:lnTo>
                  <a:pt x="323" y="414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3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3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5" name="Freeform 4665" descr="Icon of graph. ">
            <a:extLst>
              <a:ext uri="{FF2B5EF4-FFF2-40B4-BE49-F238E27FC236}">
                <a16:creationId xmlns:a16="http://schemas.microsoft.com/office/drawing/2014/main" id="{557E39B2-E017-4E5C-B53E-DDE3B9D4C92C}"/>
              </a:ext>
            </a:extLst>
          </p:cNvPr>
          <p:cNvSpPr>
            <a:spLocks/>
          </p:cNvSpPr>
          <p:nvPr/>
        </p:nvSpPr>
        <p:spPr bwMode="auto">
          <a:xfrm>
            <a:off x="7877961" y="3531386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8A9790E-A199-BF1F-7704-0B7CE095B6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855630" y="666250"/>
            <a:ext cx="1587500" cy="1587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EEE637F-A5E1-B1CD-FD70-153B2404B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716362" y="2834977"/>
            <a:ext cx="1587500" cy="1587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C69D222-28AE-33A4-4E48-DC6A57F0C7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68130" y="4158861"/>
            <a:ext cx="1587500" cy="15875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8E141C-63B1-E6F3-4156-72639BBFD32B}"/>
              </a:ext>
            </a:extLst>
          </p:cNvPr>
          <p:cNvSpPr txBox="1"/>
          <p:nvPr/>
        </p:nvSpPr>
        <p:spPr>
          <a:xfrm>
            <a:off x="2074277" y="975769"/>
            <a:ext cx="11718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Logistic</a:t>
            </a:r>
            <a:r>
              <a:rPr lang="en-US" dirty="0"/>
              <a:t> regression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AF5C611-D54B-D76E-2D07-E0ECF25F39BF}"/>
              </a:ext>
            </a:extLst>
          </p:cNvPr>
          <p:cNvSpPr txBox="1"/>
          <p:nvPr/>
        </p:nvSpPr>
        <p:spPr>
          <a:xfrm>
            <a:off x="4024002" y="3244758"/>
            <a:ext cx="11777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Tuned </a:t>
            </a:r>
            <a:r>
              <a:rPr lang="en-US" b="1" dirty="0"/>
              <a:t>Decision</a:t>
            </a:r>
            <a:r>
              <a:rPr lang="en-US" dirty="0"/>
              <a:t> Tree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11AFBAF-E9F0-7343-E182-BD7C03E27D7D}"/>
              </a:ext>
            </a:extLst>
          </p:cNvPr>
          <p:cNvSpPr txBox="1"/>
          <p:nvPr/>
        </p:nvSpPr>
        <p:spPr>
          <a:xfrm>
            <a:off x="635102" y="4767945"/>
            <a:ext cx="1157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QDA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C907422-6AC3-BE02-CA04-DE9793601510}"/>
              </a:ext>
            </a:extLst>
          </p:cNvPr>
          <p:cNvSpPr txBox="1"/>
          <p:nvPr/>
        </p:nvSpPr>
        <p:spPr>
          <a:xfrm>
            <a:off x="5402580" y="1371600"/>
            <a:ext cx="652129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The Voting classifier combining 3 models – logistic regression, decision tree and QDA models, using soft voting </a:t>
            </a:r>
          </a:p>
          <a:p>
            <a:endParaRPr lang="en-US" sz="2400" b="1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endParaRPr lang="en-US" sz="2400" b="1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Good performance metrics </a:t>
            </a:r>
            <a:r>
              <a:rPr lang="en-US" sz="24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88% accuracy, 70% precision and 75% recall.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000000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endParaRPr lang="en-US" sz="2400" b="1" dirty="0">
              <a:solidFill>
                <a:srgbClr val="000000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H</a:t>
            </a:r>
            <a:r>
              <a:rPr lang="en-US" sz="24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elps to balance out the individual weaknesses of a set of equally well performing models.</a:t>
            </a:r>
            <a:endParaRPr lang="en-US" sz="2400" b="1" dirty="0">
              <a:solidFill>
                <a:srgbClr val="000000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1247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1163395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FINAL MODEL </a:t>
            </a:r>
          </a:p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SOLUTION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rapezoid 1">
            <a:extLst>
              <a:ext uri="{FF2B5EF4-FFF2-40B4-BE49-F238E27FC236}">
                <a16:creationId xmlns:a16="http://schemas.microsoft.com/office/drawing/2014/main" id="{5B804E9F-B6B5-41F9-9B63-9AF435FDC2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-1432971" y="2011269"/>
            <a:ext cx="6279702" cy="3413760"/>
          </a:xfrm>
          <a:prstGeom prst="trapezoid">
            <a:avLst>
              <a:gd name="adj" fmla="val 0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4AB9282-0505-49EB-AABF-998083225E3A}"/>
              </a:ext>
            </a:extLst>
          </p:cNvPr>
          <p:cNvSpPr/>
          <p:nvPr/>
        </p:nvSpPr>
        <p:spPr>
          <a:xfrm>
            <a:off x="7577000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ECONOMIC ANALYSIS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668C4B5-BCEC-465A-ADA5-6A054B15F7A3}"/>
              </a:ext>
            </a:extLst>
          </p:cNvPr>
          <p:cNvSpPr/>
          <p:nvPr/>
        </p:nvSpPr>
        <p:spPr>
          <a:xfrm>
            <a:off x="9745956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ECOLOGICAL ANALYSIS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AA18108-5B8B-4147-84A7-D30A16BEC4EA}"/>
              </a:ext>
            </a:extLst>
          </p:cNvPr>
          <p:cNvSpPr/>
          <p:nvPr/>
        </p:nvSpPr>
        <p:spPr>
          <a:xfrm>
            <a:off x="118513" y="3128830"/>
            <a:ext cx="1752042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. 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1535E1C-6EBC-45D8-BCE1-D5B947A61FB6}"/>
              </a:ext>
            </a:extLst>
          </p:cNvPr>
          <p:cNvSpPr/>
          <p:nvPr/>
        </p:nvSpPr>
        <p:spPr>
          <a:xfrm>
            <a:off x="5219979" y="3653603"/>
            <a:ext cx="1752042" cy="144167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Lorem ipsum dolor sit amet, consectetur adipiscing elit, sed do eiusmod tempor incididunt ut labore et dolore magna aliqua. 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8FF18A5-7B4E-4493-B38D-E732E033F82F}"/>
              </a:ext>
            </a:extLst>
          </p:cNvPr>
          <p:cNvSpPr/>
          <p:nvPr/>
        </p:nvSpPr>
        <p:spPr>
          <a:xfrm>
            <a:off x="7386779" y="3653603"/>
            <a:ext cx="1752042" cy="144167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Lorem ipsum dolor sit amet, consectetur adipiscing elit, sed do eiusmod tempor incididunt ut labore et dolore magna aliqua. 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BCD242F-9A97-473E-8E17-3F6C3C75CE68}"/>
              </a:ext>
            </a:extLst>
          </p:cNvPr>
          <p:cNvSpPr/>
          <p:nvPr/>
        </p:nvSpPr>
        <p:spPr>
          <a:xfrm>
            <a:off x="9555735" y="3653603"/>
            <a:ext cx="1752042" cy="144167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Lorem ipsum dolor sit amet, consectetur adipiscing elit, sed do eiusmod tempor incididunt ut labore et dolore magna aliqua. </a:t>
            </a:r>
          </a:p>
        </p:txBody>
      </p:sp>
      <p:grpSp>
        <p:nvGrpSpPr>
          <p:cNvPr id="67" name="Group 66" descr="Icon of abacus. ">
            <a:extLst>
              <a:ext uri="{FF2B5EF4-FFF2-40B4-BE49-F238E27FC236}">
                <a16:creationId xmlns:a16="http://schemas.microsoft.com/office/drawing/2014/main" id="{201B668C-AA5F-454E-8E64-CEA32A839FB8}"/>
              </a:ext>
            </a:extLst>
          </p:cNvPr>
          <p:cNvGrpSpPr/>
          <p:nvPr/>
        </p:nvGrpSpPr>
        <p:grpSpPr>
          <a:xfrm>
            <a:off x="8124917" y="2296118"/>
            <a:ext cx="382447" cy="382447"/>
            <a:chOff x="877888" y="771525"/>
            <a:chExt cx="287338" cy="287338"/>
          </a:xfrm>
          <a:solidFill>
            <a:schemeClr val="bg1"/>
          </a:solidFill>
        </p:grpSpPr>
        <p:sp>
          <p:nvSpPr>
            <p:cNvPr id="68" name="Freeform 324">
              <a:extLst>
                <a:ext uri="{FF2B5EF4-FFF2-40B4-BE49-F238E27FC236}">
                  <a16:creationId xmlns:a16="http://schemas.microsoft.com/office/drawing/2014/main" id="{EEBBB4D9-8AD5-4868-B9F5-568F0C326607}"/>
                </a:ext>
              </a:extLst>
            </p:cNvPr>
            <p:cNvSpPr>
              <a:spLocks/>
            </p:cNvSpPr>
            <p:nvPr/>
          </p:nvSpPr>
          <p:spPr bwMode="auto">
            <a:xfrm>
              <a:off x="877888" y="771525"/>
              <a:ext cx="61913" cy="287338"/>
            </a:xfrm>
            <a:custGeom>
              <a:avLst/>
              <a:gdLst>
                <a:gd name="T0" fmla="*/ 0 w 196"/>
                <a:gd name="T1" fmla="*/ 888 h 903"/>
                <a:gd name="T2" fmla="*/ 1 w 196"/>
                <a:gd name="T3" fmla="*/ 895 h 903"/>
                <a:gd name="T4" fmla="*/ 4 w 196"/>
                <a:gd name="T5" fmla="*/ 899 h 903"/>
                <a:gd name="T6" fmla="*/ 10 w 196"/>
                <a:gd name="T7" fmla="*/ 902 h 903"/>
                <a:gd name="T8" fmla="*/ 15 w 196"/>
                <a:gd name="T9" fmla="*/ 903 h 903"/>
                <a:gd name="T10" fmla="*/ 196 w 196"/>
                <a:gd name="T11" fmla="*/ 798 h 903"/>
                <a:gd name="T12" fmla="*/ 160 w 196"/>
                <a:gd name="T13" fmla="*/ 797 h 903"/>
                <a:gd name="T14" fmla="*/ 149 w 196"/>
                <a:gd name="T15" fmla="*/ 793 h 903"/>
                <a:gd name="T16" fmla="*/ 141 w 196"/>
                <a:gd name="T17" fmla="*/ 785 h 903"/>
                <a:gd name="T18" fmla="*/ 136 w 196"/>
                <a:gd name="T19" fmla="*/ 774 h 903"/>
                <a:gd name="T20" fmla="*/ 136 w 196"/>
                <a:gd name="T21" fmla="*/ 738 h 903"/>
                <a:gd name="T22" fmla="*/ 138 w 196"/>
                <a:gd name="T23" fmla="*/ 726 h 903"/>
                <a:gd name="T24" fmla="*/ 145 w 196"/>
                <a:gd name="T25" fmla="*/ 717 h 903"/>
                <a:gd name="T26" fmla="*/ 155 w 196"/>
                <a:gd name="T27" fmla="*/ 710 h 903"/>
                <a:gd name="T28" fmla="*/ 166 w 196"/>
                <a:gd name="T29" fmla="*/ 708 h 903"/>
                <a:gd name="T30" fmla="*/ 196 w 196"/>
                <a:gd name="T31" fmla="*/ 346 h 903"/>
                <a:gd name="T32" fmla="*/ 160 w 196"/>
                <a:gd name="T33" fmla="*/ 345 h 903"/>
                <a:gd name="T34" fmla="*/ 149 w 196"/>
                <a:gd name="T35" fmla="*/ 341 h 903"/>
                <a:gd name="T36" fmla="*/ 141 w 196"/>
                <a:gd name="T37" fmla="*/ 333 h 903"/>
                <a:gd name="T38" fmla="*/ 136 w 196"/>
                <a:gd name="T39" fmla="*/ 322 h 903"/>
                <a:gd name="T40" fmla="*/ 136 w 196"/>
                <a:gd name="T41" fmla="*/ 286 h 903"/>
                <a:gd name="T42" fmla="*/ 138 w 196"/>
                <a:gd name="T43" fmla="*/ 275 h 903"/>
                <a:gd name="T44" fmla="*/ 145 w 196"/>
                <a:gd name="T45" fmla="*/ 265 h 903"/>
                <a:gd name="T46" fmla="*/ 155 w 196"/>
                <a:gd name="T47" fmla="*/ 259 h 903"/>
                <a:gd name="T48" fmla="*/ 166 w 196"/>
                <a:gd name="T49" fmla="*/ 256 h 903"/>
                <a:gd name="T50" fmla="*/ 196 w 196"/>
                <a:gd name="T51" fmla="*/ 196 h 903"/>
                <a:gd name="T52" fmla="*/ 160 w 196"/>
                <a:gd name="T53" fmla="*/ 195 h 903"/>
                <a:gd name="T54" fmla="*/ 149 w 196"/>
                <a:gd name="T55" fmla="*/ 191 h 903"/>
                <a:gd name="T56" fmla="*/ 141 w 196"/>
                <a:gd name="T57" fmla="*/ 182 h 903"/>
                <a:gd name="T58" fmla="*/ 136 w 196"/>
                <a:gd name="T59" fmla="*/ 172 h 903"/>
                <a:gd name="T60" fmla="*/ 136 w 196"/>
                <a:gd name="T61" fmla="*/ 135 h 903"/>
                <a:gd name="T62" fmla="*/ 138 w 196"/>
                <a:gd name="T63" fmla="*/ 123 h 903"/>
                <a:gd name="T64" fmla="*/ 145 w 196"/>
                <a:gd name="T65" fmla="*/ 115 h 903"/>
                <a:gd name="T66" fmla="*/ 155 w 196"/>
                <a:gd name="T67" fmla="*/ 108 h 903"/>
                <a:gd name="T68" fmla="*/ 166 w 196"/>
                <a:gd name="T69" fmla="*/ 105 h 903"/>
                <a:gd name="T70" fmla="*/ 196 w 196"/>
                <a:gd name="T71" fmla="*/ 0 h 903"/>
                <a:gd name="T72" fmla="*/ 12 w 196"/>
                <a:gd name="T73" fmla="*/ 0 h 903"/>
                <a:gd name="T74" fmla="*/ 7 w 196"/>
                <a:gd name="T75" fmla="*/ 2 h 903"/>
                <a:gd name="T76" fmla="*/ 3 w 196"/>
                <a:gd name="T77" fmla="*/ 6 h 903"/>
                <a:gd name="T78" fmla="*/ 1 w 196"/>
                <a:gd name="T79" fmla="*/ 12 h 903"/>
                <a:gd name="T80" fmla="*/ 0 w 196"/>
                <a:gd name="T81" fmla="*/ 15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6" h="903">
                  <a:moveTo>
                    <a:pt x="0" y="15"/>
                  </a:moveTo>
                  <a:lnTo>
                    <a:pt x="0" y="888"/>
                  </a:lnTo>
                  <a:lnTo>
                    <a:pt x="1" y="891"/>
                  </a:lnTo>
                  <a:lnTo>
                    <a:pt x="1" y="895"/>
                  </a:lnTo>
                  <a:lnTo>
                    <a:pt x="3" y="897"/>
                  </a:lnTo>
                  <a:lnTo>
                    <a:pt x="4" y="899"/>
                  </a:lnTo>
                  <a:lnTo>
                    <a:pt x="7" y="901"/>
                  </a:lnTo>
                  <a:lnTo>
                    <a:pt x="10" y="902"/>
                  </a:lnTo>
                  <a:lnTo>
                    <a:pt x="12" y="903"/>
                  </a:lnTo>
                  <a:lnTo>
                    <a:pt x="15" y="903"/>
                  </a:lnTo>
                  <a:lnTo>
                    <a:pt x="196" y="903"/>
                  </a:lnTo>
                  <a:lnTo>
                    <a:pt x="196" y="798"/>
                  </a:lnTo>
                  <a:lnTo>
                    <a:pt x="166" y="798"/>
                  </a:lnTo>
                  <a:lnTo>
                    <a:pt x="160" y="797"/>
                  </a:lnTo>
                  <a:lnTo>
                    <a:pt x="155" y="796"/>
                  </a:lnTo>
                  <a:lnTo>
                    <a:pt x="149" y="793"/>
                  </a:lnTo>
                  <a:lnTo>
                    <a:pt x="145" y="789"/>
                  </a:lnTo>
                  <a:lnTo>
                    <a:pt x="141" y="785"/>
                  </a:lnTo>
                  <a:lnTo>
                    <a:pt x="138" y="780"/>
                  </a:lnTo>
                  <a:lnTo>
                    <a:pt x="136" y="774"/>
                  </a:lnTo>
                  <a:lnTo>
                    <a:pt x="136" y="768"/>
                  </a:lnTo>
                  <a:lnTo>
                    <a:pt x="136" y="738"/>
                  </a:lnTo>
                  <a:lnTo>
                    <a:pt x="136" y="732"/>
                  </a:lnTo>
                  <a:lnTo>
                    <a:pt x="138" y="726"/>
                  </a:lnTo>
                  <a:lnTo>
                    <a:pt x="141" y="721"/>
                  </a:lnTo>
                  <a:lnTo>
                    <a:pt x="145" y="717"/>
                  </a:lnTo>
                  <a:lnTo>
                    <a:pt x="149" y="713"/>
                  </a:lnTo>
                  <a:lnTo>
                    <a:pt x="155" y="710"/>
                  </a:lnTo>
                  <a:lnTo>
                    <a:pt x="160" y="708"/>
                  </a:lnTo>
                  <a:lnTo>
                    <a:pt x="166" y="708"/>
                  </a:lnTo>
                  <a:lnTo>
                    <a:pt x="196" y="708"/>
                  </a:lnTo>
                  <a:lnTo>
                    <a:pt x="196" y="346"/>
                  </a:lnTo>
                  <a:lnTo>
                    <a:pt x="166" y="346"/>
                  </a:lnTo>
                  <a:lnTo>
                    <a:pt x="160" y="345"/>
                  </a:lnTo>
                  <a:lnTo>
                    <a:pt x="155" y="344"/>
                  </a:lnTo>
                  <a:lnTo>
                    <a:pt x="149" y="341"/>
                  </a:lnTo>
                  <a:lnTo>
                    <a:pt x="145" y="338"/>
                  </a:lnTo>
                  <a:lnTo>
                    <a:pt x="141" y="333"/>
                  </a:lnTo>
                  <a:lnTo>
                    <a:pt x="138" y="328"/>
                  </a:lnTo>
                  <a:lnTo>
                    <a:pt x="136" y="322"/>
                  </a:lnTo>
                  <a:lnTo>
                    <a:pt x="136" y="316"/>
                  </a:lnTo>
                  <a:lnTo>
                    <a:pt x="136" y="286"/>
                  </a:lnTo>
                  <a:lnTo>
                    <a:pt x="136" y="280"/>
                  </a:lnTo>
                  <a:lnTo>
                    <a:pt x="138" y="275"/>
                  </a:lnTo>
                  <a:lnTo>
                    <a:pt x="141" y="269"/>
                  </a:lnTo>
                  <a:lnTo>
                    <a:pt x="145" y="265"/>
                  </a:lnTo>
                  <a:lnTo>
                    <a:pt x="149" y="261"/>
                  </a:lnTo>
                  <a:lnTo>
                    <a:pt x="155" y="259"/>
                  </a:lnTo>
                  <a:lnTo>
                    <a:pt x="160" y="256"/>
                  </a:lnTo>
                  <a:lnTo>
                    <a:pt x="166" y="256"/>
                  </a:lnTo>
                  <a:lnTo>
                    <a:pt x="196" y="256"/>
                  </a:lnTo>
                  <a:lnTo>
                    <a:pt x="196" y="196"/>
                  </a:lnTo>
                  <a:lnTo>
                    <a:pt x="166" y="196"/>
                  </a:lnTo>
                  <a:lnTo>
                    <a:pt x="160" y="195"/>
                  </a:lnTo>
                  <a:lnTo>
                    <a:pt x="155" y="193"/>
                  </a:lnTo>
                  <a:lnTo>
                    <a:pt x="149" y="191"/>
                  </a:lnTo>
                  <a:lnTo>
                    <a:pt x="145" y="187"/>
                  </a:lnTo>
                  <a:lnTo>
                    <a:pt x="141" y="182"/>
                  </a:lnTo>
                  <a:lnTo>
                    <a:pt x="138" y="177"/>
                  </a:lnTo>
                  <a:lnTo>
                    <a:pt x="136" y="172"/>
                  </a:lnTo>
                  <a:lnTo>
                    <a:pt x="136" y="165"/>
                  </a:lnTo>
                  <a:lnTo>
                    <a:pt x="136" y="135"/>
                  </a:lnTo>
                  <a:lnTo>
                    <a:pt x="136" y="130"/>
                  </a:lnTo>
                  <a:lnTo>
                    <a:pt x="138" y="123"/>
                  </a:lnTo>
                  <a:lnTo>
                    <a:pt x="141" y="119"/>
                  </a:lnTo>
                  <a:lnTo>
                    <a:pt x="145" y="115"/>
                  </a:lnTo>
                  <a:lnTo>
                    <a:pt x="149" y="110"/>
                  </a:lnTo>
                  <a:lnTo>
                    <a:pt x="155" y="108"/>
                  </a:lnTo>
                  <a:lnTo>
                    <a:pt x="160" y="106"/>
                  </a:lnTo>
                  <a:lnTo>
                    <a:pt x="166" y="105"/>
                  </a:lnTo>
                  <a:lnTo>
                    <a:pt x="196" y="105"/>
                  </a:lnTo>
                  <a:lnTo>
                    <a:pt x="196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7" y="2"/>
                  </a:lnTo>
                  <a:lnTo>
                    <a:pt x="4" y="4"/>
                  </a:lnTo>
                  <a:lnTo>
                    <a:pt x="3" y="6"/>
                  </a:lnTo>
                  <a:lnTo>
                    <a:pt x="1" y="10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9" name="Freeform 325">
              <a:extLst>
                <a:ext uri="{FF2B5EF4-FFF2-40B4-BE49-F238E27FC236}">
                  <a16:creationId xmlns:a16="http://schemas.microsoft.com/office/drawing/2014/main" id="{4E9C428E-133B-4690-9ED6-8917E4F1E6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7113" y="771525"/>
              <a:ext cx="66675" cy="287338"/>
            </a:xfrm>
            <a:custGeom>
              <a:avLst/>
              <a:gdLst>
                <a:gd name="T0" fmla="*/ 30 w 211"/>
                <a:gd name="T1" fmla="*/ 105 h 903"/>
                <a:gd name="T2" fmla="*/ 41 w 211"/>
                <a:gd name="T3" fmla="*/ 107 h 903"/>
                <a:gd name="T4" fmla="*/ 51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60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557 h 903"/>
                <a:gd name="T22" fmla="*/ 41 w 211"/>
                <a:gd name="T23" fmla="*/ 560 h 903"/>
                <a:gd name="T24" fmla="*/ 51 w 211"/>
                <a:gd name="T25" fmla="*/ 566 h 903"/>
                <a:gd name="T26" fmla="*/ 58 w 211"/>
                <a:gd name="T27" fmla="*/ 576 h 903"/>
                <a:gd name="T28" fmla="*/ 60 w 211"/>
                <a:gd name="T29" fmla="*/ 587 h 903"/>
                <a:gd name="T30" fmla="*/ 60 w 211"/>
                <a:gd name="T31" fmla="*/ 623 h 903"/>
                <a:gd name="T32" fmla="*/ 55 w 211"/>
                <a:gd name="T33" fmla="*/ 634 h 903"/>
                <a:gd name="T34" fmla="*/ 47 w 211"/>
                <a:gd name="T35" fmla="*/ 643 h 903"/>
                <a:gd name="T36" fmla="*/ 36 w 211"/>
                <a:gd name="T37" fmla="*/ 647 h 903"/>
                <a:gd name="T38" fmla="*/ 0 w 211"/>
                <a:gd name="T39" fmla="*/ 648 h 903"/>
                <a:gd name="T40" fmla="*/ 30 w 211"/>
                <a:gd name="T41" fmla="*/ 708 h 903"/>
                <a:gd name="T42" fmla="*/ 41 w 211"/>
                <a:gd name="T43" fmla="*/ 710 h 903"/>
                <a:gd name="T44" fmla="*/ 51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60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497 h 903"/>
                <a:gd name="T64" fmla="*/ 169 w 211"/>
                <a:gd name="T65" fmla="*/ 495 h 903"/>
                <a:gd name="T66" fmla="*/ 159 w 211"/>
                <a:gd name="T67" fmla="*/ 488 h 903"/>
                <a:gd name="T68" fmla="*/ 153 w 211"/>
                <a:gd name="T69" fmla="*/ 478 h 903"/>
                <a:gd name="T70" fmla="*/ 151 w 211"/>
                <a:gd name="T71" fmla="*/ 467 h 903"/>
                <a:gd name="T72" fmla="*/ 151 w 211"/>
                <a:gd name="T73" fmla="*/ 430 h 903"/>
                <a:gd name="T74" fmla="*/ 155 w 211"/>
                <a:gd name="T75" fmla="*/ 419 h 903"/>
                <a:gd name="T76" fmla="*/ 164 w 211"/>
                <a:gd name="T77" fmla="*/ 412 h 903"/>
                <a:gd name="T78" fmla="*/ 174 w 211"/>
                <a:gd name="T79" fmla="*/ 408 h 903"/>
                <a:gd name="T80" fmla="*/ 211 w 211"/>
                <a:gd name="T81" fmla="*/ 407 h 903"/>
                <a:gd name="T82" fmla="*/ 181 w 211"/>
                <a:gd name="T83" fmla="*/ 346 h 903"/>
                <a:gd name="T84" fmla="*/ 169 w 211"/>
                <a:gd name="T85" fmla="*/ 344 h 903"/>
                <a:gd name="T86" fmla="*/ 159 w 211"/>
                <a:gd name="T87" fmla="*/ 338 h 903"/>
                <a:gd name="T88" fmla="*/ 153 w 211"/>
                <a:gd name="T89" fmla="*/ 328 h 903"/>
                <a:gd name="T90" fmla="*/ 151 w 211"/>
                <a:gd name="T91" fmla="*/ 316 h 903"/>
                <a:gd name="T92" fmla="*/ 151 w 211"/>
                <a:gd name="T93" fmla="*/ 280 h 903"/>
                <a:gd name="T94" fmla="*/ 155 w 211"/>
                <a:gd name="T95" fmla="*/ 269 h 903"/>
                <a:gd name="T96" fmla="*/ 164 w 211"/>
                <a:gd name="T97" fmla="*/ 261 h 903"/>
                <a:gd name="T98" fmla="*/ 174 w 211"/>
                <a:gd name="T99" fmla="*/ 256 h 903"/>
                <a:gd name="T100" fmla="*/ 211 w 211"/>
                <a:gd name="T101" fmla="*/ 256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1 w 211"/>
                <a:gd name="T113" fmla="*/ 130 h 903"/>
                <a:gd name="T114" fmla="*/ 155 w 211"/>
                <a:gd name="T115" fmla="*/ 119 h 903"/>
                <a:gd name="T116" fmla="*/ 164 w 211"/>
                <a:gd name="T117" fmla="*/ 110 h 903"/>
                <a:gd name="T118" fmla="*/ 174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1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60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60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1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557"/>
                  </a:lnTo>
                  <a:lnTo>
                    <a:pt x="30" y="557"/>
                  </a:lnTo>
                  <a:lnTo>
                    <a:pt x="36" y="558"/>
                  </a:lnTo>
                  <a:lnTo>
                    <a:pt x="41" y="560"/>
                  </a:lnTo>
                  <a:lnTo>
                    <a:pt x="47" y="562"/>
                  </a:lnTo>
                  <a:lnTo>
                    <a:pt x="51" y="566"/>
                  </a:lnTo>
                  <a:lnTo>
                    <a:pt x="55" y="571"/>
                  </a:lnTo>
                  <a:lnTo>
                    <a:pt x="58" y="576"/>
                  </a:lnTo>
                  <a:lnTo>
                    <a:pt x="60" y="581"/>
                  </a:lnTo>
                  <a:lnTo>
                    <a:pt x="60" y="587"/>
                  </a:lnTo>
                  <a:lnTo>
                    <a:pt x="60" y="618"/>
                  </a:lnTo>
                  <a:lnTo>
                    <a:pt x="60" y="623"/>
                  </a:lnTo>
                  <a:lnTo>
                    <a:pt x="58" y="629"/>
                  </a:lnTo>
                  <a:lnTo>
                    <a:pt x="55" y="634"/>
                  </a:lnTo>
                  <a:lnTo>
                    <a:pt x="51" y="638"/>
                  </a:lnTo>
                  <a:lnTo>
                    <a:pt x="47" y="643"/>
                  </a:lnTo>
                  <a:lnTo>
                    <a:pt x="41" y="645"/>
                  </a:lnTo>
                  <a:lnTo>
                    <a:pt x="36" y="647"/>
                  </a:lnTo>
                  <a:lnTo>
                    <a:pt x="30" y="648"/>
                  </a:lnTo>
                  <a:lnTo>
                    <a:pt x="0" y="648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1" y="710"/>
                  </a:lnTo>
                  <a:lnTo>
                    <a:pt x="47" y="712"/>
                  </a:lnTo>
                  <a:lnTo>
                    <a:pt x="51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60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60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1" y="789"/>
                  </a:lnTo>
                  <a:lnTo>
                    <a:pt x="47" y="793"/>
                  </a:lnTo>
                  <a:lnTo>
                    <a:pt x="41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497"/>
                  </a:lnTo>
                  <a:lnTo>
                    <a:pt x="181" y="497"/>
                  </a:lnTo>
                  <a:lnTo>
                    <a:pt x="174" y="497"/>
                  </a:lnTo>
                  <a:lnTo>
                    <a:pt x="169" y="495"/>
                  </a:lnTo>
                  <a:lnTo>
                    <a:pt x="164" y="491"/>
                  </a:lnTo>
                  <a:lnTo>
                    <a:pt x="159" y="488"/>
                  </a:lnTo>
                  <a:lnTo>
                    <a:pt x="155" y="484"/>
                  </a:lnTo>
                  <a:lnTo>
                    <a:pt x="153" y="478"/>
                  </a:lnTo>
                  <a:lnTo>
                    <a:pt x="151" y="473"/>
                  </a:lnTo>
                  <a:lnTo>
                    <a:pt x="151" y="467"/>
                  </a:lnTo>
                  <a:lnTo>
                    <a:pt x="151" y="437"/>
                  </a:lnTo>
                  <a:lnTo>
                    <a:pt x="151" y="430"/>
                  </a:lnTo>
                  <a:lnTo>
                    <a:pt x="153" y="425"/>
                  </a:lnTo>
                  <a:lnTo>
                    <a:pt x="155" y="419"/>
                  </a:lnTo>
                  <a:lnTo>
                    <a:pt x="159" y="415"/>
                  </a:lnTo>
                  <a:lnTo>
                    <a:pt x="164" y="412"/>
                  </a:lnTo>
                  <a:lnTo>
                    <a:pt x="169" y="409"/>
                  </a:lnTo>
                  <a:lnTo>
                    <a:pt x="174" y="408"/>
                  </a:lnTo>
                  <a:lnTo>
                    <a:pt x="181" y="407"/>
                  </a:lnTo>
                  <a:lnTo>
                    <a:pt x="211" y="407"/>
                  </a:lnTo>
                  <a:lnTo>
                    <a:pt x="211" y="346"/>
                  </a:lnTo>
                  <a:lnTo>
                    <a:pt x="181" y="346"/>
                  </a:lnTo>
                  <a:lnTo>
                    <a:pt x="174" y="345"/>
                  </a:lnTo>
                  <a:lnTo>
                    <a:pt x="169" y="344"/>
                  </a:lnTo>
                  <a:lnTo>
                    <a:pt x="164" y="341"/>
                  </a:lnTo>
                  <a:lnTo>
                    <a:pt x="159" y="338"/>
                  </a:lnTo>
                  <a:lnTo>
                    <a:pt x="155" y="333"/>
                  </a:lnTo>
                  <a:lnTo>
                    <a:pt x="153" y="328"/>
                  </a:lnTo>
                  <a:lnTo>
                    <a:pt x="151" y="322"/>
                  </a:lnTo>
                  <a:lnTo>
                    <a:pt x="151" y="316"/>
                  </a:lnTo>
                  <a:lnTo>
                    <a:pt x="151" y="286"/>
                  </a:lnTo>
                  <a:lnTo>
                    <a:pt x="151" y="280"/>
                  </a:lnTo>
                  <a:lnTo>
                    <a:pt x="153" y="275"/>
                  </a:lnTo>
                  <a:lnTo>
                    <a:pt x="155" y="269"/>
                  </a:lnTo>
                  <a:lnTo>
                    <a:pt x="159" y="265"/>
                  </a:lnTo>
                  <a:lnTo>
                    <a:pt x="164" y="261"/>
                  </a:lnTo>
                  <a:lnTo>
                    <a:pt x="169" y="259"/>
                  </a:lnTo>
                  <a:lnTo>
                    <a:pt x="174" y="256"/>
                  </a:lnTo>
                  <a:lnTo>
                    <a:pt x="181" y="256"/>
                  </a:lnTo>
                  <a:lnTo>
                    <a:pt x="211" y="256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4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5" y="182"/>
                  </a:lnTo>
                  <a:lnTo>
                    <a:pt x="153" y="177"/>
                  </a:lnTo>
                  <a:lnTo>
                    <a:pt x="151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1" y="130"/>
                  </a:lnTo>
                  <a:lnTo>
                    <a:pt x="153" y="123"/>
                  </a:lnTo>
                  <a:lnTo>
                    <a:pt x="155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4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0" name="Freeform 326">
              <a:extLst>
                <a:ext uri="{FF2B5EF4-FFF2-40B4-BE49-F238E27FC236}">
                  <a16:creationId xmlns:a16="http://schemas.microsoft.com/office/drawing/2014/main" id="{505F0C26-0335-4A1D-AA0D-8C830A4F0DE4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325" y="771525"/>
              <a:ext cx="68263" cy="287338"/>
            </a:xfrm>
            <a:custGeom>
              <a:avLst/>
              <a:gdLst>
                <a:gd name="T0" fmla="*/ 30 w 211"/>
                <a:gd name="T1" fmla="*/ 105 h 903"/>
                <a:gd name="T2" fmla="*/ 42 w 211"/>
                <a:gd name="T3" fmla="*/ 107 h 903"/>
                <a:gd name="T4" fmla="*/ 52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59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256 h 903"/>
                <a:gd name="T22" fmla="*/ 42 w 211"/>
                <a:gd name="T23" fmla="*/ 259 h 903"/>
                <a:gd name="T24" fmla="*/ 52 w 211"/>
                <a:gd name="T25" fmla="*/ 265 h 903"/>
                <a:gd name="T26" fmla="*/ 58 w 211"/>
                <a:gd name="T27" fmla="*/ 275 h 903"/>
                <a:gd name="T28" fmla="*/ 60 w 211"/>
                <a:gd name="T29" fmla="*/ 286 h 903"/>
                <a:gd name="T30" fmla="*/ 59 w 211"/>
                <a:gd name="T31" fmla="*/ 322 h 903"/>
                <a:gd name="T32" fmla="*/ 55 w 211"/>
                <a:gd name="T33" fmla="*/ 333 h 903"/>
                <a:gd name="T34" fmla="*/ 47 w 211"/>
                <a:gd name="T35" fmla="*/ 341 h 903"/>
                <a:gd name="T36" fmla="*/ 36 w 211"/>
                <a:gd name="T37" fmla="*/ 345 h 903"/>
                <a:gd name="T38" fmla="*/ 0 w 211"/>
                <a:gd name="T39" fmla="*/ 346 h 903"/>
                <a:gd name="T40" fmla="*/ 30 w 211"/>
                <a:gd name="T41" fmla="*/ 708 h 903"/>
                <a:gd name="T42" fmla="*/ 42 w 211"/>
                <a:gd name="T43" fmla="*/ 710 h 903"/>
                <a:gd name="T44" fmla="*/ 52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59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798 h 903"/>
                <a:gd name="T64" fmla="*/ 169 w 211"/>
                <a:gd name="T65" fmla="*/ 796 h 903"/>
                <a:gd name="T66" fmla="*/ 159 w 211"/>
                <a:gd name="T67" fmla="*/ 789 h 903"/>
                <a:gd name="T68" fmla="*/ 153 w 211"/>
                <a:gd name="T69" fmla="*/ 780 h 903"/>
                <a:gd name="T70" fmla="*/ 151 w 211"/>
                <a:gd name="T71" fmla="*/ 768 h 903"/>
                <a:gd name="T72" fmla="*/ 152 w 211"/>
                <a:gd name="T73" fmla="*/ 732 h 903"/>
                <a:gd name="T74" fmla="*/ 156 w 211"/>
                <a:gd name="T75" fmla="*/ 721 h 903"/>
                <a:gd name="T76" fmla="*/ 164 w 211"/>
                <a:gd name="T77" fmla="*/ 713 h 903"/>
                <a:gd name="T78" fmla="*/ 175 w 211"/>
                <a:gd name="T79" fmla="*/ 708 h 903"/>
                <a:gd name="T80" fmla="*/ 211 w 211"/>
                <a:gd name="T81" fmla="*/ 708 h 903"/>
                <a:gd name="T82" fmla="*/ 181 w 211"/>
                <a:gd name="T83" fmla="*/ 648 h 903"/>
                <a:gd name="T84" fmla="*/ 169 w 211"/>
                <a:gd name="T85" fmla="*/ 645 h 903"/>
                <a:gd name="T86" fmla="*/ 159 w 211"/>
                <a:gd name="T87" fmla="*/ 638 h 903"/>
                <a:gd name="T88" fmla="*/ 153 w 211"/>
                <a:gd name="T89" fmla="*/ 629 h 903"/>
                <a:gd name="T90" fmla="*/ 151 w 211"/>
                <a:gd name="T91" fmla="*/ 618 h 903"/>
                <a:gd name="T92" fmla="*/ 152 w 211"/>
                <a:gd name="T93" fmla="*/ 581 h 903"/>
                <a:gd name="T94" fmla="*/ 156 w 211"/>
                <a:gd name="T95" fmla="*/ 571 h 903"/>
                <a:gd name="T96" fmla="*/ 164 w 211"/>
                <a:gd name="T97" fmla="*/ 562 h 903"/>
                <a:gd name="T98" fmla="*/ 175 w 211"/>
                <a:gd name="T99" fmla="*/ 558 h 903"/>
                <a:gd name="T100" fmla="*/ 211 w 211"/>
                <a:gd name="T101" fmla="*/ 557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2 w 211"/>
                <a:gd name="T113" fmla="*/ 130 h 903"/>
                <a:gd name="T114" fmla="*/ 156 w 211"/>
                <a:gd name="T115" fmla="*/ 119 h 903"/>
                <a:gd name="T116" fmla="*/ 164 w 211"/>
                <a:gd name="T117" fmla="*/ 110 h 903"/>
                <a:gd name="T118" fmla="*/ 175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2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2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2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2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2" y="710"/>
                  </a:lnTo>
                  <a:lnTo>
                    <a:pt x="47" y="712"/>
                  </a:lnTo>
                  <a:lnTo>
                    <a:pt x="52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59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59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2" y="789"/>
                  </a:lnTo>
                  <a:lnTo>
                    <a:pt x="47" y="793"/>
                  </a:lnTo>
                  <a:lnTo>
                    <a:pt x="42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798"/>
                  </a:lnTo>
                  <a:lnTo>
                    <a:pt x="181" y="798"/>
                  </a:lnTo>
                  <a:lnTo>
                    <a:pt x="175" y="797"/>
                  </a:lnTo>
                  <a:lnTo>
                    <a:pt x="169" y="796"/>
                  </a:lnTo>
                  <a:lnTo>
                    <a:pt x="164" y="793"/>
                  </a:lnTo>
                  <a:lnTo>
                    <a:pt x="159" y="789"/>
                  </a:lnTo>
                  <a:lnTo>
                    <a:pt x="156" y="785"/>
                  </a:lnTo>
                  <a:lnTo>
                    <a:pt x="153" y="780"/>
                  </a:lnTo>
                  <a:lnTo>
                    <a:pt x="152" y="774"/>
                  </a:lnTo>
                  <a:lnTo>
                    <a:pt x="151" y="768"/>
                  </a:lnTo>
                  <a:lnTo>
                    <a:pt x="151" y="738"/>
                  </a:lnTo>
                  <a:lnTo>
                    <a:pt x="152" y="732"/>
                  </a:lnTo>
                  <a:lnTo>
                    <a:pt x="153" y="726"/>
                  </a:lnTo>
                  <a:lnTo>
                    <a:pt x="156" y="721"/>
                  </a:lnTo>
                  <a:lnTo>
                    <a:pt x="159" y="717"/>
                  </a:lnTo>
                  <a:lnTo>
                    <a:pt x="164" y="713"/>
                  </a:lnTo>
                  <a:lnTo>
                    <a:pt x="169" y="710"/>
                  </a:lnTo>
                  <a:lnTo>
                    <a:pt x="175" y="708"/>
                  </a:lnTo>
                  <a:lnTo>
                    <a:pt x="181" y="708"/>
                  </a:lnTo>
                  <a:lnTo>
                    <a:pt x="211" y="708"/>
                  </a:lnTo>
                  <a:lnTo>
                    <a:pt x="211" y="648"/>
                  </a:lnTo>
                  <a:lnTo>
                    <a:pt x="181" y="648"/>
                  </a:lnTo>
                  <a:lnTo>
                    <a:pt x="175" y="647"/>
                  </a:lnTo>
                  <a:lnTo>
                    <a:pt x="169" y="645"/>
                  </a:lnTo>
                  <a:lnTo>
                    <a:pt x="164" y="643"/>
                  </a:lnTo>
                  <a:lnTo>
                    <a:pt x="159" y="638"/>
                  </a:lnTo>
                  <a:lnTo>
                    <a:pt x="156" y="634"/>
                  </a:lnTo>
                  <a:lnTo>
                    <a:pt x="153" y="629"/>
                  </a:lnTo>
                  <a:lnTo>
                    <a:pt x="152" y="623"/>
                  </a:lnTo>
                  <a:lnTo>
                    <a:pt x="151" y="618"/>
                  </a:lnTo>
                  <a:lnTo>
                    <a:pt x="151" y="587"/>
                  </a:lnTo>
                  <a:lnTo>
                    <a:pt x="152" y="581"/>
                  </a:lnTo>
                  <a:lnTo>
                    <a:pt x="153" y="576"/>
                  </a:lnTo>
                  <a:lnTo>
                    <a:pt x="156" y="571"/>
                  </a:lnTo>
                  <a:lnTo>
                    <a:pt x="159" y="566"/>
                  </a:lnTo>
                  <a:lnTo>
                    <a:pt x="164" y="562"/>
                  </a:lnTo>
                  <a:lnTo>
                    <a:pt x="169" y="560"/>
                  </a:lnTo>
                  <a:lnTo>
                    <a:pt x="175" y="558"/>
                  </a:lnTo>
                  <a:lnTo>
                    <a:pt x="181" y="557"/>
                  </a:lnTo>
                  <a:lnTo>
                    <a:pt x="211" y="557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5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6" y="182"/>
                  </a:lnTo>
                  <a:lnTo>
                    <a:pt x="153" y="177"/>
                  </a:lnTo>
                  <a:lnTo>
                    <a:pt x="152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2" y="130"/>
                  </a:lnTo>
                  <a:lnTo>
                    <a:pt x="153" y="123"/>
                  </a:lnTo>
                  <a:lnTo>
                    <a:pt x="156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5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1" name="Freeform 327">
              <a:extLst>
                <a:ext uri="{FF2B5EF4-FFF2-40B4-BE49-F238E27FC236}">
                  <a16:creationId xmlns:a16="http://schemas.microsoft.com/office/drawing/2014/main" id="{EE66CB30-F704-45C9-BA83-17BA7DC138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3313" y="771525"/>
              <a:ext cx="61913" cy="287338"/>
            </a:xfrm>
            <a:custGeom>
              <a:avLst/>
              <a:gdLst>
                <a:gd name="T0" fmla="*/ 0 w 195"/>
                <a:gd name="T1" fmla="*/ 0 h 903"/>
                <a:gd name="T2" fmla="*/ 30 w 195"/>
                <a:gd name="T3" fmla="*/ 105 h 903"/>
                <a:gd name="T4" fmla="*/ 42 w 195"/>
                <a:gd name="T5" fmla="*/ 107 h 903"/>
                <a:gd name="T6" fmla="*/ 51 w 195"/>
                <a:gd name="T7" fmla="*/ 115 h 903"/>
                <a:gd name="T8" fmla="*/ 58 w 195"/>
                <a:gd name="T9" fmla="*/ 123 h 903"/>
                <a:gd name="T10" fmla="*/ 60 w 195"/>
                <a:gd name="T11" fmla="*/ 135 h 903"/>
                <a:gd name="T12" fmla="*/ 59 w 195"/>
                <a:gd name="T13" fmla="*/ 172 h 903"/>
                <a:gd name="T14" fmla="*/ 55 w 195"/>
                <a:gd name="T15" fmla="*/ 182 h 903"/>
                <a:gd name="T16" fmla="*/ 47 w 195"/>
                <a:gd name="T17" fmla="*/ 191 h 903"/>
                <a:gd name="T18" fmla="*/ 36 w 195"/>
                <a:gd name="T19" fmla="*/ 195 h 903"/>
                <a:gd name="T20" fmla="*/ 0 w 195"/>
                <a:gd name="T21" fmla="*/ 196 h 903"/>
                <a:gd name="T22" fmla="*/ 30 w 195"/>
                <a:gd name="T23" fmla="*/ 256 h 903"/>
                <a:gd name="T24" fmla="*/ 42 w 195"/>
                <a:gd name="T25" fmla="*/ 259 h 903"/>
                <a:gd name="T26" fmla="*/ 51 w 195"/>
                <a:gd name="T27" fmla="*/ 265 h 903"/>
                <a:gd name="T28" fmla="*/ 58 w 195"/>
                <a:gd name="T29" fmla="*/ 275 h 903"/>
                <a:gd name="T30" fmla="*/ 60 w 195"/>
                <a:gd name="T31" fmla="*/ 286 h 903"/>
                <a:gd name="T32" fmla="*/ 59 w 195"/>
                <a:gd name="T33" fmla="*/ 322 h 903"/>
                <a:gd name="T34" fmla="*/ 55 w 195"/>
                <a:gd name="T35" fmla="*/ 333 h 903"/>
                <a:gd name="T36" fmla="*/ 47 w 195"/>
                <a:gd name="T37" fmla="*/ 341 h 903"/>
                <a:gd name="T38" fmla="*/ 36 w 195"/>
                <a:gd name="T39" fmla="*/ 345 h 903"/>
                <a:gd name="T40" fmla="*/ 0 w 195"/>
                <a:gd name="T41" fmla="*/ 346 h 903"/>
                <a:gd name="T42" fmla="*/ 30 w 195"/>
                <a:gd name="T43" fmla="*/ 407 h 903"/>
                <a:gd name="T44" fmla="*/ 42 w 195"/>
                <a:gd name="T45" fmla="*/ 409 h 903"/>
                <a:gd name="T46" fmla="*/ 51 w 195"/>
                <a:gd name="T47" fmla="*/ 415 h 903"/>
                <a:gd name="T48" fmla="*/ 58 w 195"/>
                <a:gd name="T49" fmla="*/ 425 h 903"/>
                <a:gd name="T50" fmla="*/ 60 w 195"/>
                <a:gd name="T51" fmla="*/ 437 h 903"/>
                <a:gd name="T52" fmla="*/ 59 w 195"/>
                <a:gd name="T53" fmla="*/ 473 h 903"/>
                <a:gd name="T54" fmla="*/ 55 w 195"/>
                <a:gd name="T55" fmla="*/ 484 h 903"/>
                <a:gd name="T56" fmla="*/ 47 w 195"/>
                <a:gd name="T57" fmla="*/ 491 h 903"/>
                <a:gd name="T58" fmla="*/ 36 w 195"/>
                <a:gd name="T59" fmla="*/ 497 h 903"/>
                <a:gd name="T60" fmla="*/ 0 w 195"/>
                <a:gd name="T61" fmla="*/ 497 h 903"/>
                <a:gd name="T62" fmla="*/ 180 w 195"/>
                <a:gd name="T63" fmla="*/ 903 h 903"/>
                <a:gd name="T64" fmla="*/ 187 w 195"/>
                <a:gd name="T65" fmla="*/ 902 h 903"/>
                <a:gd name="T66" fmla="*/ 191 w 195"/>
                <a:gd name="T67" fmla="*/ 899 h 903"/>
                <a:gd name="T68" fmla="*/ 194 w 195"/>
                <a:gd name="T69" fmla="*/ 895 h 903"/>
                <a:gd name="T70" fmla="*/ 195 w 195"/>
                <a:gd name="T71" fmla="*/ 888 h 903"/>
                <a:gd name="T72" fmla="*/ 195 w 195"/>
                <a:gd name="T73" fmla="*/ 12 h 903"/>
                <a:gd name="T74" fmla="*/ 193 w 195"/>
                <a:gd name="T75" fmla="*/ 6 h 903"/>
                <a:gd name="T76" fmla="*/ 189 w 195"/>
                <a:gd name="T77" fmla="*/ 2 h 903"/>
                <a:gd name="T78" fmla="*/ 183 w 195"/>
                <a:gd name="T79" fmla="*/ 0 h 903"/>
                <a:gd name="T80" fmla="*/ 180 w 195"/>
                <a:gd name="T81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5" h="903">
                  <a:moveTo>
                    <a:pt x="180" y="0"/>
                  </a:moveTo>
                  <a:lnTo>
                    <a:pt x="0" y="0"/>
                  </a:lnTo>
                  <a:lnTo>
                    <a:pt x="0" y="105"/>
                  </a:ln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1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1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407"/>
                  </a:lnTo>
                  <a:lnTo>
                    <a:pt x="30" y="407"/>
                  </a:lnTo>
                  <a:lnTo>
                    <a:pt x="36" y="408"/>
                  </a:lnTo>
                  <a:lnTo>
                    <a:pt x="42" y="409"/>
                  </a:lnTo>
                  <a:lnTo>
                    <a:pt x="47" y="412"/>
                  </a:lnTo>
                  <a:lnTo>
                    <a:pt x="51" y="415"/>
                  </a:lnTo>
                  <a:lnTo>
                    <a:pt x="55" y="419"/>
                  </a:lnTo>
                  <a:lnTo>
                    <a:pt x="58" y="425"/>
                  </a:lnTo>
                  <a:lnTo>
                    <a:pt x="59" y="430"/>
                  </a:lnTo>
                  <a:lnTo>
                    <a:pt x="60" y="437"/>
                  </a:lnTo>
                  <a:lnTo>
                    <a:pt x="60" y="467"/>
                  </a:lnTo>
                  <a:lnTo>
                    <a:pt x="59" y="473"/>
                  </a:lnTo>
                  <a:lnTo>
                    <a:pt x="58" y="478"/>
                  </a:lnTo>
                  <a:lnTo>
                    <a:pt x="55" y="484"/>
                  </a:lnTo>
                  <a:lnTo>
                    <a:pt x="51" y="488"/>
                  </a:lnTo>
                  <a:lnTo>
                    <a:pt x="47" y="491"/>
                  </a:lnTo>
                  <a:lnTo>
                    <a:pt x="42" y="495"/>
                  </a:lnTo>
                  <a:lnTo>
                    <a:pt x="36" y="497"/>
                  </a:lnTo>
                  <a:lnTo>
                    <a:pt x="30" y="497"/>
                  </a:lnTo>
                  <a:lnTo>
                    <a:pt x="0" y="497"/>
                  </a:lnTo>
                  <a:lnTo>
                    <a:pt x="0" y="903"/>
                  </a:lnTo>
                  <a:lnTo>
                    <a:pt x="180" y="903"/>
                  </a:lnTo>
                  <a:lnTo>
                    <a:pt x="183" y="903"/>
                  </a:lnTo>
                  <a:lnTo>
                    <a:pt x="187" y="902"/>
                  </a:lnTo>
                  <a:lnTo>
                    <a:pt x="189" y="901"/>
                  </a:lnTo>
                  <a:lnTo>
                    <a:pt x="191" y="899"/>
                  </a:lnTo>
                  <a:lnTo>
                    <a:pt x="193" y="897"/>
                  </a:lnTo>
                  <a:lnTo>
                    <a:pt x="194" y="895"/>
                  </a:lnTo>
                  <a:lnTo>
                    <a:pt x="195" y="891"/>
                  </a:lnTo>
                  <a:lnTo>
                    <a:pt x="195" y="888"/>
                  </a:lnTo>
                  <a:lnTo>
                    <a:pt x="195" y="15"/>
                  </a:lnTo>
                  <a:lnTo>
                    <a:pt x="195" y="12"/>
                  </a:lnTo>
                  <a:lnTo>
                    <a:pt x="194" y="10"/>
                  </a:lnTo>
                  <a:lnTo>
                    <a:pt x="193" y="6"/>
                  </a:lnTo>
                  <a:lnTo>
                    <a:pt x="191" y="4"/>
                  </a:lnTo>
                  <a:lnTo>
                    <a:pt x="189" y="2"/>
                  </a:lnTo>
                  <a:lnTo>
                    <a:pt x="187" y="1"/>
                  </a:lnTo>
                  <a:lnTo>
                    <a:pt x="183" y="0"/>
                  </a:lnTo>
                  <a:lnTo>
                    <a:pt x="180" y="0"/>
                  </a:lnTo>
                  <a:lnTo>
                    <a:pt x="18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72" name="Freeform 2319" descr="Icon of leaf. ">
            <a:extLst>
              <a:ext uri="{FF2B5EF4-FFF2-40B4-BE49-F238E27FC236}">
                <a16:creationId xmlns:a16="http://schemas.microsoft.com/office/drawing/2014/main" id="{4C935A16-4F4C-4B17-B911-F1D554A088A8}"/>
              </a:ext>
            </a:extLst>
          </p:cNvPr>
          <p:cNvSpPr>
            <a:spLocks noEditPoints="1"/>
          </p:cNvSpPr>
          <p:nvPr/>
        </p:nvSpPr>
        <p:spPr bwMode="auto">
          <a:xfrm>
            <a:off x="10247928" y="2303513"/>
            <a:ext cx="367656" cy="367656"/>
          </a:xfrm>
          <a:custGeom>
            <a:avLst/>
            <a:gdLst>
              <a:gd name="T0" fmla="*/ 550 w 868"/>
              <a:gd name="T1" fmla="*/ 453 h 868"/>
              <a:gd name="T2" fmla="*/ 561 w 868"/>
              <a:gd name="T3" fmla="*/ 457 h 868"/>
              <a:gd name="T4" fmla="*/ 565 w 868"/>
              <a:gd name="T5" fmla="*/ 468 h 868"/>
              <a:gd name="T6" fmla="*/ 561 w 868"/>
              <a:gd name="T7" fmla="*/ 479 h 868"/>
              <a:gd name="T8" fmla="*/ 550 w 868"/>
              <a:gd name="T9" fmla="*/ 483 h 868"/>
              <a:gd name="T10" fmla="*/ 432 w 868"/>
              <a:gd name="T11" fmla="*/ 604 h 868"/>
              <a:gd name="T12" fmla="*/ 442 w 868"/>
              <a:gd name="T13" fmla="*/ 611 h 868"/>
              <a:gd name="T14" fmla="*/ 444 w 868"/>
              <a:gd name="T15" fmla="*/ 622 h 868"/>
              <a:gd name="T16" fmla="*/ 437 w 868"/>
              <a:gd name="T17" fmla="*/ 632 h 868"/>
              <a:gd name="T18" fmla="*/ 254 w 868"/>
              <a:gd name="T19" fmla="*/ 634 h 868"/>
              <a:gd name="T20" fmla="*/ 233 w 868"/>
              <a:gd name="T21" fmla="*/ 438 h 868"/>
              <a:gd name="T22" fmla="*/ 237 w 868"/>
              <a:gd name="T23" fmla="*/ 427 h 868"/>
              <a:gd name="T24" fmla="*/ 248 w 868"/>
              <a:gd name="T25" fmla="*/ 423 h 868"/>
              <a:gd name="T26" fmla="*/ 258 w 868"/>
              <a:gd name="T27" fmla="*/ 427 h 868"/>
              <a:gd name="T28" fmla="*/ 263 w 868"/>
              <a:gd name="T29" fmla="*/ 438 h 868"/>
              <a:gd name="T30" fmla="*/ 384 w 868"/>
              <a:gd name="T31" fmla="*/ 315 h 868"/>
              <a:gd name="T32" fmla="*/ 390 w 868"/>
              <a:gd name="T33" fmla="*/ 305 h 868"/>
              <a:gd name="T34" fmla="*/ 402 w 868"/>
              <a:gd name="T35" fmla="*/ 303 h 868"/>
              <a:gd name="T36" fmla="*/ 412 w 868"/>
              <a:gd name="T37" fmla="*/ 309 h 868"/>
              <a:gd name="T38" fmla="*/ 414 w 868"/>
              <a:gd name="T39" fmla="*/ 431 h 868"/>
              <a:gd name="T40" fmla="*/ 536 w 868"/>
              <a:gd name="T41" fmla="*/ 251 h 868"/>
              <a:gd name="T42" fmla="*/ 544 w 868"/>
              <a:gd name="T43" fmla="*/ 243 h 868"/>
              <a:gd name="T44" fmla="*/ 555 w 868"/>
              <a:gd name="T45" fmla="*/ 243 h 868"/>
              <a:gd name="T46" fmla="*/ 564 w 868"/>
              <a:gd name="T47" fmla="*/ 251 h 868"/>
              <a:gd name="T48" fmla="*/ 610 w 868"/>
              <a:gd name="T49" fmla="*/ 302 h 868"/>
              <a:gd name="T50" fmla="*/ 621 w 868"/>
              <a:gd name="T51" fmla="*/ 307 h 868"/>
              <a:gd name="T52" fmla="*/ 625 w 868"/>
              <a:gd name="T53" fmla="*/ 317 h 868"/>
              <a:gd name="T54" fmla="*/ 621 w 868"/>
              <a:gd name="T55" fmla="*/ 328 h 868"/>
              <a:gd name="T56" fmla="*/ 610 w 868"/>
              <a:gd name="T57" fmla="*/ 332 h 868"/>
              <a:gd name="T58" fmla="*/ 854 w 868"/>
              <a:gd name="T59" fmla="*/ 0 h 868"/>
              <a:gd name="T60" fmla="*/ 789 w 868"/>
              <a:gd name="T61" fmla="*/ 9 h 868"/>
              <a:gd name="T62" fmla="*/ 611 w 868"/>
              <a:gd name="T63" fmla="*/ 45 h 868"/>
              <a:gd name="T64" fmla="*/ 472 w 868"/>
              <a:gd name="T65" fmla="*/ 86 h 868"/>
              <a:gd name="T66" fmla="*/ 319 w 868"/>
              <a:gd name="T67" fmla="*/ 147 h 868"/>
              <a:gd name="T68" fmla="*/ 200 w 868"/>
              <a:gd name="T69" fmla="*/ 219 h 868"/>
              <a:gd name="T70" fmla="*/ 114 w 868"/>
              <a:gd name="T71" fmla="*/ 301 h 868"/>
              <a:gd name="T72" fmla="*/ 63 w 868"/>
              <a:gd name="T73" fmla="*/ 386 h 868"/>
              <a:gd name="T74" fmla="*/ 46 w 868"/>
              <a:gd name="T75" fmla="*/ 463 h 868"/>
              <a:gd name="T76" fmla="*/ 49 w 868"/>
              <a:gd name="T77" fmla="*/ 544 h 868"/>
              <a:gd name="T78" fmla="*/ 74 w 868"/>
              <a:gd name="T79" fmla="*/ 630 h 868"/>
              <a:gd name="T80" fmla="*/ 4 w 868"/>
              <a:gd name="T81" fmla="*/ 799 h 868"/>
              <a:gd name="T82" fmla="*/ 0 w 868"/>
              <a:gd name="T83" fmla="*/ 809 h 868"/>
              <a:gd name="T84" fmla="*/ 4 w 868"/>
              <a:gd name="T85" fmla="*/ 820 h 868"/>
              <a:gd name="T86" fmla="*/ 55 w 868"/>
              <a:gd name="T87" fmla="*/ 868 h 868"/>
              <a:gd name="T88" fmla="*/ 66 w 868"/>
              <a:gd name="T89" fmla="*/ 866 h 868"/>
              <a:gd name="T90" fmla="*/ 224 w 868"/>
              <a:gd name="T91" fmla="*/ 786 h 868"/>
              <a:gd name="T92" fmla="*/ 326 w 868"/>
              <a:gd name="T93" fmla="*/ 816 h 868"/>
              <a:gd name="T94" fmla="*/ 405 w 868"/>
              <a:gd name="T95" fmla="*/ 819 h 868"/>
              <a:gd name="T96" fmla="*/ 464 w 868"/>
              <a:gd name="T97" fmla="*/ 806 h 868"/>
              <a:gd name="T98" fmla="*/ 521 w 868"/>
              <a:gd name="T99" fmla="*/ 779 h 868"/>
              <a:gd name="T100" fmla="*/ 575 w 868"/>
              <a:gd name="T101" fmla="*/ 740 h 868"/>
              <a:gd name="T102" fmla="*/ 625 w 868"/>
              <a:gd name="T103" fmla="*/ 690 h 868"/>
              <a:gd name="T104" fmla="*/ 672 w 868"/>
              <a:gd name="T105" fmla="*/ 627 h 868"/>
              <a:gd name="T106" fmla="*/ 715 w 868"/>
              <a:gd name="T107" fmla="*/ 550 h 868"/>
              <a:gd name="T108" fmla="*/ 773 w 868"/>
              <a:gd name="T109" fmla="*/ 415 h 868"/>
              <a:gd name="T110" fmla="*/ 818 w 868"/>
              <a:gd name="T111" fmla="*/ 271 h 868"/>
              <a:gd name="T112" fmla="*/ 862 w 868"/>
              <a:gd name="T113" fmla="*/ 53 h 868"/>
              <a:gd name="T114" fmla="*/ 866 w 868"/>
              <a:gd name="T115" fmla="*/ 10 h 8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868" h="868">
                <a:moveTo>
                  <a:pt x="610" y="332"/>
                </a:moveTo>
                <a:lnTo>
                  <a:pt x="557" y="332"/>
                </a:lnTo>
                <a:lnTo>
                  <a:pt x="435" y="453"/>
                </a:lnTo>
                <a:lnTo>
                  <a:pt x="550" y="453"/>
                </a:lnTo>
                <a:lnTo>
                  <a:pt x="553" y="453"/>
                </a:lnTo>
                <a:lnTo>
                  <a:pt x="555" y="454"/>
                </a:lnTo>
                <a:lnTo>
                  <a:pt x="559" y="456"/>
                </a:lnTo>
                <a:lnTo>
                  <a:pt x="561" y="457"/>
                </a:lnTo>
                <a:lnTo>
                  <a:pt x="563" y="460"/>
                </a:lnTo>
                <a:lnTo>
                  <a:pt x="564" y="463"/>
                </a:lnTo>
                <a:lnTo>
                  <a:pt x="565" y="466"/>
                </a:lnTo>
                <a:lnTo>
                  <a:pt x="565" y="468"/>
                </a:lnTo>
                <a:lnTo>
                  <a:pt x="565" y="471"/>
                </a:lnTo>
                <a:lnTo>
                  <a:pt x="564" y="474"/>
                </a:lnTo>
                <a:lnTo>
                  <a:pt x="563" y="476"/>
                </a:lnTo>
                <a:lnTo>
                  <a:pt x="561" y="479"/>
                </a:lnTo>
                <a:lnTo>
                  <a:pt x="559" y="481"/>
                </a:lnTo>
                <a:lnTo>
                  <a:pt x="555" y="482"/>
                </a:lnTo>
                <a:lnTo>
                  <a:pt x="553" y="483"/>
                </a:lnTo>
                <a:lnTo>
                  <a:pt x="550" y="483"/>
                </a:lnTo>
                <a:lnTo>
                  <a:pt x="405" y="483"/>
                </a:lnTo>
                <a:lnTo>
                  <a:pt x="284" y="604"/>
                </a:lnTo>
                <a:lnTo>
                  <a:pt x="429" y="604"/>
                </a:lnTo>
                <a:lnTo>
                  <a:pt x="432" y="604"/>
                </a:lnTo>
                <a:lnTo>
                  <a:pt x="435" y="605"/>
                </a:lnTo>
                <a:lnTo>
                  <a:pt x="437" y="607"/>
                </a:lnTo>
                <a:lnTo>
                  <a:pt x="440" y="608"/>
                </a:lnTo>
                <a:lnTo>
                  <a:pt x="442" y="611"/>
                </a:lnTo>
                <a:lnTo>
                  <a:pt x="443" y="614"/>
                </a:lnTo>
                <a:lnTo>
                  <a:pt x="444" y="616"/>
                </a:lnTo>
                <a:lnTo>
                  <a:pt x="444" y="619"/>
                </a:lnTo>
                <a:lnTo>
                  <a:pt x="444" y="622"/>
                </a:lnTo>
                <a:lnTo>
                  <a:pt x="443" y="626"/>
                </a:lnTo>
                <a:lnTo>
                  <a:pt x="442" y="628"/>
                </a:lnTo>
                <a:lnTo>
                  <a:pt x="440" y="630"/>
                </a:lnTo>
                <a:lnTo>
                  <a:pt x="437" y="632"/>
                </a:lnTo>
                <a:lnTo>
                  <a:pt x="435" y="633"/>
                </a:lnTo>
                <a:lnTo>
                  <a:pt x="432" y="634"/>
                </a:lnTo>
                <a:lnTo>
                  <a:pt x="429" y="634"/>
                </a:lnTo>
                <a:lnTo>
                  <a:pt x="254" y="634"/>
                </a:lnTo>
                <a:lnTo>
                  <a:pt x="58" y="830"/>
                </a:lnTo>
                <a:lnTo>
                  <a:pt x="36" y="809"/>
                </a:lnTo>
                <a:lnTo>
                  <a:pt x="233" y="613"/>
                </a:lnTo>
                <a:lnTo>
                  <a:pt x="233" y="438"/>
                </a:lnTo>
                <a:lnTo>
                  <a:pt x="233" y="435"/>
                </a:lnTo>
                <a:lnTo>
                  <a:pt x="234" y="433"/>
                </a:lnTo>
                <a:lnTo>
                  <a:pt x="236" y="429"/>
                </a:lnTo>
                <a:lnTo>
                  <a:pt x="237" y="427"/>
                </a:lnTo>
                <a:lnTo>
                  <a:pt x="239" y="426"/>
                </a:lnTo>
                <a:lnTo>
                  <a:pt x="242" y="424"/>
                </a:lnTo>
                <a:lnTo>
                  <a:pt x="244" y="423"/>
                </a:lnTo>
                <a:lnTo>
                  <a:pt x="248" y="423"/>
                </a:lnTo>
                <a:lnTo>
                  <a:pt x="251" y="423"/>
                </a:lnTo>
                <a:lnTo>
                  <a:pt x="254" y="424"/>
                </a:lnTo>
                <a:lnTo>
                  <a:pt x="256" y="426"/>
                </a:lnTo>
                <a:lnTo>
                  <a:pt x="258" y="427"/>
                </a:lnTo>
                <a:lnTo>
                  <a:pt x="261" y="429"/>
                </a:lnTo>
                <a:lnTo>
                  <a:pt x="262" y="433"/>
                </a:lnTo>
                <a:lnTo>
                  <a:pt x="263" y="435"/>
                </a:lnTo>
                <a:lnTo>
                  <a:pt x="263" y="438"/>
                </a:lnTo>
                <a:lnTo>
                  <a:pt x="263" y="583"/>
                </a:lnTo>
                <a:lnTo>
                  <a:pt x="384" y="463"/>
                </a:lnTo>
                <a:lnTo>
                  <a:pt x="384" y="317"/>
                </a:lnTo>
                <a:lnTo>
                  <a:pt x="384" y="315"/>
                </a:lnTo>
                <a:lnTo>
                  <a:pt x="385" y="311"/>
                </a:lnTo>
                <a:lnTo>
                  <a:pt x="386" y="309"/>
                </a:lnTo>
                <a:lnTo>
                  <a:pt x="388" y="307"/>
                </a:lnTo>
                <a:lnTo>
                  <a:pt x="390" y="305"/>
                </a:lnTo>
                <a:lnTo>
                  <a:pt x="393" y="303"/>
                </a:lnTo>
                <a:lnTo>
                  <a:pt x="396" y="303"/>
                </a:lnTo>
                <a:lnTo>
                  <a:pt x="399" y="302"/>
                </a:lnTo>
                <a:lnTo>
                  <a:pt x="402" y="303"/>
                </a:lnTo>
                <a:lnTo>
                  <a:pt x="405" y="303"/>
                </a:lnTo>
                <a:lnTo>
                  <a:pt x="407" y="305"/>
                </a:lnTo>
                <a:lnTo>
                  <a:pt x="410" y="307"/>
                </a:lnTo>
                <a:lnTo>
                  <a:pt x="412" y="309"/>
                </a:lnTo>
                <a:lnTo>
                  <a:pt x="413" y="311"/>
                </a:lnTo>
                <a:lnTo>
                  <a:pt x="414" y="315"/>
                </a:lnTo>
                <a:lnTo>
                  <a:pt x="414" y="317"/>
                </a:lnTo>
                <a:lnTo>
                  <a:pt x="414" y="431"/>
                </a:lnTo>
                <a:lnTo>
                  <a:pt x="535" y="311"/>
                </a:lnTo>
                <a:lnTo>
                  <a:pt x="535" y="257"/>
                </a:lnTo>
                <a:lnTo>
                  <a:pt x="535" y="253"/>
                </a:lnTo>
                <a:lnTo>
                  <a:pt x="536" y="251"/>
                </a:lnTo>
                <a:lnTo>
                  <a:pt x="537" y="248"/>
                </a:lnTo>
                <a:lnTo>
                  <a:pt x="539" y="246"/>
                </a:lnTo>
                <a:lnTo>
                  <a:pt x="542" y="245"/>
                </a:lnTo>
                <a:lnTo>
                  <a:pt x="544" y="243"/>
                </a:lnTo>
                <a:lnTo>
                  <a:pt x="547" y="242"/>
                </a:lnTo>
                <a:lnTo>
                  <a:pt x="550" y="242"/>
                </a:lnTo>
                <a:lnTo>
                  <a:pt x="553" y="242"/>
                </a:lnTo>
                <a:lnTo>
                  <a:pt x="555" y="243"/>
                </a:lnTo>
                <a:lnTo>
                  <a:pt x="559" y="245"/>
                </a:lnTo>
                <a:lnTo>
                  <a:pt x="561" y="246"/>
                </a:lnTo>
                <a:lnTo>
                  <a:pt x="563" y="248"/>
                </a:lnTo>
                <a:lnTo>
                  <a:pt x="564" y="251"/>
                </a:lnTo>
                <a:lnTo>
                  <a:pt x="565" y="253"/>
                </a:lnTo>
                <a:lnTo>
                  <a:pt x="565" y="257"/>
                </a:lnTo>
                <a:lnTo>
                  <a:pt x="565" y="302"/>
                </a:lnTo>
                <a:lnTo>
                  <a:pt x="610" y="302"/>
                </a:lnTo>
                <a:lnTo>
                  <a:pt x="613" y="303"/>
                </a:lnTo>
                <a:lnTo>
                  <a:pt x="617" y="303"/>
                </a:lnTo>
                <a:lnTo>
                  <a:pt x="619" y="305"/>
                </a:lnTo>
                <a:lnTo>
                  <a:pt x="621" y="307"/>
                </a:lnTo>
                <a:lnTo>
                  <a:pt x="623" y="309"/>
                </a:lnTo>
                <a:lnTo>
                  <a:pt x="624" y="311"/>
                </a:lnTo>
                <a:lnTo>
                  <a:pt x="625" y="315"/>
                </a:lnTo>
                <a:lnTo>
                  <a:pt x="625" y="317"/>
                </a:lnTo>
                <a:lnTo>
                  <a:pt x="625" y="320"/>
                </a:lnTo>
                <a:lnTo>
                  <a:pt x="624" y="323"/>
                </a:lnTo>
                <a:lnTo>
                  <a:pt x="623" y="326"/>
                </a:lnTo>
                <a:lnTo>
                  <a:pt x="621" y="328"/>
                </a:lnTo>
                <a:lnTo>
                  <a:pt x="619" y="330"/>
                </a:lnTo>
                <a:lnTo>
                  <a:pt x="617" y="331"/>
                </a:lnTo>
                <a:lnTo>
                  <a:pt x="613" y="332"/>
                </a:lnTo>
                <a:lnTo>
                  <a:pt x="610" y="332"/>
                </a:lnTo>
                <a:close/>
                <a:moveTo>
                  <a:pt x="863" y="5"/>
                </a:moveTo>
                <a:lnTo>
                  <a:pt x="860" y="3"/>
                </a:lnTo>
                <a:lnTo>
                  <a:pt x="857" y="1"/>
                </a:lnTo>
                <a:lnTo>
                  <a:pt x="854" y="0"/>
                </a:lnTo>
                <a:lnTo>
                  <a:pt x="850" y="0"/>
                </a:lnTo>
                <a:lnTo>
                  <a:pt x="843" y="1"/>
                </a:lnTo>
                <a:lnTo>
                  <a:pt x="821" y="5"/>
                </a:lnTo>
                <a:lnTo>
                  <a:pt x="789" y="9"/>
                </a:lnTo>
                <a:lnTo>
                  <a:pt x="747" y="16"/>
                </a:lnTo>
                <a:lnTo>
                  <a:pt x="697" y="26"/>
                </a:lnTo>
                <a:lnTo>
                  <a:pt x="641" y="38"/>
                </a:lnTo>
                <a:lnTo>
                  <a:pt x="611" y="45"/>
                </a:lnTo>
                <a:lnTo>
                  <a:pt x="580" y="54"/>
                </a:lnTo>
                <a:lnTo>
                  <a:pt x="548" y="63"/>
                </a:lnTo>
                <a:lnTo>
                  <a:pt x="516" y="72"/>
                </a:lnTo>
                <a:lnTo>
                  <a:pt x="472" y="86"/>
                </a:lnTo>
                <a:lnTo>
                  <a:pt x="431" y="100"/>
                </a:lnTo>
                <a:lnTo>
                  <a:pt x="391" y="115"/>
                </a:lnTo>
                <a:lnTo>
                  <a:pt x="355" y="131"/>
                </a:lnTo>
                <a:lnTo>
                  <a:pt x="319" y="147"/>
                </a:lnTo>
                <a:lnTo>
                  <a:pt x="286" y="164"/>
                </a:lnTo>
                <a:lnTo>
                  <a:pt x="256" y="182"/>
                </a:lnTo>
                <a:lnTo>
                  <a:pt x="227" y="200"/>
                </a:lnTo>
                <a:lnTo>
                  <a:pt x="200" y="219"/>
                </a:lnTo>
                <a:lnTo>
                  <a:pt x="176" y="238"/>
                </a:lnTo>
                <a:lnTo>
                  <a:pt x="153" y="259"/>
                </a:lnTo>
                <a:lnTo>
                  <a:pt x="133" y="279"/>
                </a:lnTo>
                <a:lnTo>
                  <a:pt x="114" y="301"/>
                </a:lnTo>
                <a:lnTo>
                  <a:pt x="97" y="323"/>
                </a:lnTo>
                <a:lnTo>
                  <a:pt x="84" y="346"/>
                </a:lnTo>
                <a:lnTo>
                  <a:pt x="72" y="368"/>
                </a:lnTo>
                <a:lnTo>
                  <a:pt x="63" y="386"/>
                </a:lnTo>
                <a:lnTo>
                  <a:pt x="57" y="406"/>
                </a:lnTo>
                <a:lnTo>
                  <a:pt x="51" y="424"/>
                </a:lnTo>
                <a:lnTo>
                  <a:pt x="48" y="443"/>
                </a:lnTo>
                <a:lnTo>
                  <a:pt x="46" y="463"/>
                </a:lnTo>
                <a:lnTo>
                  <a:pt x="44" y="483"/>
                </a:lnTo>
                <a:lnTo>
                  <a:pt x="45" y="503"/>
                </a:lnTo>
                <a:lnTo>
                  <a:pt x="46" y="524"/>
                </a:lnTo>
                <a:lnTo>
                  <a:pt x="49" y="544"/>
                </a:lnTo>
                <a:lnTo>
                  <a:pt x="54" y="564"/>
                </a:lnTo>
                <a:lnTo>
                  <a:pt x="59" y="586"/>
                </a:lnTo>
                <a:lnTo>
                  <a:pt x="65" y="607"/>
                </a:lnTo>
                <a:lnTo>
                  <a:pt x="74" y="630"/>
                </a:lnTo>
                <a:lnTo>
                  <a:pt x="84" y="651"/>
                </a:lnTo>
                <a:lnTo>
                  <a:pt x="94" y="674"/>
                </a:lnTo>
                <a:lnTo>
                  <a:pt x="107" y="696"/>
                </a:lnTo>
                <a:lnTo>
                  <a:pt x="4" y="799"/>
                </a:lnTo>
                <a:lnTo>
                  <a:pt x="2" y="801"/>
                </a:lnTo>
                <a:lnTo>
                  <a:pt x="1" y="804"/>
                </a:lnTo>
                <a:lnTo>
                  <a:pt x="0" y="807"/>
                </a:lnTo>
                <a:lnTo>
                  <a:pt x="0" y="809"/>
                </a:lnTo>
                <a:lnTo>
                  <a:pt x="0" y="812"/>
                </a:lnTo>
                <a:lnTo>
                  <a:pt x="1" y="815"/>
                </a:lnTo>
                <a:lnTo>
                  <a:pt x="2" y="817"/>
                </a:lnTo>
                <a:lnTo>
                  <a:pt x="4" y="820"/>
                </a:lnTo>
                <a:lnTo>
                  <a:pt x="47" y="864"/>
                </a:lnTo>
                <a:lnTo>
                  <a:pt x="49" y="866"/>
                </a:lnTo>
                <a:lnTo>
                  <a:pt x="52" y="867"/>
                </a:lnTo>
                <a:lnTo>
                  <a:pt x="55" y="868"/>
                </a:lnTo>
                <a:lnTo>
                  <a:pt x="58" y="868"/>
                </a:lnTo>
                <a:lnTo>
                  <a:pt x="61" y="868"/>
                </a:lnTo>
                <a:lnTo>
                  <a:pt x="63" y="867"/>
                </a:lnTo>
                <a:lnTo>
                  <a:pt x="66" y="866"/>
                </a:lnTo>
                <a:lnTo>
                  <a:pt x="69" y="864"/>
                </a:lnTo>
                <a:lnTo>
                  <a:pt x="171" y="760"/>
                </a:lnTo>
                <a:lnTo>
                  <a:pt x="198" y="773"/>
                </a:lnTo>
                <a:lnTo>
                  <a:pt x="224" y="786"/>
                </a:lnTo>
                <a:lnTo>
                  <a:pt x="250" y="796"/>
                </a:lnTo>
                <a:lnTo>
                  <a:pt x="276" y="805"/>
                </a:lnTo>
                <a:lnTo>
                  <a:pt x="301" y="811"/>
                </a:lnTo>
                <a:lnTo>
                  <a:pt x="326" y="816"/>
                </a:lnTo>
                <a:lnTo>
                  <a:pt x="350" y="819"/>
                </a:lnTo>
                <a:lnTo>
                  <a:pt x="374" y="820"/>
                </a:lnTo>
                <a:lnTo>
                  <a:pt x="389" y="820"/>
                </a:lnTo>
                <a:lnTo>
                  <a:pt x="405" y="819"/>
                </a:lnTo>
                <a:lnTo>
                  <a:pt x="420" y="816"/>
                </a:lnTo>
                <a:lnTo>
                  <a:pt x="435" y="813"/>
                </a:lnTo>
                <a:lnTo>
                  <a:pt x="450" y="810"/>
                </a:lnTo>
                <a:lnTo>
                  <a:pt x="464" y="806"/>
                </a:lnTo>
                <a:lnTo>
                  <a:pt x="479" y="800"/>
                </a:lnTo>
                <a:lnTo>
                  <a:pt x="493" y="794"/>
                </a:lnTo>
                <a:lnTo>
                  <a:pt x="507" y="787"/>
                </a:lnTo>
                <a:lnTo>
                  <a:pt x="521" y="779"/>
                </a:lnTo>
                <a:lnTo>
                  <a:pt x="535" y="770"/>
                </a:lnTo>
                <a:lnTo>
                  <a:pt x="549" y="762"/>
                </a:lnTo>
                <a:lnTo>
                  <a:pt x="562" y="751"/>
                </a:lnTo>
                <a:lnTo>
                  <a:pt x="575" y="740"/>
                </a:lnTo>
                <a:lnTo>
                  <a:pt x="588" y="730"/>
                </a:lnTo>
                <a:lnTo>
                  <a:pt x="600" y="717"/>
                </a:lnTo>
                <a:lnTo>
                  <a:pt x="613" y="704"/>
                </a:lnTo>
                <a:lnTo>
                  <a:pt x="625" y="690"/>
                </a:lnTo>
                <a:lnTo>
                  <a:pt x="638" y="675"/>
                </a:lnTo>
                <a:lnTo>
                  <a:pt x="650" y="660"/>
                </a:lnTo>
                <a:lnTo>
                  <a:pt x="661" y="643"/>
                </a:lnTo>
                <a:lnTo>
                  <a:pt x="672" y="627"/>
                </a:lnTo>
                <a:lnTo>
                  <a:pt x="683" y="608"/>
                </a:lnTo>
                <a:lnTo>
                  <a:pt x="695" y="590"/>
                </a:lnTo>
                <a:lnTo>
                  <a:pt x="706" y="571"/>
                </a:lnTo>
                <a:lnTo>
                  <a:pt x="715" y="550"/>
                </a:lnTo>
                <a:lnTo>
                  <a:pt x="726" y="530"/>
                </a:lnTo>
                <a:lnTo>
                  <a:pt x="736" y="509"/>
                </a:lnTo>
                <a:lnTo>
                  <a:pt x="755" y="464"/>
                </a:lnTo>
                <a:lnTo>
                  <a:pt x="773" y="415"/>
                </a:lnTo>
                <a:lnTo>
                  <a:pt x="786" y="379"/>
                </a:lnTo>
                <a:lnTo>
                  <a:pt x="798" y="341"/>
                </a:lnTo>
                <a:lnTo>
                  <a:pt x="809" y="306"/>
                </a:lnTo>
                <a:lnTo>
                  <a:pt x="818" y="271"/>
                </a:lnTo>
                <a:lnTo>
                  <a:pt x="834" y="204"/>
                </a:lnTo>
                <a:lnTo>
                  <a:pt x="847" y="143"/>
                </a:lnTo>
                <a:lnTo>
                  <a:pt x="856" y="93"/>
                </a:lnTo>
                <a:lnTo>
                  <a:pt x="862" y="53"/>
                </a:lnTo>
                <a:lnTo>
                  <a:pt x="865" y="26"/>
                </a:lnTo>
                <a:lnTo>
                  <a:pt x="868" y="16"/>
                </a:lnTo>
                <a:lnTo>
                  <a:pt x="868" y="13"/>
                </a:lnTo>
                <a:lnTo>
                  <a:pt x="866" y="10"/>
                </a:lnTo>
                <a:lnTo>
                  <a:pt x="865" y="7"/>
                </a:lnTo>
                <a:lnTo>
                  <a:pt x="863" y="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EF3ED2-3B5B-45C3-A5C6-22A5F2D08DFE}"/>
              </a:ext>
            </a:extLst>
          </p:cNvPr>
          <p:cNvSpPr txBox="1"/>
          <p:nvPr/>
        </p:nvSpPr>
        <p:spPr>
          <a:xfrm>
            <a:off x="67229" y="772197"/>
            <a:ext cx="3112367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Voting classifier has the best performance among all the models tested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Generalized results on the testing and training datasets – Expected to perform well on </a:t>
            </a:r>
            <a:r>
              <a:rPr lang="en-US" b="1">
                <a:solidFill>
                  <a:schemeClr val="bg1"/>
                </a:solidFill>
              </a:rPr>
              <a:t>unseen data</a:t>
            </a:r>
            <a:endParaRPr lang="en-US" b="1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75 times out of 100 predicts correctly if an applicant might default – reduces profit loss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Reduced misclassification of good applicants – increased future revenue</a:t>
            </a:r>
          </a:p>
          <a:p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9D84202-DD0E-B609-A890-9A22173CE1F2}"/>
              </a:ext>
            </a:extLst>
          </p:cNvPr>
          <p:cNvSpPr txBox="1"/>
          <p:nvPr/>
        </p:nvSpPr>
        <p:spPr>
          <a:xfrm>
            <a:off x="7494525" y="5442679"/>
            <a:ext cx="41224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35% of the loans above the range of 300K mortgage due had defaults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66E469-A9FF-E389-BF12-5E4119605A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7893" y="1110527"/>
            <a:ext cx="6469787" cy="555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3313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455520_Project analysis, from 24Slides_SL_V1.potx" id="{55E7247F-78B2-40DB-9AFE-D4DD42FA8F09}" vid="{22E2FD65-A32D-4798-AF43-CE42F250BD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FD05317-60D6-4B3A-8545-888496D1A8E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1A00BBF-EEBB-4E18-B8CB-F926EAAC48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F609EDA-869E-4BE5-AE5D-B898C584B6F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580</TotalTime>
  <Words>880</Words>
  <Application>Microsoft Office PowerPoint</Application>
  <PresentationFormat>Widescreen</PresentationFormat>
  <Paragraphs>147</Paragraphs>
  <Slides>13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Century Gothic</vt:lpstr>
      <vt:lpstr>Segoe UI Light</vt:lpstr>
      <vt:lpstr>Office Theme</vt:lpstr>
      <vt:lpstr>Loan Default Prediction Analysis Presentation</vt:lpstr>
      <vt:lpstr>Project analysis slide 3</vt:lpstr>
      <vt:lpstr>Project analysis slide 3</vt:lpstr>
      <vt:lpstr>Project analysis slide 3</vt:lpstr>
      <vt:lpstr>Project analysis slide 2</vt:lpstr>
      <vt:lpstr>Project analysis slide 3</vt:lpstr>
      <vt:lpstr>Project analysis slide 3</vt:lpstr>
      <vt:lpstr>Project analysis slide 2</vt:lpstr>
      <vt:lpstr>Project analysis slide 3</vt:lpstr>
      <vt:lpstr>PowerPoint Presentation</vt:lpstr>
      <vt:lpstr>PowerPoint Presentation</vt:lpstr>
      <vt:lpstr>Project analysis slide 3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Loan Default Prediction Analysis Presentation</dc:title>
  <dc:creator>Sajna subhagan</dc:creator>
  <cp:lastModifiedBy>Sajna subhagan</cp:lastModifiedBy>
  <cp:revision>5</cp:revision>
  <dcterms:created xsi:type="dcterms:W3CDTF">2022-10-07T03:34:01Z</dcterms:created>
  <dcterms:modified xsi:type="dcterms:W3CDTF">2022-10-09T05:10:24Z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