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naan%20muthalvan%20data%20set.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muthalvan data set.csv]naan muthalvan excel project!PivotTable1</c:name>
    <c:fmtId val="3"/>
  </c:pivotSource>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US"/>
              <a:t>Employee Performance Analysis</a:t>
            </a:r>
          </a:p>
        </c:rich>
      </c:tx>
      <c:layout>
        <c:manualLayout>
          <c:xMode val="edge"/>
          <c:yMode val="edge"/>
          <c:x val="0.28243739773346405"/>
          <c:y val="2.0030301095094265E-3"/>
        </c:manualLayout>
      </c:layout>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spPr>
          <a:pattFill prst="narHorz">
            <a:fgClr>
              <a:schemeClr val="accent1"/>
            </a:fgClr>
            <a:bgClr>
              <a:schemeClr val="accent1">
                <a:lumMod val="20000"/>
                <a:lumOff val="80000"/>
              </a:schemeClr>
            </a:bgClr>
          </a:pattFill>
          <a:ln>
            <a:noFill/>
          </a:ln>
          <a:effectLst/>
        </c:spPr>
        <c:marker>
          <c:symbol val="none"/>
        </c:marker>
      </c:pivotFmt>
      <c:pivotFmt>
        <c:idx val="1"/>
        <c:spPr>
          <a:pattFill prst="narHorz">
            <a:fgClr>
              <a:schemeClr val="accent1"/>
            </a:fgClr>
            <a:bgClr>
              <a:schemeClr val="accent1">
                <a:lumMod val="20000"/>
                <a:lumOff val="80000"/>
              </a:schemeClr>
            </a:bgClr>
          </a:pattFill>
          <a:ln>
            <a:noFill/>
          </a:ln>
          <a:effectLst/>
        </c:spPr>
        <c:marker>
          <c:symbol val="none"/>
        </c:marker>
      </c:pivotFmt>
      <c:pivotFmt>
        <c:idx val="2"/>
        <c:spPr>
          <a:pattFill prst="narHorz">
            <a:fgClr>
              <a:schemeClr val="accent1"/>
            </a:fgClr>
            <a:bgClr>
              <a:schemeClr val="accent1">
                <a:lumMod val="20000"/>
                <a:lumOff val="80000"/>
              </a:schemeClr>
            </a:bgClr>
          </a:pattFill>
          <a:ln>
            <a:noFill/>
          </a:ln>
          <a:effectLst/>
        </c:spPr>
        <c:marker>
          <c:symbol val="none"/>
        </c:marker>
      </c:pivotFmt>
      <c:pivotFmt>
        <c:idx val="3"/>
        <c:spPr>
          <a:pattFill prst="narHorz">
            <a:fgClr>
              <a:schemeClr val="accent1"/>
            </a:fgClr>
            <a:bgClr>
              <a:schemeClr val="accent1">
                <a:lumMod val="20000"/>
                <a:lumOff val="80000"/>
              </a:schemeClr>
            </a:bgClr>
          </a:pattFill>
          <a:ln>
            <a:noFill/>
          </a:ln>
          <a:effectLst/>
        </c:spPr>
        <c:marker>
          <c:symbol val="none"/>
        </c:marker>
      </c:pivotFmt>
      <c:pivotFmt>
        <c:idx val="4"/>
        <c:spPr>
          <a:pattFill prst="narHorz">
            <a:fgClr>
              <a:schemeClr val="accent1"/>
            </a:fgClr>
            <a:bgClr>
              <a:schemeClr val="accent1">
                <a:lumMod val="20000"/>
                <a:lumOff val="80000"/>
              </a:schemeClr>
            </a:bgClr>
          </a:pattFill>
          <a:ln>
            <a:noFill/>
          </a:ln>
          <a:effectLst/>
        </c:spPr>
        <c:marker>
          <c:symbol val="none"/>
        </c:marker>
      </c:pivotFmt>
      <c:pivotFmt>
        <c:idx val="5"/>
        <c:spPr>
          <a:pattFill prst="narHorz">
            <a:fgClr>
              <a:schemeClr val="accent1"/>
            </a:fgClr>
            <a:bgClr>
              <a:schemeClr val="accent1">
                <a:lumMod val="20000"/>
                <a:lumOff val="80000"/>
              </a:schemeClr>
            </a:bgClr>
          </a:pattFill>
          <a:ln>
            <a:noFill/>
          </a:ln>
          <a:effectLst/>
        </c:spPr>
        <c:marker>
          <c:symbol val="none"/>
        </c:marker>
      </c:pivotFmt>
      <c:pivotFmt>
        <c:idx val="6"/>
        <c:spPr>
          <a:pattFill prst="narHorz">
            <a:fgClr>
              <a:schemeClr val="accent1"/>
            </a:fgClr>
            <a:bgClr>
              <a:schemeClr val="accent1">
                <a:lumMod val="20000"/>
                <a:lumOff val="80000"/>
              </a:schemeClr>
            </a:bgClr>
          </a:pattFill>
          <a:ln>
            <a:noFill/>
          </a:ln>
          <a:effectLst/>
        </c:spPr>
        <c:marker>
          <c:symbol val="none"/>
        </c:marker>
      </c:pivotFmt>
      <c:pivotFmt>
        <c:idx val="7"/>
        <c:spPr>
          <a:pattFill prst="narHorz">
            <a:fgClr>
              <a:schemeClr val="accent1"/>
            </a:fgClr>
            <a:bgClr>
              <a:schemeClr val="accent1">
                <a:lumMod val="20000"/>
                <a:lumOff val="80000"/>
              </a:schemeClr>
            </a:bgClr>
          </a:pattFill>
          <a:ln>
            <a:noFill/>
          </a:ln>
          <a:effectLst/>
        </c:spPr>
        <c:marker>
          <c:symbol val="none"/>
        </c:marker>
      </c:pivotFmt>
      <c:pivotFmt>
        <c:idx val="8"/>
        <c:spPr>
          <a:pattFill prst="narHorz">
            <a:fgClr>
              <a:schemeClr val="accent1"/>
            </a:fgClr>
            <a:bgClr>
              <a:schemeClr val="accent1">
                <a:lumMod val="20000"/>
                <a:lumOff val="80000"/>
              </a:schemeClr>
            </a:bgClr>
          </a:pattFill>
          <a:ln>
            <a:noFill/>
          </a:ln>
          <a:effectLst/>
        </c:spPr>
        <c:marker>
          <c:symbol val="none"/>
        </c:marker>
      </c:pivotFmt>
      <c:pivotFmt>
        <c:idx val="9"/>
        <c:spPr>
          <a:pattFill prst="narHorz">
            <a:fgClr>
              <a:schemeClr val="accent1"/>
            </a:fgClr>
            <a:bgClr>
              <a:schemeClr val="accent1">
                <a:lumMod val="20000"/>
                <a:lumOff val="80000"/>
              </a:schemeClr>
            </a:bgClr>
          </a:pattFill>
          <a:ln>
            <a:noFill/>
          </a:ln>
          <a:effectLst/>
        </c:spPr>
        <c:marker>
          <c:symbol val="none"/>
        </c:marker>
      </c:pivotFmt>
      <c:pivotFmt>
        <c:idx val="10"/>
        <c:spPr>
          <a:pattFill prst="narHorz">
            <a:fgClr>
              <a:schemeClr val="accent1"/>
            </a:fgClr>
            <a:bgClr>
              <a:schemeClr val="accent1">
                <a:lumMod val="20000"/>
                <a:lumOff val="80000"/>
              </a:schemeClr>
            </a:bgClr>
          </a:pattFill>
          <a:ln>
            <a:noFill/>
          </a:ln>
          <a:effectLst/>
        </c:spPr>
        <c:marker>
          <c:symbol val="none"/>
        </c:marker>
      </c:pivotFmt>
      <c:pivotFmt>
        <c:idx val="11"/>
        <c:spPr>
          <a:pattFill prst="narHorz">
            <a:fgClr>
              <a:schemeClr val="accent1"/>
            </a:fgClr>
            <a:bgClr>
              <a:schemeClr val="accent1">
                <a:lumMod val="20000"/>
                <a:lumOff val="80000"/>
              </a:schemeClr>
            </a:bgClr>
          </a:pattFill>
          <a:ln>
            <a:noFill/>
          </a:ln>
          <a:effectLst/>
        </c:spPr>
        <c:marker>
          <c:symbol val="none"/>
        </c:marker>
      </c:pivotFmt>
      <c:pivotFmt>
        <c:idx val="12"/>
        <c:spPr>
          <a:pattFill prst="narHorz">
            <a:fgClr>
              <a:schemeClr val="accent1"/>
            </a:fgClr>
            <a:bgClr>
              <a:schemeClr val="accent1">
                <a:lumMod val="20000"/>
                <a:lumOff val="80000"/>
              </a:schemeClr>
            </a:bgClr>
          </a:pattFill>
          <a:ln>
            <a:noFill/>
          </a:ln>
          <a:effectLst/>
        </c:spPr>
        <c:marker>
          <c:symbol val="none"/>
        </c:marker>
      </c:pivotFmt>
      <c:pivotFmt>
        <c:idx val="13"/>
        <c:spPr>
          <a:pattFill prst="narHorz">
            <a:fgClr>
              <a:schemeClr val="accent1"/>
            </a:fgClr>
            <a:bgClr>
              <a:schemeClr val="accent1">
                <a:lumMod val="20000"/>
                <a:lumOff val="80000"/>
              </a:schemeClr>
            </a:bgClr>
          </a:pattFill>
          <a:ln>
            <a:noFill/>
          </a:ln>
          <a:effectLst/>
        </c:spPr>
        <c:marker>
          <c:symbol val="none"/>
        </c:marker>
      </c:pivotFmt>
      <c:pivotFmt>
        <c:idx val="14"/>
        <c:spPr>
          <a:pattFill prst="narHorz">
            <a:fgClr>
              <a:schemeClr val="accent1"/>
            </a:fgClr>
            <a:bgClr>
              <a:schemeClr val="accent1">
                <a:lumMod val="20000"/>
                <a:lumOff val="80000"/>
              </a:schemeClr>
            </a:bgClr>
          </a:pattFill>
          <a:ln>
            <a:noFill/>
          </a:ln>
          <a:effectLst/>
        </c:spPr>
        <c:marker>
          <c:symbol val="none"/>
        </c:marker>
      </c:pivotFmt>
    </c:pivotFmts>
    <c:plotArea>
      <c:layout/>
      <c:barChart>
        <c:barDir val="col"/>
        <c:grouping val="clustered"/>
        <c:varyColors val="0"/>
        <c:ser>
          <c:idx val="0"/>
          <c:order val="0"/>
          <c:tx>
            <c:strRef>
              <c:f>'naan muthalvan excel project'!$B$3:$B$4</c:f>
              <c:strCache>
                <c:ptCount val="1"/>
                <c:pt idx="0">
                  <c:v>HIGH</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project'!$B$5:$B$16</c:f>
              <c:numCache>
                <c:formatCode>General</c:formatCode>
                <c:ptCount val="11"/>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5E6F-42B7-9B6C-25007E6ABA92}"/>
            </c:ext>
          </c:extLst>
        </c:ser>
        <c:ser>
          <c:idx val="1"/>
          <c:order val="1"/>
          <c:tx>
            <c:strRef>
              <c:f>'naan muthalvan excel project'!$C$3:$C$4</c:f>
              <c:strCache>
                <c:ptCount val="1"/>
                <c:pt idx="0">
                  <c:v>LOW</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project'!$C$5:$C$16</c:f>
              <c:numCache>
                <c:formatCode>General</c:formatCode>
                <c:ptCount val="11"/>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5E6F-42B7-9B6C-25007E6ABA92}"/>
            </c:ext>
          </c:extLst>
        </c:ser>
        <c:ser>
          <c:idx val="2"/>
          <c:order val="2"/>
          <c:tx>
            <c:strRef>
              <c:f>'naan muthalvan excel project'!$D$3:$D$4</c:f>
              <c:strCache>
                <c:ptCount val="1"/>
                <c:pt idx="0">
                  <c:v>MED</c:v>
                </c:pt>
              </c:strCache>
            </c:strRef>
          </c:tx>
          <c:spPr>
            <a:pattFill prst="narHorz">
              <a:fgClr>
                <a:schemeClr val="accent5"/>
              </a:fgClr>
              <a:bgClr>
                <a:schemeClr val="accent5">
                  <a:lumMod val="20000"/>
                  <a:lumOff val="80000"/>
                </a:schemeClr>
              </a:bgClr>
            </a:pattFill>
            <a:ln>
              <a:noFill/>
            </a:ln>
            <a:effectLst>
              <a:innerShdw blurRad="114300">
                <a:schemeClr val="accent5"/>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project'!$D$5:$D$16</c:f>
              <c:numCache>
                <c:formatCode>General</c:formatCode>
                <c:ptCount val="11"/>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5E6F-42B7-9B6C-25007E6ABA92}"/>
            </c:ext>
          </c:extLst>
        </c:ser>
        <c:ser>
          <c:idx val="3"/>
          <c:order val="3"/>
          <c:tx>
            <c:strRef>
              <c:f>'naan muthalvan excel project'!$E$3:$E$4</c:f>
              <c:strCache>
                <c:ptCount val="1"/>
                <c:pt idx="0">
                  <c:v>VERY HIGH</c:v>
                </c:pt>
              </c:strCache>
            </c:strRef>
          </c:tx>
          <c:spPr>
            <a:pattFill prst="narHorz">
              <a:fgClr>
                <a:schemeClr val="accent1">
                  <a:lumMod val="60000"/>
                </a:schemeClr>
              </a:fgClr>
              <a:bgClr>
                <a:schemeClr val="accent1">
                  <a:lumMod val="60000"/>
                  <a:lumMod val="20000"/>
                  <a:lumOff val="80000"/>
                </a:schemeClr>
              </a:bgClr>
            </a:pattFill>
            <a:ln>
              <a:noFill/>
            </a:ln>
            <a:effectLst>
              <a:innerShdw blurRad="114300">
                <a:schemeClr val="accent1">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project'!$E$5:$E$16</c:f>
              <c:numCache>
                <c:formatCode>General</c:formatCode>
                <c:ptCount val="11"/>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5E6F-42B7-9B6C-25007E6ABA92}"/>
            </c:ext>
          </c:extLst>
        </c:ser>
        <c:ser>
          <c:idx val="4"/>
          <c:order val="4"/>
          <c:tx>
            <c:strRef>
              <c:f>'naan muthalvan excel project'!$F$3:$F$4</c:f>
              <c:strCache>
                <c:ptCount val="1"/>
                <c:pt idx="0">
                  <c:v>(blank)</c:v>
                </c:pt>
              </c:strCache>
            </c:strRef>
          </c:tx>
          <c:spPr>
            <a:pattFill prst="narHorz">
              <a:fgClr>
                <a:schemeClr val="accent3">
                  <a:lumMod val="60000"/>
                </a:schemeClr>
              </a:fgClr>
              <a:bgClr>
                <a:schemeClr val="accent3">
                  <a:lumMod val="60000"/>
                  <a:lumMod val="20000"/>
                  <a:lumOff val="80000"/>
                </a:schemeClr>
              </a:bgClr>
            </a:pattFill>
            <a:ln>
              <a:noFill/>
            </a:ln>
            <a:effectLst>
              <a:innerShdw blurRad="114300">
                <a:schemeClr val="accent3">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project'!$F$5:$F$16</c:f>
              <c:numCache>
                <c:formatCode>General</c:formatCode>
                <c:ptCount val="11"/>
                <c:pt idx="0">
                  <c:v>153</c:v>
                </c:pt>
                <c:pt idx="1">
                  <c:v>155</c:v>
                </c:pt>
                <c:pt idx="2">
                  <c:v>148</c:v>
                </c:pt>
                <c:pt idx="3">
                  <c:v>139</c:v>
                </c:pt>
                <c:pt idx="4">
                  <c:v>150</c:v>
                </c:pt>
                <c:pt idx="5">
                  <c:v>158</c:v>
                </c:pt>
                <c:pt idx="6">
                  <c:v>142</c:v>
                </c:pt>
                <c:pt idx="7">
                  <c:v>137</c:v>
                </c:pt>
                <c:pt idx="8">
                  <c:v>147</c:v>
                </c:pt>
                <c:pt idx="9">
                  <c:v>138</c:v>
                </c:pt>
              </c:numCache>
            </c:numRef>
          </c:val>
          <c:extLst>
            <c:ext xmlns:c16="http://schemas.microsoft.com/office/drawing/2014/chart" uri="{C3380CC4-5D6E-409C-BE32-E72D297353CC}">
              <c16:uniqueId val="{00000004-5E6F-42B7-9B6C-25007E6ABA92}"/>
            </c:ext>
          </c:extLst>
        </c:ser>
        <c:dLbls>
          <c:dLblPos val="outEnd"/>
          <c:showLegendKey val="0"/>
          <c:showVal val="1"/>
          <c:showCatName val="0"/>
          <c:showSerName val="0"/>
          <c:showPercent val="0"/>
          <c:showBubbleSize val="0"/>
        </c:dLbls>
        <c:gapWidth val="164"/>
        <c:overlap val="-22"/>
        <c:axId val="1345354880"/>
        <c:axId val="1345401856"/>
      </c:barChart>
      <c:catAx>
        <c:axId val="1345354880"/>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401856"/>
        <c:crosses val="autoZero"/>
        <c:auto val="1"/>
        <c:lblAlgn val="ctr"/>
        <c:lblOffset val="100"/>
        <c:noMultiLvlLbl val="0"/>
      </c:catAx>
      <c:valAx>
        <c:axId val="134540185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3548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05024" y="2774900"/>
            <a:ext cx="8610600" cy="2308324"/>
          </a:xfrm>
          <a:prstGeom prst="rect">
            <a:avLst/>
          </a:prstGeom>
          <a:noFill/>
        </p:spPr>
        <p:txBody>
          <a:bodyPr wrap="square" rtlCol="0">
            <a:spAutoFit/>
          </a:bodyPr>
          <a:lstStyle/>
          <a:p>
            <a:r>
              <a:rPr lang="en-US" sz="2400" dirty="0"/>
              <a:t>STUDENT NAME: S.SUVEATHA</a:t>
            </a:r>
          </a:p>
          <a:p>
            <a:r>
              <a:rPr lang="en-US" sz="2400" dirty="0"/>
              <a:t>REGISTER NO     : 122202326            </a:t>
            </a:r>
          </a:p>
          <a:p>
            <a:r>
              <a:rPr lang="en-US" sz="2400"/>
              <a:t>                               (151FEFCD973653484A34E60FD784CF36)</a:t>
            </a:r>
            <a:endParaRPr lang="en-US" sz="2400" dirty="0"/>
          </a:p>
          <a:p>
            <a:r>
              <a:rPr lang="en-US" sz="2400" dirty="0"/>
              <a:t>DEPARTMENT    : B.COM (CORPORATE SECRETARYSHIP)</a:t>
            </a:r>
          </a:p>
          <a:p>
            <a:r>
              <a:rPr lang="en-US" sz="2400" dirty="0"/>
              <a:t>COLLEGE             : VALLIAMMAL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a:extLst>
              <a:ext uri="{FF2B5EF4-FFF2-40B4-BE49-F238E27FC236}">
                <a16:creationId xmlns:a16="http://schemas.microsoft.com/office/drawing/2014/main" id="{447B3BDF-22EB-C05A-1B3E-336B044FF297}"/>
              </a:ext>
            </a:extLst>
          </p:cNvPr>
          <p:cNvSpPr txBox="1"/>
          <p:nvPr/>
        </p:nvSpPr>
        <p:spPr>
          <a:xfrm>
            <a:off x="509079" y="1049337"/>
            <a:ext cx="9465584" cy="5262979"/>
          </a:xfrm>
          <a:prstGeom prst="rect">
            <a:avLst/>
          </a:prstGeom>
          <a:noFill/>
        </p:spPr>
        <p:txBody>
          <a:bodyPr wrap="square" rtlCol="0">
            <a:spAutoFit/>
          </a:bodyPr>
          <a:lstStyle/>
          <a:p>
            <a:pPr algn="l"/>
            <a:r>
              <a:rPr lang="en-US" sz="2400" b="1" dirty="0"/>
              <a:t>1.</a:t>
            </a:r>
            <a:r>
              <a:rPr lang="en-US" sz="2400" dirty="0"/>
              <a:t> </a:t>
            </a:r>
            <a:r>
              <a:rPr lang="en-US" sz="2400" b="1" dirty="0"/>
              <a:t>Data Collection:</a:t>
            </a:r>
            <a:r>
              <a:rPr lang="en-US" sz="2400" dirty="0"/>
              <a:t> Gather employee performance data (e.g., sales numbers, customer satisfaction ratings, task completion rates).
</a:t>
            </a:r>
            <a:r>
              <a:rPr lang="en-US" sz="2400" b="1" dirty="0"/>
              <a:t>2.</a:t>
            </a:r>
            <a:r>
              <a:rPr lang="en-US" sz="2400" dirty="0"/>
              <a:t> </a:t>
            </a:r>
            <a:r>
              <a:rPr lang="en-US" sz="2400" b="1" dirty="0"/>
              <a:t>Data Entry: </a:t>
            </a:r>
            <a:r>
              <a:rPr lang="en-US" sz="2400" dirty="0"/>
              <a:t>Enter data into an Excel spreadsheet.
</a:t>
            </a:r>
            <a:r>
              <a:rPr lang="en-US" sz="2400" b="1" dirty="0"/>
              <a:t>3. Data Cleaning</a:t>
            </a:r>
            <a:r>
              <a:rPr lang="en-US" sz="2400" dirty="0"/>
              <a:t>: Ensure data accuracy, handle missing values, and remove duplicates.
</a:t>
            </a:r>
            <a:r>
              <a:rPr lang="en-US" sz="2400" b="1" dirty="0"/>
              <a:t>4. Performance Metrics:</a:t>
            </a:r>
            <a:r>
              <a:rPr lang="en-US" sz="2400" dirty="0"/>
              <a:t> Calculate performance metrics (e.g., average sales, satisfaction ratings, task completion rates).
</a:t>
            </a:r>
            <a:r>
              <a:rPr lang="en-US" sz="2400" b="1" dirty="0"/>
              <a:t>5. Weightage Assignment: </a:t>
            </a:r>
            <a:r>
              <a:rPr lang="en-US" sz="2400" dirty="0"/>
              <a:t>Assign weights to each metric based on importance.
</a:t>
            </a:r>
            <a:r>
              <a:rPr lang="en-US" sz="2400" b="1" dirty="0"/>
              <a:t>6. Scoring:</a:t>
            </a:r>
            <a:r>
              <a:rPr lang="en-US" sz="2400" dirty="0"/>
              <a:t> Calculate a weighted score for each employee.
</a:t>
            </a:r>
            <a:r>
              <a:rPr lang="en-US" sz="2400" b="1" dirty="0"/>
              <a:t>7. Ranking: </a:t>
            </a:r>
            <a:r>
              <a:rPr lang="en-US" sz="2400" dirty="0"/>
              <a:t>Rank employees based on their scores.
</a:t>
            </a:r>
            <a:r>
              <a:rPr lang="en-US" sz="2400" b="1" dirty="0"/>
              <a:t>8. Visualization: </a:t>
            </a:r>
            <a:r>
              <a:rPr lang="en-US" sz="2400" dirty="0"/>
              <a:t>Use charts and graphs to visualize performance data.
</a:t>
            </a:r>
            <a:r>
              <a:rPr lang="en-US" sz="2400" b="1" dirty="0"/>
              <a:t>9. Analysis: </a:t>
            </a:r>
            <a:r>
              <a:rPr lang="en-US" sz="2400" dirty="0"/>
              <a:t>Analyze data to identify trends, strengths, and weaknesses.
</a:t>
            </a:r>
            <a:r>
              <a:rPr lang="en-US" sz="2400" b="1" dirty="0"/>
              <a:t>10. Insights:</a:t>
            </a:r>
            <a:r>
              <a:rPr lang="en-US" sz="2400" dirty="0"/>
              <a:t> Draw insights and recommendations for improvement</a:t>
            </a:r>
            <a:r>
              <a:rPr lang="en-US"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A220490-1BC0-D195-7FAF-DE495BDBD334}"/>
              </a:ext>
            </a:extLst>
          </p:cNvPr>
          <p:cNvSpPr>
            <a:spLocks noGrp="1"/>
          </p:cNvSpPr>
          <p:nvPr>
            <p:ph type="body" idx="1"/>
          </p:nvPr>
        </p:nvSpPr>
        <p:spPr>
          <a:xfrm>
            <a:off x="1305658" y="541103"/>
            <a:ext cx="6701622" cy="5079694"/>
          </a:xfrm>
        </p:spPr>
        <p:txBody>
          <a:bodyPr/>
          <a:lstStyle/>
          <a:p>
            <a:r>
              <a:rPr lang="en-US" sz="2400" b="1" dirty="0"/>
              <a:t>Some commonly used Excel functions for performance analysis include:
</a:t>
            </a:r>
            <a:r>
              <a:rPr lang="en-US" sz="2400" dirty="0"/>
              <a:t>
- AVERAGE
- SUM
- COUNT
- IF
- VLOOKUP
- INDEX/MATCH
- PivotTables
- Charts and graphs (e.g., bar, column, line, scatter plots)</a:t>
            </a:r>
          </a:p>
        </p:txBody>
      </p:sp>
    </p:spTree>
    <p:extLst>
      <p:ext uri="{BB962C8B-B14F-4D97-AF65-F5344CB8AC3E}">
        <p14:creationId xmlns:p14="http://schemas.microsoft.com/office/powerpoint/2010/main" val="4060026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F4803F47-D7B1-4693-AEA2-8728561145B2}"/>
              </a:ext>
            </a:extLst>
          </p:cNvPr>
          <p:cNvGraphicFramePr>
            <a:graphicFrameLocks/>
          </p:cNvGraphicFramePr>
          <p:nvPr>
            <p:extLst>
              <p:ext uri="{D42A27DB-BD31-4B8C-83A1-F6EECF244321}">
                <p14:modId xmlns:p14="http://schemas.microsoft.com/office/powerpoint/2010/main" val="992679283"/>
              </p:ext>
            </p:extLst>
          </p:nvPr>
        </p:nvGraphicFramePr>
        <p:xfrm>
          <a:off x="838201" y="1143634"/>
          <a:ext cx="9143998" cy="510476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2F92AA3-721F-7D72-C531-69581C47846F}"/>
              </a:ext>
            </a:extLst>
          </p:cNvPr>
          <p:cNvSpPr txBox="1"/>
          <p:nvPr/>
        </p:nvSpPr>
        <p:spPr>
          <a:xfrm>
            <a:off x="1156816" y="1314058"/>
            <a:ext cx="8210036" cy="5201424"/>
          </a:xfrm>
          <a:prstGeom prst="rect">
            <a:avLst/>
          </a:prstGeom>
          <a:noFill/>
        </p:spPr>
        <p:txBody>
          <a:bodyPr wrap="square" rtlCol="0">
            <a:spAutoFit/>
          </a:bodyPr>
          <a:lstStyle/>
          <a:p>
            <a:pPr marL="342900" indent="-342900" algn="l">
              <a:buFont typeface="Arial" panose="020B0604020202020204" pitchFamily="34" charset="0"/>
              <a:buChar char="•"/>
            </a:pPr>
            <a:r>
              <a:rPr lang="en-US" sz="2400" b="1" dirty="0"/>
              <a:t>
</a:t>
            </a:r>
            <a:r>
              <a:rPr lang="en-US" sz="2800" b="1" dirty="0"/>
              <a:t> Employee performance analysis revealed areas of strength and weakness across teams.
 Recommendations include targeted training programs and coaching for underperforming employees.
 Top performers should be recognized and rewarded   to boost engagement.
 Future steps include quarterly performance reviews and continuous monitoring.
 Let’s work together to implement these changes and drive business success </a:t>
            </a:r>
          </a:p>
        </p:txBody>
      </p:sp>
      <p:sp>
        <p:nvSpPr>
          <p:cNvPr id="4" name="Oval 3">
            <a:extLst>
              <a:ext uri="{FF2B5EF4-FFF2-40B4-BE49-F238E27FC236}">
                <a16:creationId xmlns:a16="http://schemas.microsoft.com/office/drawing/2014/main" id="{9A499BBE-E560-70AD-DC03-A13A1605B5A2}"/>
              </a:ext>
            </a:extLst>
          </p:cNvPr>
          <p:cNvSpPr/>
          <p:nvPr/>
        </p:nvSpPr>
        <p:spPr>
          <a:xfrm>
            <a:off x="1156815" y="1143634"/>
            <a:ext cx="628289" cy="476281"/>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B41054B1-42B6-FD84-20ED-4D43958385C5}"/>
              </a:ext>
            </a:extLst>
          </p:cNvPr>
          <p:cNvSpPr txBox="1"/>
          <p:nvPr/>
        </p:nvSpPr>
        <p:spPr>
          <a:xfrm>
            <a:off x="1218934" y="1389162"/>
            <a:ext cx="4867170" cy="5078313"/>
          </a:xfrm>
          <a:prstGeom prst="rect">
            <a:avLst/>
          </a:prstGeom>
          <a:noFill/>
        </p:spPr>
        <p:txBody>
          <a:bodyPr wrap="square" rtlCol="0">
            <a:spAutoFit/>
          </a:bodyPr>
          <a:lstStyle/>
          <a:p>
            <a:pPr marL="342900" indent="-342900" algn="l">
              <a:buFont typeface="+mj-lt"/>
              <a:buAutoNum type="arabicPeriod"/>
            </a:pPr>
            <a:r>
              <a:rPr lang="en-US" b="1" dirty="0"/>
              <a:t>Inconsistent employee performance is impacting business outcomes.
Lack of clear performance metrics and evaluation criteria exists.
Insufficient data-driven insights for informed decision-making.
Skill gaps and training needs are not being effectively addressed.
Employee engagement and retention rates are suffering.
Productivity and efficiency levels are below expectations.
Current performance management processes are manual and time-consuming.
There is a need for a systematic approach to performance analysis.
This is hindering the organization’s ability to achieve its goals.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415297" y="32721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05CE45D5-A0EE-5010-E368-9C2DF2A24E8B}"/>
              </a:ext>
            </a:extLst>
          </p:cNvPr>
          <p:cNvSpPr txBox="1"/>
          <p:nvPr/>
        </p:nvSpPr>
        <p:spPr>
          <a:xfrm>
            <a:off x="1191148" y="1197276"/>
            <a:ext cx="7814740" cy="5078313"/>
          </a:xfrm>
          <a:prstGeom prst="rect">
            <a:avLst/>
          </a:prstGeom>
          <a:noFill/>
        </p:spPr>
        <p:txBody>
          <a:bodyPr wrap="square" rtlCol="0">
            <a:spAutoFit/>
          </a:bodyPr>
          <a:lstStyle/>
          <a:p>
            <a:pPr algn="l"/>
            <a:r>
              <a:rPr lang="en-US" b="1" dirty="0"/>
              <a:t>Title: Employee Performance Analysis
Objective: Analyze employee performance data to identify areas for improvement and inform HR strategies.
Scope: Analyze performance metrics, identify trends, and develop recommendations.
</a:t>
            </a:r>
          </a:p>
          <a:p>
            <a:pPr algn="l"/>
            <a:r>
              <a:rPr lang="en-US" b="1" dirty="0"/>
              <a:t>
Deliverables: Performance analysis report, recommendations, and presentation.
Stakeholders: HR, Department Managers, Senior Leadership
Methodology: Excel analysis, data visualization, and stakeholder feedback.
Expected Outcomes: Data-driven insights, improved performance management, and enhanced business outcomes.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6" name="Picture 2" descr="Smart Staff logo human resources logo modern employee Relations logo">
            <a:extLst>
              <a:ext uri="{FF2B5EF4-FFF2-40B4-BE49-F238E27FC236}">
                <a16:creationId xmlns:a16="http://schemas.microsoft.com/office/drawing/2014/main" id="{F3E675C7-9245-44DE-AA03-9C4C9983DA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880" y="1345642"/>
            <a:ext cx="5204807" cy="34671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E34DA6F-B5E0-3C2A-1F97-C489D17299BE}"/>
              </a:ext>
            </a:extLst>
          </p:cNvPr>
          <p:cNvSpPr txBox="1"/>
          <p:nvPr/>
        </p:nvSpPr>
        <p:spPr>
          <a:xfrm>
            <a:off x="1444452" y="1863801"/>
            <a:ext cx="4269595" cy="3785652"/>
          </a:xfrm>
          <a:prstGeom prst="rect">
            <a:avLst/>
          </a:prstGeom>
          <a:noFill/>
        </p:spPr>
        <p:txBody>
          <a:bodyPr wrap="square" rtlCol="0">
            <a:spAutoFit/>
          </a:bodyPr>
          <a:lstStyle/>
          <a:p>
            <a:pPr marL="285750" indent="-285750" algn="l">
              <a:buFont typeface="Arial" panose="020B0604020202020204" pitchFamily="34" charset="0"/>
              <a:buChar char="•"/>
            </a:pPr>
            <a:r>
              <a:rPr lang="en-US" sz="2400" b="1" dirty="0"/>
              <a:t> HR Managers</a:t>
            </a:r>
          </a:p>
          <a:p>
            <a:pPr marL="285750" indent="-285750" algn="l">
              <a:buFont typeface="Arial" panose="020B0604020202020204" pitchFamily="34" charset="0"/>
              <a:buChar char="•"/>
            </a:pPr>
            <a:r>
              <a:rPr lang="en-US" sz="2400" b="1" dirty="0"/>
              <a:t> Department managers</a:t>
            </a:r>
          </a:p>
          <a:p>
            <a:pPr marL="285750" indent="-285750" algn="l">
              <a:buFont typeface="Arial" panose="020B0604020202020204" pitchFamily="34" charset="0"/>
              <a:buChar char="•"/>
            </a:pPr>
            <a:r>
              <a:rPr lang="en-US" sz="2400" b="1" dirty="0"/>
              <a:t> Team leads</a:t>
            </a:r>
          </a:p>
          <a:p>
            <a:pPr marL="285750" indent="-285750" algn="l">
              <a:buFont typeface="Arial" panose="020B0604020202020204" pitchFamily="34" charset="0"/>
              <a:buChar char="•"/>
            </a:pPr>
            <a:r>
              <a:rPr lang="en-US" sz="2400" b="1" dirty="0"/>
              <a:t> Employees themselves </a:t>
            </a:r>
          </a:p>
          <a:p>
            <a:pPr marL="285750" indent="-285750" algn="l">
              <a:buFont typeface="Arial" panose="020B0604020202020204" pitchFamily="34" charset="0"/>
              <a:buChar char="•"/>
            </a:pPr>
            <a:r>
              <a:rPr lang="en-US" sz="2400" b="1" dirty="0"/>
              <a:t> Senior leadership</a:t>
            </a:r>
          </a:p>
          <a:p>
            <a:pPr marL="342900" indent="-342900" algn="l">
              <a:buFont typeface="Arial" panose="020B0604020202020204" pitchFamily="34" charset="0"/>
              <a:buChar char="•"/>
            </a:pPr>
            <a:r>
              <a:rPr lang="en-US" sz="2400" b="1" dirty="0"/>
              <a:t> Training and development teams</a:t>
            </a:r>
          </a:p>
          <a:p>
            <a:pPr marL="342900" indent="-342900" algn="l">
              <a:buFont typeface="Arial" panose="020B0604020202020204" pitchFamily="34" charset="0"/>
              <a:buChar char="•"/>
            </a:pPr>
            <a:r>
              <a:rPr lang="en-US" sz="2400" b="1" dirty="0"/>
              <a:t> Compensation and Benefit teams</a:t>
            </a:r>
          </a:p>
          <a:p>
            <a:pPr marL="342900" indent="-342900" algn="l">
              <a:buFont typeface="Arial" panose="020B0604020202020204" pitchFamily="34" charset="0"/>
              <a:buChar char="•"/>
            </a:pPr>
            <a:r>
              <a:rPr lang="en-US" sz="2400" b="1" dirty="0"/>
              <a:t> Executives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7443" y="2093742"/>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D8FFE86-F605-495B-92EF-23411841067D}"/>
              </a:ext>
            </a:extLst>
          </p:cNvPr>
          <p:cNvSpPr txBox="1"/>
          <p:nvPr/>
        </p:nvSpPr>
        <p:spPr>
          <a:xfrm>
            <a:off x="2771774" y="2363212"/>
            <a:ext cx="6324162" cy="3046988"/>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Conditional formatting – To compute missing values</a:t>
            </a:r>
          </a:p>
          <a:p>
            <a:pPr marL="342900" indent="-342900">
              <a:buFont typeface="Wingdings" panose="05000000000000000000" pitchFamily="2" charset="2"/>
              <a:buChar char="v"/>
            </a:pPr>
            <a:r>
              <a:rPr lang="en-US" sz="2400" dirty="0"/>
              <a:t>Filter – To remove</a:t>
            </a:r>
          </a:p>
          <a:p>
            <a:pPr marL="342900" indent="-342900">
              <a:buFont typeface="Wingdings" panose="05000000000000000000" pitchFamily="2" charset="2"/>
              <a:buChar char="v"/>
            </a:pPr>
            <a:r>
              <a:rPr lang="en-US" sz="2400" dirty="0"/>
              <a:t>Formula – To calculate performance level of employees</a:t>
            </a:r>
          </a:p>
          <a:p>
            <a:pPr marL="342900" indent="-342900">
              <a:buFont typeface="Wingdings" panose="05000000000000000000" pitchFamily="2" charset="2"/>
              <a:buChar char="v"/>
            </a:pPr>
            <a:r>
              <a:rPr lang="en-US" sz="2400" dirty="0"/>
              <a:t>Pivot table – For creating summary of the data</a:t>
            </a:r>
          </a:p>
          <a:p>
            <a:pPr marL="342900" indent="-342900">
              <a:buFont typeface="Wingdings" panose="05000000000000000000" pitchFamily="2" charset="2"/>
              <a:buChar char="v"/>
            </a:pPr>
            <a:r>
              <a:rPr lang="en-US" sz="2400" dirty="0"/>
              <a:t>Graph – For data visualization </a:t>
            </a:r>
          </a:p>
          <a:p>
            <a:pPr marL="342900" indent="-342900">
              <a:buFont typeface="Wingdings" panose="05000000000000000000" pitchFamily="2" charset="2"/>
              <a:buChar char="v"/>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ACBAE1F0-2D4B-4FED-9D07-38C22671C3DD}"/>
              </a:ext>
            </a:extLst>
          </p:cNvPr>
          <p:cNvSpPr txBox="1"/>
          <p:nvPr/>
        </p:nvSpPr>
        <p:spPr>
          <a:xfrm>
            <a:off x="910631" y="1256044"/>
            <a:ext cx="7740162" cy="2814617"/>
          </a:xfrm>
          <a:prstGeom prst="rect">
            <a:avLst/>
          </a:prstGeom>
          <a:noFill/>
        </p:spPr>
        <p:txBody>
          <a:bodyPr wrap="square" rtlCol="0">
            <a:spAutoFit/>
          </a:bodyPr>
          <a:lstStyle/>
          <a:p>
            <a:pPr>
              <a:lnSpc>
                <a:spcPct val="150000"/>
              </a:lnSpc>
            </a:pPr>
            <a:r>
              <a:rPr lang="en-US" sz="2000" b="1" dirty="0"/>
              <a:t>Employee data set which give the overall data of all employee is downloaded from Kaggle</a:t>
            </a:r>
          </a:p>
          <a:p>
            <a:pPr>
              <a:lnSpc>
                <a:spcPct val="150000"/>
              </a:lnSpc>
            </a:pPr>
            <a:r>
              <a:rPr lang="en-US" sz="2000" b="1" dirty="0"/>
              <a:t>It has totally 26 features of data </a:t>
            </a:r>
          </a:p>
          <a:p>
            <a:pPr>
              <a:lnSpc>
                <a:spcPct val="150000"/>
              </a:lnSpc>
            </a:pPr>
            <a:r>
              <a:rPr lang="en-US" sz="2000" b="1" dirty="0"/>
              <a:t>Highlighted the data that requires for project they are:</a:t>
            </a:r>
          </a:p>
          <a:p>
            <a:pPr>
              <a:lnSpc>
                <a:spcPct val="150000"/>
              </a:lnSpc>
            </a:pPr>
            <a:endParaRPr lang="en-US" sz="2000" dirty="0"/>
          </a:p>
          <a:p>
            <a:pPr marL="285750" indent="-285750">
              <a:lnSpc>
                <a:spcPct val="150000"/>
              </a:lnSpc>
              <a:buFont typeface="Wingdings" panose="05000000000000000000" pitchFamily="2" charset="2"/>
              <a:buChar char="q"/>
            </a:pPr>
            <a:endParaRPr lang="en-US" sz="2000" dirty="0"/>
          </a:p>
        </p:txBody>
      </p:sp>
      <p:sp>
        <p:nvSpPr>
          <p:cNvPr id="6" name="TextBox 5">
            <a:extLst>
              <a:ext uri="{FF2B5EF4-FFF2-40B4-BE49-F238E27FC236}">
                <a16:creationId xmlns:a16="http://schemas.microsoft.com/office/drawing/2014/main" id="{19A122E5-91D1-B127-46EB-740B9F99863D}"/>
              </a:ext>
            </a:extLst>
          </p:cNvPr>
          <p:cNvSpPr txBox="1"/>
          <p:nvPr/>
        </p:nvSpPr>
        <p:spPr>
          <a:xfrm>
            <a:off x="2863361" y="3164681"/>
            <a:ext cx="3834702" cy="3693319"/>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sz="1800" b="1" dirty="0"/>
              <a:t>Employee id </a:t>
            </a:r>
          </a:p>
          <a:p>
            <a:pPr marL="285750" indent="-285750">
              <a:lnSpc>
                <a:spcPct val="150000"/>
              </a:lnSpc>
              <a:buFont typeface="Wingdings" panose="05000000000000000000" pitchFamily="2" charset="2"/>
              <a:buChar char="q"/>
            </a:pPr>
            <a:r>
              <a:rPr lang="en-US" sz="1800" b="1" dirty="0"/>
              <a:t> Employee name </a:t>
            </a:r>
          </a:p>
          <a:p>
            <a:pPr marL="285750" indent="-285750">
              <a:lnSpc>
                <a:spcPct val="150000"/>
              </a:lnSpc>
              <a:buFont typeface="Wingdings" panose="05000000000000000000" pitchFamily="2" charset="2"/>
              <a:buChar char="q"/>
            </a:pPr>
            <a:r>
              <a:rPr lang="en-US" sz="1800" b="1" dirty="0"/>
              <a:t>Business unit</a:t>
            </a:r>
          </a:p>
          <a:p>
            <a:pPr marL="285750" indent="-285750">
              <a:lnSpc>
                <a:spcPct val="150000"/>
              </a:lnSpc>
              <a:buFont typeface="Wingdings" panose="05000000000000000000" pitchFamily="2" charset="2"/>
              <a:buChar char="q"/>
            </a:pPr>
            <a:r>
              <a:rPr lang="en-US" sz="1800" b="1" dirty="0"/>
              <a:t>Employee type</a:t>
            </a:r>
          </a:p>
          <a:p>
            <a:pPr marL="285750" indent="-285750">
              <a:lnSpc>
                <a:spcPct val="150000"/>
              </a:lnSpc>
              <a:buFont typeface="Wingdings" panose="05000000000000000000" pitchFamily="2" charset="2"/>
              <a:buChar char="q"/>
            </a:pPr>
            <a:r>
              <a:rPr lang="en-US" sz="1800" b="1" dirty="0"/>
              <a:t>Employee status</a:t>
            </a:r>
          </a:p>
          <a:p>
            <a:pPr marL="285750" indent="-285750">
              <a:lnSpc>
                <a:spcPct val="150000"/>
              </a:lnSpc>
              <a:buFont typeface="Wingdings" panose="05000000000000000000" pitchFamily="2" charset="2"/>
              <a:buChar char="q"/>
            </a:pPr>
            <a:r>
              <a:rPr lang="en-US" sz="1800" b="1" dirty="0"/>
              <a:t> gender code</a:t>
            </a:r>
          </a:p>
          <a:p>
            <a:pPr marL="285750" indent="-285750">
              <a:lnSpc>
                <a:spcPct val="150000"/>
              </a:lnSpc>
              <a:buFont typeface="Wingdings" panose="05000000000000000000" pitchFamily="2" charset="2"/>
              <a:buChar char="q"/>
            </a:pPr>
            <a:r>
              <a:rPr lang="en-US" sz="1800" b="1" dirty="0"/>
              <a:t> performance score</a:t>
            </a:r>
          </a:p>
          <a:p>
            <a:pPr marL="285750" indent="-285750">
              <a:lnSpc>
                <a:spcPct val="150000"/>
              </a:lnSpc>
              <a:buFont typeface="Wingdings" panose="05000000000000000000" pitchFamily="2" charset="2"/>
              <a:buChar char="q"/>
            </a:pPr>
            <a:r>
              <a:rPr lang="en-US" sz="1800" b="1" dirty="0"/>
              <a:t>Current employee rating</a:t>
            </a:r>
          </a:p>
          <a:p>
            <a:pPr algn="l"/>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86000" y="2168605"/>
            <a:ext cx="5105400" cy="584775"/>
          </a:xfrm>
          <a:prstGeom prst="rect">
            <a:avLst/>
          </a:prstGeom>
          <a:noFill/>
        </p:spPr>
        <p:txBody>
          <a:bodyPr wrap="square" rtlCol="0">
            <a:spAutoFit/>
          </a:bodyPr>
          <a:lstStyle/>
          <a:p>
            <a:r>
              <a:rPr lang="en-IN" sz="3200" b="1" dirty="0">
                <a:highlight>
                  <a:srgbClr val="C0C0C0"/>
                </a:highlight>
                <a:latin typeface="Times New Roman" panose="02020603050405020304" pitchFamily="18" charset="0"/>
                <a:cs typeface="Times New Roman" panose="02020603050405020304" pitchFamily="18" charset="0"/>
              </a:rPr>
              <a:t>PERFORMANCE LEVEL</a:t>
            </a:r>
          </a:p>
        </p:txBody>
      </p:sp>
      <p:sp>
        <p:nvSpPr>
          <p:cNvPr id="10" name="TextBox 9">
            <a:extLst>
              <a:ext uri="{FF2B5EF4-FFF2-40B4-BE49-F238E27FC236}">
                <a16:creationId xmlns:a16="http://schemas.microsoft.com/office/drawing/2014/main" id="{6C01C057-364E-462D-8AB7-4FD4443B4DAD}"/>
              </a:ext>
            </a:extLst>
          </p:cNvPr>
          <p:cNvSpPr txBox="1"/>
          <p:nvPr/>
        </p:nvSpPr>
        <p:spPr>
          <a:xfrm>
            <a:off x="2724150" y="3333679"/>
            <a:ext cx="6629400"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t>IFS(Z8&gt;=5,”VERYHIGH”,Z8&gt;=4,“HIGH”,Z8&gt;=3,”MED”,TRUE,”LOW”)</a:t>
            </a:r>
            <a:endParaRPr lang="en-US" sz="24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243</TotalTime>
  <Words>231</Words>
  <Application>Microsoft Office PowerPoint</Application>
  <PresentationFormat>Widescreen</PresentationFormat>
  <Paragraphs>63</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suveatha s</cp:lastModifiedBy>
  <cp:revision>26</cp:revision>
  <dcterms:created xsi:type="dcterms:W3CDTF">2024-03-29T15:07:22Z</dcterms:created>
  <dcterms:modified xsi:type="dcterms:W3CDTF">2024-09-16T04:11:09Z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