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8" r:id="rId5"/>
    <p:sldId id="274" r:id="rId6"/>
    <p:sldId id="263" r:id="rId7"/>
    <p:sldId id="264" r:id="rId8"/>
    <p:sldId id="266" r:id="rId9"/>
    <p:sldId id="267" r:id="rId10"/>
    <p:sldId id="261" r:id="rId11"/>
    <p:sldId id="262" r:id="rId12"/>
    <p:sldId id="271" r:id="rId13"/>
    <p:sldId id="275" r:id="rId14"/>
    <p:sldId id="284" r:id="rId15"/>
    <p:sldId id="276" r:id="rId16"/>
    <p:sldId id="279" r:id="rId17"/>
    <p:sldId id="277" r:id="rId18"/>
    <p:sldId id="278" r:id="rId19"/>
    <p:sldId id="280" r:id="rId20"/>
    <p:sldId id="283" r:id="rId21"/>
    <p:sldId id="281" r:id="rId22"/>
    <p:sldId id="282" r:id="rId23"/>
    <p:sldId id="272" r:id="rId24"/>
    <p:sldId id="289" r:id="rId25"/>
    <p:sldId id="286" r:id="rId26"/>
    <p:sldId id="288" r:id="rId27"/>
    <p:sldId id="287" r:id="rId28"/>
    <p:sldId id="273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7FB4F-8BB1-3C30-61C9-F37821573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D698C-EB1B-4AA8-4807-5717C9C56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ECE59-FBC8-891F-1720-C96FED78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84CC5-DEB7-B403-384D-BEBC9CB0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D63D8-A406-C433-1013-666B57DF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8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42EE1-A956-263F-458C-EFCBC507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B9D61-B9DB-D6B9-BD8A-09D900341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80111-8FAF-7941-3175-68FA3FA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9562C-6F95-7E41-555A-1E30B933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60B6F-8236-84CE-F057-E90C39C4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1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791C97-1217-60F6-9996-93D9596D4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5E9B0E-ED87-3F29-ADC0-78FD5593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672B5-F2A9-80CA-AAE2-D54BBFB7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036B5-3CA1-0C56-A4FC-80670B52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C824B-0A86-56AC-82D4-D80177E0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4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1A54-62E0-5B94-BE13-58AF20E7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A2629-5AEC-92F2-1DC5-108486DD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B78B8-01E1-842B-9EE1-DA623A3B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2C438-C571-6C83-1084-2F4D84AA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4ED0A-45C5-2D68-D2A7-78CBE972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1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144A1-6B2C-5117-9B9B-96BEC42E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AB8C7-F6EF-02E0-0935-02605F68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D2FC0-5825-E2DC-D48A-4B056E55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95FDD-737B-271B-82DD-E55DB2B7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256C1-C2AC-1C6D-A457-1F00E4D5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5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B92C1-91CF-E55E-7E17-4B1DE14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204D5-C0F4-73CA-3826-BB5BF0E1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7F0E5-6BD5-D785-0B26-58E55638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D3000-7F85-EA9C-8322-E2EAC97A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E348D-23B0-21C0-ABC8-C7C76C02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47C5A-E01D-EC2A-D7B5-D0C80873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8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9D43D-7B64-FBB8-D205-9D4C2B8A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AE514-B6AA-1231-72C4-C5208CE9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C05A4-4267-8175-6CD2-064D11F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8A64CB-4D45-175E-512C-B3FAF4650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1307B1-EE62-D1D5-3829-E5C96EF5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C61FA-5206-F3EE-06C9-D8DBE331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7EB87-386D-EC00-ADBD-09D00F54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E468D6-4005-1416-94CF-D51EB5A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5040C-8461-CDC0-2C24-EE82B395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8655E5-04D7-A35F-30FF-023A0DF7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E295D-33ED-D5DC-9688-7ACDE5BA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B5A41-0852-381B-308C-46CD9C99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721A0-8282-C868-7FB8-0B4BF35F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A7FF17-C9C6-56D5-D184-CBD84FA6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E84C8F-055B-12D8-2C34-E4FB7A48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5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F43C3-2A91-A18C-60E6-E20AB149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71BB4-FD1E-1605-C702-049AA604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A7E7C6-2405-E116-BF66-79456F66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CF3F6-2176-25B6-AC7F-8D8FF03F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4629A-2A04-5EBC-D12F-711BB82C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2440F-0CB3-14A2-75A3-E30CEEBF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6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63290-6A8A-2403-CA47-895394B8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D47531-0B80-4771-F5F4-8AB0B187C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2818C-3C64-7D97-C513-5ECE3858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5441F-4560-4CC9-53BA-97346B47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7DDCD-2014-CAD9-3DD2-B1647498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83077-80A6-7D70-4F4B-2542E6DC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1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A9E818-EDB7-B97F-9DCA-A3A6074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E10F3-C323-BDB0-EE23-B6F340C58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2A263-A2DC-6AD9-BBC2-FA398D5D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21ED0-BBC0-4716-B79A-B13EF2BCCEE7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291F0-A3BA-1887-AF51-F0D4DC47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0E2AE-1550-ACED-5806-C78265A54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E193B-4D20-4CBD-A2F7-CCE02BF8F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2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873B2-796E-9B0F-E70A-16213C045D08}"/>
              </a:ext>
            </a:extLst>
          </p:cNvPr>
          <p:cNvSpPr txBox="1"/>
          <p:nvPr/>
        </p:nvSpPr>
        <p:spPr>
          <a:xfrm>
            <a:off x="4495800" y="3066523"/>
            <a:ext cx="5806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운영체제 </a:t>
            </a:r>
            <a:r>
              <a:rPr lang="en-US" altLang="ko-KR" sz="2000" b="1"/>
              <a:t>5</a:t>
            </a:r>
            <a:r>
              <a:rPr lang="ko-KR" altLang="en-US" sz="2000" b="1"/>
              <a:t>조 팀 프로젝트</a:t>
            </a:r>
            <a:endParaRPr lang="en-US" altLang="ko-KR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CAF5D-4C07-2367-3AE4-679E706450C3}"/>
              </a:ext>
            </a:extLst>
          </p:cNvPr>
          <p:cNvSpPr txBox="1"/>
          <p:nvPr/>
        </p:nvSpPr>
        <p:spPr>
          <a:xfrm>
            <a:off x="2402205" y="1696720"/>
            <a:ext cx="7387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실제 하드웨어 자원을 사용한</a:t>
            </a:r>
            <a:endParaRPr lang="en-US" altLang="ko-KR" sz="2800" b="1"/>
          </a:p>
          <a:p>
            <a:pPr algn="ctr"/>
            <a:r>
              <a:rPr lang="ko-KR" altLang="en-US" sz="2800" b="1"/>
              <a:t>컨텍스트 스위치 및 스케줄링 구현</a:t>
            </a:r>
            <a:endParaRPr lang="en-US" altLang="ko-KR" sz="2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1E2B6-5103-90CA-2970-868BE4E244FD}"/>
              </a:ext>
            </a:extLst>
          </p:cNvPr>
          <p:cNvSpPr txBox="1"/>
          <p:nvPr/>
        </p:nvSpPr>
        <p:spPr>
          <a:xfrm>
            <a:off x="9288780" y="4587240"/>
            <a:ext cx="2141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20180543 </a:t>
            </a:r>
            <a:r>
              <a:rPr lang="ko-KR" altLang="en-US" b="1"/>
              <a:t>강구현</a:t>
            </a:r>
            <a:endParaRPr lang="en-US" altLang="ko-KR" b="1"/>
          </a:p>
          <a:p>
            <a:r>
              <a:rPr lang="en-US" altLang="ko-KR" b="1"/>
              <a:t>20192650 </a:t>
            </a:r>
            <a:r>
              <a:rPr lang="ko-KR" altLang="en-US" b="1"/>
              <a:t>한수호</a:t>
            </a:r>
            <a:endParaRPr lang="en-US" altLang="ko-KR" b="1"/>
          </a:p>
          <a:p>
            <a:r>
              <a:rPr lang="en-US" altLang="ko-KR" b="1"/>
              <a:t>20213592 </a:t>
            </a:r>
            <a:r>
              <a:rPr lang="ko-KR" altLang="en-US" b="1"/>
              <a:t>한승규</a:t>
            </a:r>
            <a:endParaRPr lang="en-US" altLang="ko-KR" b="1"/>
          </a:p>
          <a:p>
            <a:r>
              <a:rPr lang="en-US" altLang="ko-KR" b="1"/>
              <a:t>20192651 </a:t>
            </a:r>
            <a:r>
              <a:rPr lang="ko-KR" altLang="en-US" b="1"/>
              <a:t>홍준기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63669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D8C9AF5-C8CE-9F22-46CF-3911C299F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0"/>
          <a:stretch/>
        </p:blipFill>
        <p:spPr>
          <a:xfrm>
            <a:off x="1544641" y="1355044"/>
            <a:ext cx="8504826" cy="454807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71CD05-83F8-B5A4-FF01-79E52A8D4CDE}"/>
              </a:ext>
            </a:extLst>
          </p:cNvPr>
          <p:cNvCxnSpPr>
            <a:cxnSpLocks/>
          </p:cNvCxnSpPr>
          <p:nvPr/>
        </p:nvCxnSpPr>
        <p:spPr>
          <a:xfrm>
            <a:off x="2628900" y="2825750"/>
            <a:ext cx="526731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A08B53-D06C-8AC9-3BCA-A93D0D0F235B}"/>
              </a:ext>
            </a:extLst>
          </p:cNvPr>
          <p:cNvCxnSpPr>
            <a:cxnSpLocks/>
          </p:cNvCxnSpPr>
          <p:nvPr/>
        </p:nvCxnSpPr>
        <p:spPr>
          <a:xfrm>
            <a:off x="2628899" y="5302250"/>
            <a:ext cx="526731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49AB70-57C5-4310-8103-FFE25103D81C}"/>
              </a:ext>
            </a:extLst>
          </p:cNvPr>
          <p:cNvSpPr txBox="1"/>
          <p:nvPr/>
        </p:nvSpPr>
        <p:spPr>
          <a:xfrm>
            <a:off x="1163052" y="539416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1. </a:t>
            </a:r>
            <a:r>
              <a:rPr lang="ko-KR" altLang="en-US" sz="2800" b="1" spc="-300"/>
              <a:t>컨텍스트 스위칭</a:t>
            </a:r>
            <a:endParaRPr lang="ko-KR" altLang="en-US" sz="2800" b="1" spc="-3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557896-22C4-AF82-CB3F-17D3D8148362}"/>
              </a:ext>
            </a:extLst>
          </p:cNvPr>
          <p:cNvGrpSpPr/>
          <p:nvPr/>
        </p:nvGrpSpPr>
        <p:grpSpPr>
          <a:xfrm>
            <a:off x="4981571" y="3011673"/>
            <a:ext cx="3707168" cy="1143001"/>
            <a:chOff x="666742" y="4395975"/>
            <a:chExt cx="8333178" cy="20955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75AFCF-E746-1574-E416-890D9360B5DE}"/>
                </a:ext>
              </a:extLst>
            </p:cNvPr>
            <p:cNvSpPr/>
            <p:nvPr/>
          </p:nvSpPr>
          <p:spPr>
            <a:xfrm>
              <a:off x="3581392" y="4395975"/>
              <a:ext cx="2095500" cy="2095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478998-110E-8976-ABF6-B8F8FABEF763}"/>
                </a:ext>
              </a:extLst>
            </p:cNvPr>
            <p:cNvSpPr txBox="1"/>
            <p:nvPr/>
          </p:nvSpPr>
          <p:spPr>
            <a:xfrm>
              <a:off x="4049670" y="5201909"/>
              <a:ext cx="1409882" cy="4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/>
                <a:t>CPU</a:t>
              </a:r>
              <a:endParaRPr lang="ko-KR" altLang="en-US" sz="1100" b="1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A5067BF-688C-D744-65B2-9EFA78C239E2}"/>
                </a:ext>
              </a:extLst>
            </p:cNvPr>
            <p:cNvSpPr/>
            <p:nvPr/>
          </p:nvSpPr>
          <p:spPr>
            <a:xfrm>
              <a:off x="666742" y="4863584"/>
              <a:ext cx="20955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FE0566-B103-7BE4-A529-1CD98961819E}"/>
                </a:ext>
              </a:extLst>
            </p:cNvPr>
            <p:cNvSpPr txBox="1"/>
            <p:nvPr/>
          </p:nvSpPr>
          <p:spPr>
            <a:xfrm>
              <a:off x="745983" y="5201909"/>
              <a:ext cx="241823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thread1_ctx</a:t>
              </a:r>
              <a:endParaRPr lang="ko-KR" altLang="en-US" sz="1000" b="1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C0E35A7-586B-15D6-8071-130FB3400317}"/>
                </a:ext>
              </a:extLst>
            </p:cNvPr>
            <p:cNvCxnSpPr>
              <a:cxnSpLocks/>
              <a:stCxn id="18" idx="1"/>
              <a:endCxn id="20" idx="3"/>
            </p:cNvCxnSpPr>
            <p:nvPr/>
          </p:nvCxnSpPr>
          <p:spPr>
            <a:xfrm flipH="1" flipV="1">
              <a:off x="2762242" y="5435084"/>
              <a:ext cx="819150" cy="8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EF03C8A-BFC8-9E5D-8AA6-78EBF4193248}"/>
                </a:ext>
              </a:extLst>
            </p:cNvPr>
            <p:cNvSpPr/>
            <p:nvPr/>
          </p:nvSpPr>
          <p:spPr>
            <a:xfrm>
              <a:off x="6517624" y="4856110"/>
              <a:ext cx="20955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83BC06-65C7-2C92-7243-DFC7D276464D}"/>
                </a:ext>
              </a:extLst>
            </p:cNvPr>
            <p:cNvSpPr txBox="1"/>
            <p:nvPr/>
          </p:nvSpPr>
          <p:spPr>
            <a:xfrm>
              <a:off x="6581686" y="5230123"/>
              <a:ext cx="241823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thread2_ctx</a:t>
              </a:r>
              <a:endParaRPr lang="ko-KR" altLang="en-US" sz="1000" b="1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390C3C5-F7CD-AB43-4F80-8C0A7832C6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4827" y="5410502"/>
              <a:ext cx="819150" cy="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1C3F6E0-EF7F-BE8E-C933-528E14686DEA}"/>
              </a:ext>
            </a:extLst>
          </p:cNvPr>
          <p:cNvGrpSpPr/>
          <p:nvPr/>
        </p:nvGrpSpPr>
        <p:grpSpPr>
          <a:xfrm>
            <a:off x="5016823" y="5464066"/>
            <a:ext cx="3707168" cy="1143001"/>
            <a:chOff x="666742" y="4395975"/>
            <a:chExt cx="8333178" cy="20955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48791B-71C1-8381-200F-DC9C9793E844}"/>
                </a:ext>
              </a:extLst>
            </p:cNvPr>
            <p:cNvSpPr/>
            <p:nvPr/>
          </p:nvSpPr>
          <p:spPr>
            <a:xfrm>
              <a:off x="3581392" y="4395975"/>
              <a:ext cx="2095500" cy="2095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1C95B6-E653-C7A3-3C38-D3A886DF3823}"/>
                </a:ext>
              </a:extLst>
            </p:cNvPr>
            <p:cNvSpPr txBox="1"/>
            <p:nvPr/>
          </p:nvSpPr>
          <p:spPr>
            <a:xfrm>
              <a:off x="4049670" y="5201909"/>
              <a:ext cx="1409882" cy="4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/>
                <a:t>CPU</a:t>
              </a:r>
              <a:endParaRPr lang="ko-KR" altLang="en-US" sz="11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FEFF55C-4787-D21E-EB32-AE4F7FD0EF8F}"/>
                </a:ext>
              </a:extLst>
            </p:cNvPr>
            <p:cNvSpPr/>
            <p:nvPr/>
          </p:nvSpPr>
          <p:spPr>
            <a:xfrm>
              <a:off x="666742" y="4863584"/>
              <a:ext cx="20955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6D61D0-7EF0-EFA8-A1F4-18D103F22057}"/>
                </a:ext>
              </a:extLst>
            </p:cNvPr>
            <p:cNvSpPr txBox="1"/>
            <p:nvPr/>
          </p:nvSpPr>
          <p:spPr>
            <a:xfrm>
              <a:off x="745983" y="5201909"/>
              <a:ext cx="241823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thread2_ctx</a:t>
              </a:r>
              <a:endParaRPr lang="ko-KR" altLang="en-US" sz="1000" b="1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BBBE1E3-B66C-9210-44B3-8137F4B566C8}"/>
                </a:ext>
              </a:extLst>
            </p:cNvPr>
            <p:cNvCxnSpPr>
              <a:cxnSpLocks/>
              <a:stCxn id="35" idx="1"/>
              <a:endCxn id="37" idx="3"/>
            </p:cNvCxnSpPr>
            <p:nvPr/>
          </p:nvCxnSpPr>
          <p:spPr>
            <a:xfrm flipH="1" flipV="1">
              <a:off x="2762242" y="5435084"/>
              <a:ext cx="819150" cy="8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E7AA37-D6C3-5CF2-3022-520B6C2A51FF}"/>
                </a:ext>
              </a:extLst>
            </p:cNvPr>
            <p:cNvSpPr/>
            <p:nvPr/>
          </p:nvSpPr>
          <p:spPr>
            <a:xfrm>
              <a:off x="6517624" y="4856110"/>
              <a:ext cx="2095500" cy="1143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2AF82D-5C83-87F8-2D1D-C3AD94A3D597}"/>
                </a:ext>
              </a:extLst>
            </p:cNvPr>
            <p:cNvSpPr txBox="1"/>
            <p:nvPr/>
          </p:nvSpPr>
          <p:spPr>
            <a:xfrm>
              <a:off x="6581686" y="5230123"/>
              <a:ext cx="241823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thread1_ctx</a:t>
              </a:r>
              <a:endParaRPr lang="ko-KR" altLang="en-US" sz="1000" b="1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7AB1912-AE9C-B6C7-03FC-7774DD52AA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4827" y="5410502"/>
              <a:ext cx="819150" cy="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92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3DB6CF0-4D72-BFCE-C45E-87C08A5B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85" y="1379233"/>
            <a:ext cx="5144167" cy="3127229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AF69891-A42B-DC4F-3088-6C2CC0438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84" y="4764626"/>
            <a:ext cx="5144167" cy="15327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687A13-D067-D61D-A386-941D48CFC0F2}"/>
              </a:ext>
            </a:extLst>
          </p:cNvPr>
          <p:cNvSpPr txBox="1"/>
          <p:nvPr/>
        </p:nvSpPr>
        <p:spPr>
          <a:xfrm>
            <a:off x="6921500" y="304370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>
                <a:solidFill>
                  <a:srgbClr val="000000"/>
                </a:solidFill>
                <a:ea typeface="Nanum Gothic Bold" panose="020B0600000101010101" charset="-127"/>
              </a:rPr>
              <a:t>▷ </a:t>
            </a:r>
            <a:r>
              <a:rPr lang="en-US" altLang="ko-KR" b="1"/>
              <a:t>Thread1</a:t>
            </a:r>
            <a:r>
              <a:rPr lang="ko-KR" altLang="en-US" b="1"/>
              <a:t>과 </a:t>
            </a:r>
            <a:r>
              <a:rPr lang="en-US" altLang="ko-KR" b="1"/>
              <a:t>Thread2</a:t>
            </a:r>
            <a:r>
              <a:rPr lang="ko-KR" altLang="en-US" b="1"/>
              <a:t>가 번갈아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B7777C-A7C6-0199-65DC-237D8D5E7DE4}"/>
              </a:ext>
            </a:extLst>
          </p:cNvPr>
          <p:cNvCxnSpPr>
            <a:cxnSpLocks/>
          </p:cNvCxnSpPr>
          <p:nvPr/>
        </p:nvCxnSpPr>
        <p:spPr>
          <a:xfrm>
            <a:off x="2589464" y="3024653"/>
            <a:ext cx="66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F668396-DF77-F0D3-EFFD-A28323058420}"/>
              </a:ext>
            </a:extLst>
          </p:cNvPr>
          <p:cNvCxnSpPr>
            <a:cxnSpLocks/>
          </p:cNvCxnSpPr>
          <p:nvPr/>
        </p:nvCxnSpPr>
        <p:spPr>
          <a:xfrm>
            <a:off x="2589464" y="3387468"/>
            <a:ext cx="661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413CAB0-88EB-5ED3-647D-62F7A4A2D1CD}"/>
              </a:ext>
            </a:extLst>
          </p:cNvPr>
          <p:cNvCxnSpPr>
            <a:cxnSpLocks/>
          </p:cNvCxnSpPr>
          <p:nvPr/>
        </p:nvCxnSpPr>
        <p:spPr>
          <a:xfrm>
            <a:off x="3879466" y="3756800"/>
            <a:ext cx="2296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A3EB76-52A2-8260-2CC7-1FA4D297C489}"/>
              </a:ext>
            </a:extLst>
          </p:cNvPr>
          <p:cNvCxnSpPr>
            <a:cxnSpLocks/>
          </p:cNvCxnSpPr>
          <p:nvPr/>
        </p:nvCxnSpPr>
        <p:spPr>
          <a:xfrm>
            <a:off x="3878957" y="4109134"/>
            <a:ext cx="2296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8347C85-AA93-5FA3-4C41-25873D538F47}"/>
              </a:ext>
            </a:extLst>
          </p:cNvPr>
          <p:cNvCxnSpPr>
            <a:cxnSpLocks/>
          </p:cNvCxnSpPr>
          <p:nvPr/>
        </p:nvCxnSpPr>
        <p:spPr>
          <a:xfrm>
            <a:off x="3994276" y="4947334"/>
            <a:ext cx="2296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B19757-AE50-76CE-6DBE-C6C624B1D136}"/>
              </a:ext>
            </a:extLst>
          </p:cNvPr>
          <p:cNvCxnSpPr>
            <a:cxnSpLocks/>
          </p:cNvCxnSpPr>
          <p:nvPr/>
        </p:nvCxnSpPr>
        <p:spPr>
          <a:xfrm>
            <a:off x="4031674" y="5341034"/>
            <a:ext cx="2296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5485D1-57CC-48B0-B835-6C97BE670ABA}"/>
              </a:ext>
            </a:extLst>
          </p:cNvPr>
          <p:cNvSpPr txBox="1"/>
          <p:nvPr/>
        </p:nvSpPr>
        <p:spPr>
          <a:xfrm>
            <a:off x="6921500" y="1564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rgbClr val="000000"/>
                </a:solidFill>
                <a:ea typeface="Nanum Gothic Bold" panose="020B0600000101010101" charset="-127"/>
              </a:rPr>
              <a:t>▷ </a:t>
            </a:r>
            <a:r>
              <a:rPr lang="ko-KR" altLang="en-US" b="1"/>
              <a:t>컨텍스트 구조체의 초기화 정보</a:t>
            </a:r>
          </a:p>
          <a:p>
            <a:endParaRPr lang="ko-KR" alt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28547-84FA-5B9D-8C57-60AC3418C83E}"/>
              </a:ext>
            </a:extLst>
          </p:cNvPr>
          <p:cNvSpPr txBox="1"/>
          <p:nvPr/>
        </p:nvSpPr>
        <p:spPr>
          <a:xfrm>
            <a:off x="7185025" y="3380434"/>
            <a:ext cx="663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가 면서 실행된다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B0949C-01D1-0BE2-04DC-E2555F886A0E}"/>
              </a:ext>
            </a:extLst>
          </p:cNvPr>
          <p:cNvSpPr txBox="1"/>
          <p:nvPr/>
        </p:nvSpPr>
        <p:spPr>
          <a:xfrm>
            <a:off x="1163052" y="539416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1. </a:t>
            </a:r>
            <a:r>
              <a:rPr lang="ko-KR" altLang="en-US" sz="2800" b="1" spc="-300"/>
              <a:t>컨텍스트 스위칭</a:t>
            </a:r>
            <a:endParaRPr lang="ko-KR" altLang="en-US" sz="2800" b="1" spc="-300" dirty="0"/>
          </a:p>
        </p:txBody>
      </p:sp>
    </p:spTree>
    <p:extLst>
      <p:ext uri="{BB962C8B-B14F-4D97-AF65-F5344CB8AC3E}">
        <p14:creationId xmlns:p14="http://schemas.microsoft.com/office/powerpoint/2010/main" val="404640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3EBE6-D5C4-0D93-F470-E2CE76B7F296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C07A5C7-FA9B-5EE5-83B6-EC176464C1C1}"/>
              </a:ext>
            </a:extLst>
          </p:cNvPr>
          <p:cNvSpPr/>
          <p:nvPr/>
        </p:nvSpPr>
        <p:spPr>
          <a:xfrm>
            <a:off x="1597981" y="1957054"/>
            <a:ext cx="6827520" cy="44074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38DB1E3-4C91-8551-B9FC-F33136432788}"/>
              </a:ext>
            </a:extLst>
          </p:cNvPr>
          <p:cNvSpPr/>
          <p:nvPr/>
        </p:nvSpPr>
        <p:spPr>
          <a:xfrm>
            <a:off x="2899362" y="2797147"/>
            <a:ext cx="4224757" cy="27272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7EF461-1276-BD85-5C96-3FD1AE6EECD4}"/>
              </a:ext>
            </a:extLst>
          </p:cNvPr>
          <p:cNvCxnSpPr>
            <a:stCxn id="3" idx="1"/>
            <a:endCxn id="2" idx="1"/>
          </p:cNvCxnSpPr>
          <p:nvPr/>
        </p:nvCxnSpPr>
        <p:spPr>
          <a:xfrm flipH="1" flipV="1">
            <a:off x="2597848" y="2602508"/>
            <a:ext cx="920215" cy="594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2AB12C-AF5C-A1CF-4F2E-F74B58C6138E}"/>
              </a:ext>
            </a:extLst>
          </p:cNvPr>
          <p:cNvCxnSpPr>
            <a:stCxn id="3" idx="0"/>
            <a:endCxn id="2" idx="0"/>
          </p:cNvCxnSpPr>
          <p:nvPr/>
        </p:nvCxnSpPr>
        <p:spPr>
          <a:xfrm flipV="1">
            <a:off x="5011741" y="1957054"/>
            <a:ext cx="0" cy="840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C30FC6-3D7A-ACF4-9217-9741F8BAFE3F}"/>
              </a:ext>
            </a:extLst>
          </p:cNvPr>
          <p:cNvCxnSpPr>
            <a:stCxn id="3" idx="7"/>
            <a:endCxn id="2" idx="7"/>
          </p:cNvCxnSpPr>
          <p:nvPr/>
        </p:nvCxnSpPr>
        <p:spPr>
          <a:xfrm flipV="1">
            <a:off x="6505418" y="2602508"/>
            <a:ext cx="920216" cy="594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923029-8FFF-6349-D8E8-496635230D60}"/>
              </a:ext>
            </a:extLst>
          </p:cNvPr>
          <p:cNvCxnSpPr>
            <a:stCxn id="3" idx="5"/>
            <a:endCxn id="2" idx="5"/>
          </p:cNvCxnSpPr>
          <p:nvPr/>
        </p:nvCxnSpPr>
        <p:spPr>
          <a:xfrm>
            <a:off x="6505418" y="5125000"/>
            <a:ext cx="920216" cy="59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2A0E69-2DA0-5A3C-D9B7-6CCA972679A1}"/>
              </a:ext>
            </a:extLst>
          </p:cNvPr>
          <p:cNvCxnSpPr>
            <a:stCxn id="3" idx="6"/>
            <a:endCxn id="2" idx="6"/>
          </p:cNvCxnSpPr>
          <p:nvPr/>
        </p:nvCxnSpPr>
        <p:spPr>
          <a:xfrm>
            <a:off x="7124119" y="4160772"/>
            <a:ext cx="130138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F41D0E0-38F9-D501-68BD-C14A00DA8056}"/>
              </a:ext>
            </a:extLst>
          </p:cNvPr>
          <p:cNvCxnSpPr>
            <a:stCxn id="3" idx="4"/>
            <a:endCxn id="2" idx="4"/>
          </p:cNvCxnSpPr>
          <p:nvPr/>
        </p:nvCxnSpPr>
        <p:spPr>
          <a:xfrm>
            <a:off x="5011741" y="5524396"/>
            <a:ext cx="0" cy="840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9F17CA-CE9E-0DE3-7351-AD3514FD48A5}"/>
              </a:ext>
            </a:extLst>
          </p:cNvPr>
          <p:cNvCxnSpPr>
            <a:stCxn id="3" idx="3"/>
            <a:endCxn id="2" idx="3"/>
          </p:cNvCxnSpPr>
          <p:nvPr/>
        </p:nvCxnSpPr>
        <p:spPr>
          <a:xfrm flipH="1">
            <a:off x="2597848" y="5125000"/>
            <a:ext cx="920215" cy="59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D60C8D5-1A7B-75E7-EF8A-4E5C8253AFFB}"/>
              </a:ext>
            </a:extLst>
          </p:cNvPr>
          <p:cNvCxnSpPr>
            <a:stCxn id="2" idx="2"/>
            <a:endCxn id="3" idx="2"/>
          </p:cNvCxnSpPr>
          <p:nvPr/>
        </p:nvCxnSpPr>
        <p:spPr>
          <a:xfrm flipV="1">
            <a:off x="1597981" y="4160772"/>
            <a:ext cx="13013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858E3D-0E5C-31C0-957E-BD3301F36AD4}"/>
              </a:ext>
            </a:extLst>
          </p:cNvPr>
          <p:cNvSpPr txBox="1"/>
          <p:nvPr/>
        </p:nvSpPr>
        <p:spPr>
          <a:xfrm>
            <a:off x="3592773" y="2305600"/>
            <a:ext cx="12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task1</a:t>
            </a:r>
            <a:endParaRPr lang="ko-KR" alt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9C2276-8BEC-2E4A-74ED-820DEFF681DA}"/>
              </a:ext>
            </a:extLst>
          </p:cNvPr>
          <p:cNvSpPr txBox="1"/>
          <p:nvPr/>
        </p:nvSpPr>
        <p:spPr>
          <a:xfrm>
            <a:off x="5380778" y="2330496"/>
            <a:ext cx="12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task2</a:t>
            </a:r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9A3DE2-A224-78D0-DD45-AD4098EE14E1}"/>
              </a:ext>
            </a:extLst>
          </p:cNvPr>
          <p:cNvSpPr txBox="1"/>
          <p:nvPr/>
        </p:nvSpPr>
        <p:spPr>
          <a:xfrm>
            <a:off x="6965526" y="3351576"/>
            <a:ext cx="12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task3</a:t>
            </a:r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92561-F5CE-B82C-6D68-972F671ADE61}"/>
              </a:ext>
            </a:extLst>
          </p:cNvPr>
          <p:cNvSpPr txBox="1"/>
          <p:nvPr/>
        </p:nvSpPr>
        <p:spPr>
          <a:xfrm>
            <a:off x="6982118" y="4631534"/>
            <a:ext cx="12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task4</a:t>
            </a:r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EC0284-F00D-C52B-7067-42436F06E30A}"/>
              </a:ext>
            </a:extLst>
          </p:cNvPr>
          <p:cNvSpPr txBox="1"/>
          <p:nvPr/>
        </p:nvSpPr>
        <p:spPr>
          <a:xfrm>
            <a:off x="5380778" y="5607979"/>
            <a:ext cx="12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task5</a:t>
            </a:r>
            <a:endParaRPr lang="ko-KR" alt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132A1-2D13-7691-7D95-688E9F74A0ED}"/>
              </a:ext>
            </a:extLst>
          </p:cNvPr>
          <p:cNvSpPr txBox="1"/>
          <p:nvPr/>
        </p:nvSpPr>
        <p:spPr>
          <a:xfrm>
            <a:off x="3416036" y="5646703"/>
            <a:ext cx="12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task6</a:t>
            </a:r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65223-CC3B-A79A-5478-DAA7B8B64FA7}"/>
              </a:ext>
            </a:extLst>
          </p:cNvPr>
          <p:cNvSpPr txBox="1"/>
          <p:nvPr/>
        </p:nvSpPr>
        <p:spPr>
          <a:xfrm>
            <a:off x="1831288" y="4561027"/>
            <a:ext cx="12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task7</a:t>
            </a:r>
            <a:endParaRPr lang="ko-KR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5856D-20D4-D118-4C3D-FA945F542DF1}"/>
              </a:ext>
            </a:extLst>
          </p:cNvPr>
          <p:cNvSpPr txBox="1"/>
          <p:nvPr/>
        </p:nvSpPr>
        <p:spPr>
          <a:xfrm>
            <a:off x="1909804" y="3142078"/>
            <a:ext cx="12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task8</a:t>
            </a:r>
            <a:endParaRPr lang="ko-KR" alt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44C46C-E5A8-FBC0-0A68-8F94BB65301B}"/>
              </a:ext>
            </a:extLst>
          </p:cNvPr>
          <p:cNvSpPr txBox="1"/>
          <p:nvPr/>
        </p:nvSpPr>
        <p:spPr>
          <a:xfrm>
            <a:off x="7999097" y="2023864"/>
            <a:ext cx="380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순환 큐를 기본으로 약간의 변형을 더해 </a:t>
            </a:r>
            <a:r>
              <a:rPr lang="en-US" altLang="ko-KR" b="1"/>
              <a:t>task qeueu</a:t>
            </a:r>
            <a:r>
              <a:rPr lang="ko-KR" altLang="en-US" b="1"/>
              <a:t>를 설계 하였다</a:t>
            </a:r>
            <a:r>
              <a:rPr lang="en-US" altLang="ko-KR" b="1"/>
              <a:t>.</a:t>
            </a:r>
            <a:endParaRPr lang="ko-KR" altLang="en-US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7D7626-B73C-A14E-56EA-F37915BB1A7B}"/>
              </a:ext>
            </a:extLst>
          </p:cNvPr>
          <p:cNvCxnSpPr>
            <a:cxnSpLocks/>
          </p:cNvCxnSpPr>
          <p:nvPr/>
        </p:nvCxnSpPr>
        <p:spPr>
          <a:xfrm>
            <a:off x="3592773" y="1616445"/>
            <a:ext cx="127721" cy="389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2322505-056C-56E5-46B7-26BC10C023A9}"/>
              </a:ext>
            </a:extLst>
          </p:cNvPr>
          <p:cNvCxnSpPr>
            <a:cxnSpLocks/>
          </p:cNvCxnSpPr>
          <p:nvPr/>
        </p:nvCxnSpPr>
        <p:spPr>
          <a:xfrm>
            <a:off x="1276539" y="2899525"/>
            <a:ext cx="456117" cy="225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4C18415-A147-58D0-890F-77C32EFA941E}"/>
              </a:ext>
            </a:extLst>
          </p:cNvPr>
          <p:cNvSpPr txBox="1"/>
          <p:nvPr/>
        </p:nvSpPr>
        <p:spPr>
          <a:xfrm>
            <a:off x="3162664" y="1357906"/>
            <a:ext cx="76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head</a:t>
            </a:r>
            <a:endParaRPr lang="ko-KR" altLang="en-US" sz="14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8E2B6-95E9-3414-7131-B81C90426AAA}"/>
              </a:ext>
            </a:extLst>
          </p:cNvPr>
          <p:cNvSpPr txBox="1"/>
          <p:nvPr/>
        </p:nvSpPr>
        <p:spPr>
          <a:xfrm>
            <a:off x="861249" y="2655469"/>
            <a:ext cx="76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tail</a:t>
            </a:r>
            <a:endParaRPr lang="ko-KR" altLang="en-US" sz="1400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89C7F-F096-4422-C62C-F63592AD0E25}"/>
              </a:ext>
            </a:extLst>
          </p:cNvPr>
          <p:cNvSpPr txBox="1"/>
          <p:nvPr/>
        </p:nvSpPr>
        <p:spPr>
          <a:xfrm>
            <a:off x="8639298" y="5386387"/>
            <a:ext cx="1045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current</a:t>
            </a:r>
            <a:endParaRPr lang="ko-KR" altLang="en-US" sz="1400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A36C4C2-B648-7891-BC69-19E79F63C348}"/>
              </a:ext>
            </a:extLst>
          </p:cNvPr>
          <p:cNvCxnSpPr>
            <a:cxnSpLocks/>
          </p:cNvCxnSpPr>
          <p:nvPr/>
        </p:nvCxnSpPr>
        <p:spPr>
          <a:xfrm flipH="1" flipV="1">
            <a:off x="8192193" y="5233402"/>
            <a:ext cx="448799" cy="2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7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E73F2F-C900-5B41-41FE-008B62613D8F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2DFD551-C2E6-4C98-11D6-636525B74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86" r="29333" b="43007"/>
          <a:stretch/>
        </p:blipFill>
        <p:spPr bwMode="auto">
          <a:xfrm>
            <a:off x="1842062" y="1390475"/>
            <a:ext cx="7202350" cy="22868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EADA7-2042-6031-A868-D73386AC6FB5}"/>
              </a:ext>
            </a:extLst>
          </p:cNvPr>
          <p:cNvSpPr txBox="1"/>
          <p:nvPr/>
        </p:nvSpPr>
        <p:spPr>
          <a:xfrm>
            <a:off x="1842061" y="3870771"/>
            <a:ext cx="720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Task queue</a:t>
            </a:r>
            <a:r>
              <a:rPr lang="ko-KR" altLang="en-US" b="1"/>
              <a:t>를 제어하는 함수들이다</a:t>
            </a:r>
            <a:r>
              <a:rPr lang="en-US" altLang="ko-KR" b="1"/>
              <a:t>. 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96414-DC9D-3D10-BAB3-C662874DB55E}"/>
              </a:ext>
            </a:extLst>
          </p:cNvPr>
          <p:cNvSpPr txBox="1"/>
          <p:nvPr/>
        </p:nvSpPr>
        <p:spPr>
          <a:xfrm>
            <a:off x="1842060" y="4468298"/>
            <a:ext cx="720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enqueue -&gt; task</a:t>
            </a:r>
            <a:r>
              <a:rPr lang="ko-KR" altLang="en-US" b="1"/>
              <a:t>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C4373-0BE3-2297-0AEC-170C4E032BDD}"/>
              </a:ext>
            </a:extLst>
          </p:cNvPr>
          <p:cNvSpPr txBox="1"/>
          <p:nvPr/>
        </p:nvSpPr>
        <p:spPr>
          <a:xfrm>
            <a:off x="1842060" y="4846364"/>
            <a:ext cx="720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dequeue -&gt; task</a:t>
            </a:r>
            <a:r>
              <a:rPr lang="ko-KR" altLang="en-US" b="1"/>
              <a:t> 종료</a:t>
            </a:r>
            <a:r>
              <a:rPr lang="en-US" altLang="ko-KR" b="1"/>
              <a:t>, </a:t>
            </a:r>
            <a:r>
              <a:rPr lang="ko-KR" altLang="en-US" b="1"/>
              <a:t>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6DF81-661F-71EC-E840-E24B6F1AA9B3}"/>
              </a:ext>
            </a:extLst>
          </p:cNvPr>
          <p:cNvSpPr txBox="1"/>
          <p:nvPr/>
        </p:nvSpPr>
        <p:spPr>
          <a:xfrm>
            <a:off x="1842060" y="5225332"/>
            <a:ext cx="720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get_next_task -&gt; </a:t>
            </a:r>
            <a:r>
              <a:rPr lang="ko-KR" altLang="en-US" b="1"/>
              <a:t>스케줄링을 위해 다음 실행시킬 </a:t>
            </a:r>
            <a:r>
              <a:rPr lang="en-US" altLang="ko-KR" b="1"/>
              <a:t>task</a:t>
            </a:r>
            <a:r>
              <a:rPr lang="ko-KR" altLang="en-US" b="1"/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172664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2251A-D0D8-8942-4D61-140B692B6891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4DFD-BE02-DCD5-4632-A8CA925C63C4}"/>
              </a:ext>
            </a:extLst>
          </p:cNvPr>
          <p:cNvSpPr txBox="1"/>
          <p:nvPr/>
        </p:nvSpPr>
        <p:spPr>
          <a:xfrm>
            <a:off x="2557284" y="3105834"/>
            <a:ext cx="750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스케줄러는 </a:t>
            </a:r>
            <a:r>
              <a:rPr lang="en-US" altLang="ko-KR" sz="3600" b="1"/>
              <a:t>Round Robin</a:t>
            </a:r>
            <a:r>
              <a:rPr lang="ko-KR" altLang="en-US" sz="3600" b="1"/>
              <a:t>으로 구현</a:t>
            </a:r>
            <a:r>
              <a:rPr lang="en-US" altLang="ko-KR" sz="3600" b="1"/>
              <a:t>!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398927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9477808" cy="5377594"/>
            <a:chOff x="1551140" y="1062636"/>
            <a:chExt cx="9477808" cy="537759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9477808" cy="5377594"/>
              <a:chOff x="861249" y="1357906"/>
              <a:chExt cx="8823918" cy="5006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0FE637-D5CE-B1A5-612F-7888FAFCF25B}"/>
                  </a:ext>
                </a:extLst>
              </p:cNvPr>
              <p:cNvCxnSpPr>
                <a:stCxn id="6" idx="3"/>
                <a:endCxn id="5" idx="3"/>
              </p:cNvCxnSpPr>
              <p:nvPr/>
            </p:nvCxnSpPr>
            <p:spPr>
              <a:xfrm flipH="1">
                <a:off x="2597848" y="5125000"/>
                <a:ext cx="920215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D01981-3B6C-05B4-1256-A7E9B8BB56EB}"/>
                  </a:ext>
                </a:extLst>
              </p:cNvPr>
              <p:cNvSpPr txBox="1"/>
              <p:nvPr/>
            </p:nvSpPr>
            <p:spPr>
              <a:xfrm>
                <a:off x="3416036" y="5646703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task6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1831288" y="4561027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8639298" y="5386387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2193" y="5233402"/>
                <a:ext cx="448799" cy="228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16" y="4454168"/>
                <a:ext cx="680255" cy="275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5984977" y="4227314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1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9477808" cy="5377594"/>
            <a:chOff x="1551140" y="1062636"/>
            <a:chExt cx="9477808" cy="537759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9477808" cy="5377594"/>
              <a:chOff x="861249" y="1357906"/>
              <a:chExt cx="8823918" cy="5006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0FE637-D5CE-B1A5-612F-7888FAFCF25B}"/>
                  </a:ext>
                </a:extLst>
              </p:cNvPr>
              <p:cNvCxnSpPr>
                <a:stCxn id="6" idx="3"/>
                <a:endCxn id="5" idx="3"/>
              </p:cNvCxnSpPr>
              <p:nvPr/>
            </p:nvCxnSpPr>
            <p:spPr>
              <a:xfrm flipH="1">
                <a:off x="2597848" y="5125000"/>
                <a:ext cx="920215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D01981-3B6C-05B4-1256-A7E9B8BB56EB}"/>
                  </a:ext>
                </a:extLst>
              </p:cNvPr>
              <p:cNvSpPr txBox="1"/>
              <p:nvPr/>
            </p:nvSpPr>
            <p:spPr>
              <a:xfrm>
                <a:off x="3416036" y="5646703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task6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1831288" y="4561027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8639298" y="5386387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2193" y="5233402"/>
                <a:ext cx="448799" cy="228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16" y="4454168"/>
                <a:ext cx="680255" cy="275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5984977" y="4227314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31B748B-4D90-6F69-DE30-B0786E3B904A}"/>
              </a:ext>
            </a:extLst>
          </p:cNvPr>
          <p:cNvSpPr txBox="1"/>
          <p:nvPr/>
        </p:nvSpPr>
        <p:spPr>
          <a:xfrm>
            <a:off x="5224539" y="4478822"/>
            <a:ext cx="193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get_next_task !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9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8124795" cy="5642073"/>
            <a:chOff x="1551140" y="1062636"/>
            <a:chExt cx="8124795" cy="564207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8124795" cy="5642073"/>
              <a:chOff x="861249" y="1357906"/>
              <a:chExt cx="7564252" cy="525281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0FE637-D5CE-B1A5-612F-7888FAFCF25B}"/>
                  </a:ext>
                </a:extLst>
              </p:cNvPr>
              <p:cNvCxnSpPr>
                <a:stCxn id="6" idx="3"/>
                <a:endCxn id="5" idx="3"/>
              </p:cNvCxnSpPr>
              <p:nvPr/>
            </p:nvCxnSpPr>
            <p:spPr>
              <a:xfrm flipH="1">
                <a:off x="2597848" y="5125000"/>
                <a:ext cx="920215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D01981-3B6C-05B4-1256-A7E9B8BB56EB}"/>
                  </a:ext>
                </a:extLst>
              </p:cNvPr>
              <p:cNvSpPr txBox="1"/>
              <p:nvPr/>
            </p:nvSpPr>
            <p:spPr>
              <a:xfrm>
                <a:off x="3416036" y="5646703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task6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1831288" y="4561027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7191073" y="6302946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43967" y="6149962"/>
                <a:ext cx="448799" cy="228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0778" y="4703314"/>
                <a:ext cx="299960" cy="6019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5479245" y="4758774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267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8124795" cy="5785845"/>
            <a:chOff x="1551140" y="1062636"/>
            <a:chExt cx="8124795" cy="578584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8124795" cy="5785845"/>
              <a:chOff x="861249" y="1357906"/>
              <a:chExt cx="7564252" cy="538667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0FE637-D5CE-B1A5-612F-7888FAFCF25B}"/>
                  </a:ext>
                </a:extLst>
              </p:cNvPr>
              <p:cNvCxnSpPr>
                <a:stCxn id="6" idx="3"/>
                <a:endCxn id="5" idx="3"/>
              </p:cNvCxnSpPr>
              <p:nvPr/>
            </p:nvCxnSpPr>
            <p:spPr>
              <a:xfrm flipH="1">
                <a:off x="2597848" y="5125000"/>
                <a:ext cx="920215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D01981-3B6C-05B4-1256-A7E9B8BB56EB}"/>
                  </a:ext>
                </a:extLst>
              </p:cNvPr>
              <p:cNvSpPr txBox="1"/>
              <p:nvPr/>
            </p:nvSpPr>
            <p:spPr>
              <a:xfrm>
                <a:off x="3416036" y="5646703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task6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1831288" y="4561027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2623338" y="6436799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460" y="6266463"/>
                <a:ext cx="286173" cy="3182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4795" y="4745693"/>
                <a:ext cx="417349" cy="538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4507621" y="4874160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7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8124795" cy="5785845"/>
            <a:chOff x="1551140" y="1062636"/>
            <a:chExt cx="8124795" cy="578584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8124795" cy="5785845"/>
              <a:chOff x="861249" y="1357906"/>
              <a:chExt cx="7564252" cy="538667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0FE637-D5CE-B1A5-612F-7888FAFCF25B}"/>
                  </a:ext>
                </a:extLst>
              </p:cNvPr>
              <p:cNvCxnSpPr>
                <a:stCxn id="6" idx="3"/>
                <a:endCxn id="5" idx="3"/>
              </p:cNvCxnSpPr>
              <p:nvPr/>
            </p:nvCxnSpPr>
            <p:spPr>
              <a:xfrm flipH="1">
                <a:off x="2597848" y="5125000"/>
                <a:ext cx="920215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D01981-3B6C-05B4-1256-A7E9B8BB56EB}"/>
                  </a:ext>
                </a:extLst>
              </p:cNvPr>
              <p:cNvSpPr txBox="1"/>
              <p:nvPr/>
            </p:nvSpPr>
            <p:spPr>
              <a:xfrm>
                <a:off x="3416036" y="5646703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task6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1831288" y="4561027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2623338" y="6436799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460" y="6266463"/>
                <a:ext cx="286173" cy="3182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4795" y="4745693"/>
                <a:ext cx="417349" cy="538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4507621" y="4874160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1BEA93-D012-B6C1-3DDD-4EC5A0608253}"/>
              </a:ext>
            </a:extLst>
          </p:cNvPr>
          <p:cNvSpPr txBox="1"/>
          <p:nvPr/>
        </p:nvSpPr>
        <p:spPr>
          <a:xfrm>
            <a:off x="5295270" y="3136821"/>
            <a:ext cx="162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dequeue(6) 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8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543C7-38F1-8064-775A-5D2A0EA05734}"/>
              </a:ext>
            </a:extLst>
          </p:cNvPr>
          <p:cNvSpPr txBox="1"/>
          <p:nvPr/>
        </p:nvSpPr>
        <p:spPr>
          <a:xfrm>
            <a:off x="1264920" y="749300"/>
            <a:ext cx="24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프로젝트 목표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5D569-47D4-C3EB-F038-F5D882989BFB}"/>
              </a:ext>
            </a:extLst>
          </p:cNvPr>
          <p:cNvSpPr txBox="1"/>
          <p:nvPr/>
        </p:nvSpPr>
        <p:spPr>
          <a:xfrm>
            <a:off x="1767840" y="1567795"/>
            <a:ext cx="7787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현대</a:t>
            </a:r>
            <a:r>
              <a:rPr lang="ko-KR" altLang="ko-KR" sz="1800" b="1" kern="100">
                <a:effectLst/>
                <a:latin typeface="+mn-ea"/>
              </a:rPr>
              <a:t> </a:t>
            </a:r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컴퓨터의</a:t>
            </a:r>
            <a:r>
              <a:rPr lang="ko-KR" altLang="ko-KR" sz="1800" b="1" kern="100">
                <a:effectLst/>
                <a:latin typeface="+mn-ea"/>
              </a:rPr>
              <a:t> </a:t>
            </a:r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가장</a:t>
            </a:r>
            <a:r>
              <a:rPr lang="ko-KR" altLang="ko-KR" sz="1800" b="1" kern="100">
                <a:effectLst/>
                <a:latin typeface="+mn-ea"/>
              </a:rPr>
              <a:t> </a:t>
            </a:r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일반적인</a:t>
            </a:r>
            <a:r>
              <a:rPr lang="en-US" altLang="ko-KR" sz="1800" b="1" kern="100">
                <a:effectLst/>
                <a:latin typeface="+mn-ea"/>
              </a:rPr>
              <a:t> CPU</a:t>
            </a:r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인</a:t>
            </a:r>
            <a:r>
              <a:rPr lang="en-US" altLang="ko-KR" sz="1800" b="1" kern="100">
                <a:effectLst/>
                <a:latin typeface="+mn-ea"/>
              </a:rPr>
              <a:t> </a:t>
            </a:r>
            <a:r>
              <a:rPr lang="en-US" altLang="ko-KR" sz="1800" b="1" kern="100">
                <a:solidFill>
                  <a:srgbClr val="FF0000"/>
                </a:solidFill>
                <a:effectLst/>
                <a:latin typeface="+mn-ea"/>
              </a:rPr>
              <a:t>x86 64 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아키텍처를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기반</a:t>
            </a:r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으로</a:t>
            </a:r>
            <a:r>
              <a:rPr lang="ko-KR" altLang="ko-KR" sz="1800" b="1" kern="100">
                <a:effectLst/>
                <a:latin typeface="+mn-ea"/>
              </a:rPr>
              <a:t> </a:t>
            </a:r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리눅스</a:t>
            </a:r>
            <a:r>
              <a:rPr lang="ko-KR" altLang="ko-KR" sz="1800" b="1" kern="100">
                <a:effectLst/>
                <a:latin typeface="+mn-ea"/>
              </a:rPr>
              <a:t> </a:t>
            </a:r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커널</a:t>
            </a:r>
            <a:r>
              <a:rPr lang="ko-KR" altLang="ko-KR" sz="1800" b="1" kern="100">
                <a:effectLst/>
                <a:latin typeface="+mn-ea"/>
              </a:rPr>
              <a:t> </a:t>
            </a:r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모듈에서</a:t>
            </a:r>
            <a:r>
              <a:rPr lang="ko-KR" altLang="ko-KR" sz="1800" b="1" kern="100">
                <a:effectLst/>
                <a:latin typeface="+mn-ea"/>
              </a:rPr>
              <a:t> 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컨텍스트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스위치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및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스케줄러를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시뮬레이션</a:t>
            </a:r>
            <a:r>
              <a:rPr lang="ko-KR" altLang="ko-KR" sz="1800" b="1" kern="10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ko-KR" sz="1800" b="1" kern="100">
                <a:effectLst/>
                <a:latin typeface="+mn-ea"/>
                <a:cs typeface="Times New Roman" panose="02020603050405020304" pitchFamily="18" charset="0"/>
              </a:rPr>
              <a:t>한다</a:t>
            </a:r>
            <a:r>
              <a:rPr lang="en-US" altLang="ko-KR" sz="1800" b="1" kern="100">
                <a:effectLst/>
                <a:latin typeface="+mn-ea"/>
              </a:rPr>
              <a:t>.</a:t>
            </a:r>
            <a:endParaRPr lang="ko-KR" altLang="en-US" b="1">
              <a:latin typeface="+mn-ea"/>
            </a:endParaRPr>
          </a:p>
        </p:txBody>
      </p:sp>
      <p:pic>
        <p:nvPicPr>
          <p:cNvPr id="8" name="그림 7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BE611A73-E230-8CB1-47FB-7A3381E8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34" y="3672328"/>
            <a:ext cx="5505066" cy="2638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E1380-F4F8-12EB-DB21-C94AC55D03F9}"/>
              </a:ext>
            </a:extLst>
          </p:cNvPr>
          <p:cNvSpPr txBox="1"/>
          <p:nvPr/>
        </p:nvSpPr>
        <p:spPr>
          <a:xfrm>
            <a:off x="1276734" y="3111500"/>
            <a:ext cx="25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프로젝트 요약 </a:t>
            </a:r>
          </a:p>
        </p:txBody>
      </p:sp>
    </p:spTree>
    <p:extLst>
      <p:ext uri="{BB962C8B-B14F-4D97-AF65-F5344CB8AC3E}">
        <p14:creationId xmlns:p14="http://schemas.microsoft.com/office/powerpoint/2010/main" val="245489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8124795" cy="5377594"/>
            <a:chOff x="1551140" y="1062636"/>
            <a:chExt cx="8124795" cy="537759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8124795" cy="5377594"/>
              <a:chOff x="861249" y="1357906"/>
              <a:chExt cx="7564252" cy="5006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2844877" y="530309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1386869" y="5977311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7191" y="5715128"/>
                <a:ext cx="286173" cy="3182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3135" y="4562166"/>
                <a:ext cx="758711" cy="3657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3363881" y="4387968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82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8124795" cy="5377594"/>
            <a:chOff x="1551140" y="1062636"/>
            <a:chExt cx="8124795" cy="537759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8124795" cy="5377594"/>
              <a:chOff x="861249" y="1357906"/>
              <a:chExt cx="7564252" cy="5006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2844877" y="530309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1386869" y="5977311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7191" y="5715128"/>
                <a:ext cx="286173" cy="3182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3135" y="4562166"/>
                <a:ext cx="758711" cy="3657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3363881" y="4387968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CBEC6A-0F5C-90BC-87D4-9E7984F40DED}"/>
              </a:ext>
            </a:extLst>
          </p:cNvPr>
          <p:cNvSpPr txBox="1"/>
          <p:nvPr/>
        </p:nvSpPr>
        <p:spPr>
          <a:xfrm>
            <a:off x="5380707" y="3136821"/>
            <a:ext cx="162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enqueue 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345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2. Task queue, </a:t>
            </a:r>
            <a:r>
              <a:rPr lang="ko-KR" altLang="en-US" sz="2800" b="1" spc="-300"/>
              <a:t>스케줄링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8124795" cy="5773915"/>
            <a:chOff x="1551140" y="1062636"/>
            <a:chExt cx="8124795" cy="577391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8124795" cy="5773915"/>
              <a:chOff x="861249" y="1357906"/>
              <a:chExt cx="7564252" cy="5375564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627513" y="2297095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3475773" y="5564975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2109640" y="457317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2527986" y="6425693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2980" y="6285088"/>
                <a:ext cx="286173" cy="3182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7270" y="4663560"/>
                <a:ext cx="370040" cy="5506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3827020" y="4714340"/>
                <a:ext cx="647416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  <p:cxnSp>
            <p:nvCxnSpPr>
              <p:cNvPr id="2" name="직선 연결선 1">
                <a:extLst>
                  <a:ext uri="{FF2B5EF4-FFF2-40B4-BE49-F238E27FC236}">
                    <a16:creationId xmlns:a16="http://schemas.microsoft.com/office/drawing/2014/main" id="{B7BE8CFF-C949-E9AD-1D91-1040EC645776}"/>
                  </a:ext>
                </a:extLst>
              </p:cNvPr>
              <p:cNvCxnSpPr>
                <a:cxnSpLocks/>
                <a:stCxn id="5" idx="3"/>
                <a:endCxn id="6" idx="3"/>
              </p:cNvCxnSpPr>
              <p:nvPr/>
            </p:nvCxnSpPr>
            <p:spPr>
              <a:xfrm flipV="1">
                <a:off x="2597849" y="5125000"/>
                <a:ext cx="920215" cy="5940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0A8ECB-5708-39FA-577C-FBDB01DBEE1A}"/>
                  </a:ext>
                </a:extLst>
              </p:cNvPr>
              <p:cNvSpPr txBox="1"/>
              <p:nvPr/>
            </p:nvSpPr>
            <p:spPr>
              <a:xfrm>
                <a:off x="2098418" y="3224810"/>
                <a:ext cx="1226667" cy="343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task9</a:t>
                </a:r>
                <a:endParaRPr lang="ko-KR" altLang="en-US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CBEC6A-0F5C-90BC-87D4-9E7984F40DED}"/>
              </a:ext>
            </a:extLst>
          </p:cNvPr>
          <p:cNvSpPr txBox="1"/>
          <p:nvPr/>
        </p:nvSpPr>
        <p:spPr>
          <a:xfrm>
            <a:off x="5380707" y="3136821"/>
            <a:ext cx="162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enqueue 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20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175A2-77B8-9898-62D3-075C6E197AA2}"/>
              </a:ext>
            </a:extLst>
          </p:cNvPr>
          <p:cNvSpPr txBox="1"/>
          <p:nvPr/>
        </p:nvSpPr>
        <p:spPr>
          <a:xfrm>
            <a:off x="1163052" y="53941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3. </a:t>
            </a:r>
            <a:r>
              <a:rPr lang="ko-KR" altLang="en-US" sz="2800" b="1" spc="-300"/>
              <a:t>인터럽트</a:t>
            </a:r>
            <a:endParaRPr lang="ko-KR" altLang="en-US" sz="2800" b="1" spc="-300" dirty="0"/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B073A61-71E8-39C7-1C89-D9DD8F9F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66" y="1660910"/>
            <a:ext cx="8424382" cy="16887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0FA2B81-D820-D70B-9AE7-9AD068628EDB}"/>
              </a:ext>
            </a:extLst>
          </p:cNvPr>
          <p:cNvCxnSpPr>
            <a:cxnSpLocks/>
          </p:cNvCxnSpPr>
          <p:nvPr/>
        </p:nvCxnSpPr>
        <p:spPr>
          <a:xfrm>
            <a:off x="9359713" y="2705878"/>
            <a:ext cx="5809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BD2525-B197-8953-EA04-4E6391AF6E74}"/>
              </a:ext>
            </a:extLst>
          </p:cNvPr>
          <p:cNvSpPr txBox="1"/>
          <p:nvPr/>
        </p:nvSpPr>
        <p:spPr>
          <a:xfrm>
            <a:off x="9291804" y="2754757"/>
            <a:ext cx="162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10ms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2BA9BE-4372-2D19-045C-BAE0C97A64F4}"/>
              </a:ext>
            </a:extLst>
          </p:cNvPr>
          <p:cNvCxnSpPr>
            <a:cxnSpLocks/>
          </p:cNvCxnSpPr>
          <p:nvPr/>
        </p:nvCxnSpPr>
        <p:spPr>
          <a:xfrm>
            <a:off x="2805004" y="2898489"/>
            <a:ext cx="10155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27F5EF-77DC-D7CF-0CF1-B25BC26A42C8}"/>
              </a:ext>
            </a:extLst>
          </p:cNvPr>
          <p:cNvSpPr txBox="1"/>
          <p:nvPr/>
        </p:nvSpPr>
        <p:spPr>
          <a:xfrm>
            <a:off x="2600278" y="2939423"/>
            <a:ext cx="184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스케줄러 호출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E1A439-4976-F71A-426E-380A1FE23725}"/>
              </a:ext>
            </a:extLst>
          </p:cNvPr>
          <p:cNvCxnSpPr/>
          <p:nvPr/>
        </p:nvCxnSpPr>
        <p:spPr>
          <a:xfrm>
            <a:off x="7106970" y="1774479"/>
            <a:ext cx="742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EC63CF-68EF-B861-8E79-A0EB10F7B33A}"/>
              </a:ext>
            </a:extLst>
          </p:cNvPr>
          <p:cNvSpPr txBox="1"/>
          <p:nvPr/>
        </p:nvSpPr>
        <p:spPr>
          <a:xfrm>
            <a:off x="7924730" y="1589813"/>
            <a:ext cx="2405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인터럽트 핸들러 함수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47741-67EA-3B84-16D8-5D083A0D0AA9}"/>
              </a:ext>
            </a:extLst>
          </p:cNvPr>
          <p:cNvSpPr txBox="1"/>
          <p:nvPr/>
        </p:nvSpPr>
        <p:spPr>
          <a:xfrm>
            <a:off x="1535930" y="4120952"/>
            <a:ext cx="665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10ms </a:t>
            </a:r>
            <a:r>
              <a:rPr lang="ko-KR" altLang="en-US" b="1">
                <a:solidFill>
                  <a:srgbClr val="FF0000"/>
                </a:solidFill>
              </a:rPr>
              <a:t>마다 </a:t>
            </a:r>
            <a:r>
              <a:rPr lang="ko-KR" altLang="en-US" b="1"/>
              <a:t>인터럽트를 발생시켜서 </a:t>
            </a:r>
            <a:r>
              <a:rPr lang="ko-KR" altLang="en-US" b="1">
                <a:solidFill>
                  <a:srgbClr val="FF0000"/>
                </a:solidFill>
              </a:rPr>
              <a:t>스케줄러를 호출</a:t>
            </a:r>
            <a:r>
              <a:rPr lang="ko-KR" altLang="en-US" b="1"/>
              <a:t>한다 </a:t>
            </a:r>
            <a:r>
              <a:rPr lang="en-US" altLang="ko-KR" b="1"/>
              <a:t>! but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B4946-C8A8-1016-A739-53BFF9523C5E}"/>
              </a:ext>
            </a:extLst>
          </p:cNvPr>
          <p:cNvSpPr txBox="1"/>
          <p:nvPr/>
        </p:nvSpPr>
        <p:spPr>
          <a:xfrm>
            <a:off x="3056913" y="5083521"/>
            <a:ext cx="650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본 프로젝트에선 이 부분이 정상적으로 동작하지 않는다</a:t>
            </a:r>
            <a:r>
              <a:rPr lang="en-US" altLang="ko-KR" b="1"/>
              <a:t>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14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3. </a:t>
            </a:r>
            <a:r>
              <a:rPr lang="ko-KR" altLang="en-US" sz="2800" b="1" spc="-300"/>
              <a:t>인터럽트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9477808" cy="5377594"/>
            <a:chOff x="1551140" y="1062636"/>
            <a:chExt cx="9477808" cy="537759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9477808" cy="5377594"/>
              <a:chOff x="861249" y="1357906"/>
              <a:chExt cx="8823918" cy="5006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0FE637-D5CE-B1A5-612F-7888FAFCF25B}"/>
                  </a:ext>
                </a:extLst>
              </p:cNvPr>
              <p:cNvCxnSpPr>
                <a:stCxn id="6" idx="3"/>
                <a:endCxn id="5" idx="3"/>
              </p:cNvCxnSpPr>
              <p:nvPr/>
            </p:nvCxnSpPr>
            <p:spPr>
              <a:xfrm flipH="1">
                <a:off x="2597848" y="5125000"/>
                <a:ext cx="920215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D01981-3B6C-05B4-1256-A7E9B8BB56EB}"/>
                  </a:ext>
                </a:extLst>
              </p:cNvPr>
              <p:cNvSpPr txBox="1"/>
              <p:nvPr/>
            </p:nvSpPr>
            <p:spPr>
              <a:xfrm>
                <a:off x="3416036" y="5646703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task6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1831288" y="4561027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8639298" y="5386387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2193" y="5233402"/>
                <a:ext cx="448799" cy="228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16" y="4454168"/>
                <a:ext cx="680255" cy="275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5984977" y="4227314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177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3. </a:t>
            </a:r>
            <a:r>
              <a:rPr lang="ko-KR" altLang="en-US" sz="2800" b="1" spc="-300"/>
              <a:t>인터럽트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9477808" cy="5377594"/>
            <a:chOff x="1551140" y="1062636"/>
            <a:chExt cx="9477808" cy="537759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9477808" cy="5377594"/>
              <a:chOff x="861249" y="1357906"/>
              <a:chExt cx="8823918" cy="5006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0FE637-D5CE-B1A5-612F-7888FAFCF25B}"/>
                  </a:ext>
                </a:extLst>
              </p:cNvPr>
              <p:cNvCxnSpPr>
                <a:stCxn id="6" idx="3"/>
                <a:endCxn id="5" idx="3"/>
              </p:cNvCxnSpPr>
              <p:nvPr/>
            </p:nvCxnSpPr>
            <p:spPr>
              <a:xfrm flipH="1">
                <a:off x="2597848" y="5125000"/>
                <a:ext cx="920215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D01981-3B6C-05B4-1256-A7E9B8BB56EB}"/>
                  </a:ext>
                </a:extLst>
              </p:cNvPr>
              <p:cNvSpPr txBox="1"/>
              <p:nvPr/>
            </p:nvSpPr>
            <p:spPr>
              <a:xfrm>
                <a:off x="3416036" y="5646703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task6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1831288" y="4561027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8639298" y="5386387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2193" y="5233402"/>
                <a:ext cx="448799" cy="228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16" y="4454168"/>
                <a:ext cx="680255" cy="275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5984977" y="4227314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EB98D9-659B-EF40-E458-29112EFBADA4}"/>
              </a:ext>
            </a:extLst>
          </p:cNvPr>
          <p:cNvSpPr txBox="1"/>
          <p:nvPr/>
        </p:nvSpPr>
        <p:spPr>
          <a:xfrm>
            <a:off x="5456831" y="3114916"/>
            <a:ext cx="193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interrupt!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9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3. </a:t>
            </a:r>
            <a:r>
              <a:rPr lang="ko-KR" altLang="en-US" sz="2800" b="1" spc="-300"/>
              <a:t>인터럽트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96408" y="1062636"/>
            <a:ext cx="10089718" cy="5377594"/>
            <a:chOff x="1551140" y="1062636"/>
            <a:chExt cx="10089718" cy="537759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9477808" cy="5377594"/>
              <a:chOff x="861249" y="1357906"/>
              <a:chExt cx="8823918" cy="5006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0FE637-D5CE-B1A5-612F-7888FAFCF25B}"/>
                  </a:ext>
                </a:extLst>
              </p:cNvPr>
              <p:cNvCxnSpPr>
                <a:stCxn id="6" idx="3"/>
                <a:endCxn id="5" idx="3"/>
              </p:cNvCxnSpPr>
              <p:nvPr/>
            </p:nvCxnSpPr>
            <p:spPr>
              <a:xfrm flipH="1">
                <a:off x="2597848" y="5125000"/>
                <a:ext cx="920215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D01981-3B6C-05B4-1256-A7E9B8BB56EB}"/>
                  </a:ext>
                </a:extLst>
              </p:cNvPr>
              <p:cNvSpPr txBox="1"/>
              <p:nvPr/>
            </p:nvSpPr>
            <p:spPr>
              <a:xfrm>
                <a:off x="3416036" y="5646703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task6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1831288" y="4561027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8639298" y="5386387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2193" y="5233402"/>
                <a:ext cx="448799" cy="228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9826" y="3616170"/>
                <a:ext cx="827530" cy="4070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02106A7E-1930-95A3-F5CF-70464E9C8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1735" y="2496308"/>
                <a:ext cx="827530" cy="4070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94471E-079D-3524-1679-4A014926527F}"/>
                </a:ext>
              </a:extLst>
            </p:cNvPr>
            <p:cNvSpPr/>
            <p:nvPr/>
          </p:nvSpPr>
          <p:spPr>
            <a:xfrm>
              <a:off x="10215063" y="1496531"/>
              <a:ext cx="141365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+mn-ea"/>
                </a:rPr>
                <a:t>인터럽트 핸들러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4F38AE4-12A8-1C0C-1DF3-62AECFB766C8}"/>
                </a:ext>
              </a:extLst>
            </p:cNvPr>
            <p:cNvSpPr/>
            <p:nvPr/>
          </p:nvSpPr>
          <p:spPr>
            <a:xfrm>
              <a:off x="10215063" y="2703253"/>
              <a:ext cx="141365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+mn-ea"/>
                </a:rPr>
                <a:t>스케줄러 호출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3971EAF-50FB-F1CD-BA25-9E5706D7634B}"/>
                </a:ext>
              </a:extLst>
            </p:cNvPr>
            <p:cNvSpPr/>
            <p:nvPr/>
          </p:nvSpPr>
          <p:spPr>
            <a:xfrm>
              <a:off x="10227208" y="3925451"/>
              <a:ext cx="141365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get_next_task 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EB98D9-659B-EF40-E458-29112EFBADA4}"/>
              </a:ext>
            </a:extLst>
          </p:cNvPr>
          <p:cNvSpPr txBox="1"/>
          <p:nvPr/>
        </p:nvSpPr>
        <p:spPr>
          <a:xfrm>
            <a:off x="5456831" y="3114916"/>
            <a:ext cx="193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interrupt!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A512F7-44A6-E89F-A6A1-CCA6ECFCA4F9}"/>
              </a:ext>
            </a:extLst>
          </p:cNvPr>
          <p:cNvCxnSpPr>
            <a:cxnSpLocks/>
          </p:cNvCxnSpPr>
          <p:nvPr/>
        </p:nvCxnSpPr>
        <p:spPr>
          <a:xfrm>
            <a:off x="10946892" y="2456354"/>
            <a:ext cx="0" cy="200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6C0369A-B583-EE86-DD8B-D5420FE295F3}"/>
              </a:ext>
            </a:extLst>
          </p:cNvPr>
          <p:cNvCxnSpPr>
            <a:cxnSpLocks/>
          </p:cNvCxnSpPr>
          <p:nvPr/>
        </p:nvCxnSpPr>
        <p:spPr>
          <a:xfrm>
            <a:off x="10967156" y="3663076"/>
            <a:ext cx="0" cy="200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7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5D7EC-DA9B-932D-A387-1BFC2D78011D}"/>
              </a:ext>
            </a:extLst>
          </p:cNvPr>
          <p:cNvSpPr txBox="1"/>
          <p:nvPr/>
        </p:nvSpPr>
        <p:spPr>
          <a:xfrm>
            <a:off x="1163052" y="53941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3. </a:t>
            </a:r>
            <a:r>
              <a:rPr lang="ko-KR" altLang="en-US" sz="2800" b="1" spc="-300"/>
              <a:t>인터럽트</a:t>
            </a:r>
            <a:endParaRPr lang="ko-KR" altLang="en-US" sz="2800" b="1" spc="-3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E7CBE3-161D-CC29-3B0A-6DECF7EC24BF}"/>
              </a:ext>
            </a:extLst>
          </p:cNvPr>
          <p:cNvGrpSpPr/>
          <p:nvPr/>
        </p:nvGrpSpPr>
        <p:grpSpPr>
          <a:xfrm>
            <a:off x="1569247" y="1072155"/>
            <a:ext cx="9477808" cy="5377594"/>
            <a:chOff x="1551140" y="1062636"/>
            <a:chExt cx="9477808" cy="537759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F2A090D-E6C8-DAF2-5496-9D46D9835879}"/>
                </a:ext>
              </a:extLst>
            </p:cNvPr>
            <p:cNvGrpSpPr/>
            <p:nvPr/>
          </p:nvGrpSpPr>
          <p:grpSpPr>
            <a:xfrm>
              <a:off x="1551140" y="1062636"/>
              <a:ext cx="9477808" cy="5377594"/>
              <a:chOff x="861249" y="1357906"/>
              <a:chExt cx="8823918" cy="5006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F7743E8-2380-93E4-02A0-CD8E0089EDB3}"/>
                  </a:ext>
                </a:extLst>
              </p:cNvPr>
              <p:cNvSpPr/>
              <p:nvPr/>
            </p:nvSpPr>
            <p:spPr>
              <a:xfrm>
                <a:off x="1597981" y="1957054"/>
                <a:ext cx="6827520" cy="44074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85767EC-D4B5-7E38-6E39-697F61CE608E}"/>
                  </a:ext>
                </a:extLst>
              </p:cNvPr>
              <p:cNvSpPr/>
              <p:nvPr/>
            </p:nvSpPr>
            <p:spPr>
              <a:xfrm>
                <a:off x="2899362" y="2797147"/>
                <a:ext cx="4224757" cy="2727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F0ECBFA-48F4-A5B4-0692-4EE9549B6DBF}"/>
                  </a:ext>
                </a:extLst>
              </p:cNvPr>
              <p:cNvCxnSpPr>
                <a:stCxn id="6" idx="1"/>
                <a:endCxn id="5" idx="1"/>
              </p:cNvCxnSpPr>
              <p:nvPr/>
            </p:nvCxnSpPr>
            <p:spPr>
              <a:xfrm flipH="1" flipV="1">
                <a:off x="2597848" y="2602508"/>
                <a:ext cx="920215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0A3F64C-7C55-CFE9-99E4-E7C3C4B6440A}"/>
                  </a:ext>
                </a:extLst>
              </p:cNvPr>
              <p:cNvCxnSpPr>
                <a:stCxn id="6" idx="0"/>
                <a:endCxn id="5" idx="0"/>
              </p:cNvCxnSpPr>
              <p:nvPr/>
            </p:nvCxnSpPr>
            <p:spPr>
              <a:xfrm flipV="1">
                <a:off x="5011741" y="1957054"/>
                <a:ext cx="0" cy="840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B605ADD-DE99-DB2A-1DB1-95288F36CF41}"/>
                  </a:ext>
                </a:extLst>
              </p:cNvPr>
              <p:cNvCxnSpPr>
                <a:stCxn id="6" idx="7"/>
                <a:endCxn id="5" idx="7"/>
              </p:cNvCxnSpPr>
              <p:nvPr/>
            </p:nvCxnSpPr>
            <p:spPr>
              <a:xfrm flipV="1">
                <a:off x="6505418" y="2602508"/>
                <a:ext cx="920216" cy="594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0002AE0-ED6D-FF4D-9B96-A56C854650AD}"/>
                  </a:ext>
                </a:extLst>
              </p:cNvPr>
              <p:cNvCxnSpPr>
                <a:stCxn id="6" idx="5"/>
                <a:endCxn id="5" idx="5"/>
              </p:cNvCxnSpPr>
              <p:nvPr/>
            </p:nvCxnSpPr>
            <p:spPr>
              <a:xfrm>
                <a:off x="6505418" y="5125000"/>
                <a:ext cx="920216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8AD1B23A-4D46-9DAE-BB8B-630B79359C73}"/>
                  </a:ext>
                </a:extLst>
              </p:cNvPr>
              <p:cNvCxnSpPr>
                <a:stCxn id="6" idx="6"/>
                <a:endCxn id="5" idx="6"/>
              </p:cNvCxnSpPr>
              <p:nvPr/>
            </p:nvCxnSpPr>
            <p:spPr>
              <a:xfrm>
                <a:off x="7124119" y="4160772"/>
                <a:ext cx="1301382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9268CD4-1DF7-C434-66CA-1D3AE5334B6C}"/>
                  </a:ext>
                </a:extLst>
              </p:cNvPr>
              <p:cNvCxnSpPr>
                <a:stCxn id="6" idx="4"/>
                <a:endCxn id="5" idx="4"/>
              </p:cNvCxnSpPr>
              <p:nvPr/>
            </p:nvCxnSpPr>
            <p:spPr>
              <a:xfrm>
                <a:off x="5011741" y="5524396"/>
                <a:ext cx="0" cy="8400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0FE637-D5CE-B1A5-612F-7888FAFCF25B}"/>
                  </a:ext>
                </a:extLst>
              </p:cNvPr>
              <p:cNvCxnSpPr>
                <a:stCxn id="6" idx="3"/>
                <a:endCxn id="5" idx="3"/>
              </p:cNvCxnSpPr>
              <p:nvPr/>
            </p:nvCxnSpPr>
            <p:spPr>
              <a:xfrm flipH="1">
                <a:off x="2597848" y="5125000"/>
                <a:ext cx="920215" cy="5940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82D959-5821-9157-2199-0E8AE7D8971C}"/>
                  </a:ext>
                </a:extLst>
              </p:cNvPr>
              <p:cNvCxnSpPr>
                <a:stCxn id="5" idx="2"/>
                <a:endCxn id="6" idx="2"/>
              </p:cNvCxnSpPr>
              <p:nvPr/>
            </p:nvCxnSpPr>
            <p:spPr>
              <a:xfrm flipV="1">
                <a:off x="1597981" y="4160772"/>
                <a:ext cx="1301381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CE6F98-EA35-2D3D-91D6-20B9C182465A}"/>
                  </a:ext>
                </a:extLst>
              </p:cNvPr>
              <p:cNvSpPr txBox="1"/>
              <p:nvPr/>
            </p:nvSpPr>
            <p:spPr>
              <a:xfrm>
                <a:off x="3592773" y="2305600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task1</a:t>
                </a:r>
                <a:endParaRPr lang="ko-KR" altLang="en-US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7D418-3E7A-1112-AB72-DCE2FA7070B4}"/>
                  </a:ext>
                </a:extLst>
              </p:cNvPr>
              <p:cNvSpPr txBox="1"/>
              <p:nvPr/>
            </p:nvSpPr>
            <p:spPr>
              <a:xfrm>
                <a:off x="5380778" y="233049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task2</a:t>
                </a:r>
                <a:endParaRPr lang="ko-KR" altLang="en-US" b="1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079DDD-0DA3-A423-C4EC-24439F751231}"/>
                  </a:ext>
                </a:extLst>
              </p:cNvPr>
              <p:cNvSpPr txBox="1"/>
              <p:nvPr/>
            </p:nvSpPr>
            <p:spPr>
              <a:xfrm>
                <a:off x="6965526" y="3351576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task3</a:t>
                </a:r>
                <a:endParaRPr lang="ko-KR" altLang="en-US" b="1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416EDC-CB65-96AB-2B30-74F9E1BBEDC0}"/>
                  </a:ext>
                </a:extLst>
              </p:cNvPr>
              <p:cNvSpPr txBox="1"/>
              <p:nvPr/>
            </p:nvSpPr>
            <p:spPr>
              <a:xfrm>
                <a:off x="6982118" y="4631534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task4</a:t>
                </a:r>
                <a:endParaRPr lang="ko-KR" altLang="en-US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9C8A0F-D6F5-483B-5464-DC419548BBE8}"/>
                  </a:ext>
                </a:extLst>
              </p:cNvPr>
              <p:cNvSpPr txBox="1"/>
              <p:nvPr/>
            </p:nvSpPr>
            <p:spPr>
              <a:xfrm>
                <a:off x="5380778" y="5607979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task5</a:t>
                </a:r>
                <a:endParaRPr lang="ko-KR" altLang="en-US" b="1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D01981-3B6C-05B4-1256-A7E9B8BB56EB}"/>
                  </a:ext>
                </a:extLst>
              </p:cNvPr>
              <p:cNvSpPr txBox="1"/>
              <p:nvPr/>
            </p:nvSpPr>
            <p:spPr>
              <a:xfrm>
                <a:off x="3416036" y="5646703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task6</a:t>
                </a:r>
                <a:endParaRPr lang="ko-KR" alt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CF5B2D-E618-E103-836D-A1096DE62449}"/>
                  </a:ext>
                </a:extLst>
              </p:cNvPr>
              <p:cNvSpPr txBox="1"/>
              <p:nvPr/>
            </p:nvSpPr>
            <p:spPr>
              <a:xfrm>
                <a:off x="1831288" y="4561027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task7</a:t>
                </a:r>
                <a:endParaRPr lang="ko-KR" alt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C2CF1D-C9FD-E55A-B864-7C7F4C7AB611}"/>
                  </a:ext>
                </a:extLst>
              </p:cNvPr>
              <p:cNvSpPr txBox="1"/>
              <p:nvPr/>
            </p:nvSpPr>
            <p:spPr>
              <a:xfrm>
                <a:off x="1909804" y="3142078"/>
                <a:ext cx="1226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task8</a:t>
                </a:r>
                <a:endParaRPr lang="ko-KR" altLang="en-US" b="1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EBD17FA8-E4EB-2156-0189-CB762102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773" y="1616445"/>
                <a:ext cx="127721" cy="389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62E00B-17F4-6D21-CB5B-655C42ADA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6539" y="2899525"/>
                <a:ext cx="456117" cy="2250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F75056-2082-757C-71D3-D2BAF0EF5AAC}"/>
                  </a:ext>
                </a:extLst>
              </p:cNvPr>
              <p:cNvSpPr txBox="1"/>
              <p:nvPr/>
            </p:nvSpPr>
            <p:spPr>
              <a:xfrm>
                <a:off x="3162664" y="1357906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head</a:t>
                </a:r>
                <a:endParaRPr lang="ko-KR" altLang="en-US" sz="1400" b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C33C5A-4877-4968-1BE4-3D315A886CC5}"/>
                  </a:ext>
                </a:extLst>
              </p:cNvPr>
              <p:cNvSpPr txBox="1"/>
              <p:nvPr/>
            </p:nvSpPr>
            <p:spPr>
              <a:xfrm>
                <a:off x="861249" y="2655469"/>
                <a:ext cx="7645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tail</a:t>
                </a:r>
                <a:endParaRPr lang="ko-KR" altLang="en-US" sz="14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066B30-8974-9F23-A1AD-8D72DDF6D561}"/>
                  </a:ext>
                </a:extLst>
              </p:cNvPr>
              <p:cNvSpPr txBox="1"/>
              <p:nvPr/>
            </p:nvSpPr>
            <p:spPr>
              <a:xfrm>
                <a:off x="8639298" y="5386387"/>
                <a:ext cx="10458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current</a:t>
                </a:r>
                <a:endParaRPr lang="ko-KR" altLang="en-US" sz="1400" b="1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8BCAD06-F0A5-CD11-CAF1-7F29B7FF2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2193" y="5233402"/>
                <a:ext cx="448799" cy="2288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E41AAC2-6502-A9AB-B5A1-5A9908406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9916" y="4454168"/>
                <a:ext cx="680255" cy="275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E026B91-8282-D974-40D7-28D20196550F}"/>
                  </a:ext>
                </a:extLst>
              </p:cNvPr>
              <p:cNvSpPr txBox="1"/>
              <p:nvPr/>
            </p:nvSpPr>
            <p:spPr>
              <a:xfrm>
                <a:off x="5984977" y="4227314"/>
                <a:ext cx="1045869" cy="2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/>
                  <a:t>10ms</a:t>
                </a:r>
                <a:endParaRPr lang="ko-KR" altLang="en-US" sz="1400" b="1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628A6A8-96EC-8474-51D6-5880E9B8F1D7}"/>
                </a:ext>
              </a:extLst>
            </p:cNvPr>
            <p:cNvSpPr/>
            <p:nvPr/>
          </p:nvSpPr>
          <p:spPr>
            <a:xfrm>
              <a:off x="5252526" y="3548899"/>
              <a:ext cx="1627770" cy="959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CPU</a:t>
              </a:r>
              <a:endParaRPr lang="ko-KR" altLang="en-US" b="1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84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4D268-63A2-6660-3869-45E6FFB6C01C}"/>
              </a:ext>
            </a:extLst>
          </p:cNvPr>
          <p:cNvSpPr txBox="1"/>
          <p:nvPr/>
        </p:nvSpPr>
        <p:spPr>
          <a:xfrm>
            <a:off x="1163052" y="539416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4. </a:t>
            </a:r>
            <a:r>
              <a:rPr lang="ko-KR" altLang="en-US" sz="2800" b="1" spc="-300"/>
              <a:t>실패 원인 분석 및 해결 시도</a:t>
            </a:r>
            <a:endParaRPr lang="ko-KR" altLang="en-US" sz="2800" b="1" spc="-300" dirty="0"/>
          </a:p>
        </p:txBody>
      </p:sp>
      <p:pic>
        <p:nvPicPr>
          <p:cNvPr id="2" name="그림 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0231A53-B6A0-2817-A99C-2C2AAEB9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98" y="1304283"/>
            <a:ext cx="6838112" cy="418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FEB08-6345-9D8A-7418-8304D5B67517}"/>
              </a:ext>
            </a:extLst>
          </p:cNvPr>
          <p:cNvSpPr txBox="1"/>
          <p:nvPr/>
        </p:nvSpPr>
        <p:spPr>
          <a:xfrm>
            <a:off x="2468715" y="5722475"/>
            <a:ext cx="6476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interrupt</a:t>
            </a:r>
            <a:r>
              <a:rPr lang="ko-KR" altLang="en-US" b="1"/>
              <a:t>를 통해 </a:t>
            </a:r>
            <a:r>
              <a:rPr lang="en-US" altLang="ko-KR" b="1"/>
              <a:t>Thread1</a:t>
            </a:r>
            <a:r>
              <a:rPr lang="ko-KR" altLang="en-US" b="1"/>
              <a:t>을 실행 한 후</a:t>
            </a:r>
            <a:r>
              <a:rPr lang="en-US" altLang="ko-KR" b="1"/>
              <a:t>, interrupt</a:t>
            </a:r>
            <a:r>
              <a:rPr lang="ko-KR" altLang="en-US" b="1"/>
              <a:t>가 더 이상 발생 하지 않는다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4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B6409-8838-C53C-E8CD-CCC1FECAFA8A}"/>
              </a:ext>
            </a:extLst>
          </p:cNvPr>
          <p:cNvSpPr txBox="1"/>
          <p:nvPr/>
        </p:nvSpPr>
        <p:spPr>
          <a:xfrm>
            <a:off x="1163052" y="539416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4. </a:t>
            </a:r>
            <a:r>
              <a:rPr lang="ko-KR" altLang="en-US" sz="2800" b="1" spc="-300"/>
              <a:t>실패 원인 분석 및 해결 시도</a:t>
            </a:r>
            <a:endParaRPr lang="ko-KR" altLang="en-US" sz="2800" b="1" spc="-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851D87-C892-E0FF-2492-8204D334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87" y="1253716"/>
            <a:ext cx="4676775" cy="521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87A26B-4A4D-6809-D5A2-1526F3FC2923}"/>
              </a:ext>
            </a:extLst>
          </p:cNvPr>
          <p:cNvSpPr txBox="1"/>
          <p:nvPr/>
        </p:nvSpPr>
        <p:spPr>
          <a:xfrm>
            <a:off x="6651415" y="1997562"/>
            <a:ext cx="527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정상적으로 동작했다면 이런 출력 결과 였을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5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BA02F0-0FD7-8183-9A83-284D294D1B1B}"/>
              </a:ext>
            </a:extLst>
          </p:cNvPr>
          <p:cNvSpPr txBox="1"/>
          <p:nvPr/>
        </p:nvSpPr>
        <p:spPr>
          <a:xfrm>
            <a:off x="1173480" y="939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역할 분담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A7D903-0360-020E-298E-765AD0AE4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899550"/>
              </p:ext>
            </p:extLst>
          </p:nvPr>
        </p:nvGraphicFramePr>
        <p:xfrm>
          <a:off x="2006917" y="2042160"/>
          <a:ext cx="8371522" cy="39394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8902">
                  <a:extLst>
                    <a:ext uri="{9D8B030D-6E8A-4147-A177-3AD203B41FA5}">
                      <a16:colId xmlns:a16="http://schemas.microsoft.com/office/drawing/2014/main" val="698277903"/>
                    </a:ext>
                  </a:extLst>
                </a:gridCol>
                <a:gridCol w="5516652">
                  <a:extLst>
                    <a:ext uri="{9D8B030D-6E8A-4147-A177-3AD203B41FA5}">
                      <a16:colId xmlns:a16="http://schemas.microsoft.com/office/drawing/2014/main" val="512887970"/>
                    </a:ext>
                  </a:extLst>
                </a:gridCol>
                <a:gridCol w="1655968">
                  <a:extLst>
                    <a:ext uri="{9D8B030D-6E8A-4147-A177-3AD203B41FA5}">
                      <a16:colId xmlns:a16="http://schemas.microsoft.com/office/drawing/2014/main" val="861557515"/>
                    </a:ext>
                  </a:extLst>
                </a:gridCol>
              </a:tblGrid>
              <a:tr h="1598992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강구현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컨텍스트 스위칭 구현 및 전체 시스템 합치기 프로젝트 가이드라인 및 발표</a:t>
                      </a: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 ppt</a:t>
                      </a: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작성 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30%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extLst>
                  <a:ext uri="{0D108BD9-81ED-4DB2-BD59-A6C34878D82A}">
                    <a16:rowId xmlns:a16="http://schemas.microsoft.com/office/drawing/2014/main" val="3271291535"/>
                  </a:ext>
                </a:extLst>
              </a:tr>
              <a:tr h="780163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한수호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컨텍스트 스위칭 구현 및 발표</a:t>
                      </a: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 ppt</a:t>
                      </a: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작성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23%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extLst>
                  <a:ext uri="{0D108BD9-81ED-4DB2-BD59-A6C34878D82A}">
                    <a16:rowId xmlns:a16="http://schemas.microsoft.com/office/drawing/2014/main" val="2876637081"/>
                  </a:ext>
                </a:extLst>
              </a:tr>
              <a:tr h="780163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한승규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task </a:t>
                      </a: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구조체 구현 및 보고서 작성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23%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extLst>
                  <a:ext uri="{0D108BD9-81ED-4DB2-BD59-A6C34878D82A}">
                    <a16:rowId xmlns:a16="http://schemas.microsoft.com/office/drawing/2014/main" val="1906244633"/>
                  </a:ext>
                </a:extLst>
              </a:tr>
              <a:tr h="780163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홍준기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ko-KR" sz="2000" b="1" kern="0">
                          <a:solidFill>
                            <a:schemeClr val="tx1"/>
                          </a:solidFill>
                          <a:effectLst/>
                        </a:rPr>
                        <a:t>스케줄러 구현 및 보고서 작성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475"/>
                        </a:spcAft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</a:rPr>
                        <a:t>23%</a:t>
                      </a:r>
                      <a:endParaRPr lang="ko-KR" sz="1600" b="1" ker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굴림" panose="020B0600000101010101" pitchFamily="50" charset="-127"/>
                      </a:endParaRPr>
                    </a:p>
                  </a:txBody>
                  <a:tcPr marL="122824" marR="122824" marT="0" marB="0" anchor="ctr"/>
                </a:tc>
                <a:extLst>
                  <a:ext uri="{0D108BD9-81ED-4DB2-BD59-A6C34878D82A}">
                    <a16:rowId xmlns:a16="http://schemas.microsoft.com/office/drawing/2014/main" val="382386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867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67B2CC-F254-FECE-B9A7-D7605465FD61}"/>
              </a:ext>
            </a:extLst>
          </p:cNvPr>
          <p:cNvSpPr txBox="1"/>
          <p:nvPr/>
        </p:nvSpPr>
        <p:spPr>
          <a:xfrm>
            <a:off x="1163052" y="539416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4. </a:t>
            </a:r>
            <a:r>
              <a:rPr lang="ko-KR" altLang="en-US" sz="2800" b="1" spc="-300"/>
              <a:t>실패 원인 분석 및 해결 시도</a:t>
            </a:r>
            <a:endParaRPr lang="ko-KR" altLang="en-US" sz="2800" b="1" spc="-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40116-C889-ADD9-3556-0F31E6FA65EF}"/>
              </a:ext>
            </a:extLst>
          </p:cNvPr>
          <p:cNvSpPr txBox="1"/>
          <p:nvPr/>
        </p:nvSpPr>
        <p:spPr>
          <a:xfrm>
            <a:off x="2601807" y="3105834"/>
            <a:ext cx="6988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>
                <a:latin typeface="+mn-ea"/>
              </a:rPr>
              <a:t>왜 정상적으로 동작 하지 않을까</a:t>
            </a:r>
            <a:r>
              <a:rPr lang="en-US" altLang="ko-KR" sz="3600" b="1">
                <a:latin typeface="+mn-ea"/>
              </a:rPr>
              <a:t>?</a:t>
            </a:r>
            <a:endParaRPr lang="ko-KR" altLang="en-US" sz="3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28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6037AF9-508A-9A51-A62D-1E63173D6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70"/>
          <a:stretch/>
        </p:blipFill>
        <p:spPr>
          <a:xfrm>
            <a:off x="1883809" y="1932514"/>
            <a:ext cx="8424382" cy="1319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D61E18-63DD-50E4-6639-035B07C7A5F2}"/>
              </a:ext>
            </a:extLst>
          </p:cNvPr>
          <p:cNvSpPr txBox="1"/>
          <p:nvPr/>
        </p:nvSpPr>
        <p:spPr>
          <a:xfrm>
            <a:off x="1163052" y="539416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4. </a:t>
            </a:r>
            <a:r>
              <a:rPr lang="ko-KR" altLang="en-US" sz="2800" b="1" spc="-300"/>
              <a:t>실패 원인 분석 및 해결 시도</a:t>
            </a:r>
            <a:endParaRPr lang="ko-KR" altLang="en-US" sz="2800" b="1" spc="-3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73FF078-69A5-144C-754C-C2249DBF8025}"/>
              </a:ext>
            </a:extLst>
          </p:cNvPr>
          <p:cNvCxnSpPr/>
          <p:nvPr/>
        </p:nvCxnSpPr>
        <p:spPr>
          <a:xfrm>
            <a:off x="3342223" y="3730027"/>
            <a:ext cx="742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3EF53F-5EDD-619D-7372-02C4F9C19306}"/>
              </a:ext>
            </a:extLst>
          </p:cNvPr>
          <p:cNvSpPr txBox="1"/>
          <p:nvPr/>
        </p:nvSpPr>
        <p:spPr>
          <a:xfrm>
            <a:off x="4084607" y="3503689"/>
            <a:ext cx="631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Sched </a:t>
            </a:r>
            <a:r>
              <a:rPr lang="ko-KR" altLang="en-US" b="1"/>
              <a:t>함수 내부에서 </a:t>
            </a:r>
            <a:r>
              <a:rPr lang="en-US" altLang="ko-KR" b="1"/>
              <a:t>jmp</a:t>
            </a:r>
            <a:r>
              <a:rPr lang="ko-KR" altLang="en-US" b="1"/>
              <a:t>를 통해 프로그램의 흐름을 변경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A3FCBE-3481-574B-5C30-D237CB53C1F6}"/>
              </a:ext>
            </a:extLst>
          </p:cNvPr>
          <p:cNvCxnSpPr/>
          <p:nvPr/>
        </p:nvCxnSpPr>
        <p:spPr>
          <a:xfrm>
            <a:off x="3342223" y="3223033"/>
            <a:ext cx="0" cy="506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B27506-2F21-E2FC-106A-F98D196A725C}"/>
              </a:ext>
            </a:extLst>
          </p:cNvPr>
          <p:cNvSpPr txBox="1"/>
          <p:nvPr/>
        </p:nvSpPr>
        <p:spPr>
          <a:xfrm>
            <a:off x="4084607" y="3981756"/>
            <a:ext cx="578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인터럽트 핸들러함수가 정상적으로 종료되지 않는다</a:t>
            </a:r>
            <a:r>
              <a:rPr lang="en-US" altLang="ko-KR" b="1"/>
              <a:t>.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80C3436-A589-EFC7-65DE-0D75EB400D3B}"/>
              </a:ext>
            </a:extLst>
          </p:cNvPr>
          <p:cNvCxnSpPr>
            <a:cxnSpLocks/>
          </p:cNvCxnSpPr>
          <p:nvPr/>
        </p:nvCxnSpPr>
        <p:spPr>
          <a:xfrm>
            <a:off x="2834444" y="3223033"/>
            <a:ext cx="10155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0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A1A3EE-A744-20C2-B6DC-6BFCAE86153F}"/>
              </a:ext>
            </a:extLst>
          </p:cNvPr>
          <p:cNvSpPr txBox="1"/>
          <p:nvPr/>
        </p:nvSpPr>
        <p:spPr>
          <a:xfrm>
            <a:off x="1596144" y="3075057"/>
            <a:ext cx="89997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kern="1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stack</a:t>
            </a:r>
            <a:r>
              <a:rPr lang="ko-KR" altLang="ko-KR" sz="20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값을 변경하여 인터럽트 핸들러가 자연스럽게 우리가 원하는 위치로 리턴 하게 하는 방법을 시도</a:t>
            </a:r>
            <a:endParaRPr lang="ko-KR" alt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CDF82-32C4-4BAA-B2C1-7A5337AA2F38}"/>
              </a:ext>
            </a:extLst>
          </p:cNvPr>
          <p:cNvSpPr txBox="1"/>
          <p:nvPr/>
        </p:nvSpPr>
        <p:spPr>
          <a:xfrm>
            <a:off x="1163052" y="539416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4. </a:t>
            </a:r>
            <a:r>
              <a:rPr lang="ko-KR" altLang="en-US" sz="2800" b="1" spc="-300"/>
              <a:t>실패 원인 분석 및 해결 시도</a:t>
            </a:r>
            <a:endParaRPr lang="ko-KR" altLang="en-US" sz="2800" b="1" spc="-300" dirty="0"/>
          </a:p>
        </p:txBody>
      </p:sp>
    </p:spTree>
    <p:extLst>
      <p:ext uri="{BB962C8B-B14F-4D97-AF65-F5344CB8AC3E}">
        <p14:creationId xmlns:p14="http://schemas.microsoft.com/office/powerpoint/2010/main" val="2898601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E4FB5-1204-D4E0-B917-EB3DBB6422E3}"/>
              </a:ext>
            </a:extLst>
          </p:cNvPr>
          <p:cNvSpPr txBox="1"/>
          <p:nvPr/>
        </p:nvSpPr>
        <p:spPr>
          <a:xfrm>
            <a:off x="1163052" y="539416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4. </a:t>
            </a:r>
            <a:r>
              <a:rPr lang="ko-KR" altLang="en-US" sz="2800" b="1" spc="-300"/>
              <a:t>실패 원인 분석 및 해결 시도</a:t>
            </a:r>
            <a:endParaRPr lang="ko-KR" altLang="en-US" sz="2800" b="1" spc="-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E8DF68-6DB9-613C-9BEA-5E3CCB92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78" y="1311647"/>
            <a:ext cx="7773007" cy="268034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12BD12-6498-DCF4-0EDD-6452426E1547}"/>
              </a:ext>
            </a:extLst>
          </p:cNvPr>
          <p:cNvCxnSpPr>
            <a:cxnSpLocks/>
          </p:cNvCxnSpPr>
          <p:nvPr/>
        </p:nvCxnSpPr>
        <p:spPr>
          <a:xfrm>
            <a:off x="2694485" y="3269686"/>
            <a:ext cx="64775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C1E121-7832-EE22-B8E8-2080EB41119F}"/>
              </a:ext>
            </a:extLst>
          </p:cNvPr>
          <p:cNvSpPr txBox="1"/>
          <p:nvPr/>
        </p:nvSpPr>
        <p:spPr>
          <a:xfrm>
            <a:off x="4224566" y="3557345"/>
            <a:ext cx="631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핸들러 내부에서 컨텍스트 스위칭 수행</a:t>
            </a:r>
            <a:r>
              <a:rPr lang="en-US" altLang="ko-KR" b="1"/>
              <a:t> and</a:t>
            </a:r>
            <a:endParaRPr lang="ko-KR" altLang="en-US" b="1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BC51A7-9395-499A-520D-DF5AB824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85" y="4433671"/>
            <a:ext cx="6085245" cy="78016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AFF57E-470F-0296-9AE8-158F24943E80}"/>
              </a:ext>
            </a:extLst>
          </p:cNvPr>
          <p:cNvCxnSpPr>
            <a:cxnSpLocks/>
          </p:cNvCxnSpPr>
          <p:nvPr/>
        </p:nvCxnSpPr>
        <p:spPr>
          <a:xfrm>
            <a:off x="3024036" y="5135809"/>
            <a:ext cx="39290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10E21A-49A4-7FB9-6018-3176037F79DB}"/>
              </a:ext>
            </a:extLst>
          </p:cNvPr>
          <p:cNvCxnSpPr/>
          <p:nvPr/>
        </p:nvCxnSpPr>
        <p:spPr>
          <a:xfrm>
            <a:off x="4224566" y="5639643"/>
            <a:ext cx="742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223F4D-27BE-442E-03DB-A55A2295EECC}"/>
              </a:ext>
            </a:extLst>
          </p:cNvPr>
          <p:cNvCxnSpPr/>
          <p:nvPr/>
        </p:nvCxnSpPr>
        <p:spPr>
          <a:xfrm>
            <a:off x="4224566" y="5132649"/>
            <a:ext cx="0" cy="506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9941F2-3EDF-3242-123A-968E42D03E4A}"/>
              </a:ext>
            </a:extLst>
          </p:cNvPr>
          <p:cNvCxnSpPr/>
          <p:nvPr/>
        </p:nvCxnSpPr>
        <p:spPr>
          <a:xfrm>
            <a:off x="3482182" y="3774631"/>
            <a:ext cx="742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70C7DF-1142-BAFA-A924-7DE07E68AB3C}"/>
              </a:ext>
            </a:extLst>
          </p:cNvPr>
          <p:cNvCxnSpPr/>
          <p:nvPr/>
        </p:nvCxnSpPr>
        <p:spPr>
          <a:xfrm>
            <a:off x="3482182" y="3267637"/>
            <a:ext cx="0" cy="5069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549E05-C361-D8FE-5B37-B00799E530AB}"/>
              </a:ext>
            </a:extLst>
          </p:cNvPr>
          <p:cNvSpPr txBox="1"/>
          <p:nvPr/>
        </p:nvSpPr>
        <p:spPr>
          <a:xfrm>
            <a:off x="4988548" y="5455455"/>
            <a:ext cx="631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rsp, stack</a:t>
            </a:r>
            <a:r>
              <a:rPr lang="ko-KR" altLang="en-US" b="1"/>
              <a:t>의 값을 변경하여 리턴 주소 변경</a:t>
            </a:r>
          </a:p>
        </p:txBody>
      </p:sp>
    </p:spTree>
    <p:extLst>
      <p:ext uri="{BB962C8B-B14F-4D97-AF65-F5344CB8AC3E}">
        <p14:creationId xmlns:p14="http://schemas.microsoft.com/office/powerpoint/2010/main" val="347016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AE71AB-4E5F-2859-7536-15339D126D40}"/>
              </a:ext>
            </a:extLst>
          </p:cNvPr>
          <p:cNvSpPr txBox="1"/>
          <p:nvPr/>
        </p:nvSpPr>
        <p:spPr>
          <a:xfrm>
            <a:off x="8723895" y="1856340"/>
            <a:ext cx="2547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여전히 같은 결과</a:t>
            </a:r>
            <a:endParaRPr lang="ko-KR" alt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EEF09-9DB3-8F0D-C524-D9BB1D4A5881}"/>
              </a:ext>
            </a:extLst>
          </p:cNvPr>
          <p:cNvSpPr txBox="1"/>
          <p:nvPr/>
        </p:nvSpPr>
        <p:spPr>
          <a:xfrm>
            <a:off x="1163052" y="539416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4. </a:t>
            </a:r>
            <a:r>
              <a:rPr lang="ko-KR" altLang="en-US" sz="2800" b="1" spc="-300"/>
              <a:t>실패 원인 분석 및 해결 시도</a:t>
            </a:r>
            <a:endParaRPr lang="ko-KR" altLang="en-US" sz="2800" b="1" spc="-300" dirty="0"/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041628D-E279-A5AC-B0C7-8FBB2D8EF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59" y="1669223"/>
            <a:ext cx="6838112" cy="41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4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604EB-F508-3E45-4846-17A85CA24725}"/>
              </a:ext>
            </a:extLst>
          </p:cNvPr>
          <p:cNvSpPr txBox="1"/>
          <p:nvPr/>
        </p:nvSpPr>
        <p:spPr>
          <a:xfrm>
            <a:off x="1163052" y="539416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4. </a:t>
            </a:r>
            <a:r>
              <a:rPr lang="ko-KR" altLang="en-US" sz="2800" b="1" spc="-300"/>
              <a:t>실패 원인 분석 및 해결 시도</a:t>
            </a:r>
            <a:endParaRPr lang="ko-KR" altLang="en-US" sz="2800" b="1" spc="-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E88F6-D284-669B-314A-A2F683B816F5}"/>
              </a:ext>
            </a:extLst>
          </p:cNvPr>
          <p:cNvSpPr txBox="1"/>
          <p:nvPr/>
        </p:nvSpPr>
        <p:spPr>
          <a:xfrm>
            <a:off x="1809350" y="2993576"/>
            <a:ext cx="9516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여러 번의 실험을 통해 확인 해보니 인터럽트 핸들러는 </a:t>
            </a:r>
            <a:r>
              <a:rPr lang="ko-KR" altLang="en-US" sz="2000" b="1" kern="10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바로 </a:t>
            </a:r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인터럽트가 일어난 주소로 </a:t>
            </a:r>
            <a:r>
              <a:rPr lang="ko-KR" altLang="en-US" sz="2000" b="1" kern="10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리턴하는 것이 아닌</a:t>
            </a:r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특정 주소를 경유</a:t>
            </a:r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해서 원래 주소로 리턴한다</a:t>
            </a:r>
            <a:r>
              <a:rPr lang="en-US" altLang="ko-KR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162580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F07BB-F07D-8AFB-39ED-BE30429CEF88}"/>
              </a:ext>
            </a:extLst>
          </p:cNvPr>
          <p:cNvSpPr txBox="1"/>
          <p:nvPr/>
        </p:nvSpPr>
        <p:spPr>
          <a:xfrm>
            <a:off x="1163052" y="539416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4. </a:t>
            </a:r>
            <a:r>
              <a:rPr lang="ko-KR" altLang="en-US" sz="2800" b="1" spc="-300"/>
              <a:t>실패 원인 분석 및 해결 시도</a:t>
            </a:r>
            <a:endParaRPr lang="ko-KR" altLang="en-US" sz="2800" b="1" spc="-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E1818-7D5A-C4E3-C6B8-990055569CCF}"/>
              </a:ext>
            </a:extLst>
          </p:cNvPr>
          <p:cNvSpPr txBox="1"/>
          <p:nvPr/>
        </p:nvSpPr>
        <p:spPr>
          <a:xfrm>
            <a:off x="1825155" y="1829180"/>
            <a:ext cx="4014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생각 해 볼수 있는 해결책</a:t>
            </a:r>
            <a:endParaRPr lang="ko-KR" alt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973E0-1A57-81F8-DC23-B93990002024}"/>
              </a:ext>
            </a:extLst>
          </p:cNvPr>
          <p:cNvSpPr txBox="1"/>
          <p:nvPr/>
        </p:nvSpPr>
        <p:spPr>
          <a:xfrm>
            <a:off x="2703341" y="2707364"/>
            <a:ext cx="4014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리눅스 코드의 </a:t>
            </a:r>
            <a:r>
              <a:rPr lang="en-US" altLang="ko-KR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ISR</a:t>
            </a:r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을 수정</a:t>
            </a:r>
            <a:endParaRPr lang="ko-KR" alt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4CB39-14E6-A51A-609E-86FB0789F372}"/>
              </a:ext>
            </a:extLst>
          </p:cNvPr>
          <p:cNvSpPr txBox="1"/>
          <p:nvPr/>
        </p:nvSpPr>
        <p:spPr>
          <a:xfrm>
            <a:off x="2703340" y="3283264"/>
            <a:ext cx="55262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리눅스보다 제한이 적은 운영체제에서 실행 </a:t>
            </a:r>
            <a:endParaRPr lang="ko-KR" alt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DE55D-D590-E4C1-8173-609EC1B039A0}"/>
              </a:ext>
            </a:extLst>
          </p:cNvPr>
          <p:cNvSpPr txBox="1"/>
          <p:nvPr/>
        </p:nvSpPr>
        <p:spPr>
          <a:xfrm>
            <a:off x="2703340" y="3907074"/>
            <a:ext cx="55262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마이크로 프로세서에서 실행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333680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35F5EF-BBD3-9F41-C9E9-8DF4F988FBC5}"/>
              </a:ext>
            </a:extLst>
          </p:cNvPr>
          <p:cNvSpPr txBox="1"/>
          <p:nvPr/>
        </p:nvSpPr>
        <p:spPr>
          <a:xfrm>
            <a:off x="5163693" y="3167390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/>
              <a:t>감사합니다</a:t>
            </a:r>
            <a:r>
              <a:rPr lang="en-US" altLang="ko-KR" sz="2800" b="1" spc="-300"/>
              <a:t>!</a:t>
            </a:r>
            <a:endParaRPr lang="ko-KR" altLang="en-US" sz="2800" b="1" spc="-300" dirty="0"/>
          </a:p>
        </p:txBody>
      </p:sp>
    </p:spTree>
    <p:extLst>
      <p:ext uri="{BB962C8B-B14F-4D97-AF65-F5344CB8AC3E}">
        <p14:creationId xmlns:p14="http://schemas.microsoft.com/office/powerpoint/2010/main" val="417615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53A217D9-4EF6-DBA1-3AF5-181E281A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36" y="2598008"/>
            <a:ext cx="7551202" cy="1890583"/>
          </a:xfrm>
          <a:prstGeom prst="rect">
            <a:avLst/>
          </a:prstGeom>
        </p:spPr>
      </p:pic>
      <p:sp>
        <p:nvSpPr>
          <p:cNvPr id="9" name="원호 8">
            <a:extLst>
              <a:ext uri="{FF2B5EF4-FFF2-40B4-BE49-F238E27FC236}">
                <a16:creationId xmlns:a16="http://schemas.microsoft.com/office/drawing/2014/main" id="{C4A556D8-C00A-00A5-33AB-640BADA38511}"/>
              </a:ext>
            </a:extLst>
          </p:cNvPr>
          <p:cNvSpPr/>
          <p:nvPr/>
        </p:nvSpPr>
        <p:spPr>
          <a:xfrm rot="2349065">
            <a:off x="9636432" y="2742454"/>
            <a:ext cx="863600" cy="10287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A87A4-95D1-9341-C46D-28B1CE61D00C}"/>
              </a:ext>
            </a:extLst>
          </p:cNvPr>
          <p:cNvSpPr txBox="1"/>
          <p:nvPr/>
        </p:nvSpPr>
        <p:spPr>
          <a:xfrm>
            <a:off x="2905236" y="4783535"/>
            <a:ext cx="534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1) </a:t>
            </a:r>
            <a:r>
              <a:rPr lang="ko-KR" altLang="en-US" sz="1600" b="1">
                <a:solidFill>
                  <a:srgbClr val="FF0000"/>
                </a:solidFill>
              </a:rPr>
              <a:t>범용 레지스터</a:t>
            </a:r>
            <a:r>
              <a:rPr lang="ko-KR" altLang="en-US" sz="1600" b="1"/>
              <a:t>들의 데이터를 </a:t>
            </a:r>
            <a:r>
              <a:rPr lang="ko-KR" altLang="en-US" sz="1600" b="1">
                <a:solidFill>
                  <a:srgbClr val="FF0000"/>
                </a:solidFill>
              </a:rPr>
              <a:t>저장</a:t>
            </a:r>
            <a:r>
              <a:rPr lang="ko-KR" altLang="en-US" sz="1600" b="1"/>
              <a:t>하는 멤버변수</a:t>
            </a: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2615646A-4E3C-11E4-09D6-7BB2AF4AFB49}"/>
              </a:ext>
            </a:extLst>
          </p:cNvPr>
          <p:cNvSpPr/>
          <p:nvPr/>
        </p:nvSpPr>
        <p:spPr>
          <a:xfrm rot="1858581">
            <a:off x="5610534" y="3311007"/>
            <a:ext cx="863600" cy="1028700"/>
          </a:xfrm>
          <a:prstGeom prst="arc">
            <a:avLst>
              <a:gd name="adj1" fmla="val 17427789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104B6-5404-A74A-8AC3-70E2E1980E9A}"/>
              </a:ext>
            </a:extLst>
          </p:cNvPr>
          <p:cNvSpPr txBox="1"/>
          <p:nvPr/>
        </p:nvSpPr>
        <p:spPr>
          <a:xfrm>
            <a:off x="2936307" y="5237881"/>
            <a:ext cx="7368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2) </a:t>
            </a:r>
            <a:r>
              <a:rPr lang="en-US" altLang="ko-KR" sz="1600" b="1">
                <a:solidFill>
                  <a:srgbClr val="FF0000"/>
                </a:solidFill>
              </a:rPr>
              <a:t>pc</a:t>
            </a:r>
            <a:r>
              <a:rPr lang="en-US" altLang="ko-KR" sz="1600" b="1"/>
              <a:t> </a:t>
            </a:r>
            <a:r>
              <a:rPr lang="ko-KR" altLang="en-US" sz="1600" b="1"/>
              <a:t>레지스터</a:t>
            </a:r>
            <a:r>
              <a:rPr lang="en-US" altLang="ko-KR" sz="1600" b="1"/>
              <a:t>, </a:t>
            </a:r>
            <a:r>
              <a:rPr lang="en-US" altLang="ko-KR" sz="1600" b="1">
                <a:solidFill>
                  <a:srgbClr val="FF0000"/>
                </a:solidFill>
              </a:rPr>
              <a:t>sp</a:t>
            </a:r>
            <a:r>
              <a:rPr lang="en-US" altLang="ko-KR" sz="1600" b="1"/>
              <a:t> </a:t>
            </a:r>
            <a:r>
              <a:rPr lang="ko-KR" altLang="en-US" sz="1600" b="1"/>
              <a:t>레지스터</a:t>
            </a:r>
            <a:r>
              <a:rPr lang="en-US" altLang="ko-KR" sz="1600" b="1"/>
              <a:t>, </a:t>
            </a:r>
            <a:r>
              <a:rPr lang="en-US" altLang="ko-KR" sz="1600" b="1">
                <a:solidFill>
                  <a:srgbClr val="FF0000"/>
                </a:solidFill>
              </a:rPr>
              <a:t>flag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  <a:r>
              <a:rPr lang="ko-KR" altLang="en-US" sz="1600" b="1"/>
              <a:t>레지스터의 데이터를 </a:t>
            </a:r>
            <a:r>
              <a:rPr lang="ko-KR" altLang="en-US" sz="1600" b="1">
                <a:solidFill>
                  <a:srgbClr val="FF0000"/>
                </a:solidFill>
              </a:rPr>
              <a:t>저장</a:t>
            </a:r>
            <a:r>
              <a:rPr lang="ko-KR" altLang="en-US" sz="1600" b="1"/>
              <a:t>하는 멤버변수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FB9C9-C99A-E7B9-5E0C-1D29A7FEB6FC}"/>
              </a:ext>
            </a:extLst>
          </p:cNvPr>
          <p:cNvSpPr txBox="1"/>
          <p:nvPr/>
        </p:nvSpPr>
        <p:spPr>
          <a:xfrm>
            <a:off x="10633359" y="2967446"/>
            <a:ext cx="6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1)</a:t>
            </a:r>
            <a:endParaRPr lang="ko-KR" altLang="en-US" sz="1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03129-6D74-FC9F-4E40-050513095001}"/>
              </a:ext>
            </a:extLst>
          </p:cNvPr>
          <p:cNvSpPr txBox="1"/>
          <p:nvPr/>
        </p:nvSpPr>
        <p:spPr>
          <a:xfrm>
            <a:off x="6575679" y="3606133"/>
            <a:ext cx="65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2)</a:t>
            </a:r>
            <a:endParaRPr lang="ko-KR" alt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89921-E8D7-9619-77BF-25952993E15C}"/>
              </a:ext>
            </a:extLst>
          </p:cNvPr>
          <p:cNvSpPr txBox="1"/>
          <p:nvPr/>
        </p:nvSpPr>
        <p:spPr>
          <a:xfrm>
            <a:off x="1770958" y="1245149"/>
            <a:ext cx="271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context_t </a:t>
            </a:r>
            <a:r>
              <a:rPr lang="ko-KR" altLang="en-US" sz="2000" b="1"/>
              <a:t>구조체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DB262-1544-EB61-59B2-6BF81BCF7EA9}"/>
              </a:ext>
            </a:extLst>
          </p:cNvPr>
          <p:cNvSpPr txBox="1"/>
          <p:nvPr/>
        </p:nvSpPr>
        <p:spPr>
          <a:xfrm>
            <a:off x="2421570" y="1775567"/>
            <a:ext cx="32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Cpu </a:t>
            </a:r>
            <a:r>
              <a:rPr lang="ko-KR" altLang="en-US" b="1"/>
              <a:t>레지스터의 정보를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60C7A-FE5A-54EF-1DCD-920A90A041FA}"/>
              </a:ext>
            </a:extLst>
          </p:cNvPr>
          <p:cNvSpPr txBox="1"/>
          <p:nvPr/>
        </p:nvSpPr>
        <p:spPr>
          <a:xfrm>
            <a:off x="1163052" y="539416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1. </a:t>
            </a:r>
            <a:r>
              <a:rPr lang="ko-KR" altLang="en-US" sz="2800" b="1" spc="-300"/>
              <a:t>컨텍스트 스위칭</a:t>
            </a:r>
            <a:endParaRPr lang="ko-KR" altLang="en-US" sz="2800" b="1" spc="-3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D97072-0085-45C4-BBF4-E5FB66A5A12D}"/>
              </a:ext>
            </a:extLst>
          </p:cNvPr>
          <p:cNvCxnSpPr/>
          <p:nvPr/>
        </p:nvCxnSpPr>
        <p:spPr>
          <a:xfrm>
            <a:off x="3215640" y="4427631"/>
            <a:ext cx="33600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5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E10E22-EECC-49DB-6AF4-007A597323E4}"/>
              </a:ext>
            </a:extLst>
          </p:cNvPr>
          <p:cNvSpPr txBox="1"/>
          <p:nvPr/>
        </p:nvSpPr>
        <p:spPr>
          <a:xfrm>
            <a:off x="2905236" y="4783535"/>
            <a:ext cx="5349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메모리 공간에 멤버변수들이 연속적으로 할당된다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890EE-FD13-758B-A5B1-D8623B44D546}"/>
              </a:ext>
            </a:extLst>
          </p:cNvPr>
          <p:cNvSpPr txBox="1"/>
          <p:nvPr/>
        </p:nvSpPr>
        <p:spPr>
          <a:xfrm>
            <a:off x="2936307" y="5237881"/>
            <a:ext cx="7368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r15 &lt;–&gt; 0x0,   r14 &lt;–&gt; 0x8,   rsp &lt;–&gt; 0x80</a:t>
            </a:r>
            <a:endParaRPr lang="ko-KR" altLang="en-US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03D4C-E2B5-3555-17AA-C04089EBA197}"/>
              </a:ext>
            </a:extLst>
          </p:cNvPr>
          <p:cNvSpPr txBox="1"/>
          <p:nvPr/>
        </p:nvSpPr>
        <p:spPr>
          <a:xfrm>
            <a:off x="1770958" y="1245149"/>
            <a:ext cx="271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context_t </a:t>
            </a:r>
            <a:r>
              <a:rPr lang="ko-KR" altLang="en-US" sz="2000" b="1"/>
              <a:t>구조체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BE54F-0A1A-693D-9B4A-2E8D74DC30E1}"/>
              </a:ext>
            </a:extLst>
          </p:cNvPr>
          <p:cNvSpPr txBox="1"/>
          <p:nvPr/>
        </p:nvSpPr>
        <p:spPr>
          <a:xfrm>
            <a:off x="2421570" y="1775567"/>
            <a:ext cx="32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Cpu </a:t>
            </a:r>
            <a:r>
              <a:rPr lang="ko-KR" altLang="en-US" b="1"/>
              <a:t>레지스터의 정보를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10E39-AF50-EE71-D413-A6EBCE653B53}"/>
              </a:ext>
            </a:extLst>
          </p:cNvPr>
          <p:cNvSpPr txBox="1"/>
          <p:nvPr/>
        </p:nvSpPr>
        <p:spPr>
          <a:xfrm>
            <a:off x="1163052" y="539416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1. </a:t>
            </a:r>
            <a:r>
              <a:rPr lang="ko-KR" altLang="en-US" sz="2800" b="1" spc="-300"/>
              <a:t>컨텍스트 스위칭</a:t>
            </a:r>
            <a:endParaRPr lang="ko-KR" altLang="en-US" sz="2800" b="1" spc="-3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CB05C26-CFE9-BD66-E39D-F553CDC81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34267"/>
              </p:ext>
            </p:extLst>
          </p:nvPr>
        </p:nvGraphicFramePr>
        <p:xfrm>
          <a:off x="2905236" y="2518925"/>
          <a:ext cx="8363656" cy="18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457">
                  <a:extLst>
                    <a:ext uri="{9D8B030D-6E8A-4147-A177-3AD203B41FA5}">
                      <a16:colId xmlns:a16="http://schemas.microsoft.com/office/drawing/2014/main" val="437787112"/>
                    </a:ext>
                  </a:extLst>
                </a:gridCol>
                <a:gridCol w="1045457">
                  <a:extLst>
                    <a:ext uri="{9D8B030D-6E8A-4147-A177-3AD203B41FA5}">
                      <a16:colId xmlns:a16="http://schemas.microsoft.com/office/drawing/2014/main" val="3316641019"/>
                    </a:ext>
                  </a:extLst>
                </a:gridCol>
                <a:gridCol w="1045457">
                  <a:extLst>
                    <a:ext uri="{9D8B030D-6E8A-4147-A177-3AD203B41FA5}">
                      <a16:colId xmlns:a16="http://schemas.microsoft.com/office/drawing/2014/main" val="3846592396"/>
                    </a:ext>
                  </a:extLst>
                </a:gridCol>
                <a:gridCol w="1045457">
                  <a:extLst>
                    <a:ext uri="{9D8B030D-6E8A-4147-A177-3AD203B41FA5}">
                      <a16:colId xmlns:a16="http://schemas.microsoft.com/office/drawing/2014/main" val="1176449047"/>
                    </a:ext>
                  </a:extLst>
                </a:gridCol>
                <a:gridCol w="1045457">
                  <a:extLst>
                    <a:ext uri="{9D8B030D-6E8A-4147-A177-3AD203B41FA5}">
                      <a16:colId xmlns:a16="http://schemas.microsoft.com/office/drawing/2014/main" val="1570721484"/>
                    </a:ext>
                  </a:extLst>
                </a:gridCol>
                <a:gridCol w="1045457">
                  <a:extLst>
                    <a:ext uri="{9D8B030D-6E8A-4147-A177-3AD203B41FA5}">
                      <a16:colId xmlns:a16="http://schemas.microsoft.com/office/drawing/2014/main" val="4220901670"/>
                    </a:ext>
                  </a:extLst>
                </a:gridCol>
                <a:gridCol w="1045457">
                  <a:extLst>
                    <a:ext uri="{9D8B030D-6E8A-4147-A177-3AD203B41FA5}">
                      <a16:colId xmlns:a16="http://schemas.microsoft.com/office/drawing/2014/main" val="210748508"/>
                    </a:ext>
                  </a:extLst>
                </a:gridCol>
                <a:gridCol w="1045457">
                  <a:extLst>
                    <a:ext uri="{9D8B030D-6E8A-4147-A177-3AD203B41FA5}">
                      <a16:colId xmlns:a16="http://schemas.microsoft.com/office/drawing/2014/main" val="4116740639"/>
                    </a:ext>
                  </a:extLst>
                </a:gridCol>
              </a:tblGrid>
              <a:tr h="472646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Context_t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34620"/>
                  </a:ext>
                </a:extLst>
              </a:tr>
              <a:tr h="47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r15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r14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r13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r12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r11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r10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r9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r8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5399"/>
                  </a:ext>
                </a:extLst>
              </a:tr>
              <a:tr h="47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rdi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rsi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rbp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rbx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rdx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rcx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rax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rip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24939"/>
                  </a:ext>
                </a:extLst>
              </a:tr>
              <a:tr h="47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rsp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+mn-ea"/>
                          <a:ea typeface="+mn-ea"/>
                        </a:rPr>
                        <a:t>rflags</a:t>
                      </a:r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3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649E5-CFF5-7515-D057-A70FE7457B86}"/>
              </a:ext>
            </a:extLst>
          </p:cNvPr>
          <p:cNvSpPr/>
          <p:nvPr/>
        </p:nvSpPr>
        <p:spPr>
          <a:xfrm>
            <a:off x="5086350" y="3009900"/>
            <a:ext cx="2095500" cy="209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3EAA5-DD42-D3E0-D577-A92A2D0D5E8E}"/>
              </a:ext>
            </a:extLst>
          </p:cNvPr>
          <p:cNvSpPr txBox="1"/>
          <p:nvPr/>
        </p:nvSpPr>
        <p:spPr>
          <a:xfrm>
            <a:off x="5816600" y="38729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CPU</a:t>
            </a:r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E7DDD-47B6-D0C2-FF3E-3D9A8D8B9E1E}"/>
              </a:ext>
            </a:extLst>
          </p:cNvPr>
          <p:cNvSpPr/>
          <p:nvPr/>
        </p:nvSpPr>
        <p:spPr>
          <a:xfrm>
            <a:off x="2171700" y="3477509"/>
            <a:ext cx="20955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F0E32-9423-A56C-7624-C3806C3CD5C7}"/>
              </a:ext>
            </a:extLst>
          </p:cNvPr>
          <p:cNvSpPr txBox="1"/>
          <p:nvPr/>
        </p:nvSpPr>
        <p:spPr>
          <a:xfrm>
            <a:off x="2737485" y="3815834"/>
            <a:ext cx="10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old_ctx</a:t>
            </a:r>
            <a:endParaRPr lang="ko-KR" altLang="en-US" b="1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BEF22E-668F-F700-9C13-DF6D796C1338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 flipV="1">
            <a:off x="4267200" y="4049009"/>
            <a:ext cx="819150" cy="8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DC5029-0564-11DA-8E5F-684E8A6152DB}"/>
              </a:ext>
            </a:extLst>
          </p:cNvPr>
          <p:cNvSpPr txBox="1"/>
          <p:nvPr/>
        </p:nvSpPr>
        <p:spPr>
          <a:xfrm>
            <a:off x="1784350" y="2212487"/>
            <a:ext cx="635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>
                <a:solidFill>
                  <a:srgbClr val="FF0000"/>
                </a:solidFill>
              </a:rPr>
              <a:t>현재</a:t>
            </a:r>
            <a:r>
              <a:rPr lang="ko-KR" altLang="en-US" sz="1400" b="1"/>
              <a:t> </a:t>
            </a:r>
            <a:r>
              <a:rPr lang="en-US" altLang="ko-KR" sz="1400" b="1"/>
              <a:t>CPU</a:t>
            </a:r>
            <a:r>
              <a:rPr lang="ko-KR" altLang="en-US" sz="1400" b="1"/>
              <a:t>의 </a:t>
            </a:r>
            <a:r>
              <a:rPr lang="ko-KR" altLang="en-US" sz="1400" b="1">
                <a:solidFill>
                  <a:srgbClr val="FF0000"/>
                </a:solidFill>
              </a:rPr>
              <a:t>레지스터 값</a:t>
            </a:r>
            <a:r>
              <a:rPr lang="ko-KR" altLang="en-US" sz="1400" b="1"/>
              <a:t>을 </a:t>
            </a:r>
            <a:r>
              <a:rPr lang="en-US" altLang="ko-KR" sz="1400" b="1"/>
              <a:t>old_ctx </a:t>
            </a:r>
            <a:r>
              <a:rPr lang="ko-KR" altLang="en-US" sz="1400" b="1"/>
              <a:t>구조체에 </a:t>
            </a:r>
            <a:r>
              <a:rPr lang="ko-KR" altLang="en-US" sz="1400" b="1">
                <a:solidFill>
                  <a:srgbClr val="FF0000"/>
                </a:solidFill>
              </a:rPr>
              <a:t>저장</a:t>
            </a:r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76716DD-AE5D-DAD6-8D6F-E57A7589C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6" t="69995" r="43388" b="18985"/>
          <a:stretch/>
        </p:blipFill>
        <p:spPr bwMode="auto">
          <a:xfrm>
            <a:off x="7595877" y="2454473"/>
            <a:ext cx="3641075" cy="7840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ADBB79D-B116-B08B-C6D7-B1C6BE106E31}"/>
              </a:ext>
            </a:extLst>
          </p:cNvPr>
          <p:cNvCxnSpPr/>
          <p:nvPr/>
        </p:nvCxnSpPr>
        <p:spPr>
          <a:xfrm>
            <a:off x="7677158" y="2721610"/>
            <a:ext cx="34442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E3848C-221D-8C70-353A-9DB30735D84F}"/>
              </a:ext>
            </a:extLst>
          </p:cNvPr>
          <p:cNvSpPr txBox="1"/>
          <p:nvPr/>
        </p:nvSpPr>
        <p:spPr>
          <a:xfrm>
            <a:off x="7639058" y="3438723"/>
            <a:ext cx="451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R10</a:t>
            </a:r>
            <a:r>
              <a:rPr lang="ko-KR" altLang="en-US" sz="1400" b="1"/>
              <a:t>레지스터의 값을 </a:t>
            </a:r>
            <a:r>
              <a:rPr lang="en-US" altLang="ko-KR" sz="1400" b="1"/>
              <a:t>0x28</a:t>
            </a:r>
            <a:r>
              <a:rPr lang="ko-KR" altLang="en-US" sz="1400" b="1"/>
              <a:t>번지</a:t>
            </a:r>
            <a:r>
              <a:rPr lang="en-US" altLang="ko-KR" sz="1400" b="1"/>
              <a:t>(</a:t>
            </a:r>
            <a:r>
              <a:rPr lang="ko-KR" altLang="en-US" sz="1400" b="1"/>
              <a:t>상대주소</a:t>
            </a:r>
            <a:r>
              <a:rPr lang="en-US" altLang="ko-KR" sz="1400" b="1"/>
              <a:t>)</a:t>
            </a:r>
            <a:r>
              <a:rPr lang="ko-KR" altLang="en-US" sz="1400" b="1"/>
              <a:t>에 옮긴다</a:t>
            </a:r>
            <a:r>
              <a:rPr lang="en-US" altLang="ko-KR" sz="1400" b="1"/>
              <a:t>!</a:t>
            </a:r>
            <a:endParaRPr lang="ko-KR" altLang="en-US" sz="14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79A734-D195-C98B-2380-E8C497EBE658}"/>
              </a:ext>
            </a:extLst>
          </p:cNvPr>
          <p:cNvSpPr txBox="1"/>
          <p:nvPr/>
        </p:nvSpPr>
        <p:spPr>
          <a:xfrm>
            <a:off x="1708150" y="1309585"/>
            <a:ext cx="33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SWITCH_CONTEXT </a:t>
            </a:r>
            <a:r>
              <a:rPr lang="ko-KR" altLang="en-US" b="1"/>
              <a:t>함수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7FBD73-8E9C-4B85-285B-783A79E5D542}"/>
              </a:ext>
            </a:extLst>
          </p:cNvPr>
          <p:cNvSpPr txBox="1"/>
          <p:nvPr/>
        </p:nvSpPr>
        <p:spPr>
          <a:xfrm>
            <a:off x="1163052" y="539416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1. </a:t>
            </a:r>
            <a:r>
              <a:rPr lang="ko-KR" altLang="en-US" sz="2800" b="1" spc="-300"/>
              <a:t>컨텍스트 스위칭</a:t>
            </a:r>
            <a:endParaRPr lang="ko-KR" altLang="en-US" sz="2800" b="1" spc="-300" dirty="0"/>
          </a:p>
        </p:txBody>
      </p:sp>
    </p:spTree>
    <p:extLst>
      <p:ext uri="{BB962C8B-B14F-4D97-AF65-F5344CB8AC3E}">
        <p14:creationId xmlns:p14="http://schemas.microsoft.com/office/powerpoint/2010/main" val="424842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EAF4A3-8389-8E55-719A-C329D590F942}"/>
              </a:ext>
            </a:extLst>
          </p:cNvPr>
          <p:cNvSpPr/>
          <p:nvPr/>
        </p:nvSpPr>
        <p:spPr>
          <a:xfrm>
            <a:off x="1987550" y="2692400"/>
            <a:ext cx="2095500" cy="209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6F701-F347-D687-953F-2C55F482BF57}"/>
              </a:ext>
            </a:extLst>
          </p:cNvPr>
          <p:cNvSpPr txBox="1"/>
          <p:nvPr/>
        </p:nvSpPr>
        <p:spPr>
          <a:xfrm>
            <a:off x="2717800" y="35554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CPU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CE34A-7CFB-64E9-0AC3-6B2CEE01F398}"/>
              </a:ext>
            </a:extLst>
          </p:cNvPr>
          <p:cNvSpPr/>
          <p:nvPr/>
        </p:nvSpPr>
        <p:spPr>
          <a:xfrm>
            <a:off x="4965702" y="3166359"/>
            <a:ext cx="20955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D0D1E-6DBD-285A-06EE-A2102AB97DA8}"/>
              </a:ext>
            </a:extLst>
          </p:cNvPr>
          <p:cNvSpPr txBox="1"/>
          <p:nvPr/>
        </p:nvSpPr>
        <p:spPr>
          <a:xfrm>
            <a:off x="5509262" y="3553193"/>
            <a:ext cx="122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new_ctx</a:t>
            </a:r>
            <a:endParaRPr lang="ko-KR" altLang="en-US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8A5EC4F-5CDF-C44F-4C58-DC007D64A380}"/>
              </a:ext>
            </a:extLst>
          </p:cNvPr>
          <p:cNvCxnSpPr>
            <a:cxnSpLocks/>
          </p:cNvCxnSpPr>
          <p:nvPr/>
        </p:nvCxnSpPr>
        <p:spPr>
          <a:xfrm flipH="1" flipV="1">
            <a:off x="4146552" y="3737859"/>
            <a:ext cx="819150" cy="8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3F4BC9-D28D-147E-88F5-F42103C6C6E3}"/>
              </a:ext>
            </a:extLst>
          </p:cNvPr>
          <p:cNvSpPr txBox="1"/>
          <p:nvPr/>
        </p:nvSpPr>
        <p:spPr>
          <a:xfrm>
            <a:off x="1835150" y="1908373"/>
            <a:ext cx="635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new_ctx</a:t>
            </a:r>
            <a:r>
              <a:rPr lang="ko-KR" altLang="en-US" sz="1400" b="1"/>
              <a:t>에 저장되어 있는 값을 </a:t>
            </a:r>
            <a:r>
              <a:rPr lang="en-US" altLang="ko-KR" sz="1400" b="1">
                <a:solidFill>
                  <a:srgbClr val="FF0000"/>
                </a:solidFill>
              </a:rPr>
              <a:t>cpu</a:t>
            </a:r>
            <a:r>
              <a:rPr lang="ko-KR" altLang="en-US" sz="1400" b="1">
                <a:solidFill>
                  <a:srgbClr val="FF0000"/>
                </a:solidFill>
              </a:rPr>
              <a:t>에 로드</a:t>
            </a:r>
          </a:p>
        </p:txBody>
      </p:sp>
      <p:pic>
        <p:nvPicPr>
          <p:cNvPr id="11" name="그림 10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2682700F-B181-DAB1-073C-44E359CC5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1" t="34944" r="33955" b="53575"/>
          <a:stretch/>
        </p:blipFill>
        <p:spPr bwMode="auto">
          <a:xfrm>
            <a:off x="7258368" y="1753299"/>
            <a:ext cx="4743132" cy="880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BCDD11-CF61-405E-E265-FC4A07A26AAF}"/>
              </a:ext>
            </a:extLst>
          </p:cNvPr>
          <p:cNvCxnSpPr>
            <a:cxnSpLocks/>
          </p:cNvCxnSpPr>
          <p:nvPr/>
        </p:nvCxnSpPr>
        <p:spPr>
          <a:xfrm>
            <a:off x="7410458" y="2092731"/>
            <a:ext cx="4235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1E701-25B5-A517-1F55-AFA272FABC20}"/>
              </a:ext>
            </a:extLst>
          </p:cNvPr>
          <p:cNvSpPr txBox="1"/>
          <p:nvPr/>
        </p:nvSpPr>
        <p:spPr>
          <a:xfrm>
            <a:off x="7398068" y="2740680"/>
            <a:ext cx="446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r10</a:t>
            </a:r>
            <a:r>
              <a:rPr lang="ko-KR" altLang="en-US" sz="1400" b="1"/>
              <a:t>의 값을 </a:t>
            </a:r>
            <a:r>
              <a:rPr lang="en-US" altLang="ko-KR" sz="1400" b="1"/>
              <a:t>0x40</a:t>
            </a:r>
            <a:r>
              <a:rPr lang="ko-KR" altLang="en-US" sz="1400" b="1"/>
              <a:t>번지에 저장되어 있는 값을 </a:t>
            </a:r>
            <a:r>
              <a:rPr lang="en-US" altLang="ko-KR" sz="1400" b="1"/>
              <a:t>rdi </a:t>
            </a:r>
            <a:r>
              <a:rPr lang="ko-KR" altLang="en-US" sz="1400" b="1"/>
              <a:t>레지스터에 옮긴다</a:t>
            </a:r>
            <a:r>
              <a:rPr lang="en-US" altLang="ko-KR" sz="1400" b="1"/>
              <a:t>!</a:t>
            </a:r>
            <a:endParaRPr lang="ko-KR" altLang="en-US" sz="1400" b="1"/>
          </a:p>
        </p:txBody>
      </p:sp>
      <p:pic>
        <p:nvPicPr>
          <p:cNvPr id="15" name="그림 14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23B60AA0-F9F7-3671-552E-936C566AE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1" t="70837" r="36067" b="17905"/>
          <a:stretch/>
        </p:blipFill>
        <p:spPr bwMode="auto">
          <a:xfrm>
            <a:off x="7258368" y="4053068"/>
            <a:ext cx="4648198" cy="8807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00CD63-78DC-6631-EF5E-E72290BAEF75}"/>
              </a:ext>
            </a:extLst>
          </p:cNvPr>
          <p:cNvCxnSpPr>
            <a:cxnSpLocks/>
          </p:cNvCxnSpPr>
          <p:nvPr/>
        </p:nvCxnSpPr>
        <p:spPr>
          <a:xfrm>
            <a:off x="7423313" y="4956493"/>
            <a:ext cx="42354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BBA8E0-849A-D10C-5046-E9C77728078B}"/>
              </a:ext>
            </a:extLst>
          </p:cNvPr>
          <p:cNvSpPr txBox="1"/>
          <p:nvPr/>
        </p:nvSpPr>
        <p:spPr>
          <a:xfrm>
            <a:off x="7442834" y="5055020"/>
            <a:ext cx="423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다음 실행 주소를 </a:t>
            </a:r>
            <a:r>
              <a:rPr lang="en-US" altLang="ko-KR" sz="1400" b="1"/>
              <a:t>0x78</a:t>
            </a:r>
            <a:r>
              <a:rPr lang="ko-KR" altLang="en-US" sz="1400" b="1"/>
              <a:t>번지에 저장되어 있는 값으로 한다</a:t>
            </a:r>
            <a:r>
              <a:rPr lang="en-US" altLang="ko-KR" sz="1400" b="1"/>
              <a:t>!</a:t>
            </a:r>
            <a:endParaRPr lang="ko-KR" altLang="en-US" sz="1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523C33-C2BC-B54F-648E-4FD49AB3AE16}"/>
              </a:ext>
            </a:extLst>
          </p:cNvPr>
          <p:cNvSpPr txBox="1"/>
          <p:nvPr/>
        </p:nvSpPr>
        <p:spPr>
          <a:xfrm>
            <a:off x="1708150" y="1309585"/>
            <a:ext cx="33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SWITCH_CONTEXT </a:t>
            </a:r>
            <a:r>
              <a:rPr lang="ko-KR" altLang="en-US" b="1"/>
              <a:t>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9C7C6-5CB0-FE7B-1C87-2474B5C86EE9}"/>
              </a:ext>
            </a:extLst>
          </p:cNvPr>
          <p:cNvSpPr txBox="1"/>
          <p:nvPr/>
        </p:nvSpPr>
        <p:spPr>
          <a:xfrm>
            <a:off x="1163052" y="539416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1. </a:t>
            </a:r>
            <a:r>
              <a:rPr lang="ko-KR" altLang="en-US" sz="2800" b="1" spc="-300"/>
              <a:t>컨텍스트 스위칭</a:t>
            </a:r>
            <a:endParaRPr lang="ko-KR" altLang="en-US" sz="2800" b="1" spc="-300" dirty="0"/>
          </a:p>
        </p:txBody>
      </p:sp>
    </p:spTree>
    <p:extLst>
      <p:ext uri="{BB962C8B-B14F-4D97-AF65-F5344CB8AC3E}">
        <p14:creationId xmlns:p14="http://schemas.microsoft.com/office/powerpoint/2010/main" val="414406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1A75D6-2BC7-4BF6-6D0C-CD77497E9654}"/>
              </a:ext>
            </a:extLst>
          </p:cNvPr>
          <p:cNvSpPr/>
          <p:nvPr/>
        </p:nvSpPr>
        <p:spPr>
          <a:xfrm>
            <a:off x="2940460" y="2412722"/>
            <a:ext cx="2639691" cy="1439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6BC41C-4828-E6F8-922C-1BF3FEBDAF59}"/>
              </a:ext>
            </a:extLst>
          </p:cNvPr>
          <p:cNvSpPr/>
          <p:nvPr/>
        </p:nvSpPr>
        <p:spPr>
          <a:xfrm>
            <a:off x="2940460" y="4343381"/>
            <a:ext cx="2639691" cy="1439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C33DF-5C38-D91F-42AB-3A4F33897466}"/>
              </a:ext>
            </a:extLst>
          </p:cNvPr>
          <p:cNvSpPr txBox="1"/>
          <p:nvPr/>
        </p:nvSpPr>
        <p:spPr>
          <a:xfrm>
            <a:off x="3529313" y="2932011"/>
            <a:ext cx="18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thread1_ctx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2B601-42F4-4B10-04AC-8A83C115163C}"/>
              </a:ext>
            </a:extLst>
          </p:cNvPr>
          <p:cNvSpPr txBox="1"/>
          <p:nvPr/>
        </p:nvSpPr>
        <p:spPr>
          <a:xfrm>
            <a:off x="3433324" y="4830673"/>
            <a:ext cx="18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thread2_ctx</a:t>
            </a:r>
            <a:endParaRPr lang="ko-KR" alt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ED0BF-48EA-C521-477A-99C6995814F9}"/>
              </a:ext>
            </a:extLst>
          </p:cNvPr>
          <p:cNvSpPr txBox="1"/>
          <p:nvPr/>
        </p:nvSpPr>
        <p:spPr>
          <a:xfrm>
            <a:off x="2247875" y="1783544"/>
            <a:ext cx="653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두 구조체의 </a:t>
            </a:r>
            <a:r>
              <a:rPr lang="en-US" altLang="ko-KR" sz="1400" b="1"/>
              <a:t>rip, rsp, rflags</a:t>
            </a:r>
            <a:r>
              <a:rPr lang="ko-KR" altLang="en-US" sz="1400" b="1"/>
              <a:t>값들을 초기화하여 </a:t>
            </a:r>
            <a:r>
              <a:rPr lang="en-US" altLang="ko-KR" sz="1400" b="1"/>
              <a:t>thread</a:t>
            </a:r>
            <a:r>
              <a:rPr lang="ko-KR" altLang="en-US" sz="1400" b="1"/>
              <a:t>의 실행을 준비한다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64DEBA9-6463-9B77-2538-B2013E2BF4C8}"/>
              </a:ext>
            </a:extLst>
          </p:cNvPr>
          <p:cNvCxnSpPr>
            <a:cxnSpLocks/>
          </p:cNvCxnSpPr>
          <p:nvPr/>
        </p:nvCxnSpPr>
        <p:spPr>
          <a:xfrm flipH="1">
            <a:off x="5604085" y="2720222"/>
            <a:ext cx="504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44ADB0-AAEC-13B1-2A21-FB2CC22E8F77}"/>
              </a:ext>
            </a:extLst>
          </p:cNvPr>
          <p:cNvCxnSpPr>
            <a:cxnSpLocks/>
          </p:cNvCxnSpPr>
          <p:nvPr/>
        </p:nvCxnSpPr>
        <p:spPr>
          <a:xfrm flipH="1">
            <a:off x="5604085" y="3184956"/>
            <a:ext cx="504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6339979-F303-FA7B-78C0-CF9A1B6507CB}"/>
              </a:ext>
            </a:extLst>
          </p:cNvPr>
          <p:cNvCxnSpPr>
            <a:cxnSpLocks/>
          </p:cNvCxnSpPr>
          <p:nvPr/>
        </p:nvCxnSpPr>
        <p:spPr>
          <a:xfrm flipH="1">
            <a:off x="5604085" y="3637228"/>
            <a:ext cx="504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5B4391-C8F2-4764-B1C1-2C1EAE4F3FF0}"/>
              </a:ext>
            </a:extLst>
          </p:cNvPr>
          <p:cNvSpPr txBox="1"/>
          <p:nvPr/>
        </p:nvSpPr>
        <p:spPr>
          <a:xfrm>
            <a:off x="6116020" y="2557266"/>
            <a:ext cx="338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rip</a:t>
            </a:r>
            <a:r>
              <a:rPr lang="ko-KR" altLang="en-US" sz="1200" b="1"/>
              <a:t>의 값을 </a:t>
            </a:r>
            <a:r>
              <a:rPr lang="en-US" altLang="ko-KR" sz="1200" b="1"/>
              <a:t>thread1</a:t>
            </a:r>
            <a:r>
              <a:rPr lang="ko-KR" altLang="en-US" sz="1200" b="1"/>
              <a:t>함수의 시작 주소로 초기화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500C05-B747-179D-2C0E-74753015171B}"/>
              </a:ext>
            </a:extLst>
          </p:cNvPr>
          <p:cNvSpPr txBox="1"/>
          <p:nvPr/>
        </p:nvSpPr>
        <p:spPr>
          <a:xfrm>
            <a:off x="6101689" y="3031401"/>
            <a:ext cx="263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rsp</a:t>
            </a:r>
            <a:r>
              <a:rPr lang="ko-KR" altLang="en-US" sz="1200" b="1"/>
              <a:t>의 값을 임의의 </a:t>
            </a:r>
            <a:r>
              <a:rPr lang="en-US" altLang="ko-KR" sz="1200" b="1"/>
              <a:t>sp</a:t>
            </a:r>
            <a:r>
              <a:rPr lang="ko-KR" altLang="en-US" sz="1200" b="1"/>
              <a:t>주소로 초기화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E02A8-66D2-92AB-17CA-DFAC37BD55D7}"/>
              </a:ext>
            </a:extLst>
          </p:cNvPr>
          <p:cNvSpPr txBox="1"/>
          <p:nvPr/>
        </p:nvSpPr>
        <p:spPr>
          <a:xfrm>
            <a:off x="6101689" y="3493658"/>
            <a:ext cx="283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rflags</a:t>
            </a:r>
            <a:r>
              <a:rPr lang="ko-KR" altLang="en-US" sz="1200" b="1"/>
              <a:t>의 값을 초기 </a:t>
            </a:r>
            <a:r>
              <a:rPr lang="en-US" altLang="ko-KR" sz="1200" b="1"/>
              <a:t>flag</a:t>
            </a:r>
            <a:r>
              <a:rPr lang="ko-KR" altLang="en-US" sz="1200" b="1"/>
              <a:t>값으로 초기화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298C38-0236-358B-73CF-BCF0D384867C}"/>
              </a:ext>
            </a:extLst>
          </p:cNvPr>
          <p:cNvCxnSpPr>
            <a:cxnSpLocks/>
          </p:cNvCxnSpPr>
          <p:nvPr/>
        </p:nvCxnSpPr>
        <p:spPr>
          <a:xfrm flipH="1">
            <a:off x="5604085" y="4601303"/>
            <a:ext cx="504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F1DD907-E35F-715C-8258-6261ECFD1136}"/>
              </a:ext>
            </a:extLst>
          </p:cNvPr>
          <p:cNvCxnSpPr>
            <a:cxnSpLocks/>
          </p:cNvCxnSpPr>
          <p:nvPr/>
        </p:nvCxnSpPr>
        <p:spPr>
          <a:xfrm flipH="1">
            <a:off x="5604085" y="5066037"/>
            <a:ext cx="504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0280068-9DE3-53FF-2B12-1AA4926AA961}"/>
              </a:ext>
            </a:extLst>
          </p:cNvPr>
          <p:cNvCxnSpPr>
            <a:cxnSpLocks/>
          </p:cNvCxnSpPr>
          <p:nvPr/>
        </p:nvCxnSpPr>
        <p:spPr>
          <a:xfrm flipH="1">
            <a:off x="5604085" y="5518309"/>
            <a:ext cx="504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F24C711-3A26-B837-4B68-96D26ED67A2F}"/>
              </a:ext>
            </a:extLst>
          </p:cNvPr>
          <p:cNvSpPr txBox="1"/>
          <p:nvPr/>
        </p:nvSpPr>
        <p:spPr>
          <a:xfrm>
            <a:off x="6116020" y="4425646"/>
            <a:ext cx="3383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rip</a:t>
            </a:r>
            <a:r>
              <a:rPr lang="ko-KR" altLang="en-US" sz="1200" b="1"/>
              <a:t>의 값을 </a:t>
            </a:r>
            <a:r>
              <a:rPr lang="en-US" altLang="ko-KR" sz="1200" b="1"/>
              <a:t>thread2</a:t>
            </a:r>
            <a:r>
              <a:rPr lang="ko-KR" altLang="en-US" sz="1200" b="1"/>
              <a:t>함수의 시작 주소로 초기화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6A0C19-7EAD-0DB4-E689-CC5A093DD1CA}"/>
              </a:ext>
            </a:extLst>
          </p:cNvPr>
          <p:cNvSpPr txBox="1"/>
          <p:nvPr/>
        </p:nvSpPr>
        <p:spPr>
          <a:xfrm>
            <a:off x="6101689" y="4899783"/>
            <a:ext cx="2639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rsp</a:t>
            </a:r>
            <a:r>
              <a:rPr lang="ko-KR" altLang="en-US" sz="1200" b="1"/>
              <a:t>의 값을 임의의 </a:t>
            </a:r>
            <a:r>
              <a:rPr lang="en-US" altLang="ko-KR" sz="1200" b="1"/>
              <a:t>sp</a:t>
            </a:r>
            <a:r>
              <a:rPr lang="ko-KR" altLang="en-US" sz="1200" b="1"/>
              <a:t>주소로 초기화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5D1739-979B-DD54-F7D8-86564DDAD8F8}"/>
              </a:ext>
            </a:extLst>
          </p:cNvPr>
          <p:cNvSpPr txBox="1"/>
          <p:nvPr/>
        </p:nvSpPr>
        <p:spPr>
          <a:xfrm>
            <a:off x="6101689" y="5362039"/>
            <a:ext cx="283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rflags</a:t>
            </a:r>
            <a:r>
              <a:rPr lang="ko-KR" altLang="en-US" sz="1200" b="1"/>
              <a:t>의 값을 초기 </a:t>
            </a:r>
            <a:r>
              <a:rPr lang="en-US" altLang="ko-KR" sz="1200" b="1"/>
              <a:t>flag</a:t>
            </a:r>
            <a:r>
              <a:rPr lang="ko-KR" altLang="en-US" sz="1200" b="1"/>
              <a:t>값으로 초기화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835F2-A7FE-53A2-F61B-2E65FAB90796}"/>
              </a:ext>
            </a:extLst>
          </p:cNvPr>
          <p:cNvSpPr txBox="1"/>
          <p:nvPr/>
        </p:nvSpPr>
        <p:spPr>
          <a:xfrm>
            <a:off x="1163052" y="539416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1. </a:t>
            </a:r>
            <a:r>
              <a:rPr lang="ko-KR" altLang="en-US" sz="2800" b="1" spc="-300"/>
              <a:t>컨텍스트 스위칭</a:t>
            </a:r>
            <a:endParaRPr lang="ko-KR" altLang="en-US" sz="2800" b="1" spc="-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BB30B-A3F7-9277-94AB-6ADEB365C59A}"/>
              </a:ext>
            </a:extLst>
          </p:cNvPr>
          <p:cNvSpPr txBox="1"/>
          <p:nvPr/>
        </p:nvSpPr>
        <p:spPr>
          <a:xfrm>
            <a:off x="1708150" y="1284185"/>
            <a:ext cx="33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main </a:t>
            </a:r>
            <a:r>
              <a:rPr lang="ko-KR" altLang="en-US" b="1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82436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813F1A-BD08-A23D-7242-E230BD7B94AD}"/>
              </a:ext>
            </a:extLst>
          </p:cNvPr>
          <p:cNvSpPr/>
          <p:nvPr/>
        </p:nvSpPr>
        <p:spPr>
          <a:xfrm>
            <a:off x="2702837" y="2759506"/>
            <a:ext cx="2095500" cy="209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092AA-9B14-2A48-7E07-00795FB12B17}"/>
              </a:ext>
            </a:extLst>
          </p:cNvPr>
          <p:cNvSpPr txBox="1"/>
          <p:nvPr/>
        </p:nvSpPr>
        <p:spPr>
          <a:xfrm>
            <a:off x="3433087" y="36479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CPU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E9159-0E20-2DF5-DC9A-2C11623EDCF3}"/>
              </a:ext>
            </a:extLst>
          </p:cNvPr>
          <p:cNvSpPr/>
          <p:nvPr/>
        </p:nvSpPr>
        <p:spPr>
          <a:xfrm>
            <a:off x="5680989" y="3233465"/>
            <a:ext cx="20955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D72F0-F838-149D-2842-3C7A901CC963}"/>
              </a:ext>
            </a:extLst>
          </p:cNvPr>
          <p:cNvSpPr txBox="1"/>
          <p:nvPr/>
        </p:nvSpPr>
        <p:spPr>
          <a:xfrm>
            <a:off x="5999263" y="3645699"/>
            <a:ext cx="145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thread1_ctx</a:t>
            </a:r>
            <a:endParaRPr lang="ko-KR" altLang="en-US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D20DC3-B600-E03C-F249-B61B8B599367}"/>
              </a:ext>
            </a:extLst>
          </p:cNvPr>
          <p:cNvCxnSpPr>
            <a:cxnSpLocks/>
          </p:cNvCxnSpPr>
          <p:nvPr/>
        </p:nvCxnSpPr>
        <p:spPr>
          <a:xfrm flipH="1" flipV="1">
            <a:off x="4861839" y="3830365"/>
            <a:ext cx="819150" cy="8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37A7E9-9F47-41AD-4A12-745FB2E861F6}"/>
              </a:ext>
            </a:extLst>
          </p:cNvPr>
          <p:cNvSpPr txBox="1"/>
          <p:nvPr/>
        </p:nvSpPr>
        <p:spPr>
          <a:xfrm>
            <a:off x="2225176" y="1848906"/>
            <a:ext cx="660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두 구조체의 </a:t>
            </a:r>
            <a:r>
              <a:rPr lang="en-US" altLang="ko-KR" sz="1400" b="1"/>
              <a:t>rip, rsp, rflags</a:t>
            </a:r>
            <a:r>
              <a:rPr lang="ko-KR" altLang="en-US" sz="1400" b="1"/>
              <a:t>값들을 초기화하여 </a:t>
            </a:r>
            <a:r>
              <a:rPr lang="en-US" altLang="ko-KR" sz="1400" b="1"/>
              <a:t>thread</a:t>
            </a:r>
            <a:r>
              <a:rPr lang="ko-KR" altLang="en-US" sz="1400" b="1"/>
              <a:t>의 실행을 준비한다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BE6982-8CBC-7222-573C-ED0C40F3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89" y="2765827"/>
            <a:ext cx="3958311" cy="550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77B86F-7A41-3BD8-D5E1-169212600579}"/>
              </a:ext>
            </a:extLst>
          </p:cNvPr>
          <p:cNvSpPr txBox="1"/>
          <p:nvPr/>
        </p:nvSpPr>
        <p:spPr>
          <a:xfrm>
            <a:off x="8192416" y="3467099"/>
            <a:ext cx="354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일반적인 함수 호출이 아닌 </a:t>
            </a:r>
            <a:r>
              <a:rPr lang="en-US" altLang="ko-KR" sz="1400" b="1"/>
              <a:t>CPU</a:t>
            </a:r>
            <a:r>
              <a:rPr lang="ko-KR" altLang="en-US" sz="1400" b="1"/>
              <a:t>에 </a:t>
            </a:r>
            <a:r>
              <a:rPr lang="en-US" altLang="ko-KR" sz="1400" b="1"/>
              <a:t>ctx</a:t>
            </a:r>
            <a:r>
              <a:rPr lang="ko-KR" altLang="en-US" sz="1400" b="1"/>
              <a:t>값을 로드하는 함수를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BD3E9-CCDD-0E52-123B-E0D977E5AFAE}"/>
              </a:ext>
            </a:extLst>
          </p:cNvPr>
          <p:cNvSpPr txBox="1"/>
          <p:nvPr/>
        </p:nvSpPr>
        <p:spPr>
          <a:xfrm>
            <a:off x="1163052" y="539416"/>
            <a:ext cx="283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/>
              <a:t>1. </a:t>
            </a:r>
            <a:r>
              <a:rPr lang="ko-KR" altLang="en-US" sz="2800" b="1" spc="-300"/>
              <a:t>컨텍스트 스위칭</a:t>
            </a:r>
            <a:endParaRPr lang="ko-KR" altLang="en-US" sz="2800" b="1" spc="-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09951-1A56-0201-AE4A-D4180672E93D}"/>
              </a:ext>
            </a:extLst>
          </p:cNvPr>
          <p:cNvSpPr txBox="1"/>
          <p:nvPr/>
        </p:nvSpPr>
        <p:spPr>
          <a:xfrm>
            <a:off x="1708150" y="1284185"/>
            <a:ext cx="33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main </a:t>
            </a:r>
            <a:r>
              <a:rPr lang="ko-KR" altLang="en-US" b="1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98340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933</Words>
  <Application>Microsoft Office PowerPoint</Application>
  <PresentationFormat>와이드스크린</PresentationFormat>
  <Paragraphs>319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Nanum Gothic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강구현</dc:creator>
  <cp:lastModifiedBy>강구현</cp:lastModifiedBy>
  <cp:revision>86</cp:revision>
  <dcterms:created xsi:type="dcterms:W3CDTF">2024-06-12T05:47:48Z</dcterms:created>
  <dcterms:modified xsi:type="dcterms:W3CDTF">2024-06-12T15:58:00Z</dcterms:modified>
</cp:coreProperties>
</file>