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62" r:id="rId4"/>
    <p:sldId id="278" r:id="rId5"/>
    <p:sldId id="263" r:id="rId6"/>
    <p:sldId id="272" r:id="rId7"/>
    <p:sldId id="283" r:id="rId8"/>
    <p:sldId id="284" r:id="rId9"/>
    <p:sldId id="279" r:id="rId10"/>
    <p:sldId id="285" r:id="rId11"/>
    <p:sldId id="280" r:id="rId12"/>
    <p:sldId id="281" r:id="rId13"/>
    <p:sldId id="282" r:id="rId14"/>
    <p:sldId id="274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DEEAF6"/>
    <a:srgbClr val="FB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 snapToGrid="0">
      <p:cViewPr varScale="1">
        <p:scale>
          <a:sx n="63" d="100"/>
          <a:sy n="6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A2099-20BA-4130-A4E4-64705A546C9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87FAD-A3EF-4302-B08A-5A5EF7955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2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4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E8E-1EC0-4A26-B77B-A5A368E5207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098F-391C-42C6-9B75-8DE0DCB56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1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E8E-1EC0-4A26-B77B-A5A368E5207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098F-391C-42C6-9B75-8DE0DCB56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5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E8E-1EC0-4A26-B77B-A5A368E5207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098F-391C-42C6-9B75-8DE0DCB56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64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E8E-1EC0-4A26-B77B-A5A368E5207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098F-391C-42C6-9B75-8DE0DCB56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6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57E-8F14-11DF-AC7E-487BD6FEE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94382"/>
            <a:ext cx="8012006" cy="357352"/>
          </a:xfrm>
        </p:spPr>
        <p:txBody>
          <a:bodyPr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1200" cap="none" spc="-6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todo</a:t>
            </a:r>
            <a:endParaRPr kumimoji="1" lang="ko-Kore-US" altLang="en-US" sz="2400" b="1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EF0F-81A4-3441-CCB8-977657B6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56"/>
            <a:ext cx="10515600" cy="4351338"/>
          </a:xfrm>
        </p:spPr>
        <p:txBody>
          <a:bodyPr>
            <a:normAutofit/>
          </a:bodyPr>
          <a:lstStyle>
            <a:lvl1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C755-80BE-D49C-6A51-3C729EB0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EBB-CF5A-6243-8E4D-E0A1321F689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99D8-82D1-DFAE-31DD-1AAB2BBE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528C-89F7-B71A-5D93-3C669F1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0967-C46B-FB45-890D-53CE23AA15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DD9B2C73-19C5-8152-69CD-C9108C7F63A4}"/>
              </a:ext>
            </a:extLst>
          </p:cNvPr>
          <p:cNvSpPr/>
          <p:nvPr userDrawn="1"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FC545B-5BFC-24DA-BDA9-3F78B0779AAB}"/>
              </a:ext>
            </a:extLst>
          </p:cNvPr>
          <p:cNvSpPr/>
          <p:nvPr userDrawn="1"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489B8-905E-819C-29AE-63042C0022EC}"/>
              </a:ext>
            </a:extLst>
          </p:cNvPr>
          <p:cNvSpPr txBox="1"/>
          <p:nvPr userDrawn="1"/>
        </p:nvSpPr>
        <p:spPr>
          <a:xfrm>
            <a:off x="9939209" y="417249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smtClean="0">
                <a:solidFill>
                  <a:srgbClr val="264A8E"/>
                </a:solidFill>
                <a:latin typeface="+mj-ea"/>
                <a:ea typeface="+mj-ea"/>
                <a:cs typeface="Pretendard" panose="02000503000000020004" pitchFamily="2" charset="-127"/>
              </a:rPr>
              <a:t>운영체제</a:t>
            </a:r>
            <a:r>
              <a:rPr kumimoji="1" lang="en-US" altLang="ko-KR" sz="1600" b="1" smtClean="0">
                <a:solidFill>
                  <a:srgbClr val="264A8E"/>
                </a:solidFill>
                <a:latin typeface="+mj-ea"/>
                <a:ea typeface="+mj-ea"/>
                <a:cs typeface="Pretendard" panose="02000503000000020004" pitchFamily="2" charset="-127"/>
              </a:rPr>
              <a:t> </a:t>
            </a:r>
            <a:r>
              <a:rPr kumimoji="1" lang="en-US" altLang="ko-KR" sz="1600" b="1" kern="1200" smtClean="0">
                <a:solidFill>
                  <a:srgbClr val="264A8E"/>
                </a:solidFill>
                <a:latin typeface="+mj-ea"/>
                <a:ea typeface="+mn-ea"/>
                <a:cs typeface="Pretendard" panose="02000503000000020004" pitchFamily="2" charset="-127"/>
              </a:rPr>
              <a:t>Team6</a:t>
            </a:r>
            <a:r>
              <a:rPr kumimoji="1" lang="en-US" altLang="ko-KR" sz="1600" b="1" kern="1200" baseline="0" smtClean="0">
                <a:solidFill>
                  <a:srgbClr val="264A8E"/>
                </a:solidFill>
                <a:latin typeface="+mj-ea"/>
                <a:ea typeface="+mn-ea"/>
                <a:cs typeface="Pretendard" panose="02000503000000020004" pitchFamily="2" charset="-127"/>
              </a:rPr>
              <a:t> </a:t>
            </a:r>
          </a:p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1200" smtClean="0">
                <a:solidFill>
                  <a:srgbClr val="264A8E"/>
                </a:solidFill>
                <a:latin typeface="+mj-ea"/>
                <a:ea typeface="+mn-ea"/>
                <a:cs typeface="Pretendard" panose="02000503000000020004" pitchFamily="2" charset="-127"/>
              </a:rPr>
              <a:t>프로젝트</a:t>
            </a:r>
            <a:r>
              <a:rPr kumimoji="1" lang="en-US" altLang="ko-KR" sz="1600" b="1" kern="1200" baseline="0" smtClean="0">
                <a:solidFill>
                  <a:srgbClr val="264A8E"/>
                </a:solidFill>
                <a:latin typeface="+mj-ea"/>
                <a:ea typeface="+mn-ea"/>
                <a:cs typeface="Pretendard" panose="02000503000000020004" pitchFamily="2" charset="-127"/>
              </a:rPr>
              <a:t> </a:t>
            </a:r>
            <a:r>
              <a:rPr kumimoji="1" lang="ko-KR" altLang="en-US" sz="1600" b="1" smtClean="0">
                <a:solidFill>
                  <a:srgbClr val="264A8E"/>
                </a:solidFill>
                <a:latin typeface="+mj-ea"/>
                <a:ea typeface="+mj-ea"/>
                <a:cs typeface="Pretendard" panose="02000503000000020004" pitchFamily="2" charset="-127"/>
              </a:rPr>
              <a:t>최종발표</a:t>
            </a:r>
            <a:endParaRPr kumimoji="1" lang="ko-Kore-US" altLang="en-US" sz="1600" b="1" dirty="0">
              <a:solidFill>
                <a:srgbClr val="264A8E"/>
              </a:solidFill>
              <a:latin typeface="+mj-ea"/>
              <a:ea typeface="+mj-ea"/>
              <a:cs typeface="Pretendard" panose="02000503000000020004" pitchFamily="2" charset="-127"/>
            </a:endParaRPr>
          </a:p>
        </p:txBody>
      </p:sp>
      <p:sp>
        <p:nvSpPr>
          <p:cNvPr id="11" name="직사각형 16">
            <a:extLst>
              <a:ext uri="{FF2B5EF4-FFF2-40B4-BE49-F238E27FC236}">
                <a16:creationId xmlns:a16="http://schemas.microsoft.com/office/drawing/2014/main" id="{EA641B19-0A9A-6EB1-AE36-B6CAFD5A61E5}"/>
              </a:ext>
            </a:extLst>
          </p:cNvPr>
          <p:cNvSpPr/>
          <p:nvPr userDrawn="1"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41278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E8E-1EC0-4A26-B77B-A5A368E5207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098F-391C-42C6-9B75-8DE0DCB56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2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E8E-1EC0-4A26-B77B-A5A368E5207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098F-391C-42C6-9B75-8DE0DCB56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8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E8E-1EC0-4A26-B77B-A5A368E5207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098F-391C-42C6-9B75-8DE0DCB56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E8E-1EC0-4A26-B77B-A5A368E5207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098F-391C-42C6-9B75-8DE0DCB56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E8E-1EC0-4A26-B77B-A5A368E5207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098F-391C-42C6-9B75-8DE0DCB56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7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E8E-1EC0-4A26-B77B-A5A368E5207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098F-391C-42C6-9B75-8DE0DCB56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E8E-1EC0-4A26-B77B-A5A368E5207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098F-391C-42C6-9B75-8DE0DCB56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3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6E8E-1EC0-4A26-B77B-A5A368E5207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098F-391C-42C6-9B75-8DE0DCB56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39E829-1DE5-6A27-5B78-3D0B479B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188" y="4985602"/>
            <a:ext cx="7673788" cy="991787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smtClean="0">
                <a:latin typeface="+mn-ea"/>
              </a:rPr>
              <a:t>6</a:t>
            </a:r>
            <a:r>
              <a:rPr lang="ko-KR" altLang="en-US" sz="1600" b="1">
                <a:latin typeface="+mn-ea"/>
              </a:rPr>
              <a:t>팀</a:t>
            </a:r>
            <a:endParaRPr lang="en-US" altLang="ko-KR" sz="1600" b="1" dirty="0">
              <a:latin typeface="+mn-ea"/>
            </a:endParaRPr>
          </a:p>
          <a:p>
            <a:pPr algn="l"/>
            <a:r>
              <a:rPr lang="ko-KR" altLang="en-US" sz="1600" b="1" smtClean="0">
                <a:latin typeface="+mn-ea"/>
              </a:rPr>
              <a:t>송준규</a:t>
            </a:r>
            <a:r>
              <a:rPr lang="en-US" altLang="ko-KR" sz="1600" b="1" smtClean="0">
                <a:latin typeface="+mn-ea"/>
              </a:rPr>
              <a:t>(</a:t>
            </a:r>
            <a:r>
              <a:rPr lang="ko-KR" altLang="en-US" sz="1600" b="1">
                <a:latin typeface="+mn-ea"/>
              </a:rPr>
              <a:t>팀</a:t>
            </a:r>
            <a:r>
              <a:rPr lang="ko-KR" altLang="en-US" sz="1600" b="1" smtClean="0">
                <a:latin typeface="+mn-ea"/>
              </a:rPr>
              <a:t>장</a:t>
            </a:r>
            <a:r>
              <a:rPr lang="en-US" altLang="ko-KR" sz="1600" b="1" smtClean="0">
                <a:latin typeface="+mn-ea"/>
              </a:rPr>
              <a:t>), </a:t>
            </a:r>
            <a:r>
              <a:rPr lang="ko-KR" altLang="en-US" sz="1600" b="1" smtClean="0">
                <a:latin typeface="+mn-ea"/>
              </a:rPr>
              <a:t>정하연</a:t>
            </a:r>
            <a:r>
              <a:rPr lang="en-US" altLang="ko-KR" sz="1600" b="1" smtClean="0">
                <a:latin typeface="+mn-ea"/>
              </a:rPr>
              <a:t>,</a:t>
            </a:r>
            <a:r>
              <a:rPr lang="ko-KR" altLang="en-US" sz="1600" b="1" smtClean="0">
                <a:latin typeface="+mn-ea"/>
              </a:rPr>
              <a:t> 박태현</a:t>
            </a:r>
            <a:r>
              <a:rPr lang="en-US" altLang="ko-KR" sz="1600" b="1" smtClean="0">
                <a:latin typeface="+mn-ea"/>
              </a:rPr>
              <a:t>,</a:t>
            </a:r>
            <a:r>
              <a:rPr lang="ko-KR" altLang="en-US" sz="1600" b="1" smtClean="0">
                <a:latin typeface="+mn-ea"/>
              </a:rPr>
              <a:t> 안영기</a:t>
            </a:r>
            <a:endParaRPr lang="en-US" sz="1600" b="1" dirty="0">
              <a:latin typeface="+mn-ea"/>
            </a:endParaRPr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E9087616-C154-E1C2-6095-CC02447DD3FE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0401D4EC-3C24-3565-B5DA-BC64ABEDDA01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968188" y="3050931"/>
            <a:ext cx="6670431" cy="1786671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smtClean="0">
                <a:latin typeface="+mn-ea"/>
                <a:ea typeface="+mn-ea"/>
              </a:rPr>
              <a:t>최종 발표</a:t>
            </a:r>
            <a:endParaRPr lang="ko-KR" altLang="en-US" sz="48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02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smtClean="0"/>
              <a:t>4-2</a:t>
            </a:r>
            <a:r>
              <a:rPr lang="en-US" altLang="ko-KR" sz="2400" b="1" smtClean="0"/>
              <a:t>. xv6: Memory: "Copy-on-Write"</a:t>
            </a:r>
            <a:endParaRPr lang="en-US" altLang="ko-KR" sz="2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1073-47B2-46BF-04F7-81C8659A2E98}"/>
              </a:ext>
            </a:extLst>
          </p:cNvPr>
          <p:cNvSpPr txBox="1"/>
          <p:nvPr/>
        </p:nvSpPr>
        <p:spPr>
          <a:xfrm>
            <a:off x="838200" y="1844170"/>
            <a:ext cx="106862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	- Test1. after sbrk(4096);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	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- Test2. getNumFreePages during fork</a:t>
            </a:r>
            <a:endParaRPr kumimoji="1" lang="ko-KR" altLang="en-US" sz="1600" spc="-6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01251" y="2675167"/>
            <a:ext cx="5341378" cy="25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/>
              <a:t>5</a:t>
            </a:r>
            <a:r>
              <a:rPr lang="en-US" altLang="ko-KR" sz="2400" b="1" smtClean="0"/>
              <a:t>-1</a:t>
            </a:r>
            <a:r>
              <a:rPr lang="en-US" altLang="ko-KR" sz="2400" b="1" smtClean="0"/>
              <a:t>. KosmOS: Boot Loader</a:t>
            </a:r>
            <a:endParaRPr lang="en-US" altLang="ko-KR" sz="24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03" y="1273654"/>
            <a:ext cx="3810000" cy="52943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35880" y="1369937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1</a:t>
            </a:r>
            <a:r>
              <a:rPr lang="en-US" altLang="ko-KR" b="1"/>
              <a:t>. reset </a:t>
            </a:r>
            <a:r>
              <a:rPr lang="ko-KR" altLang="en-US" b="1"/>
              <a:t>신호가 </a:t>
            </a:r>
            <a:r>
              <a:rPr lang="en-US" altLang="ko-KR" b="1"/>
              <a:t>bus</a:t>
            </a:r>
            <a:r>
              <a:rPr lang="ko-KR" altLang="en-US" b="1"/>
              <a:t>에 들어온다</a:t>
            </a:r>
            <a:r>
              <a:rPr lang="en-US" altLang="ko-KR" b="1"/>
              <a:t>. </a:t>
            </a:r>
          </a:p>
          <a:p>
            <a:r>
              <a:rPr lang="en-US" altLang="ko-KR" b="1"/>
              <a:t>2. pc </a:t>
            </a:r>
            <a:r>
              <a:rPr lang="ko-KR" altLang="en-US" b="1"/>
              <a:t>주소값을 </a:t>
            </a:r>
            <a:r>
              <a:rPr lang="en-US" altLang="ko-KR" b="1"/>
              <a:t>0x0</a:t>
            </a:r>
            <a:r>
              <a:rPr lang="ko-KR" altLang="en-US" b="1"/>
              <a:t>으로 </a:t>
            </a:r>
            <a:r>
              <a:rPr lang="en-US" altLang="ko-KR" b="1"/>
              <a:t>(bios' bootloader)</a:t>
            </a:r>
          </a:p>
          <a:p>
            <a:r>
              <a:rPr lang="en-US" altLang="ko-KR" b="1"/>
              <a:t>3. bootloader</a:t>
            </a:r>
            <a:r>
              <a:rPr lang="ko-KR" altLang="en-US" b="1"/>
              <a:t>가</a:t>
            </a:r>
            <a:r>
              <a:rPr lang="en-US" altLang="ko-KR" b="1"/>
              <a:t>(</a:t>
            </a:r>
            <a:r>
              <a:rPr lang="en-US" altLang="ko-KR" b="1" smtClean="0"/>
              <a:t>0x0) storage</a:t>
            </a:r>
            <a:r>
              <a:rPr lang="ko-KR" altLang="en-US" b="1" smtClean="0"/>
              <a:t>에서 </a:t>
            </a:r>
            <a:r>
              <a:rPr lang="en-US" altLang="ko-KR" b="1" smtClean="0"/>
              <a:t>kernel </a:t>
            </a:r>
            <a:r>
              <a:rPr lang="ko-KR" altLang="en-US" b="1"/>
              <a:t>위치를 찾아낸다</a:t>
            </a:r>
            <a:r>
              <a:rPr lang="en-US" altLang="ko-KR" b="1"/>
              <a:t>.</a:t>
            </a:r>
          </a:p>
          <a:p>
            <a:r>
              <a:rPr lang="en-US" altLang="ko-KR" b="1" smtClean="0"/>
              <a:t>4. kernel size </a:t>
            </a:r>
            <a:r>
              <a:rPr lang="ko-KR" altLang="en-US" b="1" smtClean="0"/>
              <a:t>계산하여 </a:t>
            </a:r>
            <a:r>
              <a:rPr lang="en-US" altLang="ko-KR" b="1" smtClean="0"/>
              <a:t>memory map </a:t>
            </a:r>
            <a:r>
              <a:rPr lang="ko-KR" altLang="en-US" b="1" smtClean="0"/>
              <a:t>할당</a:t>
            </a:r>
            <a:endParaRPr lang="en-US" altLang="ko-KR" b="1" smtClean="0"/>
          </a:p>
          <a:p>
            <a:r>
              <a:rPr lang="en-US" altLang="ko-KR" b="1" smtClean="0"/>
              <a:t>5. pc -&gt; kernel's entry point</a:t>
            </a:r>
            <a:endParaRPr lang="ko-KR" altLang="en-US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075" t="975" r="35358" b="56026"/>
          <a:stretch/>
        </p:blipFill>
        <p:spPr>
          <a:xfrm>
            <a:off x="5135880" y="3078480"/>
            <a:ext cx="6101891" cy="3078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70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smtClean="0"/>
              <a:t>5-2</a:t>
            </a:r>
            <a:r>
              <a:rPr lang="en-US" altLang="ko-KR" sz="2400" b="1" smtClean="0"/>
              <a:t>. KosmOS: Kernel + String + Monitor</a:t>
            </a:r>
            <a:endParaRPr lang="en-US" altLang="ko-KR" sz="24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46" y="1300742"/>
            <a:ext cx="6236494" cy="496573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502920" y="2860279"/>
            <a:ext cx="4903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1. Boot Loader -&gt; Kernel: </a:t>
            </a:r>
            <a:r>
              <a:rPr lang="ko-KR" altLang="en-US" b="1" smtClean="0"/>
              <a:t>모티터 정보</a:t>
            </a:r>
            <a:endParaRPr lang="en-US" altLang="ko-KR" b="1"/>
          </a:p>
          <a:p>
            <a:r>
              <a:rPr lang="en-US" altLang="ko-KR" b="1" smtClean="0"/>
              <a:t>2. </a:t>
            </a:r>
            <a:r>
              <a:rPr lang="ko-KR" altLang="en-US" b="1" smtClean="0"/>
              <a:t>랜더링</a:t>
            </a:r>
            <a:r>
              <a:rPr lang="en-US" altLang="ko-KR" b="1"/>
              <a:t> </a:t>
            </a:r>
            <a:r>
              <a:rPr lang="en-US" altLang="ko-KR" b="1" smtClean="0"/>
              <a:t>(image </a:t>
            </a:r>
            <a:r>
              <a:rPr lang="ko-KR" altLang="en-US" b="1" smtClean="0"/>
              <a:t>랜더링</a:t>
            </a:r>
            <a:r>
              <a:rPr lang="en-US" altLang="ko-KR" b="1" smtClean="0"/>
              <a:t>, font </a:t>
            </a:r>
            <a:r>
              <a:rPr lang="ko-KR" altLang="en-US" b="1" smtClean="0"/>
              <a:t>랜더링 분리</a:t>
            </a:r>
            <a:r>
              <a:rPr lang="en-US" altLang="ko-KR" b="1" smtClean="0"/>
              <a:t>)</a:t>
            </a:r>
          </a:p>
          <a:p>
            <a:r>
              <a:rPr lang="en-US" altLang="ko-KR" b="1" smtClean="0"/>
              <a:t>3. </a:t>
            </a:r>
            <a:r>
              <a:rPr lang="ko-KR" altLang="en-US" b="1" smtClean="0"/>
              <a:t>폰트 적용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298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smtClean="0"/>
              <a:t>5-3</a:t>
            </a:r>
            <a:r>
              <a:rPr lang="en-US" altLang="ko-KR" sz="2400" b="1" smtClean="0"/>
              <a:t>. KosmOS: Device + Interrupt + Mouse </a:t>
            </a:r>
            <a:endParaRPr lang="en-US" altLang="ko-KR" sz="2400" b="1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44440" y="1280160"/>
            <a:ext cx="6706659" cy="4998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58961" y="3317855"/>
            <a:ext cx="29174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1. Device Driver </a:t>
            </a:r>
            <a:r>
              <a:rPr lang="ko-KR" altLang="en-US" b="1" smtClean="0"/>
              <a:t>구현</a:t>
            </a:r>
            <a:endParaRPr lang="en-US" altLang="ko-KR" b="1" smtClean="0"/>
          </a:p>
          <a:p>
            <a:r>
              <a:rPr lang="en-US" altLang="ko-KR" b="1" smtClean="0"/>
              <a:t>2. Interrupt handler </a:t>
            </a:r>
            <a:r>
              <a:rPr lang="ko-KR" altLang="en-US" b="1" smtClean="0"/>
              <a:t>구현</a:t>
            </a:r>
            <a:endParaRPr lang="en-US" altLang="ko-KR" b="1" smtClean="0"/>
          </a:p>
          <a:p>
            <a:r>
              <a:rPr lang="en-US" altLang="ko-KR" b="1" smtClean="0"/>
              <a:t>3. Mouse </a:t>
            </a:r>
            <a:r>
              <a:rPr lang="ko-KR" altLang="en-US" b="1" smtClean="0"/>
              <a:t>랜더링 구현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363" y="2456660"/>
            <a:ext cx="1815677" cy="38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/>
              <a:t>6</a:t>
            </a:r>
            <a:r>
              <a:rPr lang="en-US" altLang="ko-KR" sz="2400" b="1" smtClean="0"/>
              <a:t>. Conclusion</a:t>
            </a:r>
            <a:endParaRPr lang="ko-KR" altLang="en-US" sz="2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01073-47B2-46BF-04F7-81C8659A2E98}"/>
              </a:ext>
            </a:extLst>
          </p:cNvPr>
          <p:cNvSpPr txBox="1"/>
          <p:nvPr/>
        </p:nvSpPr>
        <p:spPr>
          <a:xfrm>
            <a:off x="591217" y="1609129"/>
            <a:ext cx="109377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[</a:t>
            </a: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프로젝트 </a:t>
            </a:r>
            <a:r>
              <a:rPr kumimoji="1" lang="ko-KR" altLang="en-US" sz="1600" b="1" spc="-60" smtClean="0">
                <a:solidFill>
                  <a:prstClr val="black"/>
                </a:solidFill>
                <a:latin typeface="+mn-ea"/>
              </a:rPr>
              <a:t>결과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]</a:t>
            </a:r>
            <a:endParaRPr kumimoji="1" lang="en-US" altLang="ko-KR" sz="1600" b="1" spc="-60">
              <a:solidFill>
                <a:prstClr val="black"/>
              </a:solidFill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1. miniOS: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Test Scenario 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완성 및 결과 분석</a:t>
            </a:r>
            <a:endParaRPr kumimoji="1" lang="en-US" altLang="ko-KR" sz="1600" spc="-60">
              <a:solidFill>
                <a:prstClr val="black"/>
              </a:solidFill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2. xv6: (Process: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 "Round Robin based Priority Scheduler" / 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Memory: 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"Copy-on-Write"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3. KosmOS: 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Boot Loader, Font 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구성 및 문자열 출력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, interrupt 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기반 마우스 사용</a:t>
            </a:r>
            <a:endParaRPr kumimoji="1" lang="en-US" altLang="ko-KR" sz="1600" spc="-60">
              <a:solidFill>
                <a:prstClr val="black"/>
              </a:solidFill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1600" spc="-60" smtClean="0">
              <a:solidFill>
                <a:prstClr val="black"/>
              </a:solidFill>
              <a:latin typeface="+mn-ea"/>
            </a:endParaRPr>
          </a:p>
          <a:p>
            <a:pPr latinLnBrk="0">
              <a:lnSpc>
                <a:spcPct val="150000"/>
              </a:lnSpc>
              <a:defRPr/>
            </a:pP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[What 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we 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got from 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this Project]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- Bottom-up, Top-down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구현을 통해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, Hardware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적으로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, Software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적으로 문제를 푸는 스킬을 익힐 수 있었다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- "displacement new"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와 같이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memory layout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이 없는 환경에서의 코딩 스킬을 얻을 수 있었다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- OS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강의 시간에 배운 내용을 실습하며 최적화 할 수 있었다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-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추후 더 큰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OS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관련 프로젝트의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Base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를 완성할 수 있었다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.</a:t>
            </a:r>
            <a:endParaRPr kumimoji="1" lang="en-US" altLang="ko-KR" sz="1600" spc="-60" smtClean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92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45CF-FC08-75EB-F1FC-D2FF77664755}"/>
              </a:ext>
            </a:extLst>
          </p:cNvPr>
          <p:cNvSpPr txBox="1"/>
          <p:nvPr/>
        </p:nvSpPr>
        <p:spPr>
          <a:xfrm>
            <a:off x="3047326" y="3198167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04E19-09E8-92F4-57EC-8DE1DDE1A0BD}"/>
              </a:ext>
            </a:extLst>
          </p:cNvPr>
          <p:cNvSpPr/>
          <p:nvPr/>
        </p:nvSpPr>
        <p:spPr>
          <a:xfrm>
            <a:off x="558350" y="663547"/>
            <a:ext cx="550259" cy="101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목차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1073-47B2-46BF-04F7-81C8659A2E98}"/>
              </a:ext>
            </a:extLst>
          </p:cNvPr>
          <p:cNvSpPr txBox="1"/>
          <p:nvPr/>
        </p:nvSpPr>
        <p:spPr>
          <a:xfrm>
            <a:off x="1228817" y="1402686"/>
            <a:ext cx="9147564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b="1" i="0" u="none" strike="noStrike" kern="1200" cap="none" spc="-6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1. </a:t>
            </a:r>
            <a:r>
              <a:rPr kumimoji="1" lang="ko-KR" altLang="en-US" b="1" i="0" u="none" strike="noStrike" kern="1200" cap="none" spc="-6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프로젝트 </a:t>
            </a:r>
            <a:r>
              <a:rPr kumimoji="1" lang="ko-KR" altLang="en-US" b="1" i="0" u="none" strike="noStrike" kern="1200" cap="none" spc="-6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개요 및 결과 요약</a:t>
            </a:r>
            <a:endParaRPr kumimoji="1" lang="en-US" altLang="ko-KR" b="1" spc="-60" noProof="0">
              <a:solidFill>
                <a:prstClr val="black"/>
              </a:solidFill>
              <a:latin typeface="+mn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b="1" i="0" u="none" strike="noStrike" kern="1200" cap="none" spc="-6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2.</a:t>
            </a:r>
            <a:r>
              <a:rPr kumimoji="1" lang="en-US" altLang="ko-KR" b="1" i="0" u="none" strike="noStrike" kern="1200" cap="none" spc="-60" normalizeH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1" lang="ko-KR" altLang="en-US" b="1" i="0" u="none" strike="noStrike" kern="1200" cap="none" spc="-6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역할 </a:t>
            </a:r>
            <a:r>
              <a:rPr kumimoji="1" lang="ko-KR" altLang="en-US" b="1" i="0" u="none" strike="noStrike" kern="1200" cap="none" spc="-6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분담</a:t>
            </a:r>
            <a:endParaRPr kumimoji="1" lang="en-US" altLang="ko-KR" b="1" i="0" u="none" strike="noStrike" kern="1200" cap="none" spc="-6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b="1" spc="-60">
                <a:solidFill>
                  <a:prstClr val="black"/>
                </a:solidFill>
                <a:latin typeface="+mn-ea"/>
              </a:rPr>
              <a:t>3</a:t>
            </a:r>
            <a:r>
              <a:rPr kumimoji="1" lang="en-US" altLang="ko-KR" b="1" spc="-60" smtClean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en-US" altLang="ko-KR" b="1" spc="-60" smtClean="0">
                <a:solidFill>
                  <a:prstClr val="black"/>
                </a:solidFill>
                <a:latin typeface="+mn-ea"/>
              </a:rPr>
              <a:t>miniOS: why xv6 ?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b="1" spc="-60">
                <a:solidFill>
                  <a:prstClr val="black"/>
                </a:solidFill>
                <a:latin typeface="+mn-ea"/>
              </a:rPr>
              <a:t>4</a:t>
            </a:r>
            <a:r>
              <a:rPr kumimoji="1" lang="en-US" altLang="ko-KR" b="1" spc="-60" smtClean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en-US" altLang="ko-KR" b="1" spc="-60" smtClean="0">
                <a:solidFill>
                  <a:prstClr val="black"/>
                </a:solidFill>
                <a:latin typeface="+mn-ea"/>
              </a:rPr>
              <a:t>xv6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   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4-1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. Process: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"Round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Robin based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Priority Scheduler"</a:t>
            </a:r>
            <a:endParaRPr kumimoji="1" lang="en-US" altLang="ko-KR" spc="-60" smtClean="0">
              <a:solidFill>
                <a:prstClr val="black"/>
              </a:solidFill>
              <a:latin typeface="+mn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pc="-6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  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4-2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. Memory: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"Copy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on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Write"</a:t>
            </a:r>
            <a:endParaRPr kumimoji="1" lang="en-US" altLang="ko-KR" spc="-60" smtClean="0">
              <a:solidFill>
                <a:prstClr val="black"/>
              </a:solidFill>
              <a:latin typeface="+mn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b="1" spc="-60">
                <a:solidFill>
                  <a:prstClr val="black"/>
                </a:solidFill>
                <a:latin typeface="+mn-ea"/>
              </a:rPr>
              <a:t>5</a:t>
            </a:r>
            <a:r>
              <a:rPr kumimoji="1" lang="en-US" altLang="ko-KR" b="1" spc="-60" smtClean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en-US" altLang="ko-KR" b="1" spc="-60" smtClean="0">
                <a:solidFill>
                  <a:prstClr val="black"/>
                </a:solidFill>
                <a:latin typeface="+mn-ea"/>
              </a:rPr>
              <a:t>KosmOS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   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5-1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. Boot Loader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pc="-6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  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5-2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Kernel + String + Monitor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    5-3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. Device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driver </a:t>
            </a:r>
            <a:r>
              <a:rPr kumimoji="1" lang="en-US" altLang="ko-KR" spc="-60" smtClean="0">
                <a:solidFill>
                  <a:prstClr val="black"/>
                </a:solidFill>
                <a:latin typeface="+mn-ea"/>
              </a:rPr>
              <a:t>+ Interrupt + Mouse</a:t>
            </a:r>
            <a:endParaRPr kumimoji="1" lang="en-US" altLang="ko-KR" spc="-60" smtClean="0">
              <a:solidFill>
                <a:prstClr val="black"/>
              </a:solidFill>
              <a:latin typeface="+mn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b="1" spc="-60">
                <a:solidFill>
                  <a:prstClr val="black"/>
                </a:solidFill>
                <a:latin typeface="+mn-ea"/>
              </a:rPr>
              <a:t>6</a:t>
            </a:r>
            <a:r>
              <a:rPr kumimoji="1" lang="en-US" altLang="ko-KR" b="1" spc="-60" smtClean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en-US" altLang="ko-KR" b="1" spc="-60" smtClean="0">
                <a:solidFill>
                  <a:prstClr val="black"/>
                </a:solidFill>
                <a:latin typeface="+mn-ea"/>
              </a:rPr>
              <a:t>Conclusion</a:t>
            </a:r>
            <a:endParaRPr kumimoji="1" lang="en-US" altLang="ko-KR" b="1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66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smtClean="0"/>
              <a:t>1. </a:t>
            </a:r>
            <a:r>
              <a:rPr lang="ko-KR" altLang="en-US" sz="2400" b="1" smtClean="0"/>
              <a:t>프로젝트 개요 및 </a:t>
            </a:r>
            <a:r>
              <a:rPr lang="ko-KR" altLang="en-US" sz="2400" b="1" smtClean="0"/>
              <a:t>결과 </a:t>
            </a:r>
            <a:r>
              <a:rPr lang="ko-KR" altLang="en-US" sz="2400" b="1" smtClean="0"/>
              <a:t>요약</a:t>
            </a:r>
            <a:endParaRPr lang="ko-KR" altLang="en-US" sz="2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1073-47B2-46BF-04F7-81C8659A2E98}"/>
              </a:ext>
            </a:extLst>
          </p:cNvPr>
          <p:cNvSpPr txBox="1"/>
          <p:nvPr/>
        </p:nvSpPr>
        <p:spPr>
          <a:xfrm>
            <a:off x="637056" y="1460323"/>
            <a:ext cx="106862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[</a:t>
            </a:r>
            <a:r>
              <a:rPr kumimoji="1" lang="ko-KR" altLang="en-US" sz="1600" b="1" spc="-60" smtClean="0">
                <a:solidFill>
                  <a:prstClr val="black"/>
                </a:solidFill>
                <a:latin typeface="+mn-ea"/>
              </a:rPr>
              <a:t>프로젝트 개요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]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1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miniOS: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왜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C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언어로 구현은 안되는가에 대한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Test Scenario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를 구현해보자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en-US" altLang="ko-KR" sz="1600" spc="-60">
              <a:solidFill>
                <a:prstClr val="black"/>
              </a:solidFill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2. 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xv6: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미리 간단하게 구현된 구현체의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Process, Memory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관련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Mechanism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을 개선해보자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(Top-Down)</a:t>
            </a:r>
            <a:endParaRPr kumimoji="1" lang="en-US" altLang="ko-KR" sz="1600" b="1" spc="-60" smtClean="0">
              <a:solidFill>
                <a:prstClr val="black"/>
              </a:solidFill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3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KosmOS: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From Scratch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로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Boot Loader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및 초기 화면 구성을 완성해보자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(Bottom-UP)</a:t>
            </a: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1600" b="1" spc="-60">
              <a:solidFill>
                <a:prstClr val="black"/>
              </a:solidFill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[</a:t>
            </a: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프로젝트 결과 요약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]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1. miniOS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: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Test Scenario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완성 및 결과 분석</a:t>
            </a:r>
            <a:endParaRPr kumimoji="1" lang="en-US" altLang="ko-KR" sz="1600" spc="-60" smtClean="0">
              <a:solidFill>
                <a:prstClr val="black"/>
              </a:solidFill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2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. xv6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(Process: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 "Round Robin based Priority Scheduler" / 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Memory: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"Copy-on-Write"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3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. KosmOS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Boot Loader, Font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구성 및 문자열 출력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, interrupt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기반 마우스 사용</a:t>
            </a:r>
            <a:endParaRPr kumimoji="1" lang="en-US" altLang="ko-KR" sz="1600" spc="-60" smtClean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7" name="그림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606" y="3038585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/>
              <a:t>2</a:t>
            </a:r>
            <a:r>
              <a:rPr lang="en-US" altLang="ko-KR" sz="2400" b="1" smtClean="0"/>
              <a:t>. </a:t>
            </a:r>
            <a:r>
              <a:rPr lang="ko-KR" altLang="en-US" sz="2400" b="1" smtClean="0"/>
              <a:t>역할 분</a:t>
            </a:r>
            <a:r>
              <a:rPr lang="ko-KR" altLang="en-US" sz="2400" b="1"/>
              <a:t>담</a:t>
            </a:r>
          </a:p>
        </p:txBody>
      </p:sp>
      <p:graphicFrame>
        <p:nvGraphicFramePr>
          <p:cNvPr id="16" name="내용 개체 틀 3">
            <a:extLst>
              <a:ext uri="{FF2B5EF4-FFF2-40B4-BE49-F238E27FC236}">
                <a16:creationId xmlns:a16="http://schemas.microsoft.com/office/drawing/2014/main" id="{58A4511C-F508-8C8B-E9AB-6DA21A0C7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580079"/>
              </p:ext>
            </p:extLst>
          </p:nvPr>
        </p:nvGraphicFramePr>
        <p:xfrm>
          <a:off x="838200" y="2421209"/>
          <a:ext cx="10649504" cy="2577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2376">
                  <a:extLst>
                    <a:ext uri="{9D8B030D-6E8A-4147-A177-3AD203B41FA5}">
                      <a16:colId xmlns:a16="http://schemas.microsoft.com/office/drawing/2014/main" val="1100985433"/>
                    </a:ext>
                  </a:extLst>
                </a:gridCol>
                <a:gridCol w="2662376">
                  <a:extLst>
                    <a:ext uri="{9D8B030D-6E8A-4147-A177-3AD203B41FA5}">
                      <a16:colId xmlns:a16="http://schemas.microsoft.com/office/drawing/2014/main" val="3224150332"/>
                    </a:ext>
                  </a:extLst>
                </a:gridCol>
                <a:gridCol w="2662376">
                  <a:extLst>
                    <a:ext uri="{9D8B030D-6E8A-4147-A177-3AD203B41FA5}">
                      <a16:colId xmlns:a16="http://schemas.microsoft.com/office/drawing/2014/main" val="3428592227"/>
                    </a:ext>
                  </a:extLst>
                </a:gridCol>
                <a:gridCol w="2662376">
                  <a:extLst>
                    <a:ext uri="{9D8B030D-6E8A-4147-A177-3AD203B41FA5}">
                      <a16:colId xmlns:a16="http://schemas.microsoft.com/office/drawing/2014/main" val="1206886252"/>
                    </a:ext>
                  </a:extLst>
                </a:gridCol>
              </a:tblGrid>
              <a:tr h="644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송준규</a:t>
                      </a:r>
                      <a:r>
                        <a:rPr lang="en-US" altLang="ko-KR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팀장</a:t>
                      </a:r>
                      <a:r>
                        <a:rPr lang="en-US" altLang="ko-KR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AABF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정하연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AABF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박태현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AABF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안영기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AAB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33537"/>
                  </a:ext>
                </a:extLst>
              </a:tr>
              <a:tr h="193330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miniOS </a:t>
                      </a: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KosmOS </a:t>
                      </a: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BootLoader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xv6 </a:t>
                      </a: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aging logic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xv6 </a:t>
                      </a: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COW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KosmOS </a:t>
                      </a: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interrupt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miniOS </a:t>
                      </a: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KosmOS </a:t>
                      </a: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BootLoader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xv6 </a:t>
                      </a: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COW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KosmOS </a:t>
                      </a: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interrupt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xv6 </a:t>
                      </a: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sytem call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xv6 </a:t>
                      </a: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scheduler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KosmOS </a:t>
                      </a:r>
                      <a:r>
                        <a:rPr lang="ko-KR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문자열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miniOS </a:t>
                      </a: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util 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xv6 </a:t>
                      </a: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 code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KosmOS </a:t>
                      </a:r>
                      <a:r>
                        <a:rPr lang="ko-KR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문자열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5325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6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/>
              <a:t>3. miniOS: why xv6 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01073-47B2-46BF-04F7-81C8659A2E98}"/>
              </a:ext>
            </a:extLst>
          </p:cNvPr>
          <p:cNvSpPr txBox="1"/>
          <p:nvPr/>
        </p:nvSpPr>
        <p:spPr>
          <a:xfrm>
            <a:off x="838200" y="1410814"/>
            <a:ext cx="54366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>
                <a:latin typeface="+mn-ea"/>
              </a:rPr>
              <a:t>1. library</a:t>
            </a:r>
            <a:r>
              <a:rPr kumimoji="1" lang="ko-KR" altLang="en-US" sz="1400" b="1" spc="-60">
                <a:latin typeface="+mn-ea"/>
              </a:rPr>
              <a:t>를 사용하는 </a:t>
            </a:r>
            <a:r>
              <a:rPr kumimoji="1" lang="en-US" altLang="ko-KR" sz="1400" b="1" spc="-60">
                <a:latin typeface="+mn-ea"/>
              </a:rPr>
              <a:t>C</a:t>
            </a:r>
            <a:r>
              <a:rPr kumimoji="1" lang="ko-KR" altLang="en-US" sz="1400" b="1" spc="-60">
                <a:latin typeface="+mn-ea"/>
              </a:rPr>
              <a:t>코드 작성 </a:t>
            </a:r>
            <a:r>
              <a:rPr kumimoji="1" lang="en-US" altLang="ko-KR" sz="1400" b="1" spc="-60">
                <a:latin typeface="+mn-ea"/>
              </a:rPr>
              <a:t>(hello.c)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>
                <a:latin typeface="+mn-ea"/>
              </a:rPr>
              <a:t>1-2. gcc -o hello </a:t>
            </a:r>
            <a:r>
              <a:rPr kumimoji="1" lang="en-US" altLang="ko-KR" sz="1400" b="1" spc="-60">
                <a:latin typeface="+mn-ea"/>
              </a:rPr>
              <a:t>hello.c </a:t>
            </a:r>
            <a:endParaRPr kumimoji="1" lang="en-US" altLang="ko-KR" sz="1400" b="1" spc="-6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>
                <a:latin typeface="+mn-ea"/>
              </a:rPr>
              <a:t>2. library</a:t>
            </a:r>
            <a:r>
              <a:rPr kumimoji="1" lang="ko-KR" altLang="en-US" sz="1400" b="1" spc="-60">
                <a:latin typeface="+mn-ea"/>
              </a:rPr>
              <a:t>를 사용하지 않는 </a:t>
            </a:r>
            <a:r>
              <a:rPr kumimoji="1" lang="en-US" altLang="ko-KR" sz="1400" b="1" spc="-60">
                <a:latin typeface="+mn-ea"/>
              </a:rPr>
              <a:t>C </a:t>
            </a:r>
            <a:r>
              <a:rPr kumimoji="1" lang="ko-KR" altLang="en-US" sz="1400" b="1" spc="-60">
                <a:latin typeface="+mn-ea"/>
              </a:rPr>
              <a:t>코드 작성 </a:t>
            </a:r>
            <a:r>
              <a:rPr kumimoji="1" lang="en-US" altLang="ko-KR" sz="1400" b="1" spc="-60">
                <a:latin typeface="+mn-ea"/>
              </a:rPr>
              <a:t>(withoutLibrary.c)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>
                <a:latin typeface="+mn-ea"/>
              </a:rPr>
              <a:t>2-2. gcc -o </a:t>
            </a:r>
            <a:r>
              <a:rPr kumimoji="1" lang="en-US" altLang="ko-KR" sz="1400" b="1" spc="-60">
                <a:latin typeface="+mn-ea"/>
              </a:rPr>
              <a:t>withoutLibrary </a:t>
            </a:r>
            <a:r>
              <a:rPr kumimoji="1" lang="en-US" altLang="ko-KR" sz="1400" b="1" spc="-60" smtClean="0">
                <a:latin typeface="+mn-ea"/>
              </a:rPr>
              <a:t>withoutLibrary.c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 smtClean="0">
                <a:latin typeface="+mn-ea"/>
              </a:rPr>
              <a:t>3</a:t>
            </a:r>
            <a:r>
              <a:rPr kumimoji="1" lang="en-US" altLang="ko-KR" sz="1400" b="1" spc="-60">
                <a:latin typeface="+mn-ea"/>
              </a:rPr>
              <a:t>. xxd -p [ELF] | tr -d '\n' </a:t>
            </a:r>
            <a:r>
              <a:rPr kumimoji="1" lang="en-US" altLang="ko-KR" sz="1400" b="1" spc="-60">
                <a:latin typeface="+mn-ea"/>
              </a:rPr>
              <a:t>&gt; </a:t>
            </a:r>
            <a:r>
              <a:rPr kumimoji="1" lang="en-US" altLang="ko-KR" sz="1400" b="1" spc="-60" smtClean="0">
                <a:latin typeface="+mn-ea"/>
              </a:rPr>
              <a:t>input_hex.txt</a:t>
            </a:r>
            <a:endParaRPr kumimoji="1" lang="en-US" altLang="ko-KR" sz="1400" b="1" spc="-6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>
                <a:latin typeface="+mn-ea"/>
              </a:rPr>
              <a:t>// ELF</a:t>
            </a:r>
            <a:r>
              <a:rPr kumimoji="1" lang="ko-KR" altLang="en-US" sz="1400" b="1" spc="-60">
                <a:latin typeface="+mn-ea"/>
              </a:rPr>
              <a:t>에서 </a:t>
            </a:r>
            <a:r>
              <a:rPr kumimoji="1" lang="en-US" altLang="ko-KR" sz="1400" b="1" spc="-60">
                <a:latin typeface="+mn-ea"/>
              </a:rPr>
              <a:t>entry point </a:t>
            </a:r>
            <a:r>
              <a:rPr kumimoji="1" lang="ko-KR" altLang="en-US" sz="1400" b="1" spc="-60">
                <a:latin typeface="+mn-ea"/>
              </a:rPr>
              <a:t>구하기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>
                <a:latin typeface="+mn-ea"/>
              </a:rPr>
              <a:t>4. objdump -d [ELF] | grep -A20 "&lt;</a:t>
            </a:r>
            <a:r>
              <a:rPr kumimoji="1" lang="en-US" altLang="ko-KR" sz="1400" b="1" spc="-60">
                <a:latin typeface="+mn-ea"/>
              </a:rPr>
              <a:t>main</a:t>
            </a:r>
            <a:r>
              <a:rPr kumimoji="1" lang="en-US" altLang="ko-KR" sz="1400" b="1" spc="-60" smtClean="0">
                <a:latin typeface="+mn-ea"/>
              </a:rPr>
              <a:t>&gt;:"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 smtClean="0">
                <a:latin typeface="+mn-ea"/>
              </a:rPr>
              <a:t>// input_hex.txt</a:t>
            </a:r>
            <a:r>
              <a:rPr kumimoji="1" lang="ko-KR" altLang="en-US" sz="1400" b="1" spc="-60" smtClean="0">
                <a:latin typeface="+mn-ea"/>
              </a:rPr>
              <a:t>를 사용해 </a:t>
            </a:r>
            <a:r>
              <a:rPr kumimoji="1" lang="en-US" altLang="ko-KR" sz="1400" b="1" spc="-60" smtClean="0">
                <a:latin typeface="+mn-ea"/>
              </a:rPr>
              <a:t>output_array.txt </a:t>
            </a:r>
            <a:r>
              <a:rPr kumimoji="1" lang="ko-KR" altLang="en-US" sz="1400" b="1" spc="-60" smtClean="0">
                <a:latin typeface="+mn-ea"/>
              </a:rPr>
              <a:t>생성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 smtClean="0">
                <a:latin typeface="+mn-ea"/>
              </a:rPr>
              <a:t>5</a:t>
            </a:r>
            <a:r>
              <a:rPr kumimoji="1" lang="en-US" altLang="ko-KR" sz="1400" b="1" spc="-60">
                <a:latin typeface="+mn-ea"/>
              </a:rPr>
              <a:t>. </a:t>
            </a:r>
            <a:r>
              <a:rPr kumimoji="1" lang="en-US" altLang="ko-KR" sz="1400" b="1" spc="-60">
                <a:latin typeface="+mn-ea"/>
              </a:rPr>
              <a:t>python </a:t>
            </a:r>
            <a:r>
              <a:rPr kumimoji="1" lang="en-US" altLang="ko-KR" sz="1400" b="1" spc="-60" smtClean="0">
                <a:latin typeface="+mn-ea"/>
              </a:rPr>
              <a:t>elf_to_hex.py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>
                <a:latin typeface="+mn-ea"/>
              </a:rPr>
              <a:t>6. vim c_file.c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>
                <a:latin typeface="+mn-ea"/>
              </a:rPr>
              <a:t>// unsigned char data[] </a:t>
            </a:r>
            <a:r>
              <a:rPr kumimoji="1" lang="en-US" altLang="ko-KR" sz="1400" b="1" spc="-60">
                <a:latin typeface="+mn-ea"/>
              </a:rPr>
              <a:t>= </a:t>
            </a:r>
            <a:r>
              <a:rPr kumimoji="1" lang="en-US" altLang="ko-KR" sz="1400" b="1" spc="-60" smtClean="0">
                <a:latin typeface="+mn-ea"/>
              </a:rPr>
              <a:t>{}; // </a:t>
            </a:r>
            <a:r>
              <a:rPr kumimoji="1" lang="ko-KR" altLang="en-US" sz="1400" b="1" spc="-60">
                <a:latin typeface="+mn-ea"/>
              </a:rPr>
              <a:t>배열부분 </a:t>
            </a:r>
            <a:r>
              <a:rPr kumimoji="1" lang="en-US" altLang="ko-KR" sz="1400" b="1" spc="-60">
                <a:latin typeface="+mn-ea"/>
              </a:rPr>
              <a:t>output_array.txt </a:t>
            </a:r>
            <a:r>
              <a:rPr kumimoji="1" lang="en-US" altLang="ko-KR" sz="1400" b="1" spc="-60" smtClean="0">
                <a:latin typeface="+mn-ea"/>
              </a:rPr>
              <a:t> </a:t>
            </a:r>
            <a:r>
              <a:rPr kumimoji="1" lang="ko-KR" altLang="en-US" sz="1400" b="1" spc="-60" smtClean="0">
                <a:latin typeface="+mn-ea"/>
              </a:rPr>
              <a:t>내용</a:t>
            </a:r>
            <a:r>
              <a:rPr kumimoji="1" lang="en-US" altLang="ko-KR" sz="1400" b="1" spc="-60" smtClean="0">
                <a:latin typeface="+mn-ea"/>
              </a:rPr>
              <a:t> </a:t>
            </a:r>
            <a:r>
              <a:rPr kumimoji="1" lang="ko-KR" altLang="en-US" sz="1400" b="1" spc="-60" smtClean="0">
                <a:latin typeface="+mn-ea"/>
              </a:rPr>
              <a:t>작성</a:t>
            </a:r>
            <a:endParaRPr kumimoji="1" lang="en-US" altLang="ko-KR" sz="1400" b="1" spc="-60" smtClean="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 smtClean="0">
                <a:latin typeface="+mn-ea"/>
              </a:rPr>
              <a:t>7</a:t>
            </a:r>
            <a:r>
              <a:rPr kumimoji="1" lang="en-US" altLang="ko-KR" sz="1400" b="1" spc="-60">
                <a:latin typeface="+mn-ea"/>
              </a:rPr>
              <a:t>. vim scenario.c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>
                <a:latin typeface="+mn-ea"/>
              </a:rPr>
              <a:t>// int (*func)() = (int (*)())(task-&gt;stack+0x[main </a:t>
            </a:r>
            <a:r>
              <a:rPr kumimoji="1" lang="en-US" altLang="ko-KR" sz="1400" b="1" spc="-60">
                <a:latin typeface="+mn-ea"/>
              </a:rPr>
              <a:t>Entry</a:t>
            </a:r>
            <a:r>
              <a:rPr kumimoji="1" lang="en-US" altLang="ko-KR" sz="1400" b="1" spc="-60" smtClean="0">
                <a:latin typeface="+mn-ea"/>
              </a:rPr>
              <a:t>]);</a:t>
            </a:r>
          </a:p>
          <a:p>
            <a:pPr latinLnBrk="0">
              <a:lnSpc>
                <a:spcPct val="150000"/>
              </a:lnSpc>
              <a:defRPr/>
            </a:pPr>
            <a:r>
              <a:rPr kumimoji="1" lang="en-US" altLang="ko-KR" sz="1400" b="1" spc="-60">
                <a:latin typeface="+mn-ea"/>
              </a:rPr>
              <a:t>// 4</a:t>
            </a:r>
            <a:r>
              <a:rPr kumimoji="1" lang="ko-KR" altLang="en-US" sz="1400" b="1" spc="-60">
                <a:latin typeface="+mn-ea"/>
              </a:rPr>
              <a:t>번에서 구한 </a:t>
            </a:r>
            <a:r>
              <a:rPr kumimoji="1" lang="en-US" altLang="ko-KR" sz="1400" b="1" spc="-60">
                <a:latin typeface="+mn-ea"/>
              </a:rPr>
              <a:t>[main Entry] </a:t>
            </a:r>
            <a:r>
              <a:rPr kumimoji="1" lang="ko-KR" altLang="en-US" sz="1400" b="1" spc="-60">
                <a:latin typeface="+mn-ea"/>
              </a:rPr>
              <a:t>만큼 더해서 </a:t>
            </a:r>
            <a:r>
              <a:rPr kumimoji="1" lang="en-US" altLang="ko-KR" sz="1400" b="1" spc="-60">
                <a:latin typeface="+mn-ea"/>
              </a:rPr>
              <a:t>stack </a:t>
            </a:r>
            <a:r>
              <a:rPr kumimoji="1" lang="en-US" altLang="ko-KR" sz="1400" b="1" spc="-60">
                <a:latin typeface="+mn-ea"/>
              </a:rPr>
              <a:t>point </a:t>
            </a:r>
            <a:r>
              <a:rPr kumimoji="1" lang="ko-KR" altLang="en-US" sz="1400" b="1" spc="-60" smtClean="0">
                <a:latin typeface="+mn-ea"/>
              </a:rPr>
              <a:t>설정</a:t>
            </a:r>
            <a:endParaRPr kumimoji="1" lang="en-US" altLang="ko-KR" sz="1400" b="1" spc="-6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400" b="1" spc="-60">
                <a:latin typeface="+mn-ea"/>
              </a:rPr>
              <a:t>8 </a:t>
            </a:r>
            <a:r>
              <a:rPr kumimoji="1" lang="en-US" altLang="ko-KR" sz="1400" b="1" spc="-60">
                <a:latin typeface="+mn-ea"/>
              </a:rPr>
              <a:t>./</a:t>
            </a:r>
            <a:r>
              <a:rPr kumimoji="1" lang="en-US" altLang="ko-KR" sz="1400" b="1" spc="-60" smtClean="0">
                <a:latin typeface="+mn-ea"/>
              </a:rPr>
              <a:t>scenario</a:t>
            </a:r>
            <a:endParaRPr kumimoji="1" lang="en-US" altLang="ko-KR" sz="1400" b="1" spc="-6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01073-47B2-46BF-04F7-81C8659A2E98}"/>
              </a:ext>
            </a:extLst>
          </p:cNvPr>
          <p:cNvSpPr txBox="1"/>
          <p:nvPr/>
        </p:nvSpPr>
        <p:spPr>
          <a:xfrm>
            <a:off x="6699423" y="1129988"/>
            <a:ext cx="456293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latin typeface="+mn-ea"/>
              </a:rPr>
              <a:t>0. </a:t>
            </a:r>
            <a:r>
              <a:rPr kumimoji="1" lang="ko-KR" altLang="en-US" sz="1600" b="1" spc="-60" smtClean="0">
                <a:latin typeface="+mn-ea"/>
              </a:rPr>
              <a:t>실행 결과</a:t>
            </a:r>
            <a:endParaRPr kumimoji="1" lang="en-US" altLang="ko-KR" sz="1600" b="1" spc="-6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latin typeface="+mn-ea"/>
              </a:rPr>
              <a:t>- Library</a:t>
            </a:r>
            <a:r>
              <a:rPr kumimoji="1" lang="ko-KR" altLang="en-US" sz="1600" b="1" spc="-60" smtClean="0">
                <a:latin typeface="+mn-ea"/>
              </a:rPr>
              <a:t>를 사용하지 않는 </a:t>
            </a:r>
            <a:r>
              <a:rPr kumimoji="1" lang="en-US" altLang="ko-KR" sz="1600" b="1" spc="-60" smtClean="0">
                <a:latin typeface="+mn-ea"/>
              </a:rPr>
              <a:t>C </a:t>
            </a:r>
            <a:r>
              <a:rPr kumimoji="1" lang="ko-KR" altLang="en-US" sz="1600" b="1" spc="-60" smtClean="0">
                <a:latin typeface="+mn-ea"/>
              </a:rPr>
              <a:t>코드 </a:t>
            </a:r>
            <a:endParaRPr kumimoji="1" lang="en-US" altLang="ko-KR" sz="1600" b="1" spc="-60" smtClean="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1600" b="1" spc="-6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1600" b="1" spc="-60" smtClean="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latin typeface="+mn-ea"/>
              </a:rPr>
              <a:t>- Library</a:t>
            </a:r>
            <a:r>
              <a:rPr kumimoji="1" lang="ko-KR" altLang="en-US" sz="1600" b="1" spc="-60" smtClean="0">
                <a:latin typeface="+mn-ea"/>
              </a:rPr>
              <a:t>를 사용하는 </a:t>
            </a:r>
            <a:r>
              <a:rPr kumimoji="1" lang="en-US" altLang="ko-KR" sz="1600" b="1" spc="-60" smtClean="0">
                <a:latin typeface="+mn-ea"/>
              </a:rPr>
              <a:t>C </a:t>
            </a:r>
            <a:r>
              <a:rPr kumimoji="1" lang="ko-KR" altLang="en-US" sz="1600" b="1" spc="-60" smtClean="0">
                <a:latin typeface="+mn-ea"/>
              </a:rPr>
              <a:t>코드</a:t>
            </a:r>
            <a:endParaRPr kumimoji="1" lang="en-US" altLang="ko-KR" sz="1600" b="1" spc="-6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1600" b="1" spc="-60" smtClean="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1600" b="1" spc="-6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>
                <a:latin typeface="+mn-ea"/>
              </a:rPr>
              <a:t>1</a:t>
            </a:r>
            <a:r>
              <a:rPr kumimoji="1" lang="en-US" altLang="ko-KR" sz="1600" b="1" spc="-60" smtClean="0">
                <a:latin typeface="+mn-ea"/>
              </a:rPr>
              <a:t>. Segment fault </a:t>
            </a:r>
            <a:r>
              <a:rPr kumimoji="1" lang="ko-KR" altLang="en-US" sz="1600" b="1" spc="-60" smtClean="0">
                <a:latin typeface="+mn-ea"/>
              </a:rPr>
              <a:t>문제 원인</a:t>
            </a:r>
            <a:endParaRPr kumimoji="1" lang="en-US" altLang="ko-KR" sz="1600" b="1" spc="-6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>
                <a:latin typeface="+mn-ea"/>
              </a:rPr>
              <a:t>ELF</a:t>
            </a:r>
            <a:r>
              <a:rPr kumimoji="1" lang="ko-KR" altLang="en-US" sz="1600" b="1" spc="-60">
                <a:latin typeface="+mn-ea"/>
              </a:rPr>
              <a:t>의 </a:t>
            </a:r>
            <a:r>
              <a:rPr kumimoji="1" lang="en-US" altLang="ko-KR" sz="1600" b="1" spc="-60">
                <a:latin typeface="+mn-ea"/>
              </a:rPr>
              <a:t>Dynamic linking</a:t>
            </a:r>
            <a:r>
              <a:rPr kumimoji="1" lang="ko-KR" altLang="en-US" sz="1600" b="1" spc="-60">
                <a:latin typeface="+mn-ea"/>
              </a:rPr>
              <a:t>과 </a:t>
            </a:r>
            <a:r>
              <a:rPr kumimoji="1" lang="en-US" altLang="ko-KR" sz="1600" b="1" spc="-60">
                <a:latin typeface="+mn-ea"/>
              </a:rPr>
              <a:t>Loader</a:t>
            </a:r>
            <a:r>
              <a:rPr kumimoji="1" lang="ko-KR" altLang="en-US" sz="1600" b="1" spc="-60">
                <a:latin typeface="+mn-ea"/>
              </a:rPr>
              <a:t>의 </a:t>
            </a:r>
            <a:r>
              <a:rPr kumimoji="1" lang="ko-KR" altLang="en-US" sz="1600" b="1" spc="-60">
                <a:latin typeface="+mn-ea"/>
              </a:rPr>
              <a:t>역할</a:t>
            </a:r>
            <a:r>
              <a:rPr kumimoji="1" lang="en-US" altLang="ko-KR" sz="1600" b="1" spc="-60" smtClean="0">
                <a:latin typeface="+mn-ea"/>
              </a:rPr>
              <a:t>,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latin typeface="+mn-ea"/>
              </a:rPr>
              <a:t>CR3 </a:t>
            </a:r>
            <a:r>
              <a:rPr kumimoji="1" lang="ko-KR" altLang="en-US" sz="1600" b="1" spc="-60">
                <a:latin typeface="+mn-ea"/>
              </a:rPr>
              <a:t>및 기타 레지스터의 </a:t>
            </a:r>
            <a:r>
              <a:rPr kumimoji="1" lang="ko-KR" altLang="en-US" sz="1600" b="1" spc="-60">
                <a:latin typeface="+mn-ea"/>
              </a:rPr>
              <a:t>접근이 </a:t>
            </a:r>
            <a:r>
              <a:rPr kumimoji="1" lang="ko-KR" altLang="en-US" sz="1600" b="1" spc="-60" smtClean="0">
                <a:latin typeface="+mn-ea"/>
              </a:rPr>
              <a:t>불가능</a:t>
            </a:r>
            <a:endParaRPr kumimoji="1" lang="en-US" altLang="ko-KR" sz="1600" b="1" spc="-60" smtClean="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1600" b="1" spc="-60" smtClean="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latin typeface="+mn-ea"/>
              </a:rPr>
              <a:t>2. </a:t>
            </a:r>
            <a:r>
              <a:rPr kumimoji="1" lang="ko-KR" altLang="en-US" sz="1600" b="1" spc="-60" smtClean="0">
                <a:latin typeface="+mn-ea"/>
              </a:rPr>
              <a:t>결론</a:t>
            </a:r>
            <a:endParaRPr kumimoji="1" lang="en-US" altLang="ko-KR" sz="1600" b="1" spc="-60" smtClean="0"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latin typeface="+mn-ea"/>
              </a:rPr>
              <a:t>CPU </a:t>
            </a:r>
            <a:r>
              <a:rPr kumimoji="1" lang="ko-KR" altLang="en-US" sz="1600" b="1" spc="-60">
                <a:latin typeface="+mn-ea"/>
              </a:rPr>
              <a:t>및 레지스터가 가상화된 </a:t>
            </a:r>
            <a:r>
              <a:rPr kumimoji="1" lang="en-US" altLang="ko-KR" sz="1600" b="1" spc="-60">
                <a:latin typeface="+mn-ea"/>
              </a:rPr>
              <a:t>qemu</a:t>
            </a:r>
            <a:r>
              <a:rPr kumimoji="1" lang="ko-KR" altLang="en-US" sz="1600" b="1" spc="-60">
                <a:latin typeface="+mn-ea"/>
              </a:rPr>
              <a:t>환경을 활용</a:t>
            </a:r>
            <a:endParaRPr kumimoji="1" lang="en-US" altLang="ko-KR" sz="1600" b="1" spc="-60">
              <a:latin typeface="+mn-ea"/>
            </a:endParaRPr>
          </a:p>
        </p:txBody>
      </p:sp>
      <p:pic>
        <p:nvPicPr>
          <p:cNvPr id="36" name="그림 35"/>
          <p:cNvPicPr/>
          <p:nvPr/>
        </p:nvPicPr>
        <p:blipFill>
          <a:blip r:embed="rId2"/>
          <a:stretch>
            <a:fillRect/>
          </a:stretch>
        </p:blipFill>
        <p:spPr>
          <a:xfrm>
            <a:off x="6842761" y="1942464"/>
            <a:ext cx="4587238" cy="450216"/>
          </a:xfrm>
          <a:prstGeom prst="rect">
            <a:avLst/>
          </a:prstGeom>
        </p:spPr>
      </p:pic>
      <p:pic>
        <p:nvPicPr>
          <p:cNvPr id="40" name="그림 39"/>
          <p:cNvPicPr/>
          <p:nvPr/>
        </p:nvPicPr>
        <p:blipFill>
          <a:blip r:embed="rId3"/>
          <a:stretch>
            <a:fillRect/>
          </a:stretch>
        </p:blipFill>
        <p:spPr>
          <a:xfrm>
            <a:off x="6842760" y="2964491"/>
            <a:ext cx="4587239" cy="51022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85800" y="1556621"/>
            <a:ext cx="0" cy="464820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smtClean="0"/>
              <a:t>4-1</a:t>
            </a:r>
            <a:r>
              <a:rPr lang="en-US" altLang="ko-KR" sz="2400" b="1" smtClean="0"/>
              <a:t>. xv6: Process: "Round Robin Priority Scheduler"</a:t>
            </a:r>
            <a:endParaRPr lang="en-US" altLang="ko-KR" sz="24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01073-47B2-46BF-04F7-81C8659A2E98}"/>
              </a:ext>
            </a:extLst>
          </p:cNvPr>
          <p:cNvSpPr txBox="1"/>
          <p:nvPr/>
        </p:nvSpPr>
        <p:spPr>
          <a:xfrm>
            <a:off x="838200" y="1489352"/>
            <a:ext cx="106862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1. </a:t>
            </a:r>
            <a:r>
              <a:rPr kumimoji="1" lang="ko-KR" altLang="en-US" sz="1600" b="1" spc="-60" smtClean="0">
                <a:solidFill>
                  <a:prstClr val="black"/>
                </a:solidFill>
                <a:latin typeface="+mn-ea"/>
              </a:rPr>
              <a:t>문제점 분석 및 해결 방안 수립</a:t>
            </a:r>
            <a:endParaRPr kumimoji="1" lang="en-US" altLang="ko-KR" sz="1600" b="1" spc="-60" smtClean="0">
              <a:solidFill>
                <a:prstClr val="black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kumimoji="1" lang="ko-KR" altLang="en-US" sz="1600" b="1" spc="-60" smtClean="0">
                <a:solidFill>
                  <a:prstClr val="black"/>
                </a:solidFill>
                <a:latin typeface="+mn-ea"/>
              </a:rPr>
              <a:t>상황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기존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xv6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의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Scheduler: Round Robin Scheduler </a:t>
            </a:r>
          </a:p>
          <a:p>
            <a:pPr lvl="1" latinLnBrk="0">
              <a:lnSpc>
                <a:spcPct val="150000"/>
              </a:lnSpc>
              <a:defRPr/>
            </a:pPr>
            <a:r>
              <a:rPr kumimoji="1" lang="ko-KR" altLang="en-US" sz="1600" b="1" spc="-60" smtClean="0">
                <a:solidFill>
                  <a:prstClr val="black"/>
                </a:solidFill>
                <a:latin typeface="+mn-ea"/>
              </a:rPr>
              <a:t>문제점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Priority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가 높은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(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급한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)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일에대해서 처리를 할 수 없다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1" latinLnBrk="0">
              <a:lnSpc>
                <a:spcPct val="150000"/>
              </a:lnSpc>
              <a:defRPr/>
            </a:pPr>
            <a:r>
              <a:rPr kumimoji="1" lang="ko-KR" altLang="en-US" sz="1600" b="1" spc="-60" smtClean="0">
                <a:solidFill>
                  <a:prstClr val="black"/>
                </a:solidFill>
                <a:latin typeface="+mn-ea"/>
              </a:rPr>
              <a:t>해결책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"Priority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가 추가된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Scheduler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로 구성하자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."</a:t>
            </a: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1600" b="1" spc="-60">
              <a:solidFill>
                <a:prstClr val="black"/>
              </a:solidFill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2. </a:t>
            </a: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단계별 구현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	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1</a:t>
            </a: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단계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각 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Process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에 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Priority </a:t>
            </a:r>
            <a:r>
              <a:rPr kumimoji="1" lang="ko-KR" altLang="en-US" sz="1600" b="1" spc="-60" smtClean="0">
                <a:solidFill>
                  <a:prstClr val="black"/>
                </a:solidFill>
                <a:latin typeface="+mn-ea"/>
              </a:rPr>
              <a:t>멤버 변수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추가</a:t>
            </a:r>
            <a:endParaRPr kumimoji="1" lang="ko-KR" altLang="en-US" sz="1600" spc="-60">
              <a:solidFill>
                <a:prstClr val="black"/>
              </a:solidFill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	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2</a:t>
            </a: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단계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: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 Priority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에 대한 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getter &amp; setter System Call 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추가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	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3</a:t>
            </a: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단게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: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Aging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도입</a:t>
            </a: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1600" spc="-60" smtClean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676400" y="3825240"/>
            <a:ext cx="0" cy="1038461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smtClean="0"/>
              <a:t>4-1</a:t>
            </a:r>
            <a:r>
              <a:rPr lang="en-US" altLang="ko-KR" sz="2400" b="1" smtClean="0"/>
              <a:t>. xv6: Process: "Round Robin Priority Scheduler"</a:t>
            </a:r>
            <a:endParaRPr lang="en-US" altLang="ko-KR" sz="2400" b="1"/>
          </a:p>
        </p:txBody>
      </p:sp>
      <p:pic>
        <p:nvPicPr>
          <p:cNvPr id="33" name="그림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39" y="2290590"/>
            <a:ext cx="2000250" cy="26587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7" y="2279174"/>
            <a:ext cx="2142990" cy="1311638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350" y="2279174"/>
            <a:ext cx="2327081" cy="14388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6882" y="1755954"/>
            <a:ext cx="1925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Test1. </a:t>
            </a:r>
          </a:p>
          <a:p>
            <a:r>
              <a:rPr lang="en-US" altLang="ko-KR" sz="1400" b="1" smtClean="0"/>
              <a:t>get Process Priority </a:t>
            </a:r>
            <a:endParaRPr lang="ko-KR" altLang="en-US" sz="1400" b="1"/>
          </a:p>
        </p:txBody>
      </p:sp>
      <p:sp>
        <p:nvSpPr>
          <p:cNvPr id="9" name="TextBox 8"/>
          <p:cNvSpPr txBox="1"/>
          <p:nvPr/>
        </p:nvSpPr>
        <p:spPr>
          <a:xfrm>
            <a:off x="4530028" y="1755954"/>
            <a:ext cx="2482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Test2. </a:t>
            </a:r>
          </a:p>
          <a:p>
            <a:r>
              <a:rPr lang="en-US" altLang="ko-KR" sz="1400" b="1" smtClean="0"/>
              <a:t>Parent, Child </a:t>
            </a:r>
            <a:r>
              <a:rPr lang="ko-KR" altLang="en-US" sz="1400" b="1" smtClean="0"/>
              <a:t>동일하게 부여</a:t>
            </a:r>
            <a:endParaRPr lang="ko-KR" altLang="en-US" sz="1400" b="1"/>
          </a:p>
        </p:txBody>
      </p:sp>
      <p:sp>
        <p:nvSpPr>
          <p:cNvPr id="10" name="TextBox 9"/>
          <p:cNvSpPr txBox="1"/>
          <p:nvPr/>
        </p:nvSpPr>
        <p:spPr>
          <a:xfrm>
            <a:off x="7875350" y="1709787"/>
            <a:ext cx="2481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Test3. </a:t>
            </a:r>
          </a:p>
          <a:p>
            <a:r>
              <a:rPr lang="en-US" altLang="ko-KR" sz="1400" b="1" smtClean="0"/>
              <a:t>setter</a:t>
            </a:r>
            <a:r>
              <a:rPr lang="ko-KR" altLang="en-US" sz="1400" b="1" smtClean="0"/>
              <a:t>로 </a:t>
            </a:r>
            <a:r>
              <a:rPr lang="en-US" altLang="ko-KR" sz="1400" b="1" smtClean="0"/>
              <a:t>3</a:t>
            </a:r>
            <a:r>
              <a:rPr lang="ko-KR" altLang="en-US" sz="1400" b="1" smtClean="0"/>
              <a:t>으로 수정 후 </a:t>
            </a:r>
            <a:r>
              <a:rPr lang="en-US" altLang="ko-KR" sz="1400" b="1" smtClean="0"/>
              <a:t>Fork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9152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smtClean="0"/>
              <a:t>4-1</a:t>
            </a:r>
            <a:r>
              <a:rPr lang="en-US" altLang="ko-KR" sz="2400" b="1" smtClean="0"/>
              <a:t>. xv6: Process: "Round Robin Priority Scheduler"</a:t>
            </a:r>
            <a:endParaRPr lang="en-US" altLang="ko-KR" sz="2400" b="1"/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92613" y="1245043"/>
            <a:ext cx="7672161" cy="2194107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760484" y="2733981"/>
            <a:ext cx="7124187" cy="2522471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 rotWithShape="1">
          <a:blip r:embed="rId4"/>
          <a:srcRect r="14982"/>
          <a:stretch/>
        </p:blipFill>
        <p:spPr>
          <a:xfrm>
            <a:off x="5506810" y="3742291"/>
            <a:ext cx="6177191" cy="255821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77310" y="2342096"/>
            <a:ext cx="818892" cy="39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85305" y="4358414"/>
            <a:ext cx="967824" cy="462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74872" y="5866544"/>
            <a:ext cx="921014" cy="4339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1710" y="2511290"/>
            <a:ext cx="423319" cy="927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65888" y="2080486"/>
            <a:ext cx="212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Test</a:t>
            </a:r>
            <a:r>
              <a:rPr lang="en-US" altLang="ko-KR" sz="1400" b="1" smtClean="0"/>
              <a:t>4. </a:t>
            </a:r>
          </a:p>
          <a:p>
            <a:r>
              <a:rPr lang="en-US" altLang="ko-KR" sz="1400" b="1" smtClean="0"/>
              <a:t>Priority check on Loop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8018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smtClean="0"/>
              <a:t>4-2</a:t>
            </a:r>
            <a:r>
              <a:rPr lang="en-US" altLang="ko-KR" sz="2400" b="1" smtClean="0"/>
              <a:t>. xv6: Memory: "Copy-on-Write"</a:t>
            </a:r>
            <a:endParaRPr lang="en-US" altLang="ko-KR" sz="2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1073-47B2-46BF-04F7-81C8659A2E98}"/>
              </a:ext>
            </a:extLst>
          </p:cNvPr>
          <p:cNvSpPr txBox="1"/>
          <p:nvPr/>
        </p:nvSpPr>
        <p:spPr>
          <a:xfrm>
            <a:off x="838200" y="1474838"/>
            <a:ext cx="106862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1. </a:t>
            </a:r>
            <a:r>
              <a:rPr kumimoji="1" lang="ko-KR" altLang="en-US" sz="1600" b="1" spc="-60" smtClean="0">
                <a:solidFill>
                  <a:prstClr val="black"/>
                </a:solidFill>
                <a:latin typeface="+mn-ea"/>
              </a:rPr>
              <a:t>문제점 분석 및 해결 방안 수립</a:t>
            </a:r>
            <a:endParaRPr kumimoji="1" lang="en-US" altLang="ko-KR" sz="1600" b="1" spc="-60" smtClean="0">
              <a:solidFill>
                <a:prstClr val="black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kumimoji="1" lang="ko-KR" altLang="en-US" sz="1600" b="1" spc="-60" smtClean="0">
                <a:solidFill>
                  <a:prstClr val="black"/>
                </a:solidFill>
                <a:latin typeface="+mn-ea"/>
              </a:rPr>
              <a:t>상황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기존 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xv6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의 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Page 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동작 방식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: Fork 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시 부모 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page 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복사</a:t>
            </a:r>
          </a:p>
          <a:p>
            <a:pPr lvl="1" latinLnBrk="0">
              <a:lnSpc>
                <a:spcPct val="150000"/>
              </a:lnSpc>
              <a:defRPr/>
            </a:pPr>
            <a:r>
              <a:rPr kumimoji="1" lang="ko-KR" altLang="en-US" sz="1600" b="1" spc="-60" smtClean="0">
                <a:solidFill>
                  <a:prstClr val="black"/>
                </a:solidFill>
                <a:latin typeface="+mn-ea"/>
              </a:rPr>
              <a:t>문제점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Read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만 하는 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Process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에 대해서 불필요한 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page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가 사용된다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.</a:t>
            </a:r>
          </a:p>
          <a:p>
            <a:pPr lvl="1" latinLnBrk="0">
              <a:lnSpc>
                <a:spcPct val="150000"/>
              </a:lnSpc>
              <a:defRPr/>
            </a:pPr>
            <a:r>
              <a:rPr kumimoji="1" lang="ko-KR" altLang="en-US" sz="1600" b="1" spc="-60" smtClean="0">
                <a:solidFill>
                  <a:prstClr val="black"/>
                </a:solidFill>
                <a:latin typeface="+mn-ea"/>
              </a:rPr>
              <a:t>해결책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"Copy-on-Write"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를 </a:t>
            </a:r>
            <a:r>
              <a:rPr kumimoji="1" lang="ko-KR" altLang="en-US" sz="1600" spc="-60">
                <a:solidFill>
                  <a:prstClr val="black"/>
                </a:solidFill>
                <a:latin typeface="+mn-ea"/>
              </a:rPr>
              <a:t>적용하자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."</a:t>
            </a:r>
            <a:endParaRPr kumimoji="1" lang="en-US" altLang="ko-KR" sz="1600" spc="-60">
              <a:solidFill>
                <a:prstClr val="black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  <a:defRPr/>
            </a:pPr>
            <a:endParaRPr kumimoji="1" lang="en-US" altLang="ko-KR" sz="1600" b="1" spc="-60" smtClean="0">
              <a:solidFill>
                <a:prstClr val="black"/>
              </a:solidFill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2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단계별 구현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	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1</a:t>
            </a: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단계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getNumFreePages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시스템 콜 추가</a:t>
            </a:r>
            <a:endParaRPr kumimoji="1" lang="ko-KR" altLang="en-US" sz="1600" spc="-60">
              <a:solidFill>
                <a:prstClr val="black"/>
              </a:solidFill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	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2</a:t>
            </a: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단계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: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각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memory page table reference counter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추가</a:t>
            </a:r>
            <a:endParaRPr kumimoji="1" lang="en-US" altLang="ko-KR" sz="1600" spc="-60" smtClean="0">
              <a:solidFill>
                <a:prstClr val="black"/>
              </a:solidFill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	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3</a:t>
            </a:r>
            <a:r>
              <a:rPr kumimoji="1" lang="ko-KR" altLang="en-US" sz="1600" b="1" spc="-60">
                <a:solidFill>
                  <a:prstClr val="black"/>
                </a:solidFill>
                <a:latin typeface="+mn-ea"/>
              </a:rPr>
              <a:t>단게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:</a:t>
            </a: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Copyuvm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함수 수정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(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부모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page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복사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X -&gt;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원본 바라보도록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1600" spc="-60">
                <a:solidFill>
                  <a:prstClr val="black"/>
                </a:solidFill>
                <a:latin typeface="+mn-ea"/>
              </a:rPr>
              <a:t>	</a:t>
            </a:r>
            <a:r>
              <a:rPr kumimoji="1" lang="en-US" altLang="ko-KR" sz="1600" b="1" spc="-60">
                <a:solidFill>
                  <a:prstClr val="black"/>
                </a:solidFill>
                <a:latin typeface="+mn-ea"/>
              </a:rPr>
              <a:t>4</a:t>
            </a:r>
            <a:r>
              <a:rPr kumimoji="1" lang="ko-KR" altLang="en-US" sz="1600" b="1" spc="-60" smtClean="0">
                <a:solidFill>
                  <a:prstClr val="black"/>
                </a:solidFill>
                <a:latin typeface="+mn-ea"/>
              </a:rPr>
              <a:t>단게</a:t>
            </a:r>
            <a:r>
              <a:rPr kumimoji="1" lang="en-US" altLang="ko-KR" sz="1600" b="1" spc="-60" smtClean="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en-US" altLang="ko-KR" sz="1600" spc="-60" smtClean="0">
                <a:solidFill>
                  <a:prstClr val="black"/>
                </a:solidFill>
                <a:latin typeface="+mn-ea"/>
              </a:rPr>
              <a:t>Page fault handler </a:t>
            </a:r>
            <a:r>
              <a:rPr kumimoji="1" lang="ko-KR" altLang="en-US" sz="1600" spc="-60" smtClean="0">
                <a:solidFill>
                  <a:prstClr val="black"/>
                </a:solidFill>
                <a:latin typeface="+mn-ea"/>
              </a:rPr>
              <a:t>구현 </a:t>
            </a:r>
            <a:endParaRPr kumimoji="1" lang="ko-KR" altLang="en-US" sz="1600" spc="-60">
              <a:solidFill>
                <a:prstClr val="black"/>
              </a:solidFill>
              <a:latin typeface="+mn-ea"/>
            </a:endParaRP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1600" spc="-60" smtClean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026" name="Picture 2" descr="https://media.geeksforgeeks.org/wp-content/uploads/20200512180436/11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36" y="1296877"/>
            <a:ext cx="4344638" cy="223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geeksforgeeks.org/wp-content/uploads/20200512181458/121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18" y="3414816"/>
            <a:ext cx="4358368" cy="21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1615440" y="3810000"/>
            <a:ext cx="0" cy="140208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861</Words>
  <Application>Microsoft Office PowerPoint</Application>
  <PresentationFormat>와이드스크린</PresentationFormat>
  <Paragraphs>136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NanumGothic</vt:lpstr>
      <vt:lpstr>Pretendard</vt:lpstr>
      <vt:lpstr>나눔고딕</vt:lpstr>
      <vt:lpstr>맑은 고딕</vt:lpstr>
      <vt:lpstr>Arial</vt:lpstr>
      <vt:lpstr>Times New Roman</vt:lpstr>
      <vt:lpstr>Office 테마</vt:lpstr>
      <vt:lpstr>최종 발표</vt:lpstr>
      <vt:lpstr>목차</vt:lpstr>
      <vt:lpstr>1. 프로젝트 개요 및 결과 요약</vt:lpstr>
      <vt:lpstr>2. 역할 분담</vt:lpstr>
      <vt:lpstr>3. miniOS: why xv6 ?</vt:lpstr>
      <vt:lpstr>4-1. xv6: Process: "Round Robin Priority Scheduler"</vt:lpstr>
      <vt:lpstr>4-1. xv6: Process: "Round Robin Priority Scheduler"</vt:lpstr>
      <vt:lpstr>4-1. xv6: Process: "Round Robin Priority Scheduler"</vt:lpstr>
      <vt:lpstr>4-2. xv6: Memory: "Copy-on-Write"</vt:lpstr>
      <vt:lpstr>4-2. xv6: Memory: "Copy-on-Write"</vt:lpstr>
      <vt:lpstr>5-1. KosmOS: Boot Loader</vt:lpstr>
      <vt:lpstr>5-2. KosmOS: Kernel + String + Monitor</vt:lpstr>
      <vt:lpstr>5-3. KosmOS: Device + Interrupt + Mouse </vt:lpstr>
      <vt:lpstr>6.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Altair</dc:creator>
  <cp:lastModifiedBy>Altair</cp:lastModifiedBy>
  <cp:revision>342</cp:revision>
  <dcterms:created xsi:type="dcterms:W3CDTF">2024-06-10T03:32:08Z</dcterms:created>
  <dcterms:modified xsi:type="dcterms:W3CDTF">2024-06-12T13:49:06Z</dcterms:modified>
</cp:coreProperties>
</file>