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3" r:id="rId5"/>
  </p:sldMasterIdLst>
  <p:notesMasterIdLst>
    <p:notesMasterId r:id="rId29"/>
  </p:notesMasterIdLst>
  <p:handoutMasterIdLst>
    <p:handoutMasterId r:id="rId30"/>
  </p:handoutMasterIdLst>
  <p:sldIdLst>
    <p:sldId id="263" r:id="rId6"/>
    <p:sldId id="256" r:id="rId7"/>
    <p:sldId id="297" r:id="rId8"/>
    <p:sldId id="306" r:id="rId9"/>
    <p:sldId id="298" r:id="rId10"/>
    <p:sldId id="258" r:id="rId11"/>
    <p:sldId id="303" r:id="rId12"/>
    <p:sldId id="304" r:id="rId13"/>
    <p:sldId id="305" r:id="rId14"/>
    <p:sldId id="288" r:id="rId15"/>
    <p:sldId id="311" r:id="rId16"/>
    <p:sldId id="314" r:id="rId17"/>
    <p:sldId id="307" r:id="rId18"/>
    <p:sldId id="308" r:id="rId19"/>
    <p:sldId id="299" r:id="rId20"/>
    <p:sldId id="301" r:id="rId21"/>
    <p:sldId id="302" r:id="rId22"/>
    <p:sldId id="309" r:id="rId23"/>
    <p:sldId id="312" r:id="rId24"/>
    <p:sldId id="313" r:id="rId25"/>
    <p:sldId id="316" r:id="rId26"/>
    <p:sldId id="315" r:id="rId27"/>
    <p:sldId id="264" r:id="rId28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Open Sans Light" panose="020B0604020202020204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9AAA9"/>
    <a:srgbClr val="EFEEEC"/>
    <a:srgbClr val="343433"/>
    <a:srgbClr val="D84D49"/>
    <a:srgbClr val="CC4141"/>
    <a:srgbClr val="F3F3F3"/>
    <a:srgbClr val="FFA3A3"/>
    <a:srgbClr val="CC4542"/>
    <a:srgbClr val="3399FF"/>
    <a:srgbClr val="7A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173" y="8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499A-DF39-4841-A55A-0EC9E46ADF87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7A698-1D8D-48F0-97D5-2EAC48BD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437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7FCCA-FB4C-437E-BE2B-E7B59BDC2CDF}" type="datetimeFigureOut">
              <a:rPr lang="en-AU" smtClean="0"/>
              <a:t>10/07/2019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26486-381D-4498-A648-2425296108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898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70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593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36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14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76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9496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437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623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547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5847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06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74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023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03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00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1097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19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13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39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574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43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83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300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0" y="67234"/>
            <a:ext cx="12192000" cy="6790765"/>
          </a:xfrm>
          <a:noFill/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8035" y="5355457"/>
            <a:ext cx="6923965" cy="552973"/>
          </a:xfrm>
          <a:solidFill>
            <a:schemeClr val="tx1">
              <a:alpha val="75000"/>
            </a:schemeClr>
          </a:solidFill>
        </p:spPr>
        <p:txBody>
          <a:bodyPr lIns="180000" tIns="90000" rIns="180000" bIns="9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5268035" y="1343025"/>
            <a:ext cx="6923965" cy="3848100"/>
          </a:xfrm>
          <a:solidFill>
            <a:schemeClr val="tx1">
              <a:alpha val="75000"/>
            </a:schemeClr>
          </a:solidFill>
        </p:spPr>
        <p:txBody>
          <a:bodyPr lIns="18000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baseline="0" dirty="0"/>
            </a:br>
            <a:r>
              <a:rPr lang="en-AU" baseline="0" dirty="0"/>
              <a:t>Title with Optional Background Image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6146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5781675"/>
            <a:ext cx="10686196" cy="606425"/>
          </a:xfrm>
          <a:solidFill>
            <a:schemeClr val="tx1">
              <a:alpha val="75000"/>
            </a:schemeClr>
          </a:solidFill>
        </p:spPr>
        <p:txBody>
          <a:bodyPr anchor="ctr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3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343025"/>
            <a:ext cx="5095876" cy="3848100"/>
          </a:xfrm>
          <a:solidFill>
            <a:schemeClr val="tx1">
              <a:alpha val="75000"/>
            </a:schemeClr>
          </a:solidFill>
        </p:spPr>
        <p:txBody>
          <a:bodyPr lIns="36000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Alternative 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611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54430"/>
            <a:ext cx="12192000" cy="680357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1976590"/>
            <a:ext cx="10686196" cy="2176309"/>
          </a:xfrm>
          <a:solidFill>
            <a:schemeClr val="tx1">
              <a:alpha val="75000"/>
            </a:schemeClr>
          </a:solidFill>
        </p:spPr>
        <p:txBody>
          <a:bodyPr lIns="720000" tIns="46800" rIns="720000"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52902" y="4257676"/>
            <a:ext cx="10686196" cy="676274"/>
          </a:xfrm>
        </p:spPr>
        <p:txBody>
          <a:bodyPr anchor="ctr">
            <a:noAutofit/>
          </a:bodyPr>
          <a:lstStyle>
            <a:lvl1pPr algn="r">
              <a:defRPr sz="1800"/>
            </a:lvl1pPr>
            <a:lvl2pPr algn="r">
              <a:defRPr sz="18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 dirty="0"/>
              <a:t>Speaker, Company</a:t>
            </a:r>
          </a:p>
        </p:txBody>
      </p:sp>
    </p:spTree>
    <p:extLst>
      <p:ext uri="{BB962C8B-B14F-4D97-AF65-F5344CB8AC3E}">
        <p14:creationId xmlns:p14="http://schemas.microsoft.com/office/powerpoint/2010/main" val="207005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10686196" cy="6222332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0831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100"/>
            <a:ext cx="5095239" cy="456882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 is better because they are soft and sweet</a:t>
            </a:r>
          </a:p>
          <a:p>
            <a:pPr lvl="0"/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343650" y="1689100"/>
            <a:ext cx="5095448" cy="456882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 is better because they are meaty and full of gravy. Oh my god, I love gravy.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1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43650" y="1689100"/>
            <a:ext cx="5095448" cy="4549775"/>
          </a:xfrm>
        </p:spPr>
        <p:txBody>
          <a:bodyPr rIns="180000"/>
          <a:lstStyle>
            <a:lvl1pPr marL="288000" indent="-288000">
              <a:spcBef>
                <a:spcPts val="0"/>
              </a:spcBef>
              <a:buFontTx/>
              <a:buBlip>
                <a:blip r:embed="rId2"/>
              </a:buBlip>
              <a:defRPr sz="2400" baseline="0"/>
            </a:lvl1pPr>
          </a:lstStyle>
          <a:p>
            <a:pPr lvl="0"/>
            <a:r>
              <a:rPr lang="en-AU" dirty="0"/>
              <a:t>Cons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52902" y="1689100"/>
            <a:ext cx="5095239" cy="4549775"/>
          </a:xfrm>
        </p:spPr>
        <p:txBody>
          <a:bodyPr rIns="180000">
            <a:normAutofit/>
          </a:bodyPr>
          <a:lstStyle>
            <a:lvl1pPr marL="288000" indent="-288000">
              <a:spcBef>
                <a:spcPts val="0"/>
              </a:spcBef>
              <a:buFontTx/>
              <a:buBlip>
                <a:blip r:embed="rId3"/>
              </a:buBlip>
              <a:defRPr sz="2400" baseline="0"/>
            </a:lvl1pPr>
          </a:lstStyle>
          <a:p>
            <a:pPr lvl="0"/>
            <a:r>
              <a:rPr lang="en-AU" dirty="0"/>
              <a:t>Pros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559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2902" y="1689099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Cake</a:t>
            </a:r>
          </a:p>
          <a:p>
            <a:pPr lvl="0"/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419601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Pie</a:t>
            </a:r>
          </a:p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8086299" y="1689100"/>
            <a:ext cx="3352799" cy="4557711"/>
          </a:xfrm>
        </p:spPr>
        <p:txBody>
          <a:bodyPr lIns="180000" rIns="180000"/>
          <a:lstStyle>
            <a:lvl1pPr marL="288000" indent="-288000">
              <a:spcBef>
                <a:spcPts val="0"/>
              </a:spcBef>
              <a:buFont typeface="Arial" panose="020B0604020202020204" pitchFamily="34" charset="0"/>
              <a:buChar char="•"/>
              <a:defRPr sz="2400" baseline="0"/>
            </a:lvl1pPr>
          </a:lstStyle>
          <a:p>
            <a:pPr lvl="0"/>
            <a:r>
              <a:rPr lang="en-AU" dirty="0"/>
              <a:t>New Contestant Appears</a:t>
            </a:r>
          </a:p>
          <a:p>
            <a:pPr lvl="0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tIns="46800" bIns="4680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 tIns="46800" bIns="468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Half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2" y="368968"/>
            <a:ext cx="4268277" cy="2671011"/>
          </a:xfrm>
        </p:spPr>
        <p:txBody>
          <a:bodyPr lIns="180000" tIns="46800" rIns="180000" bIns="4680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52475" y="3162300"/>
            <a:ext cx="4268788" cy="305752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752475" y="6356350"/>
            <a:ext cx="4268704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52902" y="368300"/>
            <a:ext cx="10686196" cy="5861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582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036" y="1690688"/>
            <a:ext cx="6171061" cy="610035"/>
          </a:xfrm>
          <a:noFill/>
        </p:spPr>
        <p:txBody>
          <a:bodyPr lIns="180000" tIns="90000" rIns="180000" bIns="900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Credentials, qualifications, </a:t>
            </a:r>
            <a:r>
              <a:rPr lang="en-US" dirty="0" err="1"/>
              <a:t>etc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10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68037" y="368968"/>
            <a:ext cx="6171060" cy="1321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5267325" y="2300724"/>
            <a:ext cx="6171773" cy="3947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5267324" y="6356350"/>
            <a:ext cx="6171773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5095876" cy="6803408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68036" y="368968"/>
            <a:ext cx="6171061" cy="1321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67325" y="1828800"/>
            <a:ext cx="6171773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>
          <a:xfrm>
            <a:off x="5267324" y="6356350"/>
            <a:ext cx="6171773" cy="365125"/>
          </a:xfrm>
        </p:spPr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54592"/>
            <a:ext cx="12192000" cy="6803408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68296" y="1080174"/>
            <a:ext cx="6923690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>
                    <a:lumMod val="9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Item #1</a:t>
            </a:r>
            <a:endParaRPr lang="en-AU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5268296" y="3576416"/>
            <a:ext cx="6923689" cy="703713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#4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 hasCustomPrompt="1"/>
          </p:nvPr>
        </p:nvSpPr>
        <p:spPr>
          <a:xfrm>
            <a:off x="5268036" y="2744336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#3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8" hasCustomPrompt="1"/>
          </p:nvPr>
        </p:nvSpPr>
        <p:spPr>
          <a:xfrm>
            <a:off x="5268036" y="4408497"/>
            <a:ext cx="6923964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Item #5</a:t>
            </a:r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9" hasCustomPrompt="1"/>
          </p:nvPr>
        </p:nvSpPr>
        <p:spPr>
          <a:xfrm>
            <a:off x="5268034" y="5240577"/>
            <a:ext cx="6923965" cy="703712"/>
          </a:xfrm>
          <a:solidFill>
            <a:schemeClr val="tx1">
              <a:alpha val="75000"/>
            </a:schemeClr>
          </a:solidFill>
        </p:spPr>
        <p:txBody>
          <a:bodyPr wrap="square" lIns="180000" rIns="180000"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Item #6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5268035" y="1912255"/>
            <a:ext cx="6923964" cy="703712"/>
          </a:xfrm>
          <a:solidFill>
            <a:schemeClr val="tx1">
              <a:alpha val="75000"/>
            </a:schemeClr>
          </a:solidFill>
        </p:spPr>
        <p:txBody>
          <a:bodyPr lIns="180000" rIns="180000"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dirty="0"/>
              <a:t>Item #2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2902" y="682790"/>
            <a:ext cx="4342975" cy="568960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4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(Screensho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56147"/>
            <a:ext cx="12191999" cy="6801853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412" y="2555831"/>
            <a:ext cx="4482262" cy="474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alphaModFix amt="75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  <a:prstGeom prst="rect">
            <a:avLst/>
          </a:prstGeom>
          <a:noFill/>
          <a:effectLst/>
        </p:spPr>
        <p:txBody>
          <a:bodyPr vert="horz" lIns="180000" tIns="46800" rIns="180000" bIns="4680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2902" y="1825625"/>
            <a:ext cx="10686196" cy="439420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12192000" cy="54590"/>
          </a:xfrm>
          <a:prstGeom prst="rect">
            <a:avLst/>
          </a:prstGeom>
          <a:solidFill>
            <a:srgbClr val="CC4141"/>
          </a:solidFill>
          <a:ln>
            <a:noFill/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52902" y="6356350"/>
            <a:ext cx="106861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3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7" r:id="rId2"/>
    <p:sldLayoutId id="2147483721" r:id="rId3"/>
    <p:sldLayoutId id="2147483678" r:id="rId4"/>
    <p:sldLayoutId id="2147483679" r:id="rId5"/>
    <p:sldLayoutId id="2147483672" r:id="rId6"/>
    <p:sldLayoutId id="2147483682" r:id="rId7"/>
    <p:sldLayoutId id="2147483673" r:id="rId8"/>
    <p:sldLayoutId id="2147483667" r:id="rId9"/>
    <p:sldLayoutId id="2147483669" r:id="rId10"/>
    <p:sldLayoutId id="2147483674" r:id="rId11"/>
    <p:sldLayoutId id="2147483676" r:id="rId12"/>
    <p:sldLayoutId id="2147483675" r:id="rId13"/>
    <p:sldLayoutId id="2147483699" r:id="rId14"/>
    <p:sldLayoutId id="2147483701" r:id="rId15"/>
    <p:sldLayoutId id="2147483700" r:id="rId16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sw.com.a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body" sz="quarter" idx="4294967295"/>
          </p:nvPr>
        </p:nvSpPr>
        <p:spPr>
          <a:xfrm>
            <a:off x="752902" y="436728"/>
            <a:ext cx="10686197" cy="5940327"/>
          </a:xfrm>
        </p:spPr>
        <p:txBody>
          <a:bodyPr anchor="b"/>
          <a:lstStyle/>
          <a:p>
            <a:pPr algn="ctr"/>
            <a:endParaRPr lang="en-AU" sz="1800" dirty="0"/>
          </a:p>
          <a:p>
            <a:pPr algn="ctr"/>
            <a:r>
              <a:rPr lang="en-AU" sz="2400" dirty="0"/>
              <a:t>Enterprise Software Development</a:t>
            </a:r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  <a:p>
            <a:pPr algn="ctr"/>
            <a:endParaRPr lang="en-AU" sz="1800" dirty="0"/>
          </a:p>
        </p:txBody>
      </p:sp>
      <p:sp>
        <p:nvSpPr>
          <p:cNvPr id="3" name="Subtitle 12"/>
          <p:cNvSpPr txBox="1">
            <a:spLocks/>
          </p:cNvSpPr>
          <p:nvPr/>
        </p:nvSpPr>
        <p:spPr>
          <a:xfrm>
            <a:off x="2727064" y="4365755"/>
            <a:ext cx="6571129" cy="5529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165" y="2143040"/>
            <a:ext cx="3415748" cy="18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5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15"/>
    </mc:Choice>
    <mc:Fallback xmlns="">
      <p:transition spd="slow" advTm="135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Solution: </a:t>
            </a:r>
            <a:r>
              <a:rPr lang="en-AU" dirty="0" err="1"/>
              <a:t>SSW.PointBank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Task incentivization platform</a:t>
            </a:r>
          </a:p>
          <a:p>
            <a:pPr marL="457200" indent="-457200">
              <a:buFontTx/>
              <a:buChar char="-"/>
            </a:pPr>
            <a:r>
              <a:rPr lang="en-AU" dirty="0"/>
              <a:t>Seamlessly integrate with any system that has an API</a:t>
            </a:r>
          </a:p>
          <a:p>
            <a:pPr marL="457200" indent="-457200">
              <a:buFontTx/>
              <a:buChar char="-"/>
            </a:pPr>
            <a:r>
              <a:rPr lang="en-US" dirty="0"/>
              <a:t>Engaging employees via gamification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SSWPointBank</a:t>
            </a:r>
            <a:r>
              <a:rPr lang="en-AU" dirty="0"/>
              <a:t> @</a:t>
            </a:r>
            <a:r>
              <a:rPr lang="en-AU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3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552A-BDD2-48E3-86F8-011C1E57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833B-81B2-41E8-958E-B1E1E05571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9F8CE-4929-423C-9B16-173E05C8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719" y="67157"/>
            <a:ext cx="9380561" cy="689969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A72129-755E-4769-BE44-B073B82FE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196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2552-7368-4CBD-9D6F-3A6817F3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62E6D-BE30-4F6F-BA45-4D3A19D840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E85CA-7919-4D45-A5BB-3A4B88B1A89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Join the Conversation #SSWPointBank @MicrosoftApple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15CEB-EB85-4F57-912D-BEF28AD3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9145" y="69368"/>
            <a:ext cx="12590289" cy="66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0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552A-BDD2-48E3-86F8-011C1E57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16BE-DE03-4670-B811-C17EC36ED4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833B-81B2-41E8-958E-B1E1E05571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1552E-1E94-4C13-B247-E7AA9930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14" y="81981"/>
            <a:ext cx="11552971" cy="752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A1D-A873-4337-B951-A2EABBDD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205AE-677D-4D6E-B29E-4A1B4D384F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CA6AF-8996-44FC-A7A3-B0A3F731E8C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66417-AA65-4636-9A71-1EE4E340A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11" y="53324"/>
            <a:ext cx="9051578" cy="71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8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509-3C55-4821-8780-F453B56C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2" y="133287"/>
            <a:ext cx="10686196" cy="1321720"/>
          </a:xfrm>
        </p:spPr>
        <p:txBody>
          <a:bodyPr/>
          <a:lstStyle/>
          <a:p>
            <a:r>
              <a:rPr lang="en-AU" dirty="0"/>
              <a:t>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123E0-D3C3-4379-8991-8AB33C50841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3074" name="Picture 2" descr="Image result for microsoft forms logo">
            <a:extLst>
              <a:ext uri="{FF2B5EF4-FFF2-40B4-BE49-F238E27FC236}">
                <a16:creationId xmlns:a16="http://schemas.microsoft.com/office/drawing/2014/main" id="{F5305EA6-BEDA-4E38-9C26-D941A557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40" y="1696191"/>
            <a:ext cx="850974" cy="85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sw sugarlearning">
            <a:extLst>
              <a:ext uri="{FF2B5EF4-FFF2-40B4-BE49-F238E27FC236}">
                <a16:creationId xmlns:a16="http://schemas.microsoft.com/office/drawing/2014/main" id="{5441D3B4-4970-45A3-8723-6B210685A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" y="3277290"/>
            <a:ext cx="1430109" cy="8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ssw timepro">
            <a:extLst>
              <a:ext uri="{FF2B5EF4-FFF2-40B4-BE49-F238E27FC236}">
                <a16:creationId xmlns:a16="http://schemas.microsoft.com/office/drawing/2014/main" id="{21469CE4-6D55-4115-B039-66AC3365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35" y="4681344"/>
            <a:ext cx="1430110" cy="85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20459-9DBB-4E95-9214-BC6536101B92}"/>
              </a:ext>
            </a:extLst>
          </p:cNvPr>
          <p:cNvSpPr/>
          <p:nvPr/>
        </p:nvSpPr>
        <p:spPr>
          <a:xfrm>
            <a:off x="3289851" y="2733951"/>
            <a:ext cx="2882348" cy="2034209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SSW.PointBank</a:t>
            </a:r>
            <a:r>
              <a:rPr lang="en-AU" dirty="0">
                <a:solidFill>
                  <a:schemeClr val="tx1"/>
                </a:solidFill>
              </a:rPr>
              <a:t>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8B918-E9FF-4E1E-9A3B-812201F55273}"/>
              </a:ext>
            </a:extLst>
          </p:cNvPr>
          <p:cNvSpPr/>
          <p:nvPr/>
        </p:nvSpPr>
        <p:spPr>
          <a:xfrm>
            <a:off x="7613374" y="2627795"/>
            <a:ext cx="4333589" cy="392320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8B39B0-98C3-46A9-84DC-4BBC9EB1E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795045"/>
              </p:ext>
            </p:extLst>
          </p:nvPr>
        </p:nvGraphicFramePr>
        <p:xfrm>
          <a:off x="7613376" y="3020115"/>
          <a:ext cx="433358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41799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1043806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  <a:gridCol w="1947984">
                  <a:extLst>
                    <a:ext uri="{9D8B030D-6E8A-4147-A177-3AD203B41FA5}">
                      <a16:colId xmlns:a16="http://schemas.microsoft.com/office/drawing/2014/main" val="8087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DateTime</a:t>
                      </a:r>
                      <a:endParaRPr lang="en-AU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2019-06-27 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7357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0C8C7ABB-7C63-4F80-8A4F-40DC2DF3599B}"/>
              </a:ext>
            </a:extLst>
          </p:cNvPr>
          <p:cNvSpPr/>
          <p:nvPr/>
        </p:nvSpPr>
        <p:spPr>
          <a:xfrm rot="1608498">
            <a:off x="1407995" y="2491659"/>
            <a:ext cx="1960236" cy="5681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3A3EB0-1ADA-45BE-992A-33198FEABA40}"/>
              </a:ext>
            </a:extLst>
          </p:cNvPr>
          <p:cNvSpPr/>
          <p:nvPr/>
        </p:nvSpPr>
        <p:spPr>
          <a:xfrm>
            <a:off x="1685624" y="3466972"/>
            <a:ext cx="1554533" cy="5681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C9AA13-C7E4-4367-B4E7-94A833CB33DF}"/>
              </a:ext>
            </a:extLst>
          </p:cNvPr>
          <p:cNvSpPr/>
          <p:nvPr/>
        </p:nvSpPr>
        <p:spPr>
          <a:xfrm rot="19657468">
            <a:off x="1600224" y="4341579"/>
            <a:ext cx="1743927" cy="5681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31A3711-F2EB-4546-8466-7473B37C668C}"/>
              </a:ext>
            </a:extLst>
          </p:cNvPr>
          <p:cNvSpPr/>
          <p:nvPr/>
        </p:nvSpPr>
        <p:spPr>
          <a:xfrm>
            <a:off x="6292768" y="3326716"/>
            <a:ext cx="1200037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9A7E6-E5E9-4B7A-964D-5096F486BADF}"/>
              </a:ext>
            </a:extLst>
          </p:cNvPr>
          <p:cNvSpPr txBox="1"/>
          <p:nvPr/>
        </p:nvSpPr>
        <p:spPr>
          <a:xfrm>
            <a:off x="40995" y="4865480"/>
            <a:ext cx="2525725" cy="15332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AU" sz="18000" dirty="0"/>
              <a:t>…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91A9198-99A9-4B33-A5E3-BF58E2ED6E4F}"/>
              </a:ext>
            </a:extLst>
          </p:cNvPr>
          <p:cNvSpPr/>
          <p:nvPr/>
        </p:nvSpPr>
        <p:spPr>
          <a:xfrm rot="18718904">
            <a:off x="1423175" y="5120811"/>
            <a:ext cx="2044249" cy="5681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66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50D1-EE2C-47E9-B9E5-144294D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72365-760C-495E-8514-2FB80FED64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87706-3EFC-4DFC-990D-884836FE88F0}"/>
              </a:ext>
            </a:extLst>
          </p:cNvPr>
          <p:cNvSpPr/>
          <p:nvPr/>
        </p:nvSpPr>
        <p:spPr>
          <a:xfrm>
            <a:off x="376159" y="1807703"/>
            <a:ext cx="5604383" cy="392320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17904D-9FCE-476B-A92A-BC81090B1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58882"/>
              </p:ext>
            </p:extLst>
          </p:nvPr>
        </p:nvGraphicFramePr>
        <p:xfrm>
          <a:off x="376157" y="2200659"/>
          <a:ext cx="56043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9">
                  <a:extLst>
                    <a:ext uri="{9D8B030D-6E8A-4147-A177-3AD203B41FA5}">
                      <a16:colId xmlns:a16="http://schemas.microsoft.com/office/drawing/2014/main" val="4022277898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166530879"/>
                    </a:ext>
                  </a:extLst>
                </a:gridCol>
                <a:gridCol w="632415">
                  <a:extLst>
                    <a:ext uri="{9D8B030D-6E8A-4147-A177-3AD203B41FA5}">
                      <a16:colId xmlns:a16="http://schemas.microsoft.com/office/drawing/2014/main" val="2292911276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2411381895"/>
                    </a:ext>
                  </a:extLst>
                </a:gridCol>
                <a:gridCol w="1872368">
                  <a:extLst>
                    <a:ext uri="{9D8B030D-6E8A-4147-A177-3AD203B41FA5}">
                      <a16:colId xmlns:a16="http://schemas.microsoft.com/office/drawing/2014/main" val="183050723"/>
                    </a:ext>
                  </a:extLst>
                </a:gridCol>
              </a:tblGrid>
              <a:tr h="223418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User Group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Tasks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Time Frame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Recurrence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Webhook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6962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err="1"/>
                        <a:t>SSW.Sydney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[111,222,333]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7 days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Weekly on Friday at 12:00PM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https://ssw.free-lunch-email-logicapp.com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5523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err="1"/>
                        <a:t>SSW.China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[111,222,333]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7 days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Weekly on Friday at 3:00PM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https://ssw.free-lunch-email-logicapp.com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536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E13DE9-951D-405E-A10D-299E14014BBF}"/>
              </a:ext>
            </a:extLst>
          </p:cNvPr>
          <p:cNvSpPr/>
          <p:nvPr/>
        </p:nvSpPr>
        <p:spPr>
          <a:xfrm>
            <a:off x="376157" y="3513896"/>
            <a:ext cx="3736341" cy="392320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8135A6-8EE7-43D1-BCD2-AEF12B6CF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5342"/>
              </p:ext>
            </p:extLst>
          </p:nvPr>
        </p:nvGraphicFramePr>
        <p:xfrm>
          <a:off x="376158" y="3893515"/>
          <a:ext cx="37363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742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  <a:gridCol w="2004269">
                  <a:extLst>
                    <a:ext uri="{9D8B030D-6E8A-4147-A177-3AD203B41FA5}">
                      <a16:colId xmlns:a16="http://schemas.microsoft.com/office/drawing/2014/main" val="8087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</a:t>
                      </a:r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DateTime</a:t>
                      </a:r>
                      <a:endParaRPr lang="en-AU" dirty="0"/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2019-06-27 9:00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333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35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9:10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735373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378F4A-4699-4918-819D-91C895D87138}"/>
              </a:ext>
            </a:extLst>
          </p:cNvPr>
          <p:cNvSpPr/>
          <p:nvPr/>
        </p:nvSpPr>
        <p:spPr>
          <a:xfrm>
            <a:off x="4109224" y="3513896"/>
            <a:ext cx="1871318" cy="392320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BB8789-9376-48E1-9BE7-B4B840407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334079"/>
              </p:ext>
            </p:extLst>
          </p:nvPr>
        </p:nvGraphicFramePr>
        <p:xfrm>
          <a:off x="4112498" y="3893515"/>
          <a:ext cx="187131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73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DB5F17A-A2B8-4D3E-8904-80128989D947}"/>
              </a:ext>
            </a:extLst>
          </p:cNvPr>
          <p:cNvSpPr/>
          <p:nvPr/>
        </p:nvSpPr>
        <p:spPr>
          <a:xfrm>
            <a:off x="7033840" y="2722906"/>
            <a:ext cx="2183298" cy="1581979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SSW.PointBank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B12B2A-CD0B-4BBA-A2F1-74A7555AE6C6}"/>
              </a:ext>
            </a:extLst>
          </p:cNvPr>
          <p:cNvSpPr/>
          <p:nvPr/>
        </p:nvSpPr>
        <p:spPr>
          <a:xfrm rot="662444">
            <a:off x="6053601" y="2649469"/>
            <a:ext cx="983703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AE431-A922-41DA-B408-CED2DB0C22CB}"/>
              </a:ext>
            </a:extLst>
          </p:cNvPr>
          <p:cNvSpPr/>
          <p:nvPr/>
        </p:nvSpPr>
        <p:spPr>
          <a:xfrm rot="20529962">
            <a:off x="6053600" y="3856803"/>
            <a:ext cx="983703" cy="8580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98" name="Picture 2" descr="Image result for logic app logo">
            <a:extLst>
              <a:ext uri="{FF2B5EF4-FFF2-40B4-BE49-F238E27FC236}">
                <a16:creationId xmlns:a16="http://schemas.microsoft.com/office/drawing/2014/main" id="{2D44BA12-03C4-4E79-81ED-92DAE9582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61" y="2110986"/>
            <a:ext cx="1808920" cy="90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8FC987-7082-4D67-A74E-0B2D5C3D9633}"/>
              </a:ext>
            </a:extLst>
          </p:cNvPr>
          <p:cNvSpPr/>
          <p:nvPr/>
        </p:nvSpPr>
        <p:spPr>
          <a:xfrm>
            <a:off x="10475843" y="1099930"/>
            <a:ext cx="1716157" cy="5758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7B6C6B-6915-4C5D-9828-DA4B8063DDB5}"/>
              </a:ext>
            </a:extLst>
          </p:cNvPr>
          <p:cNvSpPr/>
          <p:nvPr/>
        </p:nvSpPr>
        <p:spPr>
          <a:xfrm>
            <a:off x="9263521" y="3084862"/>
            <a:ext cx="1165940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5E87D-C78B-431E-9656-D10643991177}"/>
              </a:ext>
            </a:extLst>
          </p:cNvPr>
          <p:cNvSpPr txBox="1"/>
          <p:nvPr/>
        </p:nvSpPr>
        <p:spPr>
          <a:xfrm>
            <a:off x="10429461" y="4096647"/>
            <a:ext cx="1716157" cy="37837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AU" sz="18000" dirty="0"/>
              <a:t>…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AE825B0-06FB-40D3-B93B-BE4B524ED225}"/>
              </a:ext>
            </a:extLst>
          </p:cNvPr>
          <p:cNvSpPr/>
          <p:nvPr/>
        </p:nvSpPr>
        <p:spPr>
          <a:xfrm rot="5400000">
            <a:off x="7769536" y="4257470"/>
            <a:ext cx="711904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2ADFC3-7402-481D-8821-FE3F4D0A5FAB}"/>
              </a:ext>
            </a:extLst>
          </p:cNvPr>
          <p:cNvSpPr/>
          <p:nvPr/>
        </p:nvSpPr>
        <p:spPr>
          <a:xfrm>
            <a:off x="7132571" y="5057775"/>
            <a:ext cx="2002954" cy="906349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sym typeface="Wingdings" panose="05000000000000000000" pitchFamily="2" charset="2"/>
              </a:rPr>
              <a:t> </a:t>
            </a:r>
            <a:r>
              <a:rPr lang="en-AU" dirty="0">
                <a:solidFill>
                  <a:schemeClr val="tx1"/>
                </a:solidFill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01203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50D1-EE2C-47E9-B9E5-144294D7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587706-3EFC-4DFC-990D-884836FE88F0}"/>
              </a:ext>
            </a:extLst>
          </p:cNvPr>
          <p:cNvSpPr/>
          <p:nvPr/>
        </p:nvSpPr>
        <p:spPr>
          <a:xfrm>
            <a:off x="376159" y="1807703"/>
            <a:ext cx="5604383" cy="392320"/>
          </a:xfrm>
          <a:prstGeom prst="rect">
            <a:avLst/>
          </a:prstGeom>
          <a:solidFill>
            <a:srgbClr val="EFEEE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17904D-9FCE-476B-A92A-BC81090B1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018425"/>
              </p:ext>
            </p:extLst>
          </p:nvPr>
        </p:nvGraphicFramePr>
        <p:xfrm>
          <a:off x="376157" y="2200659"/>
          <a:ext cx="560438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69">
                  <a:extLst>
                    <a:ext uri="{9D8B030D-6E8A-4147-A177-3AD203B41FA5}">
                      <a16:colId xmlns:a16="http://schemas.microsoft.com/office/drawing/2014/main" val="4022277898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166530879"/>
                    </a:ext>
                  </a:extLst>
                </a:gridCol>
                <a:gridCol w="632415">
                  <a:extLst>
                    <a:ext uri="{9D8B030D-6E8A-4147-A177-3AD203B41FA5}">
                      <a16:colId xmlns:a16="http://schemas.microsoft.com/office/drawing/2014/main" val="2292911276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2411381895"/>
                    </a:ext>
                  </a:extLst>
                </a:gridCol>
                <a:gridCol w="1872368">
                  <a:extLst>
                    <a:ext uri="{9D8B030D-6E8A-4147-A177-3AD203B41FA5}">
                      <a16:colId xmlns:a16="http://schemas.microsoft.com/office/drawing/2014/main" val="183050723"/>
                    </a:ext>
                  </a:extLst>
                </a:gridCol>
              </a:tblGrid>
              <a:tr h="223418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User Group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Tasks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Time Frame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Recurrence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Webhook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066962"/>
                  </a:ext>
                </a:extLst>
              </a:tr>
              <a:tr h="385625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err="1"/>
                        <a:t>SSW.Sydney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[111,222,333]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7 days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Weekly on Friday at 12:00PM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https://ssw.free-lunch-email-logicapp.com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555236"/>
                  </a:ext>
                </a:extLst>
              </a:tr>
              <a:tr h="167589">
                <a:tc>
                  <a:txBody>
                    <a:bodyPr/>
                    <a:lstStyle/>
                    <a:p>
                      <a:pPr algn="ctr"/>
                      <a:r>
                        <a:rPr lang="en-AU" sz="1100" dirty="0" err="1"/>
                        <a:t>SSW.China</a:t>
                      </a:r>
                      <a:endParaRPr lang="en-AU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100" dirty="0"/>
                        <a:t>[111,222,333]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7 days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Weekly on Friday at 3:00PM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dirty="0"/>
                        <a:t>https://ssw.free-lunch-email-logicapp.com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536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3E13DE9-951D-405E-A10D-299E14014BBF}"/>
              </a:ext>
            </a:extLst>
          </p:cNvPr>
          <p:cNvSpPr/>
          <p:nvPr/>
        </p:nvSpPr>
        <p:spPr>
          <a:xfrm>
            <a:off x="376157" y="3513896"/>
            <a:ext cx="3736341" cy="392320"/>
          </a:xfrm>
          <a:prstGeom prst="rect">
            <a:avLst/>
          </a:prstGeom>
          <a:solidFill>
            <a:srgbClr val="EFEEE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8135A6-8EE7-43D1-BCD2-AEF12B6CF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40199"/>
              </p:ext>
            </p:extLst>
          </p:nvPr>
        </p:nvGraphicFramePr>
        <p:xfrm>
          <a:off x="376158" y="3893515"/>
          <a:ext cx="37363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1742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750329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  <a:gridCol w="2004269">
                  <a:extLst>
                    <a:ext uri="{9D8B030D-6E8A-4147-A177-3AD203B41FA5}">
                      <a16:colId xmlns:a16="http://schemas.microsoft.com/office/drawing/2014/main" val="8087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Task</a:t>
                      </a:r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DateTime</a:t>
                      </a:r>
                      <a:endParaRPr lang="en-AU" dirty="0"/>
                    </a:p>
                  </a:txBody>
                  <a:tcPr marL="100584" marR="100584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2019-06-27 9:00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222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9:01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333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9:05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4035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111</a:t>
                      </a:r>
                    </a:p>
                  </a:txBody>
                  <a:tcPr marL="100584" marR="1005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2019-06-27 9:10</a:t>
                      </a:r>
                    </a:p>
                  </a:txBody>
                  <a:tcPr marL="100584" marR="100584"/>
                </a:tc>
                <a:extLst>
                  <a:ext uri="{0D108BD9-81ED-4DB2-BD59-A6C34878D82A}">
                    <a16:rowId xmlns:a16="http://schemas.microsoft.com/office/drawing/2014/main" val="137353735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378F4A-4699-4918-819D-91C895D87138}"/>
              </a:ext>
            </a:extLst>
          </p:cNvPr>
          <p:cNvSpPr/>
          <p:nvPr/>
        </p:nvSpPr>
        <p:spPr>
          <a:xfrm>
            <a:off x="4109224" y="3513896"/>
            <a:ext cx="1871318" cy="392320"/>
          </a:xfrm>
          <a:prstGeom prst="rect">
            <a:avLst/>
          </a:prstGeom>
          <a:solidFill>
            <a:srgbClr val="EFEEE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Data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BB8789-9376-48E1-9BE7-B4B840407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02891"/>
              </p:ext>
            </p:extLst>
          </p:nvPr>
        </p:nvGraphicFramePr>
        <p:xfrm>
          <a:off x="4112498" y="3893515"/>
          <a:ext cx="187131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8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3735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DB5F17A-A2B8-4D3E-8904-80128989D947}"/>
              </a:ext>
            </a:extLst>
          </p:cNvPr>
          <p:cNvSpPr/>
          <p:nvPr/>
        </p:nvSpPr>
        <p:spPr>
          <a:xfrm>
            <a:off x="7033840" y="2722906"/>
            <a:ext cx="2183298" cy="1581979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SSW.PointBank</a:t>
            </a:r>
            <a:r>
              <a:rPr lang="en-AU" dirty="0">
                <a:solidFill>
                  <a:srgbClr val="FF0000"/>
                </a:solidFill>
              </a:rPr>
              <a:t> </a:t>
            </a:r>
            <a:r>
              <a:rPr lang="en-AU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6B12B2A-CD0B-4BBA-A2F1-74A7555AE6C6}"/>
              </a:ext>
            </a:extLst>
          </p:cNvPr>
          <p:cNvSpPr/>
          <p:nvPr/>
        </p:nvSpPr>
        <p:spPr>
          <a:xfrm rot="662444">
            <a:off x="6053601" y="2649469"/>
            <a:ext cx="983703" cy="85806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AE431-A922-41DA-B408-CED2DB0C22CB}"/>
              </a:ext>
            </a:extLst>
          </p:cNvPr>
          <p:cNvSpPr/>
          <p:nvPr/>
        </p:nvSpPr>
        <p:spPr>
          <a:xfrm rot="20529962">
            <a:off x="6053600" y="3856803"/>
            <a:ext cx="983703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C987-7082-4D67-A74E-0B2D5C3D9633}"/>
              </a:ext>
            </a:extLst>
          </p:cNvPr>
          <p:cNvSpPr/>
          <p:nvPr/>
        </p:nvSpPr>
        <p:spPr>
          <a:xfrm>
            <a:off x="10475843" y="1099930"/>
            <a:ext cx="1716157" cy="5758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External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27B6C6B-6915-4C5D-9828-DA4B8063DDB5}"/>
              </a:ext>
            </a:extLst>
          </p:cNvPr>
          <p:cNvSpPr/>
          <p:nvPr/>
        </p:nvSpPr>
        <p:spPr>
          <a:xfrm>
            <a:off x="9263521" y="3084862"/>
            <a:ext cx="1165940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5E87D-C78B-431E-9656-D10643991177}"/>
              </a:ext>
            </a:extLst>
          </p:cNvPr>
          <p:cNvSpPr txBox="1"/>
          <p:nvPr/>
        </p:nvSpPr>
        <p:spPr>
          <a:xfrm>
            <a:off x="10429461" y="4096647"/>
            <a:ext cx="1716157" cy="37837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r>
              <a:rPr lang="en-AU" sz="18000" dirty="0"/>
              <a:t>…</a:t>
            </a:r>
          </a:p>
        </p:txBody>
      </p:sp>
      <p:pic>
        <p:nvPicPr>
          <p:cNvPr id="6148" name="Picture 4" descr="Image result for power bi logo">
            <a:extLst>
              <a:ext uri="{FF2B5EF4-FFF2-40B4-BE49-F238E27FC236}">
                <a16:creationId xmlns:a16="http://schemas.microsoft.com/office/drawing/2014/main" id="{E97F32E2-3992-4838-8DB2-45B070C2C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59" y="2043644"/>
            <a:ext cx="1479360" cy="12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B0332AF-67C5-484A-9281-5728596DB52C}"/>
              </a:ext>
            </a:extLst>
          </p:cNvPr>
          <p:cNvSpPr/>
          <p:nvPr/>
        </p:nvSpPr>
        <p:spPr>
          <a:xfrm rot="5400000">
            <a:off x="7769536" y="4257470"/>
            <a:ext cx="711904" cy="8580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ACF01-DD37-42B0-8124-833C09431472}"/>
              </a:ext>
            </a:extLst>
          </p:cNvPr>
          <p:cNvSpPr/>
          <p:nvPr/>
        </p:nvSpPr>
        <p:spPr>
          <a:xfrm>
            <a:off x="7141790" y="5058319"/>
            <a:ext cx="1871318" cy="392320"/>
          </a:xfrm>
          <a:prstGeom prst="rect">
            <a:avLst/>
          </a:prstGeom>
          <a:solidFill>
            <a:srgbClr val="EFEE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1"/>
                </a:solidFill>
              </a:rPr>
              <a:t>Leaderboard</a:t>
            </a:r>
            <a:endParaRPr lang="en-AU" dirty="0">
              <a:solidFill>
                <a:schemeClr val="tx1"/>
              </a:solidFill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035688-6B89-4414-8428-8594459A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77670"/>
              </p:ext>
            </p:extLst>
          </p:nvPr>
        </p:nvGraphicFramePr>
        <p:xfrm>
          <a:off x="7145064" y="5437938"/>
          <a:ext cx="1871318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2003846038"/>
                    </a:ext>
                  </a:extLst>
                </a:gridCol>
                <a:gridCol w="978825">
                  <a:extLst>
                    <a:ext uri="{9D8B030D-6E8A-4147-A177-3AD203B41FA5}">
                      <a16:colId xmlns:a16="http://schemas.microsoft.com/office/drawing/2014/main" val="2727268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User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Points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6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Calum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8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68318"/>
                  </a:ext>
                </a:extLst>
              </a:tr>
            </a:tbl>
          </a:graphicData>
        </a:graphic>
      </p:graphicFrame>
      <p:pic>
        <p:nvPicPr>
          <p:cNvPr id="25" name="Graphic 24" descr="Trophy">
            <a:extLst>
              <a:ext uri="{FF2B5EF4-FFF2-40B4-BE49-F238E27FC236}">
                <a16:creationId xmlns:a16="http://schemas.microsoft.com/office/drawing/2014/main" id="{70B24AB0-32FF-4FE7-B4E5-7895D436E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4261" y="5760969"/>
            <a:ext cx="479158" cy="4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D9F7-E1E2-4835-8415-45A402D8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25262-A007-4776-B088-14159373FC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129B4-64E8-4673-940A-DEA135CD92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7CB86-3C5D-4A77-ABF0-35105C9E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932" y="-127013"/>
            <a:ext cx="12407566" cy="774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5FB9-BFB0-41C8-966F-96FECE62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03ED8-6D2D-4154-9311-90946A684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72149-2CD4-4807-953B-B9F64F89AE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Join the Conversation #SSWPointBank @MicrosoftApple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2B7EF-CD72-45B8-BB51-4AAE088F1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35" y="84611"/>
            <a:ext cx="10291730" cy="772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49" y="71783"/>
            <a:ext cx="12192000" cy="6790765"/>
          </a:xfrm>
        </p:spPr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Bringing high interest rates to boring tasks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SSW.PointBank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SSWPointBank</a:t>
            </a:r>
            <a:r>
              <a:rPr lang="en-AU" dirty="0"/>
              <a:t> @</a:t>
            </a:r>
            <a:r>
              <a:rPr lang="en-AU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3"/>
    </mc:Choice>
    <mc:Fallback xmlns="">
      <p:transition spd="slow" advTm="61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121-FC69-4BFD-8AAB-5DE5015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EE2A-6DE2-46F0-A6F9-E036D961CC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8FDBB-4ABF-4B5F-9545-5E174A0106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Join the Conversation #SSWPointBank @MicrosoftApple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85E54-32C0-4994-B2E7-4FEC04DB0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3513"/>
            <a:ext cx="12192000" cy="755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9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B152-7B37-488B-A42B-37BE060C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6CF11-6895-4917-A7D2-50DA4D4965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FED4D-B1AA-4BC3-9B8C-A6A4C277821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Join the Conversation #SSWPointBank @MicrosoftApple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FCEB9-87D1-4244-84C4-95B2BE5A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86" y="81996"/>
            <a:ext cx="5620027" cy="756177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1123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D605A-F0BE-45D4-86B1-7E476FA57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Join the Conversation #SSWPointBank @MicrosoftApple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34F11-36DE-4434-9A2D-0D1DADCD8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578" y="11036"/>
            <a:ext cx="51535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53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150000"/>
              </a:lnSpc>
            </a:pPr>
            <a:r>
              <a:rPr lang="en-AU" sz="4000" dirty="0"/>
              <a:t>Thank you!</a:t>
            </a:r>
            <a:br>
              <a:rPr lang="en-AU" dirty="0"/>
            </a:br>
            <a:r>
              <a:rPr lang="en-AU" sz="2000" dirty="0">
                <a:hlinkClick r:id="rId3"/>
              </a:rPr>
              <a:t>info@ssw.com.au</a:t>
            </a:r>
            <a:br>
              <a:rPr lang="en-AU" sz="2000" dirty="0"/>
            </a:br>
            <a:r>
              <a:rPr lang="en-AU" sz="2000" dirty="0"/>
              <a:t>www.ssw.com.au</a:t>
            </a:r>
            <a:br>
              <a:rPr lang="en-AU" sz="1800" dirty="0"/>
            </a:br>
            <a:r>
              <a:rPr lang="en-AU" sz="1600" dirty="0"/>
              <a:t>Sydney | Melbourne | Brisbane</a:t>
            </a:r>
            <a:endParaRPr lang="en-US" sz="1600" dirty="0"/>
          </a:p>
        </p:txBody>
      </p:sp>
      <p:pic>
        <p:nvPicPr>
          <p:cNvPr id="3" name="Picture 4" descr="Image result for boss cigar">
            <a:extLst>
              <a:ext uri="{FF2B5EF4-FFF2-40B4-BE49-F238E27FC236}">
                <a16:creationId xmlns:a16="http://schemas.microsoft.com/office/drawing/2014/main" id="{D3CD1CBC-EB3F-44FE-BAC6-860150049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4667250" y="2481597"/>
            <a:ext cx="2857500" cy="1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4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180-AE8D-4E77-AEBC-404E4BE8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</p:spPr>
        <p:txBody>
          <a:bodyPr/>
          <a:lstStyle/>
          <a:p>
            <a:r>
              <a:rPr lang="en-AU" dirty="0"/>
              <a:t>What we think of tasks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F573B-96FE-4D27-99EB-73E2FC1506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902" y="1742684"/>
            <a:ext cx="5731565" cy="4613666"/>
          </a:xfrm>
        </p:spPr>
        <p:txBody>
          <a:bodyPr>
            <a:normAutofit/>
          </a:bodyPr>
          <a:lstStyle/>
          <a:p>
            <a:r>
              <a:rPr lang="en-AU" b="1" dirty="0"/>
              <a:t>Employees:</a:t>
            </a:r>
          </a:p>
          <a:p>
            <a:pPr marL="457200" indent="-457200">
              <a:buFontTx/>
              <a:buChar char="-"/>
            </a:pPr>
            <a:r>
              <a:rPr lang="en-AU" dirty="0">
                <a:solidFill>
                  <a:srgbClr val="FF0000"/>
                </a:solidFill>
              </a:rPr>
              <a:t>Boring and repetitive</a:t>
            </a:r>
          </a:p>
          <a:p>
            <a:pPr marL="457200" indent="-457200">
              <a:buFontTx/>
              <a:buChar char="-"/>
            </a:pPr>
            <a:r>
              <a:rPr lang="en-AU" dirty="0">
                <a:solidFill>
                  <a:srgbClr val="FF0000"/>
                </a:solidFill>
              </a:rPr>
              <a:t>No discernible benefit</a:t>
            </a:r>
          </a:p>
          <a:p>
            <a:pPr marL="457200" indent="-457200">
              <a:buFontTx/>
              <a:buChar char="-"/>
            </a:pPr>
            <a:r>
              <a:rPr lang="en-AU" dirty="0">
                <a:solidFill>
                  <a:srgbClr val="FF0000"/>
                </a:solidFill>
              </a:rPr>
              <a:t>Better things to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12F5-D2BC-4CFB-BB14-ACDCDEFCE0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2A4CBE3-D4A3-4E96-BE31-3CCE66FEC54C}"/>
              </a:ext>
            </a:extLst>
          </p:cNvPr>
          <p:cNvSpPr txBox="1">
            <a:spLocks/>
          </p:cNvSpPr>
          <p:nvPr/>
        </p:nvSpPr>
        <p:spPr>
          <a:xfrm>
            <a:off x="6221896" y="1689100"/>
            <a:ext cx="5830956" cy="4667250"/>
          </a:xfrm>
          <a:prstGeom prst="rect">
            <a:avLst/>
          </a:prstGeom>
        </p:spPr>
        <p:txBody>
          <a:bodyPr vert="horz" lIns="180000" tIns="46800" rIns="180000" bIns="4680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Employers:</a:t>
            </a:r>
          </a:p>
          <a:p>
            <a:pPr marL="457200" indent="-457200">
              <a:buFontTx/>
              <a:buChar char="-"/>
            </a:pPr>
            <a:r>
              <a:rPr lang="en-AU" dirty="0"/>
              <a:t>Valuable for business</a:t>
            </a:r>
          </a:p>
          <a:p>
            <a:pPr marL="457200" indent="-457200">
              <a:buFontTx/>
              <a:buChar char="-"/>
            </a:pPr>
            <a:r>
              <a:rPr lang="en-AU" dirty="0"/>
              <a:t>Want to incentivise</a:t>
            </a:r>
          </a:p>
          <a:p>
            <a:pPr marL="457200" indent="-457200">
              <a:buFontTx/>
              <a:buChar char="-"/>
            </a:pPr>
            <a:r>
              <a:rPr lang="en-AU" dirty="0">
                <a:solidFill>
                  <a:srgbClr val="FF0000"/>
                </a:solidFill>
              </a:rPr>
              <a:t>Not worth the admin time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1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70"/>
    </mc:Choice>
    <mc:Fallback xmlns="">
      <p:transition spd="slow" advTm="49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02CA-2476-4682-BB7D-5BD9E93E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Unlock employee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D091-7B78-498F-97C5-E6DEDD632D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AU" dirty="0"/>
              <a:t>Everyone loves Scrum</a:t>
            </a:r>
          </a:p>
          <a:p>
            <a:pPr marL="457200" indent="-457200">
              <a:buFontTx/>
              <a:buChar char="-"/>
            </a:pPr>
            <a:r>
              <a:rPr lang="en-AU" dirty="0"/>
              <a:t>Employees have a lot of useful knowledge</a:t>
            </a:r>
          </a:p>
          <a:p>
            <a:pPr marL="457200" indent="-457200">
              <a:buFontTx/>
              <a:buChar char="-"/>
            </a:pPr>
            <a:r>
              <a:rPr lang="en-AU" dirty="0"/>
              <a:t>We could inform decisions if we unlock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E0A7-77D6-43D4-8C4B-41F312489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4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F44F9A-CEC9-42D1-AD61-151F5C720B1A}"/>
              </a:ext>
            </a:extLst>
          </p:cNvPr>
          <p:cNvSpPr/>
          <p:nvPr/>
        </p:nvSpPr>
        <p:spPr>
          <a:xfrm>
            <a:off x="752902" y="3721120"/>
            <a:ext cx="2857500" cy="3605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Boss</a:t>
            </a:r>
          </a:p>
        </p:txBody>
      </p:sp>
      <p:pic>
        <p:nvPicPr>
          <p:cNvPr id="2056" name="Picture 8" descr="Image result for busy secretary">
            <a:extLst>
              <a:ext uri="{FF2B5EF4-FFF2-40B4-BE49-F238E27FC236}">
                <a16:creationId xmlns:a16="http://schemas.microsoft.com/office/drawing/2014/main" id="{F83061E7-DDF0-4C25-BEC7-D804662F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02" y="4429125"/>
            <a:ext cx="2857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25F49-B966-4B8C-89C0-538E61C5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Real Life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6B38F-35CB-449B-8B52-73E9AFAD8D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2052" name="Picture 4" descr="Image result for boss cigar">
            <a:extLst>
              <a:ext uri="{FF2B5EF4-FFF2-40B4-BE49-F238E27FC236}">
                <a16:creationId xmlns:a16="http://schemas.microsoft.com/office/drawing/2014/main" id="{F7F68842-085C-4F3D-9A78-5A9FC88F5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0"/>
          <a:stretch/>
        </p:blipFill>
        <p:spPr bwMode="auto">
          <a:xfrm>
            <a:off x="752902" y="1825625"/>
            <a:ext cx="2857500" cy="1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rustrated office worker">
            <a:extLst>
              <a:ext uri="{FF2B5EF4-FFF2-40B4-BE49-F238E27FC236}">
                <a16:creationId xmlns:a16="http://schemas.microsoft.com/office/drawing/2014/main" id="{E389644B-3354-48D8-BAAA-7267AA2100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6"/>
          <a:stretch/>
        </p:blipFill>
        <p:spPr bwMode="auto">
          <a:xfrm>
            <a:off x="8502402" y="3075322"/>
            <a:ext cx="2851398" cy="1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42DAF92-3D47-4332-8CEA-0BF2C4998831}"/>
              </a:ext>
            </a:extLst>
          </p:cNvPr>
          <p:cNvSpPr/>
          <p:nvPr/>
        </p:nvSpPr>
        <p:spPr>
          <a:xfrm>
            <a:off x="3301134" y="635906"/>
            <a:ext cx="3897054" cy="2763628"/>
          </a:xfrm>
          <a:prstGeom prst="cloudCallout">
            <a:avLst>
              <a:gd name="adj1" fmla="val -71438"/>
              <a:gd name="adj2" fmla="val 1144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Should I prioritise stand up desks or a fingerprint scanner on the door?  I need to ask my employees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225E557D-B07A-4B8F-8527-2CFF7D8062DE}"/>
              </a:ext>
            </a:extLst>
          </p:cNvPr>
          <p:cNvSpPr/>
          <p:nvPr/>
        </p:nvSpPr>
        <p:spPr>
          <a:xfrm>
            <a:off x="5276045" y="1696186"/>
            <a:ext cx="3739476" cy="2363925"/>
          </a:xfrm>
          <a:prstGeom prst="cloudCallout">
            <a:avLst>
              <a:gd name="adj1" fmla="val 63958"/>
              <a:gd name="adj2" fmla="val 204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Great…another questionnaire…I would rather be working on my new VR app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42A53480-3A84-4B27-B3CC-0A0DE0E04225}"/>
              </a:ext>
            </a:extLst>
          </p:cNvPr>
          <p:cNvSpPr/>
          <p:nvPr/>
        </p:nvSpPr>
        <p:spPr>
          <a:xfrm>
            <a:off x="3653051" y="2953270"/>
            <a:ext cx="3545137" cy="2563886"/>
          </a:xfrm>
          <a:prstGeom prst="cloudCallout">
            <a:avLst>
              <a:gd name="adj1" fmla="val -72707"/>
              <a:gd name="adj2" fmla="val 225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If I spend my day chasing up </a:t>
            </a:r>
            <a:r>
              <a:rPr lang="en-AU" dirty="0" err="1"/>
              <a:t>questionairres</a:t>
            </a:r>
            <a:r>
              <a:rPr lang="en-AU" dirty="0"/>
              <a:t>, I wont get anything else done…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8647E416-0111-4823-999D-F98E548798E8}"/>
              </a:ext>
            </a:extLst>
          </p:cNvPr>
          <p:cNvSpPr/>
          <p:nvPr/>
        </p:nvSpPr>
        <p:spPr>
          <a:xfrm>
            <a:off x="3473027" y="1984582"/>
            <a:ext cx="4797287" cy="2563886"/>
          </a:xfrm>
          <a:prstGeom prst="cloudCallout">
            <a:avLst>
              <a:gd name="adj1" fmla="val -70879"/>
              <a:gd name="adj2" fmla="val -35847"/>
            </a:avLst>
          </a:prstGeom>
          <a:solidFill>
            <a:schemeClr val="bg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My employees don’t want to</a:t>
            </a:r>
          </a:p>
          <a:p>
            <a:pPr algn="ctr"/>
            <a:r>
              <a:rPr lang="en-AU" dirty="0"/>
              <a:t>My admins don’t have time</a:t>
            </a:r>
          </a:p>
          <a:p>
            <a:pPr algn="ctr"/>
            <a:r>
              <a:rPr lang="en-AU" b="1" dirty="0">
                <a:solidFill>
                  <a:srgbClr val="FF0000"/>
                </a:solidFill>
              </a:rPr>
              <a:t>Guess I can’t get my data…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92D77-82F0-4569-AEA2-826051F4319A}"/>
              </a:ext>
            </a:extLst>
          </p:cNvPr>
          <p:cNvSpPr/>
          <p:nvPr/>
        </p:nvSpPr>
        <p:spPr>
          <a:xfrm>
            <a:off x="8502402" y="4943922"/>
            <a:ext cx="2851398" cy="3605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Employee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CBF76-ACEE-4B52-97D9-37A4D49AD2E3}"/>
              </a:ext>
            </a:extLst>
          </p:cNvPr>
          <p:cNvSpPr/>
          <p:nvPr/>
        </p:nvSpPr>
        <p:spPr>
          <a:xfrm>
            <a:off x="752902" y="6219825"/>
            <a:ext cx="2857500" cy="3605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3663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6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5BD55CB-6A1E-414D-916C-FFE11BB9B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2902" y="1828801"/>
            <a:ext cx="10600898" cy="439102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Easy to use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dirty="0"/>
              <a:t>Worthwhile to use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Minimal admin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903" y="367380"/>
            <a:ext cx="10686196" cy="1321720"/>
          </a:xfrm>
        </p:spPr>
        <p:txBody>
          <a:bodyPr/>
          <a:lstStyle/>
          <a:p>
            <a:r>
              <a:rPr lang="en-AU" dirty="0"/>
              <a:t>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 dirty="0"/>
              <a:t>Join the Conversation #</a:t>
            </a:r>
            <a:r>
              <a:rPr lang="en-AU" dirty="0" err="1"/>
              <a:t>SSWPointBank</a:t>
            </a:r>
            <a:r>
              <a:rPr lang="en-AU" dirty="0"/>
              <a:t> @</a:t>
            </a:r>
            <a:r>
              <a:rPr lang="en-AU" dirty="0" err="1"/>
              <a:t>MicrosoftApple</a:t>
            </a:r>
            <a:endParaRPr lang="en-US" dirty="0"/>
          </a:p>
        </p:txBody>
      </p:sp>
      <p:pic>
        <p:nvPicPr>
          <p:cNvPr id="11" name="Picture 4" descr="Image result for boss cigar">
            <a:extLst>
              <a:ext uri="{FF2B5EF4-FFF2-40B4-BE49-F238E27FC236}">
                <a16:creationId xmlns:a16="http://schemas.microsoft.com/office/drawing/2014/main" id="{D65CC772-EBB5-4AE1-9FB1-4B5840B398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6" r="22819" b="7640"/>
          <a:stretch/>
        </p:blipFill>
        <p:spPr bwMode="auto">
          <a:xfrm>
            <a:off x="9122213" y="4605741"/>
            <a:ext cx="1910687" cy="18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Image result for frustrated office worker">
            <a:extLst>
              <a:ext uri="{FF2B5EF4-FFF2-40B4-BE49-F238E27FC236}">
                <a16:creationId xmlns:a16="http://schemas.microsoft.com/office/drawing/2014/main" id="{6972B270-568C-4DA5-8B85-6F1084FD9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8" r="16743" b="8106"/>
          <a:stretch/>
        </p:blipFill>
        <p:spPr bwMode="auto">
          <a:xfrm>
            <a:off x="9157249" y="550215"/>
            <a:ext cx="1910687" cy="18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45EFFA44-31FC-47F0-B9AF-E3B18E6A0621}"/>
              </a:ext>
            </a:extLst>
          </p:cNvPr>
          <p:cNvSpPr/>
          <p:nvPr/>
        </p:nvSpPr>
        <p:spPr>
          <a:xfrm>
            <a:off x="8628618" y="2445021"/>
            <a:ext cx="2897875" cy="2160720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/>
              <a:t>Valuable Data</a:t>
            </a:r>
          </a:p>
        </p:txBody>
      </p:sp>
    </p:spTree>
    <p:extLst>
      <p:ext uri="{BB962C8B-B14F-4D97-AF65-F5344CB8AC3E}">
        <p14:creationId xmlns:p14="http://schemas.microsoft.com/office/powerpoint/2010/main" val="157292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4460-B79E-4A87-A236-EAC73FB4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Existing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A4A40-610B-4D3D-A5AE-86503C003D8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AU" dirty="0"/>
              <a:t>Many gamified </a:t>
            </a:r>
            <a:r>
              <a:rPr lang="en-AU" dirty="0" err="1"/>
              <a:t>todo</a:t>
            </a:r>
            <a:r>
              <a:rPr lang="en-AU" dirty="0"/>
              <a:t> list apps…not many gamified, business managed and automated</a:t>
            </a:r>
          </a:p>
          <a:p>
            <a:pPr marL="457200" indent="-457200">
              <a:buFontTx/>
              <a:buChar char="-"/>
            </a:pPr>
            <a:r>
              <a:rPr lang="en-AU" dirty="0"/>
              <a:t>No </a:t>
            </a:r>
            <a:r>
              <a:rPr lang="en-AU" dirty="0" err="1"/>
              <a:t>leaderboards</a:t>
            </a:r>
            <a:r>
              <a:rPr lang="en-AU" dirty="0"/>
              <a:t> or rewards built in</a:t>
            </a:r>
          </a:p>
          <a:p>
            <a:pPr marL="457200" indent="-457200">
              <a:buFontTx/>
              <a:buChar char="-"/>
            </a:pPr>
            <a:r>
              <a:rPr lang="en-AU" dirty="0"/>
              <a:t>Repeated user defined tasks and completion, has </a:t>
            </a:r>
            <a:r>
              <a:rPr lang="en-AU" dirty="0" err="1"/>
              <a:t>leaderboards</a:t>
            </a:r>
            <a:endParaRPr lang="en-AU" dirty="0"/>
          </a:p>
          <a:p>
            <a:pPr marL="457200" indent="-457200">
              <a:buFontTx/>
              <a:buChar char="-"/>
            </a:pPr>
            <a:endParaRPr lang="en-AU" dirty="0"/>
          </a:p>
          <a:p>
            <a:pPr marL="457200" indent="-457200">
              <a:buFontTx/>
              <a:buChar char="-"/>
            </a:pPr>
            <a:endParaRPr lang="en-AU" dirty="0"/>
          </a:p>
          <a:p>
            <a:pPr marL="457200" indent="-457200">
              <a:buFontTx/>
              <a:buChar char="-"/>
            </a:pP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A0CB-99C1-478F-8FED-0722A56C7D6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1028" name="Picture 4" descr="https://www199.lunapic.com/editor/working/156041938147755503?7382764481">
            <a:extLst>
              <a:ext uri="{FF2B5EF4-FFF2-40B4-BE49-F238E27FC236}">
                <a16:creationId xmlns:a16="http://schemas.microsoft.com/office/drawing/2014/main" id="{C920D68E-F139-4867-8F8E-8076A71521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2" r="-956" b="37522"/>
          <a:stretch/>
        </p:blipFill>
        <p:spPr bwMode="auto">
          <a:xfrm>
            <a:off x="3979853" y="5211282"/>
            <a:ext cx="1923197" cy="55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199.lunapic.com/editor/working/156041938147755503?1888944534">
            <a:extLst>
              <a:ext uri="{FF2B5EF4-FFF2-40B4-BE49-F238E27FC236}">
                <a16:creationId xmlns:a16="http://schemas.microsoft.com/office/drawing/2014/main" id="{C87B7CAE-5377-422B-90FF-1C316812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548" y="3549906"/>
            <a:ext cx="19050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73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3FF8-2D9B-40FE-AA66-19EB9ADA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1DBF3-5D02-436F-8751-64087422A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8D5A-8029-4215-BC3A-0CE8C48930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DFC80-CC70-4F21-84AC-AEF4069F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246" y="0"/>
            <a:ext cx="12288246" cy="7644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C9016B-3693-4E16-A567-F9F63E3121A1}"/>
              </a:ext>
            </a:extLst>
          </p:cNvPr>
          <p:cNvSpPr/>
          <p:nvPr/>
        </p:nvSpPr>
        <p:spPr>
          <a:xfrm>
            <a:off x="4765415" y="1574912"/>
            <a:ext cx="1524000" cy="364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55276D-17CF-454A-89D1-D6C958A76A48}"/>
              </a:ext>
            </a:extLst>
          </p:cNvPr>
          <p:cNvSpPr/>
          <p:nvPr/>
        </p:nvSpPr>
        <p:spPr>
          <a:xfrm>
            <a:off x="10054165" y="3903280"/>
            <a:ext cx="1775370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7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88A2-8FE2-4EAE-9C36-EF2E1E7B0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BE80-506A-47AE-9CAD-7C2A51763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CA41A-F972-4830-A9CB-3DB29E0D7DF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Join the Conversation #</a:t>
            </a:r>
            <a:r>
              <a:rPr lang="en-GB" dirty="0" err="1"/>
              <a:t>SSWPointBank</a:t>
            </a:r>
            <a:r>
              <a:rPr lang="en-GB" dirty="0"/>
              <a:t> @</a:t>
            </a:r>
            <a:r>
              <a:rPr lang="en-GB" dirty="0" err="1"/>
              <a:t>MicrosoftApple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247B-88D0-44B9-93C5-7AA45E793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261"/>
            <a:ext cx="12192000" cy="7879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CB9CA-DC3D-4876-9015-4F254BF67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2" y="37214"/>
            <a:ext cx="4339858" cy="68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7.1|2.2|2.7|11.4"/>
</p:tagLst>
</file>

<file path=ppt/theme/theme1.xml><?xml version="1.0" encoding="utf-8"?>
<a:theme xmlns:a="http://schemas.openxmlformats.org/drawingml/2006/main" name="SSW-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>
            <a:lumMod val="25000"/>
            <a:alpha val="75000"/>
          </a:schemeClr>
        </a:solidFill>
      </a:spPr>
      <a:bodyPr wrap="square" rtlCol="0" anchor="ctr">
        <a:normAutofit/>
      </a:bodyPr>
      <a:lstStyle>
        <a:defPPr>
          <a:defRPr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SWPowerPoint-v3-8-Master" id="{5F215719-225D-4074-A237-2110364631C6}" vid="{1E2A4AFB-8E9D-47E3-8735-7C8DECA51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B0220F7-4F6F-4203-A594-D37F3328F2C2}">
  <we:reference id="wa104038830" version="1.0.0.2" store="en-au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13258315-3b3e-4bfc-828c-b30faf5ec6e2">WSXSA7KYTAVZ-1383000727-40497</_dlc_DocId>
    <_dlc_DocIdUrl xmlns="13258315-3b3e-4bfc-828c-b30faf5ec6e2">
      <Url>https://sswcom.sharepoint.com/designers/_layouts/15/DocIdRedir.aspx?ID=WSXSA7KYTAVZ-1383000727-40497</Url>
      <Description>WSXSA7KYTAVZ-1383000727-40497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598C56BA89C349AC3B17B3EDC7DFC2" ma:contentTypeVersion="8" ma:contentTypeDescription="Create a new document." ma:contentTypeScope="" ma:versionID="c88c79ad8a5f742bd6c89be6feebf3d5">
  <xsd:schema xmlns:xsd="http://www.w3.org/2001/XMLSchema" xmlns:xs="http://www.w3.org/2001/XMLSchema" xmlns:p="http://schemas.microsoft.com/office/2006/metadata/properties" xmlns:ns2="13258315-3b3e-4bfc-828c-b30faf5ec6e2" xmlns:ns3="a7dc2287-6a21-4a5f-aa3b-c3353e988492" targetNamespace="http://schemas.microsoft.com/office/2006/metadata/properties" ma:root="true" ma:fieldsID="1f4e209e324c17c71d2082146d419922" ns2:_="" ns3:_="">
    <xsd:import namespace="13258315-3b3e-4bfc-828c-b30faf5ec6e2"/>
    <xsd:import namespace="a7dc2287-6a21-4a5f-aa3b-c3353e98849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258315-3b3e-4bfc-828c-b30faf5ec6e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c2287-6a21-4a5f-aa3b-c3353e9884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DF0137-D4A4-4A49-808A-DA860CA0F942}">
  <ds:schemaRefs>
    <ds:schemaRef ds:uri="13258315-3b3e-4bfc-828c-b30faf5ec6e2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a7dc2287-6a21-4a5f-aa3b-c3353e988492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F8FDB2-7EFA-4548-8F26-EB19E89CBA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258315-3b3e-4bfc-828c-b30faf5ec6e2"/>
    <ds:schemaRef ds:uri="a7dc2287-6a21-4a5f-aa3b-c3353e9884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EF01DD-52CD-4514-AE20-00DB1F660C9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D0848C2-F1F0-4CB5-A53D-92690F62FB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12914</TotalTime>
  <Words>545</Words>
  <Application>Microsoft Office PowerPoint</Application>
  <PresentationFormat>Widescreen</PresentationFormat>
  <Paragraphs>178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Open Sans Light</vt:lpstr>
      <vt:lpstr>Arial</vt:lpstr>
      <vt:lpstr>Wingdings</vt:lpstr>
      <vt:lpstr>Calibri</vt:lpstr>
      <vt:lpstr>SSW-White</vt:lpstr>
      <vt:lpstr>PowerPoint Presentation</vt:lpstr>
      <vt:lpstr>SSW.PointBank</vt:lpstr>
      <vt:lpstr>What we think of tasks today</vt:lpstr>
      <vt:lpstr>Unlock employee knowledge</vt:lpstr>
      <vt:lpstr>Real Life Example</vt:lpstr>
      <vt:lpstr>Goals</vt:lpstr>
      <vt:lpstr>Existing Products</vt:lpstr>
      <vt:lpstr>PowerPoint Presentation</vt:lpstr>
      <vt:lpstr>PowerPoint Presentation</vt:lpstr>
      <vt:lpstr>The Solution: SSW.PointBank</vt:lpstr>
      <vt:lpstr>PowerPoint Presentation</vt:lpstr>
      <vt:lpstr>PowerPoint Presentation</vt:lpstr>
      <vt:lpstr>PowerPoint Presentation</vt:lpstr>
      <vt:lpstr>PowerPoint Presentation</vt:lpstr>
      <vt:lpstr>Input</vt:lpstr>
      <vt:lpstr>Output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info@ssw.com.au www.ssw.com.au Sydney | Melbourne | Brisbane</vt:lpstr>
    </vt:vector>
  </TitlesOfParts>
  <Company>SSW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alum</dc:creator>
  <cp:keywords>template, ssw, blank</cp:keywords>
  <cp:lastModifiedBy>C alum</cp:lastModifiedBy>
  <cp:revision>11</cp:revision>
  <dcterms:created xsi:type="dcterms:W3CDTF">2019-06-26T00:44:38Z</dcterms:created>
  <dcterms:modified xsi:type="dcterms:W3CDTF">2019-07-11T06:46:46Z</dcterms:modified>
  <cp:contentStatus>Testing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0x0101003E598C56BA89C349AC3B17B3EDC7DFC2</vt:lpwstr>
  </property>
  <property fmtid="{D5CDD505-2E9C-101B-9397-08002B2CF9AE}" pid="4" name="_dlc_DocIdItemGuid">
    <vt:lpwstr>50971b5a-6e06-435e-bb72-6b3376966090</vt:lpwstr>
  </property>
</Properties>
</file>