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165812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406278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125397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76322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FEF9DF-2816-448F-9258-BE4200C49CB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65799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FEF9DF-2816-448F-9258-BE4200C49CB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423615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FEF9DF-2816-448F-9258-BE4200C49CBE}" type="datetimeFigureOut">
              <a:rPr lang="en-US" smtClean="0"/>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35591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FEF9DF-2816-448F-9258-BE4200C49CBE}" type="datetimeFigureOut">
              <a:rPr lang="en-US" smtClean="0"/>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4047433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EF9DF-2816-448F-9258-BE4200C49CBE}" type="datetimeFigureOut">
              <a:rPr lang="en-US" smtClean="0"/>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9504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EF9DF-2816-448F-9258-BE4200C49CB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684210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EF9DF-2816-448F-9258-BE4200C49CB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399281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EF9DF-2816-448F-9258-BE4200C49CBE}" type="datetimeFigureOut">
              <a:rPr lang="en-US" smtClean="0"/>
              <a:t>10/26/2023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37886D-87A0-4DED-A09A-B9C71317C31D}" type="slidenum">
              <a:rPr lang="en-US" smtClean="0"/>
              <a:t>‹#›</a:t>
            </a:fld>
            <a:endParaRPr lang="en-US"/>
          </a:p>
        </p:txBody>
      </p:sp>
    </p:spTree>
    <p:extLst>
      <p:ext uri="{BB962C8B-B14F-4D97-AF65-F5344CB8AC3E}">
        <p14:creationId xmlns:p14="http://schemas.microsoft.com/office/powerpoint/2010/main" val="2908740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799" y="205412"/>
            <a:ext cx="10461813" cy="1202821"/>
          </a:xfrm>
        </p:spPr>
        <p:txBody>
          <a:bodyPr>
            <a:normAutofit/>
          </a:bodyPr>
          <a:lstStyle/>
          <a:p>
            <a:r>
              <a:rPr lang="en-IN" sz="3200" b="1" dirty="0">
                <a:latin typeface="Algerian" panose="04020705040A02060702" pitchFamily="82" charset="0"/>
              </a:rPr>
              <a:t>GOVERNMENT COLLEGE OF </a:t>
            </a:r>
            <a:r>
              <a:rPr lang="en-IN" sz="3200" b="1" dirty="0" smtClean="0">
                <a:latin typeface="Algerian" panose="04020705040A02060702" pitchFamily="82" charset="0"/>
              </a:rPr>
              <a:t>ENGINEERING </a:t>
            </a:r>
            <a:r>
              <a:rPr lang="en-IN" sz="3200" b="1" dirty="0" err="1" smtClean="0">
                <a:latin typeface="Algerian" panose="04020705040A02060702" pitchFamily="82" charset="0"/>
              </a:rPr>
              <a:t>BARGur</a:t>
            </a:r>
            <a:r>
              <a:rPr lang="en-IN" sz="3200" b="1" dirty="0">
                <a:latin typeface="Algerian" panose="04020705040A02060702" pitchFamily="82" charset="0"/>
              </a:rPr>
              <a:t/>
            </a:r>
            <a:br>
              <a:rPr lang="en-IN" sz="3200" b="1" dirty="0">
                <a:latin typeface="Algerian" panose="04020705040A02060702" pitchFamily="82" charset="0"/>
              </a:rPr>
            </a:br>
            <a:r>
              <a:rPr lang="en-IN" sz="3200" b="1" dirty="0" smtClean="0">
                <a:latin typeface="Algerian" panose="04020705040A02060702" pitchFamily="82" charset="0"/>
              </a:rPr>
              <a:t>(AUTONOMOUS</a:t>
            </a:r>
            <a:r>
              <a:rPr lang="en-IN" sz="3200" b="1" dirty="0">
                <a:latin typeface="Algerian" panose="04020705040A02060702" pitchFamily="82" charset="0"/>
              </a:rPr>
              <a:t>)</a:t>
            </a:r>
            <a:endParaRPr lang="en-US" sz="3200" b="1" dirty="0">
              <a:latin typeface="Algerian" panose="04020705040A02060702" pitchFamily="82" charset="0"/>
            </a:endParaRPr>
          </a:p>
        </p:txBody>
      </p:sp>
      <p:sp>
        <p:nvSpPr>
          <p:cNvPr id="3" name="Subtitle 2"/>
          <p:cNvSpPr>
            <a:spLocks noGrp="1"/>
          </p:cNvSpPr>
          <p:nvPr>
            <p:ph type="subTitle" idx="1"/>
          </p:nvPr>
        </p:nvSpPr>
        <p:spPr>
          <a:xfrm>
            <a:off x="645458" y="1559859"/>
            <a:ext cx="11062447" cy="4957482"/>
          </a:xfrm>
        </p:spPr>
        <p:txBody>
          <a:bodyPr>
            <a:normAutofit/>
          </a:bodyPr>
          <a:lstStyle/>
          <a:p>
            <a:pPr algn="l"/>
            <a:r>
              <a:rPr lang="en-US" sz="2800" b="1" dirty="0" smtClean="0">
                <a:latin typeface="Times New Roman" panose="02020603050405020304" pitchFamily="18" charset="0"/>
                <a:cs typeface="Times New Roman" panose="02020603050405020304" pitchFamily="18" charset="0"/>
              </a:rPr>
              <a:t>PROJECT TITLE: </a:t>
            </a:r>
            <a:r>
              <a:rPr lang="en-US" sz="2800" dirty="0" smtClean="0">
                <a:latin typeface="Times New Roman" panose="02020603050405020304" pitchFamily="18" charset="0"/>
                <a:cs typeface="Times New Roman" panose="02020603050405020304" pitchFamily="18" charset="0"/>
              </a:rPr>
              <a:t>Image recognition with IBM Cloud visual recognition.</a:t>
            </a:r>
          </a:p>
          <a:p>
            <a:pPr algn="l"/>
            <a:endParaRPr lang="en-US" sz="2800" dirty="0">
              <a:latin typeface="Times New Roman" panose="02020603050405020304" pitchFamily="18" charset="0"/>
              <a:cs typeface="Times New Roman" panose="02020603050405020304" pitchFamily="18" charset="0"/>
            </a:endParaRPr>
          </a:p>
          <a:p>
            <a:pPr algn="l"/>
            <a:r>
              <a:rPr lang="en-US" sz="2800" b="1" dirty="0" smtClean="0">
                <a:latin typeface="Times New Roman" panose="02020603050405020304" pitchFamily="18" charset="0"/>
                <a:cs typeface="Times New Roman" panose="02020603050405020304" pitchFamily="18" charset="0"/>
              </a:rPr>
              <a:t>TEAM MEMBERS:</a:t>
            </a:r>
            <a:r>
              <a:rPr lang="en-US" sz="2800" dirty="0" smtClean="0">
                <a:latin typeface="Times New Roman" panose="02020603050405020304" pitchFamily="18" charset="0"/>
                <a:cs typeface="Times New Roman" panose="02020603050405020304" pitchFamily="18" charset="0"/>
              </a:rPr>
              <a:t> </a:t>
            </a:r>
          </a:p>
          <a:p>
            <a:pPr indent="3136900" algn="l"/>
            <a:r>
              <a:rPr lang="en-US" sz="2800" dirty="0" err="1">
                <a:latin typeface="Times New Roman" panose="02020603050405020304" pitchFamily="18" charset="0"/>
                <a:cs typeface="Times New Roman" panose="02020603050405020304" pitchFamily="18" charset="0"/>
              </a:rPr>
              <a:t>Swetha.S</a:t>
            </a:r>
            <a:endParaRPr lang="en-US" sz="2800" dirty="0">
              <a:latin typeface="Times New Roman" panose="02020603050405020304" pitchFamily="18" charset="0"/>
              <a:cs typeface="Times New Roman" panose="02020603050405020304" pitchFamily="18" charset="0"/>
            </a:endParaRPr>
          </a:p>
          <a:p>
            <a:pPr indent="3136900" algn="l"/>
            <a:r>
              <a:rPr lang="en-US" sz="2800" dirty="0" err="1">
                <a:latin typeface="Times New Roman" panose="02020603050405020304" pitchFamily="18" charset="0"/>
                <a:cs typeface="Times New Roman" panose="02020603050405020304" pitchFamily="18" charset="0"/>
              </a:rPr>
              <a:t>Sruthi.M.P</a:t>
            </a:r>
            <a:endParaRPr lang="en-US" sz="2800" dirty="0">
              <a:latin typeface="Times New Roman" panose="02020603050405020304" pitchFamily="18" charset="0"/>
              <a:cs typeface="Times New Roman" panose="02020603050405020304" pitchFamily="18" charset="0"/>
            </a:endParaRPr>
          </a:p>
          <a:p>
            <a:pPr indent="3136900" algn="l"/>
            <a:r>
              <a:rPr lang="en-US" sz="2800" dirty="0" err="1">
                <a:latin typeface="Times New Roman" panose="02020603050405020304" pitchFamily="18" charset="0"/>
                <a:cs typeface="Times New Roman" panose="02020603050405020304" pitchFamily="18" charset="0"/>
              </a:rPr>
              <a:t>Kiruthika.P</a:t>
            </a:r>
            <a:endParaRPr lang="en-US" sz="2800" dirty="0">
              <a:latin typeface="Times New Roman" panose="02020603050405020304" pitchFamily="18" charset="0"/>
              <a:cs typeface="Times New Roman" panose="02020603050405020304" pitchFamily="18" charset="0"/>
            </a:endParaRPr>
          </a:p>
          <a:p>
            <a:pPr indent="3136900" algn="l"/>
            <a:r>
              <a:rPr lang="en-US" sz="2800" dirty="0">
                <a:latin typeface="Times New Roman" panose="02020603050405020304" pitchFamily="18" charset="0"/>
                <a:cs typeface="Times New Roman" panose="02020603050405020304" pitchFamily="18" charset="0"/>
              </a:rPr>
              <a:t>Jenifer </a:t>
            </a:r>
            <a:r>
              <a:rPr lang="en-US" sz="2800" dirty="0" err="1" smtClean="0">
                <a:latin typeface="Times New Roman" panose="02020603050405020304" pitchFamily="18" charset="0"/>
                <a:cs typeface="Times New Roman" panose="02020603050405020304" pitchFamily="18" charset="0"/>
              </a:rPr>
              <a:t>Suganthi.S</a:t>
            </a:r>
            <a:endParaRPr lang="en-US" sz="2800" dirty="0">
              <a:latin typeface="Times New Roman" panose="02020603050405020304" pitchFamily="18" charset="0"/>
              <a:cs typeface="Times New Roman" panose="02020603050405020304" pitchFamily="18" charset="0"/>
            </a:endParaRPr>
          </a:p>
          <a:p>
            <a:pPr indent="3136900" algn="l"/>
            <a:r>
              <a:rPr lang="en-US" sz="2800" dirty="0">
                <a:latin typeface="Times New Roman" panose="02020603050405020304" pitchFamily="18" charset="0"/>
                <a:cs typeface="Times New Roman" panose="02020603050405020304" pitchFamily="18" charset="0"/>
              </a:rPr>
              <a:t>Latha </a:t>
            </a:r>
            <a:r>
              <a:rPr lang="en-US" sz="2800" dirty="0" err="1" smtClean="0">
                <a:latin typeface="Times New Roman" panose="02020603050405020304" pitchFamily="18" charset="0"/>
                <a:cs typeface="Times New Roman" panose="02020603050405020304" pitchFamily="18" charset="0"/>
              </a:rPr>
              <a:t>Mangeskar.M.S</a:t>
            </a:r>
            <a:endParaRPr lang="en-US" sz="28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08939" y="279454"/>
            <a:ext cx="1038860" cy="1054735"/>
          </a:xfrm>
          <a:prstGeom prst="rect">
            <a:avLst/>
          </a:prstGeom>
        </p:spPr>
      </p:pic>
    </p:spTree>
    <p:extLst>
      <p:ext uri="{BB962C8B-B14F-4D97-AF65-F5344CB8AC3E}">
        <p14:creationId xmlns:p14="http://schemas.microsoft.com/office/powerpoint/2010/main" val="765783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941" y="555812"/>
            <a:ext cx="11120718" cy="5863198"/>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validation_generator</a:t>
            </a:r>
            <a:r>
              <a:rPr lang="en-US" sz="1900" dirty="0">
                <a:latin typeface="Times New Roman" panose="02020603050405020304" pitchFamily="18" charset="0"/>
                <a:cs typeface="Times New Roman" panose="02020603050405020304" pitchFamily="18" charset="0"/>
              </a:rPr>
              <a:t> = </a:t>
            </a:r>
            <a:r>
              <a:rPr lang="en-US" sz="1900" dirty="0" err="1">
                <a:latin typeface="Times New Roman" panose="02020603050405020304" pitchFamily="18" charset="0"/>
                <a:cs typeface="Times New Roman" panose="02020603050405020304" pitchFamily="18" charset="0"/>
              </a:rPr>
              <a:t>train_datagen.flow_from_directory</a:t>
            </a:r>
            <a:r>
              <a:rPr lang="en-US" sz="1900" dirty="0">
                <a:latin typeface="Times New Roman" panose="02020603050405020304" pitchFamily="18" charset="0"/>
                <a:cs typeface="Times New Roman" panose="02020603050405020304" pitchFamily="18" charset="0"/>
              </a:rPr>
              <a:t>(</a:t>
            </a:r>
          </a:p>
          <a:p>
            <a:pPr marL="0" indent="0">
              <a:buNone/>
            </a:pP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train_data_dir</a:t>
            </a:r>
            <a:r>
              <a:rPr lang="en-US" sz="1900" dirty="0">
                <a:latin typeface="Times New Roman" panose="02020603050405020304" pitchFamily="18" charset="0"/>
                <a:cs typeface="Times New Roman" panose="02020603050405020304" pitchFamily="18" charset="0"/>
              </a:rPr>
              <a:t>,</a:t>
            </a:r>
          </a:p>
          <a:p>
            <a:pPr marL="0" indent="0">
              <a:buNone/>
            </a:pP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target_size</a:t>
            </a:r>
            <a:r>
              <a:rPr lang="en-US" sz="1900" dirty="0">
                <a:latin typeface="Times New Roman" panose="02020603050405020304" pitchFamily="18" charset="0"/>
                <a:cs typeface="Times New Roman" panose="02020603050405020304" pitchFamily="18" charset="0"/>
              </a:rPr>
              <a:t>=(128, 128),</a:t>
            </a:r>
          </a:p>
          <a:p>
            <a:pPr marL="0" indent="0">
              <a:buNone/>
            </a:pP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batch_size</a:t>
            </a:r>
            <a:r>
              <a:rPr lang="en-US" sz="1900" dirty="0">
                <a:latin typeface="Times New Roman" panose="02020603050405020304" pitchFamily="18" charset="0"/>
                <a:cs typeface="Times New Roman" panose="02020603050405020304" pitchFamily="18" charset="0"/>
              </a:rPr>
              <a:t>=64,</a:t>
            </a:r>
          </a:p>
          <a:p>
            <a:pPr marL="0" indent="0">
              <a:buNone/>
            </a:pP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class_mode</a:t>
            </a:r>
            <a:r>
              <a:rPr lang="en-US" sz="1900" dirty="0">
                <a:latin typeface="Times New Roman" panose="02020603050405020304" pitchFamily="18" charset="0"/>
                <a:cs typeface="Times New Roman" panose="02020603050405020304" pitchFamily="18" charset="0"/>
              </a:rPr>
              <a:t>='categorical',</a:t>
            </a:r>
          </a:p>
          <a:p>
            <a:pPr marL="0" indent="0">
              <a:buNone/>
            </a:pPr>
            <a:r>
              <a:rPr lang="en-US" sz="1900" dirty="0">
                <a:latin typeface="Times New Roman" panose="02020603050405020304" pitchFamily="18" charset="0"/>
                <a:cs typeface="Times New Roman" panose="02020603050405020304" pitchFamily="18" charset="0"/>
              </a:rPr>
              <a:t>        subset='validation'</a:t>
            </a:r>
          </a:p>
          <a:p>
            <a:pPr marL="0" indent="0">
              <a:buNone/>
            </a:pPr>
            <a:r>
              <a:rPr lang="en-US" sz="1900" dirty="0">
                <a:latin typeface="Times New Roman" panose="02020603050405020304" pitchFamily="18" charset="0"/>
                <a:cs typeface="Times New Roman" panose="02020603050405020304" pitchFamily="18" charset="0"/>
              </a:rPr>
              <a:t>    )</a:t>
            </a:r>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    # Load or create the model</a:t>
            </a:r>
          </a:p>
          <a:p>
            <a:pPr marL="0" indent="0">
              <a:buNone/>
            </a:pPr>
            <a:r>
              <a:rPr lang="en-US" sz="1900" dirty="0">
                <a:latin typeface="Times New Roman" panose="02020603050405020304" pitchFamily="18" charset="0"/>
                <a:cs typeface="Times New Roman" panose="02020603050405020304" pitchFamily="18" charset="0"/>
              </a:rPr>
              <a:t>    if </a:t>
            </a:r>
            <a:r>
              <a:rPr lang="en-US" sz="1900" dirty="0" err="1">
                <a:latin typeface="Times New Roman" panose="02020603050405020304" pitchFamily="18" charset="0"/>
                <a:cs typeface="Times New Roman" panose="02020603050405020304" pitchFamily="18" charset="0"/>
              </a:rPr>
              <a:t>os.path.exists</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model_save_path</a:t>
            </a:r>
            <a:r>
              <a:rPr lang="en-US" sz="1900" dirty="0">
                <a:latin typeface="Times New Roman" panose="02020603050405020304" pitchFamily="18" charset="0"/>
                <a:cs typeface="Times New Roman" panose="02020603050405020304" pitchFamily="18" charset="0"/>
              </a:rPr>
              <a:t>):</a:t>
            </a:r>
          </a:p>
          <a:p>
            <a:pPr marL="0" indent="0">
              <a:buNone/>
            </a:pPr>
            <a:r>
              <a:rPr lang="en-US" sz="1900" dirty="0">
                <a:latin typeface="Times New Roman" panose="02020603050405020304" pitchFamily="18" charset="0"/>
                <a:cs typeface="Times New Roman" panose="02020603050405020304" pitchFamily="18" charset="0"/>
              </a:rPr>
              <a:t>        model = </a:t>
            </a:r>
            <a:r>
              <a:rPr lang="en-US" sz="1900" dirty="0" err="1">
                <a:latin typeface="Times New Roman" panose="02020603050405020304" pitchFamily="18" charset="0"/>
                <a:cs typeface="Times New Roman" panose="02020603050405020304" pitchFamily="18" charset="0"/>
              </a:rPr>
              <a:t>tf.keras.models.load_model</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model_save_path</a:t>
            </a:r>
            <a:r>
              <a:rPr lang="en-US" sz="1900" dirty="0">
                <a:latin typeface="Times New Roman" panose="02020603050405020304" pitchFamily="18" charset="0"/>
                <a:cs typeface="Times New Roman" panose="02020603050405020304" pitchFamily="18" charset="0"/>
              </a:rPr>
              <a:t>)</a:t>
            </a:r>
          </a:p>
          <a:p>
            <a:pPr marL="0" indent="0">
              <a:buNone/>
            </a:pPr>
            <a:r>
              <a:rPr lang="en-US" sz="1900" dirty="0">
                <a:latin typeface="Times New Roman" panose="02020603050405020304" pitchFamily="18" charset="0"/>
                <a:cs typeface="Times New Roman" panose="02020603050405020304" pitchFamily="18" charset="0"/>
              </a:rPr>
              <a:t>    else:</a:t>
            </a:r>
          </a:p>
          <a:p>
            <a:pPr marL="0" indent="0">
              <a:buNone/>
            </a:pPr>
            <a:r>
              <a:rPr lang="en-US" sz="1900" dirty="0">
                <a:latin typeface="Times New Roman" panose="02020603050405020304" pitchFamily="18" charset="0"/>
                <a:cs typeface="Times New Roman" panose="02020603050405020304" pitchFamily="18" charset="0"/>
              </a:rPr>
              <a:t>        model = </a:t>
            </a:r>
            <a:r>
              <a:rPr lang="en-US" sz="1900" dirty="0" err="1">
                <a:latin typeface="Times New Roman" panose="02020603050405020304" pitchFamily="18" charset="0"/>
                <a:cs typeface="Times New Roman" panose="02020603050405020304" pitchFamily="18" charset="0"/>
              </a:rPr>
              <a:t>load_and_compile_model</a:t>
            </a:r>
            <a:r>
              <a:rPr lang="en-US" sz="1900" dirty="0">
                <a:latin typeface="Times New Roman" panose="02020603050405020304" pitchFamily="18" charset="0"/>
                <a:cs typeface="Times New Roman" panose="02020603050405020304" pitchFamily="18" charset="0"/>
              </a:rPr>
              <a:t>()</a:t>
            </a:r>
          </a:p>
          <a:p>
            <a:pPr marL="0" indent="0">
              <a:buNone/>
            </a:pPr>
            <a:r>
              <a:rPr lang="en-US" sz="1900" dirty="0" smtClean="0">
                <a:latin typeface="Times New Roman" panose="02020603050405020304" pitchFamily="18" charset="0"/>
                <a:cs typeface="Times New Roman" panose="02020603050405020304" pitchFamily="18" charset="0"/>
              </a:rPr>
              <a:t> </a:t>
            </a:r>
          </a:p>
          <a:p>
            <a:pPr marL="0" indent="0">
              <a:buNone/>
            </a:pP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Train the model</a:t>
            </a:r>
          </a:p>
          <a:p>
            <a:pPr marL="0" indent="0">
              <a:buNone/>
            </a:pP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model.fit</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train_generator</a:t>
            </a:r>
            <a:r>
              <a:rPr lang="en-US" sz="1900" dirty="0">
                <a:latin typeface="Times New Roman" panose="02020603050405020304" pitchFamily="18" charset="0"/>
                <a:cs typeface="Times New Roman" panose="02020603050405020304" pitchFamily="18" charset="0"/>
              </a:rPr>
              <a:t>, epochs=</a:t>
            </a:r>
            <a:r>
              <a:rPr lang="en-US" sz="1900" dirty="0" err="1">
                <a:latin typeface="Times New Roman" panose="02020603050405020304" pitchFamily="18" charset="0"/>
                <a:cs typeface="Times New Roman" panose="02020603050405020304" pitchFamily="18" charset="0"/>
              </a:rPr>
              <a:t>nb_epochs</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validation_data</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validation_generator</a:t>
            </a:r>
            <a:r>
              <a:rPr lang="en-US" sz="1900" dirty="0">
                <a:latin typeface="Times New Roman" panose="02020603050405020304" pitchFamily="18" charset="0"/>
                <a:cs typeface="Times New Roman" panose="02020603050405020304" pitchFamily="18" charset="0"/>
              </a:rPr>
              <a:t>)</a:t>
            </a:r>
          </a:p>
          <a:p>
            <a:pPr marL="0" indent="0">
              <a:buNone/>
            </a:pP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5135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941" y="295835"/>
            <a:ext cx="11084859" cy="5881128"/>
          </a:xfrm>
        </p:spPr>
        <p:txBody>
          <a:bodyPr>
            <a:normAutofit fontScale="92500" lnSpcReduction="10000"/>
          </a:bodyPr>
          <a:lstStyle/>
          <a:p>
            <a:pPr marL="0" indent="0">
              <a:buNone/>
            </a:pPr>
            <a:r>
              <a:rPr lang="en-US" sz="1900" dirty="0">
                <a:latin typeface="Times New Roman" panose="02020603050405020304" pitchFamily="18" charset="0"/>
                <a:cs typeface="Times New Roman" panose="02020603050405020304" pitchFamily="18" charset="0"/>
              </a:rPr>
              <a:t> # Save the model for later use</a:t>
            </a:r>
          </a:p>
          <a:p>
            <a:pPr marL="0" indent="0">
              <a:buNone/>
            </a:pP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model.save</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model_save_path</a:t>
            </a:r>
            <a:r>
              <a:rPr lang="en-US" sz="1900" dirty="0">
                <a:latin typeface="Times New Roman" panose="02020603050405020304" pitchFamily="18" charset="0"/>
                <a:cs typeface="Times New Roman" panose="02020603050405020304" pitchFamily="18" charset="0"/>
              </a:rPr>
              <a:t>)</a:t>
            </a:r>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    # Function for recognizing images</a:t>
            </a:r>
          </a:p>
          <a:p>
            <a:pPr marL="0" indent="0">
              <a:buNone/>
            </a:pP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def</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recognize_image</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image_path</a:t>
            </a:r>
            <a:r>
              <a:rPr lang="en-US" sz="1900" dirty="0">
                <a:latin typeface="Times New Roman" panose="02020603050405020304" pitchFamily="18" charset="0"/>
                <a:cs typeface="Times New Roman" panose="02020603050405020304" pitchFamily="18" charset="0"/>
              </a:rPr>
              <a:t>):</a:t>
            </a:r>
          </a:p>
          <a:p>
            <a:pPr marL="0" indent="0">
              <a:buNone/>
            </a:pP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img</a:t>
            </a:r>
            <a:r>
              <a:rPr lang="en-US" sz="1900" dirty="0">
                <a:latin typeface="Times New Roman" panose="02020603050405020304" pitchFamily="18" charset="0"/>
                <a:cs typeface="Times New Roman" panose="02020603050405020304" pitchFamily="18" charset="0"/>
              </a:rPr>
              <a:t> = </a:t>
            </a:r>
            <a:r>
              <a:rPr lang="en-US" sz="1900" dirty="0" err="1">
                <a:latin typeface="Times New Roman" panose="02020603050405020304" pitchFamily="18" charset="0"/>
                <a:cs typeface="Times New Roman" panose="02020603050405020304" pitchFamily="18" charset="0"/>
              </a:rPr>
              <a:t>Image.open</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image_path</a:t>
            </a:r>
            <a:r>
              <a:rPr lang="en-US" sz="1900" dirty="0">
                <a:latin typeface="Times New Roman" panose="02020603050405020304" pitchFamily="18" charset="0"/>
                <a:cs typeface="Times New Roman" panose="02020603050405020304" pitchFamily="18" charset="0"/>
              </a:rPr>
              <a:t>)</a:t>
            </a:r>
          </a:p>
          <a:p>
            <a:pPr marL="0" indent="0">
              <a:buNone/>
            </a:pP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img</a:t>
            </a:r>
            <a:r>
              <a:rPr lang="en-US" sz="1900" dirty="0">
                <a:latin typeface="Times New Roman" panose="02020603050405020304" pitchFamily="18" charset="0"/>
                <a:cs typeface="Times New Roman" panose="02020603050405020304" pitchFamily="18" charset="0"/>
              </a:rPr>
              <a:t> = </a:t>
            </a:r>
            <a:r>
              <a:rPr lang="en-US" sz="1900" dirty="0" err="1">
                <a:latin typeface="Times New Roman" panose="02020603050405020304" pitchFamily="18" charset="0"/>
                <a:cs typeface="Times New Roman" panose="02020603050405020304" pitchFamily="18" charset="0"/>
              </a:rPr>
              <a:t>img.resize</a:t>
            </a:r>
            <a:r>
              <a:rPr lang="en-US" sz="1900" dirty="0">
                <a:latin typeface="Times New Roman" panose="02020603050405020304" pitchFamily="18" charset="0"/>
                <a:cs typeface="Times New Roman" panose="02020603050405020304" pitchFamily="18" charset="0"/>
              </a:rPr>
              <a:t>((128, 128))</a:t>
            </a:r>
          </a:p>
          <a:p>
            <a:pPr marL="0" indent="0">
              <a:buNone/>
            </a:pPr>
            <a:r>
              <a:rPr lang="en-US" sz="1900" dirty="0">
                <a:latin typeface="Times New Roman" panose="02020603050405020304" pitchFamily="18" charset="0"/>
                <a:cs typeface="Times New Roman" panose="02020603050405020304" pitchFamily="18" charset="0"/>
              </a:rPr>
              <a:t>        x = </a:t>
            </a:r>
            <a:r>
              <a:rPr lang="en-US" sz="1900" dirty="0" err="1">
                <a:latin typeface="Times New Roman" panose="02020603050405020304" pitchFamily="18" charset="0"/>
                <a:cs typeface="Times New Roman" panose="02020603050405020304" pitchFamily="18" charset="0"/>
              </a:rPr>
              <a:t>np.array</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img</a:t>
            </a:r>
            <a:r>
              <a:rPr lang="en-US" sz="1900" dirty="0">
                <a:latin typeface="Times New Roman" panose="02020603050405020304" pitchFamily="18" charset="0"/>
                <a:cs typeface="Times New Roman" panose="02020603050405020304" pitchFamily="18" charset="0"/>
              </a:rPr>
              <a:t>)</a:t>
            </a:r>
          </a:p>
          <a:p>
            <a:pPr marL="0" indent="0">
              <a:buNone/>
            </a:pPr>
            <a:r>
              <a:rPr lang="en-US" sz="1900" dirty="0">
                <a:latin typeface="Times New Roman" panose="02020603050405020304" pitchFamily="18" charset="0"/>
                <a:cs typeface="Times New Roman" panose="02020603050405020304" pitchFamily="18" charset="0"/>
              </a:rPr>
              <a:t>        x = </a:t>
            </a:r>
            <a:r>
              <a:rPr lang="en-US" sz="1900" dirty="0" err="1">
                <a:latin typeface="Times New Roman" panose="02020603050405020304" pitchFamily="18" charset="0"/>
                <a:cs typeface="Times New Roman" panose="02020603050405020304" pitchFamily="18" charset="0"/>
              </a:rPr>
              <a:t>np.expand_dims</a:t>
            </a:r>
            <a:r>
              <a:rPr lang="en-US" sz="1900" dirty="0">
                <a:latin typeface="Times New Roman" panose="02020603050405020304" pitchFamily="18" charset="0"/>
                <a:cs typeface="Times New Roman" panose="02020603050405020304" pitchFamily="18" charset="0"/>
              </a:rPr>
              <a:t>(x, axis=0)</a:t>
            </a:r>
          </a:p>
          <a:p>
            <a:pPr marL="0" indent="0">
              <a:buNone/>
            </a:pPr>
            <a:r>
              <a:rPr lang="en-US" sz="1900" dirty="0">
                <a:latin typeface="Times New Roman" panose="02020603050405020304" pitchFamily="18" charset="0"/>
                <a:cs typeface="Times New Roman" panose="02020603050405020304" pitchFamily="18" charset="0"/>
              </a:rPr>
              <a:t>        x = </a:t>
            </a:r>
            <a:r>
              <a:rPr lang="en-US" sz="1900" dirty="0" err="1">
                <a:latin typeface="Times New Roman" panose="02020603050405020304" pitchFamily="18" charset="0"/>
                <a:cs typeface="Times New Roman" panose="02020603050405020304" pitchFamily="18" charset="0"/>
              </a:rPr>
              <a:t>preprocess_input</a:t>
            </a:r>
            <a:r>
              <a:rPr lang="en-US" sz="1900" dirty="0">
                <a:latin typeface="Times New Roman" panose="02020603050405020304" pitchFamily="18" charset="0"/>
                <a:cs typeface="Times New Roman" panose="02020603050405020304" pitchFamily="18" charset="0"/>
              </a:rPr>
              <a:t>(x)</a:t>
            </a:r>
          </a:p>
          <a:p>
            <a:pPr marL="0" indent="0">
              <a:buNone/>
            </a:pPr>
            <a:r>
              <a:rPr lang="en-US" sz="1900" dirty="0">
                <a:latin typeface="Times New Roman" panose="02020603050405020304" pitchFamily="18" charset="0"/>
                <a:cs typeface="Times New Roman" panose="02020603050405020304" pitchFamily="18" charset="0"/>
              </a:rPr>
              <a:t>        prediction = </a:t>
            </a:r>
            <a:r>
              <a:rPr lang="en-US" sz="1900" dirty="0" err="1">
                <a:latin typeface="Times New Roman" panose="02020603050405020304" pitchFamily="18" charset="0"/>
                <a:cs typeface="Times New Roman" panose="02020603050405020304" pitchFamily="18" charset="0"/>
              </a:rPr>
              <a:t>model.predict</a:t>
            </a:r>
            <a:r>
              <a:rPr lang="en-US" sz="1900" dirty="0">
                <a:latin typeface="Times New Roman" panose="02020603050405020304" pitchFamily="18" charset="0"/>
                <a:cs typeface="Times New Roman" panose="02020603050405020304" pitchFamily="18" charset="0"/>
              </a:rPr>
              <a:t>(x)</a:t>
            </a:r>
          </a:p>
          <a:p>
            <a:pPr marL="0" indent="0">
              <a:buNone/>
            </a:pPr>
            <a:r>
              <a:rPr lang="en-US" sz="1900" dirty="0">
                <a:latin typeface="Times New Roman" panose="02020603050405020304" pitchFamily="18" charset="0"/>
                <a:cs typeface="Times New Roman" panose="02020603050405020304" pitchFamily="18" charset="0"/>
              </a:rPr>
              <a:t>        labels = </a:t>
            </a:r>
            <a:r>
              <a:rPr lang="en-US" sz="1900" dirty="0" err="1">
                <a:latin typeface="Times New Roman" panose="02020603050405020304" pitchFamily="18" charset="0"/>
                <a:cs typeface="Times New Roman" panose="02020603050405020304" pitchFamily="18" charset="0"/>
              </a:rPr>
              <a:t>decode_predictions</a:t>
            </a:r>
            <a:r>
              <a:rPr lang="en-US" sz="1900" dirty="0">
                <a:latin typeface="Times New Roman" panose="02020603050405020304" pitchFamily="18" charset="0"/>
                <a:cs typeface="Times New Roman" panose="02020603050405020304" pitchFamily="18" charset="0"/>
              </a:rPr>
              <a:t>(prediction, top=3)[0]</a:t>
            </a:r>
          </a:p>
          <a:p>
            <a:pPr marL="0" indent="0">
              <a:buNone/>
            </a:pPr>
            <a:r>
              <a:rPr lang="en-US" sz="1900" dirty="0">
                <a:latin typeface="Times New Roman" panose="02020603050405020304" pitchFamily="18" charset="0"/>
                <a:cs typeface="Times New Roman" panose="02020603050405020304" pitchFamily="18" charset="0"/>
              </a:rPr>
              <a:t>        return labels</a:t>
            </a:r>
          </a:p>
          <a:p>
            <a:pPr marL="0" indent="0">
              <a:buNone/>
            </a:pPr>
            <a:r>
              <a:rPr lang="en-US" sz="1900" dirty="0" smtClean="0">
                <a:latin typeface="Times New Roman" panose="02020603050405020304" pitchFamily="18" charset="0"/>
                <a:cs typeface="Times New Roman" panose="02020603050405020304" pitchFamily="18" charset="0"/>
              </a:rPr>
              <a:t> </a:t>
            </a:r>
          </a:p>
          <a:p>
            <a:pPr marL="0" indent="0">
              <a:buNone/>
            </a:pP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Recognize images from the test data</a:t>
            </a:r>
          </a:p>
          <a:p>
            <a:pPr marL="0" indent="0">
              <a:buNone/>
            </a:pPr>
            <a:r>
              <a:rPr lang="en-US" sz="1900" dirty="0">
                <a:latin typeface="Times New Roman" panose="02020603050405020304" pitchFamily="18" charset="0"/>
                <a:cs typeface="Times New Roman" panose="02020603050405020304" pitchFamily="18" charset="0"/>
              </a:rPr>
              <a:t>    files = sorted(</a:t>
            </a:r>
            <a:r>
              <a:rPr lang="en-US" sz="1900" dirty="0" err="1">
                <a:latin typeface="Times New Roman" panose="02020603050405020304" pitchFamily="18" charset="0"/>
                <a:cs typeface="Times New Roman" panose="02020603050405020304" pitchFamily="18" charset="0"/>
              </a:rPr>
              <a:t>os.listdir</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test_data_dir</a:t>
            </a:r>
            <a:r>
              <a:rPr lang="en-US" sz="1900"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533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4447" y="295834"/>
            <a:ext cx="10959353" cy="6176683"/>
          </a:xfrm>
        </p:spPr>
        <p:txBody>
          <a:bodyPr>
            <a:normAutofit fontScale="40000" lnSpcReduction="20000"/>
          </a:bodyPr>
          <a:lstStyle/>
          <a:p>
            <a:pPr marL="0" indent="0">
              <a:buNone/>
            </a:pPr>
            <a:r>
              <a:rPr lang="en-US" sz="4500" dirty="0">
                <a:latin typeface="Times New Roman" panose="02020603050405020304" pitchFamily="18" charset="0"/>
                <a:cs typeface="Times New Roman" panose="02020603050405020304" pitchFamily="18" charset="0"/>
              </a:rPr>
              <a:t> for </a:t>
            </a:r>
            <a:r>
              <a:rPr lang="en-US" sz="4500" dirty="0" err="1">
                <a:latin typeface="Times New Roman" panose="02020603050405020304" pitchFamily="18" charset="0"/>
                <a:cs typeface="Times New Roman" panose="02020603050405020304" pitchFamily="18" charset="0"/>
              </a:rPr>
              <a:t>img_name</a:t>
            </a:r>
            <a:r>
              <a:rPr lang="en-US" sz="4500" dirty="0">
                <a:latin typeface="Times New Roman" panose="02020603050405020304" pitchFamily="18" charset="0"/>
                <a:cs typeface="Times New Roman" panose="02020603050405020304" pitchFamily="18" charset="0"/>
              </a:rPr>
              <a:t> in files:</a:t>
            </a:r>
          </a:p>
          <a:p>
            <a:pPr marL="0" indent="0">
              <a:buNone/>
            </a:pP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img_path</a:t>
            </a:r>
            <a:r>
              <a:rPr lang="en-US" sz="4500" dirty="0">
                <a:latin typeface="Times New Roman" panose="02020603050405020304" pitchFamily="18" charset="0"/>
                <a:cs typeface="Times New Roman" panose="02020603050405020304" pitchFamily="18" charset="0"/>
              </a:rPr>
              <a:t> = </a:t>
            </a:r>
            <a:r>
              <a:rPr lang="en-US" sz="4500" dirty="0" err="1">
                <a:latin typeface="Times New Roman" panose="02020603050405020304" pitchFamily="18" charset="0"/>
                <a:cs typeface="Times New Roman" panose="02020603050405020304" pitchFamily="18" charset="0"/>
              </a:rPr>
              <a:t>os.path.join</a:t>
            </a:r>
            <a:r>
              <a:rPr lang="en-US" sz="4500" dirty="0">
                <a:latin typeface="Times New Roman" panose="02020603050405020304" pitchFamily="18" charset="0"/>
                <a:cs typeface="Times New Roman" panose="02020603050405020304" pitchFamily="18" charset="0"/>
              </a:rPr>
              <a:t>(</a:t>
            </a:r>
            <a:r>
              <a:rPr lang="en-US" sz="4500" dirty="0" err="1">
                <a:latin typeface="Times New Roman" panose="02020603050405020304" pitchFamily="18" charset="0"/>
                <a:cs typeface="Times New Roman" panose="02020603050405020304" pitchFamily="18" charset="0"/>
              </a:rPr>
              <a:t>test_data_dir</a:t>
            </a: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img_name</a:t>
            </a:r>
            <a:r>
              <a:rPr lang="en-US" sz="4500" dirty="0">
                <a:latin typeface="Times New Roman" panose="02020603050405020304" pitchFamily="18" charset="0"/>
                <a:cs typeface="Times New Roman" panose="02020603050405020304" pitchFamily="18" charset="0"/>
              </a:rPr>
              <a:t>)</a:t>
            </a:r>
          </a:p>
          <a:p>
            <a:pPr marL="0" indent="0">
              <a:buNone/>
            </a:pPr>
            <a:r>
              <a:rPr lang="en-US" sz="4500" dirty="0">
                <a:latin typeface="Times New Roman" panose="02020603050405020304" pitchFamily="18" charset="0"/>
                <a:cs typeface="Times New Roman" panose="02020603050405020304" pitchFamily="18" charset="0"/>
              </a:rPr>
              <a:t>        labels = </a:t>
            </a:r>
            <a:r>
              <a:rPr lang="en-US" sz="4500" dirty="0" err="1">
                <a:latin typeface="Times New Roman" panose="02020603050405020304" pitchFamily="18" charset="0"/>
                <a:cs typeface="Times New Roman" panose="02020603050405020304" pitchFamily="18" charset="0"/>
              </a:rPr>
              <a:t>recognize_image</a:t>
            </a:r>
            <a:r>
              <a:rPr lang="en-US" sz="4500" dirty="0">
                <a:latin typeface="Times New Roman" panose="02020603050405020304" pitchFamily="18" charset="0"/>
                <a:cs typeface="Times New Roman" panose="02020603050405020304" pitchFamily="18" charset="0"/>
              </a:rPr>
              <a:t>(</a:t>
            </a:r>
            <a:r>
              <a:rPr lang="en-US" sz="4500" dirty="0" err="1">
                <a:latin typeface="Times New Roman" panose="02020603050405020304" pitchFamily="18" charset="0"/>
                <a:cs typeface="Times New Roman" panose="02020603050405020304" pitchFamily="18" charset="0"/>
              </a:rPr>
              <a:t>img_path</a:t>
            </a:r>
            <a:r>
              <a:rPr lang="en-US" sz="4500" dirty="0">
                <a:latin typeface="Times New Roman" panose="02020603050405020304" pitchFamily="18" charset="0"/>
                <a:cs typeface="Times New Roman" panose="02020603050405020304" pitchFamily="18" charset="0"/>
              </a:rPr>
              <a:t>)</a:t>
            </a:r>
          </a:p>
          <a:p>
            <a:pPr marL="0" indent="0">
              <a:buNone/>
            </a:pPr>
            <a:r>
              <a:rPr lang="en-US" sz="4500" dirty="0">
                <a:latin typeface="Times New Roman" panose="02020603050405020304" pitchFamily="18" charset="0"/>
                <a:cs typeface="Times New Roman" panose="02020603050405020304" pitchFamily="18" charset="0"/>
              </a:rPr>
              <a:t>        print(</a:t>
            </a:r>
            <a:r>
              <a:rPr lang="en-US" sz="4500" dirty="0" err="1">
                <a:latin typeface="Times New Roman" panose="02020603050405020304" pitchFamily="18" charset="0"/>
                <a:cs typeface="Times New Roman" panose="02020603050405020304" pitchFamily="18" charset="0"/>
              </a:rPr>
              <a:t>f"Image</a:t>
            </a: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img_name</a:t>
            </a:r>
            <a:r>
              <a:rPr lang="en-US" sz="4500" dirty="0">
                <a:latin typeface="Times New Roman" panose="02020603050405020304" pitchFamily="18" charset="0"/>
                <a:cs typeface="Times New Roman" panose="02020603050405020304" pitchFamily="18" charset="0"/>
              </a:rPr>
              <a:t>}")</a:t>
            </a:r>
          </a:p>
          <a:p>
            <a:pPr marL="0" indent="0">
              <a:buNone/>
            </a:pPr>
            <a:r>
              <a:rPr lang="en-US" sz="4500" dirty="0">
                <a:latin typeface="Times New Roman" panose="02020603050405020304" pitchFamily="18" charset="0"/>
                <a:cs typeface="Times New Roman" panose="02020603050405020304" pitchFamily="18" charset="0"/>
              </a:rPr>
              <a:t>        for label in labels:</a:t>
            </a:r>
          </a:p>
          <a:p>
            <a:pPr marL="0" indent="0">
              <a:buNone/>
            </a:pPr>
            <a:r>
              <a:rPr lang="en-US" sz="4500" dirty="0">
                <a:latin typeface="Times New Roman" panose="02020603050405020304" pitchFamily="18" charset="0"/>
                <a:cs typeface="Times New Roman" panose="02020603050405020304" pitchFamily="18" charset="0"/>
              </a:rPr>
              <a:t>            print(</a:t>
            </a:r>
            <a:r>
              <a:rPr lang="en-US" sz="4500" dirty="0" err="1">
                <a:latin typeface="Times New Roman" panose="02020603050405020304" pitchFamily="18" charset="0"/>
                <a:cs typeface="Times New Roman" panose="02020603050405020304" pitchFamily="18" charset="0"/>
              </a:rPr>
              <a:t>f"Label</a:t>
            </a:r>
            <a:r>
              <a:rPr lang="en-US" sz="4500" dirty="0">
                <a:latin typeface="Times New Roman" panose="02020603050405020304" pitchFamily="18" charset="0"/>
                <a:cs typeface="Times New Roman" panose="02020603050405020304" pitchFamily="18" charset="0"/>
              </a:rPr>
              <a:t>: {label[1]}, Probability: {label[2] * 100:.2f}%")</a:t>
            </a:r>
          </a:p>
          <a:p>
            <a:pPr marL="0" indent="0">
              <a:buNone/>
            </a:pPr>
            <a:r>
              <a:rPr lang="en-US" sz="4500" dirty="0">
                <a:latin typeface="Times New Roman" panose="02020603050405020304" pitchFamily="18" charset="0"/>
                <a:cs typeface="Times New Roman" panose="02020603050405020304" pitchFamily="18" charset="0"/>
              </a:rPr>
              <a:t>        print()</a:t>
            </a:r>
          </a:p>
          <a:p>
            <a:pPr marL="0" indent="0">
              <a:buNone/>
            </a:pPr>
            <a:endParaRPr lang="en-US" sz="4500" dirty="0">
              <a:latin typeface="Times New Roman" panose="02020603050405020304" pitchFamily="18" charset="0"/>
              <a:cs typeface="Times New Roman" panose="02020603050405020304" pitchFamily="18" charset="0"/>
            </a:endParaRPr>
          </a:p>
          <a:p>
            <a:pPr marL="0" indent="0">
              <a:buNone/>
            </a:pPr>
            <a:r>
              <a:rPr lang="en-US" sz="4500" dirty="0">
                <a:latin typeface="Times New Roman" panose="02020603050405020304" pitchFamily="18" charset="0"/>
                <a:cs typeface="Times New Roman" panose="02020603050405020304" pitchFamily="18" charset="0"/>
              </a:rPr>
              <a:t>    # You can also recognize an image from the web by providing its URL</a:t>
            </a:r>
          </a:p>
          <a:p>
            <a:pPr marL="0" indent="0">
              <a:buNone/>
            </a:pP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def</a:t>
            </a: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recognize_image_url</a:t>
            </a:r>
            <a:r>
              <a:rPr lang="en-US" sz="4500" dirty="0">
                <a:latin typeface="Times New Roman" panose="02020603050405020304" pitchFamily="18" charset="0"/>
                <a:cs typeface="Times New Roman" panose="02020603050405020304" pitchFamily="18" charset="0"/>
              </a:rPr>
              <a:t>(</a:t>
            </a:r>
            <a:r>
              <a:rPr lang="en-US" sz="4500" dirty="0" err="1">
                <a:latin typeface="Times New Roman" panose="02020603050405020304" pitchFamily="18" charset="0"/>
                <a:cs typeface="Times New Roman" panose="02020603050405020304" pitchFamily="18" charset="0"/>
              </a:rPr>
              <a:t>image_url</a:t>
            </a:r>
            <a:r>
              <a:rPr lang="en-US" sz="4500" dirty="0">
                <a:latin typeface="Times New Roman" panose="02020603050405020304" pitchFamily="18" charset="0"/>
                <a:cs typeface="Times New Roman" panose="02020603050405020304" pitchFamily="18" charset="0"/>
              </a:rPr>
              <a:t>):</a:t>
            </a:r>
          </a:p>
          <a:p>
            <a:pPr marL="0" indent="0">
              <a:buNone/>
            </a:pPr>
            <a:r>
              <a:rPr lang="en-US" sz="4500" dirty="0">
                <a:latin typeface="Times New Roman" panose="02020603050405020304" pitchFamily="18" charset="0"/>
                <a:cs typeface="Times New Roman" panose="02020603050405020304" pitchFamily="18" charset="0"/>
              </a:rPr>
              <a:t>        response = </a:t>
            </a:r>
            <a:r>
              <a:rPr lang="en-US" sz="4500" dirty="0" err="1">
                <a:latin typeface="Times New Roman" panose="02020603050405020304" pitchFamily="18" charset="0"/>
                <a:cs typeface="Times New Roman" panose="02020603050405020304" pitchFamily="18" charset="0"/>
              </a:rPr>
              <a:t>requests.get</a:t>
            </a:r>
            <a:r>
              <a:rPr lang="en-US" sz="4500" dirty="0">
                <a:latin typeface="Times New Roman" panose="02020603050405020304" pitchFamily="18" charset="0"/>
                <a:cs typeface="Times New Roman" panose="02020603050405020304" pitchFamily="18" charset="0"/>
              </a:rPr>
              <a:t>(</a:t>
            </a:r>
            <a:r>
              <a:rPr lang="en-US" sz="4500" dirty="0" err="1">
                <a:latin typeface="Times New Roman" panose="02020603050405020304" pitchFamily="18" charset="0"/>
                <a:cs typeface="Times New Roman" panose="02020603050405020304" pitchFamily="18" charset="0"/>
              </a:rPr>
              <a:t>image_url</a:t>
            </a:r>
            <a:r>
              <a:rPr lang="en-US" sz="4500" dirty="0">
                <a:latin typeface="Times New Roman" panose="02020603050405020304" pitchFamily="18" charset="0"/>
                <a:cs typeface="Times New Roman" panose="02020603050405020304" pitchFamily="18" charset="0"/>
              </a:rPr>
              <a:t>)</a:t>
            </a:r>
          </a:p>
          <a:p>
            <a:pPr marL="0" indent="0">
              <a:buNone/>
            </a:pP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img</a:t>
            </a:r>
            <a:r>
              <a:rPr lang="en-US" sz="4500" dirty="0">
                <a:latin typeface="Times New Roman" panose="02020603050405020304" pitchFamily="18" charset="0"/>
                <a:cs typeface="Times New Roman" panose="02020603050405020304" pitchFamily="18" charset="0"/>
              </a:rPr>
              <a:t> = </a:t>
            </a:r>
            <a:r>
              <a:rPr lang="en-US" sz="4500" dirty="0" err="1">
                <a:latin typeface="Times New Roman" panose="02020603050405020304" pitchFamily="18" charset="0"/>
                <a:cs typeface="Times New Roman" panose="02020603050405020304" pitchFamily="18" charset="0"/>
              </a:rPr>
              <a:t>Image.open</a:t>
            </a:r>
            <a:r>
              <a:rPr lang="en-US" sz="4500" dirty="0">
                <a:latin typeface="Times New Roman" panose="02020603050405020304" pitchFamily="18" charset="0"/>
                <a:cs typeface="Times New Roman" panose="02020603050405020304" pitchFamily="18" charset="0"/>
              </a:rPr>
              <a:t>(</a:t>
            </a:r>
            <a:r>
              <a:rPr lang="en-US" sz="4500" dirty="0" err="1">
                <a:latin typeface="Times New Roman" panose="02020603050405020304" pitchFamily="18" charset="0"/>
                <a:cs typeface="Times New Roman" panose="02020603050405020304" pitchFamily="18" charset="0"/>
              </a:rPr>
              <a:t>io.BytesIO</a:t>
            </a:r>
            <a:r>
              <a:rPr lang="en-US" sz="4500" dirty="0">
                <a:latin typeface="Times New Roman" panose="02020603050405020304" pitchFamily="18" charset="0"/>
                <a:cs typeface="Times New Roman" panose="02020603050405020304" pitchFamily="18" charset="0"/>
              </a:rPr>
              <a:t>(</a:t>
            </a:r>
            <a:r>
              <a:rPr lang="en-US" sz="4500" dirty="0" err="1">
                <a:latin typeface="Times New Roman" panose="02020603050405020304" pitchFamily="18" charset="0"/>
                <a:cs typeface="Times New Roman" panose="02020603050405020304" pitchFamily="18" charset="0"/>
              </a:rPr>
              <a:t>response.content</a:t>
            </a:r>
            <a:r>
              <a:rPr lang="en-US" sz="4500" dirty="0">
                <a:latin typeface="Times New Roman" panose="02020603050405020304" pitchFamily="18" charset="0"/>
                <a:cs typeface="Times New Roman" panose="02020603050405020304" pitchFamily="18" charset="0"/>
              </a:rPr>
              <a:t>))</a:t>
            </a:r>
          </a:p>
          <a:p>
            <a:pPr marL="0" indent="0">
              <a:buNone/>
            </a:pP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img</a:t>
            </a:r>
            <a:r>
              <a:rPr lang="en-US" sz="4500" dirty="0">
                <a:latin typeface="Times New Roman" panose="02020603050405020304" pitchFamily="18" charset="0"/>
                <a:cs typeface="Times New Roman" panose="02020603050405020304" pitchFamily="18" charset="0"/>
              </a:rPr>
              <a:t> = </a:t>
            </a:r>
            <a:r>
              <a:rPr lang="en-US" sz="4500" dirty="0" err="1">
                <a:latin typeface="Times New Roman" panose="02020603050405020304" pitchFamily="18" charset="0"/>
                <a:cs typeface="Times New Roman" panose="02020603050405020304" pitchFamily="18" charset="0"/>
              </a:rPr>
              <a:t>img.resize</a:t>
            </a:r>
            <a:r>
              <a:rPr lang="en-US" sz="4500" dirty="0">
                <a:latin typeface="Times New Roman" panose="02020603050405020304" pitchFamily="18" charset="0"/>
                <a:cs typeface="Times New Roman" panose="02020603050405020304" pitchFamily="18" charset="0"/>
              </a:rPr>
              <a:t>((128, 128))</a:t>
            </a:r>
          </a:p>
          <a:p>
            <a:pPr marL="0" indent="0">
              <a:buNone/>
            </a:pPr>
            <a:r>
              <a:rPr lang="en-US" sz="4500" dirty="0">
                <a:latin typeface="Times New Roman" panose="02020603050405020304" pitchFamily="18" charset="0"/>
                <a:cs typeface="Times New Roman" panose="02020603050405020304" pitchFamily="18" charset="0"/>
              </a:rPr>
              <a:t>        x = </a:t>
            </a:r>
            <a:r>
              <a:rPr lang="en-US" sz="4500" dirty="0" err="1">
                <a:latin typeface="Times New Roman" panose="02020603050405020304" pitchFamily="18" charset="0"/>
                <a:cs typeface="Times New Roman" panose="02020603050405020304" pitchFamily="18" charset="0"/>
              </a:rPr>
              <a:t>np.array</a:t>
            </a:r>
            <a:r>
              <a:rPr lang="en-US" sz="4500" dirty="0">
                <a:latin typeface="Times New Roman" panose="02020603050405020304" pitchFamily="18" charset="0"/>
                <a:cs typeface="Times New Roman" panose="02020603050405020304" pitchFamily="18" charset="0"/>
              </a:rPr>
              <a:t>(</a:t>
            </a:r>
            <a:r>
              <a:rPr lang="en-US" sz="4500" dirty="0" err="1">
                <a:latin typeface="Times New Roman" panose="02020603050405020304" pitchFamily="18" charset="0"/>
                <a:cs typeface="Times New Roman" panose="02020603050405020304" pitchFamily="18" charset="0"/>
              </a:rPr>
              <a:t>img</a:t>
            </a:r>
            <a:r>
              <a:rPr lang="en-US" sz="4500" dirty="0">
                <a:latin typeface="Times New Roman" panose="02020603050405020304" pitchFamily="18" charset="0"/>
                <a:cs typeface="Times New Roman" panose="02020603050405020304" pitchFamily="18" charset="0"/>
              </a:rPr>
              <a:t>)</a:t>
            </a:r>
          </a:p>
          <a:p>
            <a:pPr marL="0" indent="0">
              <a:buNone/>
            </a:pPr>
            <a:r>
              <a:rPr lang="en-US" sz="4500" dirty="0">
                <a:latin typeface="Times New Roman" panose="02020603050405020304" pitchFamily="18" charset="0"/>
                <a:cs typeface="Times New Roman" panose="02020603050405020304" pitchFamily="18" charset="0"/>
              </a:rPr>
              <a:t>        x = </a:t>
            </a:r>
            <a:r>
              <a:rPr lang="en-US" sz="4500" dirty="0" err="1">
                <a:latin typeface="Times New Roman" panose="02020603050405020304" pitchFamily="18" charset="0"/>
                <a:cs typeface="Times New Roman" panose="02020603050405020304" pitchFamily="18" charset="0"/>
              </a:rPr>
              <a:t>np.expand_dims</a:t>
            </a:r>
            <a:r>
              <a:rPr lang="en-US" sz="4500" dirty="0">
                <a:latin typeface="Times New Roman" panose="02020603050405020304" pitchFamily="18" charset="0"/>
                <a:cs typeface="Times New Roman" panose="02020603050405020304" pitchFamily="18" charset="0"/>
              </a:rPr>
              <a:t>(x, axis=0)</a:t>
            </a:r>
          </a:p>
          <a:p>
            <a:pPr marL="0" indent="0">
              <a:buNone/>
            </a:pPr>
            <a:r>
              <a:rPr lang="en-US" sz="4500" dirty="0">
                <a:latin typeface="Times New Roman" panose="02020603050405020304" pitchFamily="18" charset="0"/>
                <a:cs typeface="Times New Roman" panose="02020603050405020304" pitchFamily="18" charset="0"/>
              </a:rPr>
              <a:t>        x = </a:t>
            </a:r>
            <a:r>
              <a:rPr lang="en-US" sz="4500" dirty="0" err="1">
                <a:latin typeface="Times New Roman" panose="02020603050405020304" pitchFamily="18" charset="0"/>
                <a:cs typeface="Times New Roman" panose="02020603050405020304" pitchFamily="18" charset="0"/>
              </a:rPr>
              <a:t>preprocess_input</a:t>
            </a:r>
            <a:r>
              <a:rPr lang="en-US" sz="4500" dirty="0">
                <a:latin typeface="Times New Roman" panose="02020603050405020304" pitchFamily="18" charset="0"/>
                <a:cs typeface="Times New Roman" panose="02020603050405020304" pitchFamily="18" charset="0"/>
              </a:rPr>
              <a:t>(x)</a:t>
            </a:r>
          </a:p>
          <a:p>
            <a:pPr marL="0" indent="0">
              <a:buNone/>
            </a:pPr>
            <a:r>
              <a:rPr lang="en-US" sz="4500" dirty="0">
                <a:latin typeface="Times New Roman" panose="02020603050405020304" pitchFamily="18" charset="0"/>
                <a:cs typeface="Times New Roman" panose="02020603050405020304" pitchFamily="18" charset="0"/>
              </a:rPr>
              <a:t>        prediction = </a:t>
            </a:r>
            <a:r>
              <a:rPr lang="en-US" sz="4500" dirty="0" err="1">
                <a:latin typeface="Times New Roman" panose="02020603050405020304" pitchFamily="18" charset="0"/>
                <a:cs typeface="Times New Roman" panose="02020603050405020304" pitchFamily="18" charset="0"/>
              </a:rPr>
              <a:t>model.predict</a:t>
            </a:r>
            <a:r>
              <a:rPr lang="en-US" sz="4500" dirty="0">
                <a:latin typeface="Times New Roman" panose="02020603050405020304" pitchFamily="18" charset="0"/>
                <a:cs typeface="Times New Roman" panose="02020603050405020304" pitchFamily="18" charset="0"/>
              </a:rPr>
              <a:t>(x)</a:t>
            </a:r>
          </a:p>
          <a:p>
            <a:pPr marL="0" indent="0">
              <a:buNone/>
            </a:pPr>
            <a:r>
              <a:rPr lang="en-US" sz="4500" dirty="0">
                <a:latin typeface="Times New Roman" panose="02020603050405020304" pitchFamily="18" charset="0"/>
                <a:cs typeface="Times New Roman" panose="02020603050405020304" pitchFamily="18" charset="0"/>
              </a:rPr>
              <a:t>        labels = </a:t>
            </a:r>
            <a:r>
              <a:rPr lang="en-US" sz="4500" dirty="0" err="1">
                <a:latin typeface="Times New Roman" panose="02020603050405020304" pitchFamily="18" charset="0"/>
                <a:cs typeface="Times New Roman" panose="02020603050405020304" pitchFamily="18" charset="0"/>
              </a:rPr>
              <a:t>decode_predictions</a:t>
            </a:r>
            <a:r>
              <a:rPr lang="en-US" sz="4500" dirty="0">
                <a:latin typeface="Times New Roman" panose="02020603050405020304" pitchFamily="18" charset="0"/>
                <a:cs typeface="Times New Roman" panose="02020603050405020304" pitchFamily="18" charset="0"/>
              </a:rPr>
              <a:t>(prediction, top=3)[0]</a:t>
            </a:r>
          </a:p>
          <a:p>
            <a:pPr marL="0" indent="0">
              <a:buNone/>
            </a:pPr>
            <a:r>
              <a:rPr lang="en-US" sz="4500" dirty="0">
                <a:latin typeface="Times New Roman" panose="02020603050405020304" pitchFamily="18" charset="0"/>
                <a:cs typeface="Times New Roman" panose="02020603050405020304" pitchFamily="18" charset="0"/>
              </a:rPr>
              <a:t>        return labels</a:t>
            </a:r>
          </a:p>
          <a:p>
            <a:pPr marL="0" indent="0">
              <a:buNone/>
            </a:pPr>
            <a:endParaRPr lang="en-US" dirty="0"/>
          </a:p>
        </p:txBody>
      </p:sp>
    </p:spTree>
    <p:extLst>
      <p:ext uri="{BB962C8B-B14F-4D97-AF65-F5344CB8AC3E}">
        <p14:creationId xmlns:p14="http://schemas.microsoft.com/office/powerpoint/2010/main" val="3073925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834" y="510987"/>
            <a:ext cx="11057965" cy="5665975"/>
          </a:xfrm>
        </p:spPr>
        <p:txBody>
          <a:bodyPr>
            <a:normAutofit/>
          </a:bodyPr>
          <a:lstStyle/>
          <a:p>
            <a:pPr marL="0" indent="0">
              <a:buNone/>
            </a:pPr>
            <a:r>
              <a:rPr lang="en-US" sz="22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image_url</a:t>
            </a:r>
            <a:r>
              <a:rPr lang="en-US" sz="1800" dirty="0">
                <a:latin typeface="Times New Roman" panose="02020603050405020304" pitchFamily="18" charset="0"/>
                <a:cs typeface="Times New Roman" panose="02020603050405020304" pitchFamily="18" charset="0"/>
              </a:rPr>
              <a:t> = "https://d1m75rqqgidzqn.cloudfront.net/</a:t>
            </a:r>
            <a:r>
              <a:rPr lang="en-US" sz="1800" dirty="0" err="1">
                <a:latin typeface="Times New Roman" panose="02020603050405020304" pitchFamily="18" charset="0"/>
                <a:cs typeface="Times New Roman" panose="02020603050405020304" pitchFamily="18" charset="0"/>
              </a:rPr>
              <a:t>kaggle</a:t>
            </a:r>
            <a:r>
              <a:rPr lang="en-US" sz="1800" dirty="0">
                <a:latin typeface="Times New Roman" panose="02020603050405020304" pitchFamily="18" charset="0"/>
                <a:cs typeface="Times New Roman" panose="02020603050405020304" pitchFamily="18" charset="0"/>
              </a:rPr>
              <a:t>/input/</a:t>
            </a:r>
            <a:r>
              <a:rPr lang="en-US" sz="1800" dirty="0" err="1">
                <a:latin typeface="Times New Roman" panose="02020603050405020304" pitchFamily="18" charset="0"/>
                <a:cs typeface="Times New Roman" panose="02020603050405020304" pitchFamily="18" charset="0"/>
              </a:rPr>
              <a:t>testttt</a:t>
            </a:r>
            <a:r>
              <a:rPr lang="en-US" sz="1800" dirty="0">
                <a:latin typeface="Times New Roman" panose="02020603050405020304" pitchFamily="18" charset="0"/>
                <a:cs typeface="Times New Roman" panose="02020603050405020304" pitchFamily="18" charset="0"/>
              </a:rPr>
              <a:t>/OIF-e2bexWrojgtQnAPPcUfOWQ.jpeg"</a:t>
            </a:r>
          </a:p>
          <a:p>
            <a:pPr marL="0" indent="0">
              <a:buNone/>
            </a:pPr>
            <a:r>
              <a:rPr lang="en-US" sz="1800" dirty="0">
                <a:latin typeface="Times New Roman" panose="02020603050405020304" pitchFamily="18" charset="0"/>
                <a:cs typeface="Times New Roman" panose="02020603050405020304" pitchFamily="18" charset="0"/>
              </a:rPr>
              <a:t>    labels = </a:t>
            </a:r>
            <a:r>
              <a:rPr lang="en-US" sz="1800" dirty="0" err="1">
                <a:latin typeface="Times New Roman" panose="02020603050405020304" pitchFamily="18" charset="0"/>
                <a:cs typeface="Times New Roman" panose="02020603050405020304" pitchFamily="18" charset="0"/>
              </a:rPr>
              <a:t>recognize_image_url</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image_url</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print("Image from URL:")</a:t>
            </a:r>
          </a:p>
          <a:p>
            <a:pPr marL="0" indent="0">
              <a:buNone/>
            </a:pPr>
            <a:r>
              <a:rPr lang="en-US" sz="1800" dirty="0">
                <a:latin typeface="Times New Roman" panose="02020603050405020304" pitchFamily="18" charset="0"/>
                <a:cs typeface="Times New Roman" panose="02020603050405020304" pitchFamily="18" charset="0"/>
              </a:rPr>
              <a:t>    for label in labels:</a:t>
            </a:r>
          </a:p>
          <a:p>
            <a:pPr marL="0" indent="0">
              <a:buNone/>
            </a:pPr>
            <a:r>
              <a:rPr lang="en-US" sz="1800" dirty="0">
                <a:latin typeface="Times New Roman" panose="02020603050405020304" pitchFamily="18" charset="0"/>
                <a:cs typeface="Times New Roman" panose="02020603050405020304" pitchFamily="18" charset="0"/>
              </a:rPr>
              <a:t>        print(</a:t>
            </a:r>
            <a:r>
              <a:rPr lang="en-US" sz="1800" dirty="0" err="1">
                <a:latin typeface="Times New Roman" panose="02020603050405020304" pitchFamily="18" charset="0"/>
                <a:cs typeface="Times New Roman" panose="02020603050405020304" pitchFamily="18" charset="0"/>
              </a:rPr>
              <a:t>f"Label</a:t>
            </a:r>
            <a:r>
              <a:rPr lang="en-US" sz="1800" dirty="0">
                <a:latin typeface="Times New Roman" panose="02020603050405020304" pitchFamily="18" charset="0"/>
                <a:cs typeface="Times New Roman" panose="02020603050405020304" pitchFamily="18" charset="0"/>
              </a:rPr>
              <a:t>: {label[1]}, Probability: {label[2] * 100:.2f}%")</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if __name__ == '__main__':</a:t>
            </a:r>
          </a:p>
          <a:p>
            <a:pPr marL="0" indent="0">
              <a:buNone/>
            </a:pPr>
            <a:r>
              <a:rPr lang="en-US" sz="1800" dirty="0">
                <a:latin typeface="Times New Roman" panose="02020603050405020304" pitchFamily="18" charset="0"/>
                <a:cs typeface="Times New Roman" panose="02020603050405020304" pitchFamily="18" charset="0"/>
              </a:rPr>
              <a:t>    parser = </a:t>
            </a:r>
            <a:r>
              <a:rPr lang="en-US" sz="1800" dirty="0" err="1">
                <a:latin typeface="Times New Roman" panose="02020603050405020304" pitchFamily="18" charset="0"/>
                <a:cs typeface="Times New Roman" panose="02020603050405020304" pitchFamily="18" charset="0"/>
              </a:rPr>
              <a:t>argparse.ArgumentParser</a:t>
            </a:r>
            <a:r>
              <a:rPr lang="en-US" sz="1800" dirty="0">
                <a:latin typeface="Times New Roman" panose="02020603050405020304" pitchFamily="18" charset="0"/>
                <a:cs typeface="Times New Roman" panose="02020603050405020304" pitchFamily="18" charset="0"/>
              </a:rPr>
              <a:t>(description="Image Recognition Model")</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parser.add_argument</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train_data_dir</a:t>
            </a:r>
            <a:r>
              <a:rPr lang="en-US" sz="1800" dirty="0">
                <a:latin typeface="Times New Roman" panose="02020603050405020304" pitchFamily="18" charset="0"/>
                <a:cs typeface="Times New Roman" panose="02020603050405020304" pitchFamily="18" charset="0"/>
              </a:rPr>
              <a:t>", type=</a:t>
            </a:r>
            <a:r>
              <a:rPr lang="en-US" sz="1800" dirty="0" err="1">
                <a:latin typeface="Times New Roman" panose="02020603050405020304" pitchFamily="18" charset="0"/>
                <a:cs typeface="Times New Roman" panose="02020603050405020304" pitchFamily="18" charset="0"/>
              </a:rPr>
              <a:t>str</a:t>
            </a:r>
            <a:r>
              <a:rPr lang="en-US" sz="1800" dirty="0">
                <a:latin typeface="Times New Roman" panose="02020603050405020304" pitchFamily="18" charset="0"/>
                <a:cs typeface="Times New Roman" panose="02020603050405020304" pitchFamily="18" charset="0"/>
              </a:rPr>
              <a:t>, help="Path to training data directory")</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parser.add_argument</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test_data_dir</a:t>
            </a:r>
            <a:r>
              <a:rPr lang="en-US" sz="1800" dirty="0">
                <a:latin typeface="Times New Roman" panose="02020603050405020304" pitchFamily="18" charset="0"/>
                <a:cs typeface="Times New Roman" panose="02020603050405020304" pitchFamily="18" charset="0"/>
              </a:rPr>
              <a:t>", type=</a:t>
            </a:r>
            <a:r>
              <a:rPr lang="en-US" sz="1800" dirty="0" err="1">
                <a:latin typeface="Times New Roman" panose="02020603050405020304" pitchFamily="18" charset="0"/>
                <a:cs typeface="Times New Roman" panose="02020603050405020304" pitchFamily="18" charset="0"/>
              </a:rPr>
              <a:t>str</a:t>
            </a:r>
            <a:r>
              <a:rPr lang="en-US" sz="1800" dirty="0">
                <a:latin typeface="Times New Roman" panose="02020603050405020304" pitchFamily="18" charset="0"/>
                <a:cs typeface="Times New Roman" panose="02020603050405020304" pitchFamily="18" charset="0"/>
              </a:rPr>
              <a:t>, help="Path to test data directory")</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parser.add_argument</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model_save_path</a:t>
            </a:r>
            <a:r>
              <a:rPr lang="en-US" sz="1800" dirty="0">
                <a:latin typeface="Times New Roman" panose="02020603050405020304" pitchFamily="18" charset="0"/>
                <a:cs typeface="Times New Roman" panose="02020603050405020304" pitchFamily="18" charset="0"/>
              </a:rPr>
              <a:t>", type=</a:t>
            </a:r>
            <a:r>
              <a:rPr lang="en-US" sz="1800" dirty="0" err="1">
                <a:latin typeface="Times New Roman" panose="02020603050405020304" pitchFamily="18" charset="0"/>
                <a:cs typeface="Times New Roman" panose="02020603050405020304" pitchFamily="18" charset="0"/>
              </a:rPr>
              <a:t>str</a:t>
            </a:r>
            <a:r>
              <a:rPr lang="en-US" sz="1800" dirty="0">
                <a:latin typeface="Times New Roman" panose="02020603050405020304" pitchFamily="18" charset="0"/>
                <a:cs typeface="Times New Roman" panose="02020603050405020304" pitchFamily="18" charset="0"/>
              </a:rPr>
              <a:t>, help="Path to save or load the model")</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parser.add_argument</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nb_epochs</a:t>
            </a:r>
            <a:r>
              <a:rPr lang="en-US" sz="1800" dirty="0">
                <a:latin typeface="Times New Roman" panose="02020603050405020304" pitchFamily="18" charset="0"/>
                <a:cs typeface="Times New Roman" panose="02020603050405020304" pitchFamily="18" charset="0"/>
              </a:rPr>
              <a:t>", type=</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default=20, help</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413594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917" y="295835"/>
            <a:ext cx="9498106" cy="668712"/>
          </a:xfrm>
        </p:spPr>
        <p:txBody>
          <a:bodyPr>
            <a:normAutofit/>
          </a:bodyPr>
          <a:lstStyle/>
          <a:p>
            <a:r>
              <a:rPr lang="en-US" sz="3200" b="1" dirty="0" smtClean="0">
                <a:latin typeface="Times New Roman" panose="02020603050405020304" pitchFamily="18" charset="0"/>
                <a:cs typeface="Times New Roman" panose="02020603050405020304" pitchFamily="18" charset="0"/>
              </a:rPr>
              <a:t>OUTPUT:</a:t>
            </a:r>
            <a:endParaRPr lang="en-US" sz="32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5742" y="1719100"/>
            <a:ext cx="2247480" cy="3698710"/>
          </a:xfrm>
        </p:spPr>
      </p:pic>
      <p:sp>
        <p:nvSpPr>
          <p:cNvPr id="6" name="TextBox 5"/>
          <p:cNvSpPr txBox="1"/>
          <p:nvPr/>
        </p:nvSpPr>
        <p:spPr>
          <a:xfrm>
            <a:off x="4616824" y="2429435"/>
            <a:ext cx="6571128" cy="2431435"/>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Image: butterfly.jpg</a:t>
            </a:r>
          </a:p>
          <a:p>
            <a:r>
              <a:rPr lang="en-US" sz="2800" dirty="0" smtClean="0">
                <a:latin typeface="Times New Roman" panose="02020603050405020304" pitchFamily="18" charset="0"/>
                <a:cs typeface="Times New Roman" panose="02020603050405020304" pitchFamily="18" charset="0"/>
              </a:rPr>
              <a:t>Label: Morph butterfly, Probability: 98.2%</a:t>
            </a:r>
          </a:p>
          <a:p>
            <a:r>
              <a:rPr lang="en-US" sz="2800" dirty="0" smtClean="0">
                <a:latin typeface="Times New Roman" panose="02020603050405020304" pitchFamily="18" charset="0"/>
                <a:cs typeface="Times New Roman" panose="02020603050405020304" pitchFamily="18" charset="0"/>
              </a:rPr>
              <a:t>Label: Insect, Probability: 9.72%</a:t>
            </a:r>
          </a:p>
          <a:p>
            <a:r>
              <a:rPr lang="en-US" sz="2800" dirty="0">
                <a:latin typeface="Times New Roman" panose="02020603050405020304" pitchFamily="18" charset="0"/>
                <a:cs typeface="Times New Roman" panose="02020603050405020304" pitchFamily="18" charset="0"/>
              </a:rPr>
              <a:t>Label: </a:t>
            </a:r>
            <a:r>
              <a:rPr lang="en-US" sz="2800" dirty="0" smtClean="0">
                <a:latin typeface="Times New Roman" panose="02020603050405020304" pitchFamily="18" charset="0"/>
                <a:cs typeface="Times New Roman" panose="02020603050405020304" pitchFamily="18" charset="0"/>
              </a:rPr>
              <a:t>Moth, </a:t>
            </a:r>
            <a:r>
              <a:rPr lang="en-US" sz="2800" dirty="0">
                <a:latin typeface="Times New Roman" panose="02020603050405020304" pitchFamily="18" charset="0"/>
                <a:cs typeface="Times New Roman" panose="02020603050405020304" pitchFamily="18" charset="0"/>
              </a:rPr>
              <a:t>Probability: </a:t>
            </a:r>
            <a:r>
              <a:rPr lang="en-US" sz="2800" dirty="0" smtClean="0">
                <a:latin typeface="Times New Roman" panose="02020603050405020304" pitchFamily="18" charset="0"/>
                <a:cs typeface="Times New Roman" panose="02020603050405020304" pitchFamily="18" charset="0"/>
              </a:rPr>
              <a:t>2.21%</a:t>
            </a:r>
            <a:endParaRPr lang="en-US" sz="28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4568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anose="02020603050405020304" pitchFamily="18" charset="0"/>
                <a:cs typeface="Times New Roman" panose="02020603050405020304" pitchFamily="18" charset="0"/>
              </a:rPr>
              <a:t>PROBLEM STATEMENT: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553" y="1843555"/>
            <a:ext cx="10515600" cy="4351338"/>
          </a:xfrm>
        </p:spPr>
        <p:txBody>
          <a:bodyPr>
            <a:normAutofit fontScale="77500" lnSpcReduction="20000"/>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Design and implement </a:t>
            </a:r>
            <a:r>
              <a:rPr lang="en-IN" dirty="0">
                <a:latin typeface="Times New Roman" panose="02020603050405020304" pitchFamily="18" charset="0"/>
                <a:cs typeface="Times New Roman" panose="02020603050405020304" pitchFamily="18" charset="0"/>
              </a:rPr>
              <a:t>an image recognition system capable of accurately identifying and categorizing objects</a:t>
            </a:r>
            <a:r>
              <a:rPr lang="en-US" dirty="0">
                <a:latin typeface="Times New Roman" panose="02020603050405020304" pitchFamily="18" charset="0"/>
                <a:cs typeface="Times New Roman" panose="02020603050405020304" pitchFamily="18" charset="0"/>
              </a:rPr>
              <a:t> classification system that accurately identifies and categorizes images of animals into one of ten predefined classes. The goal is to develop a deep learning model that can distinguish between various animals, including dogs, horses, elephants, butterflies, chickens, cats, cows, sheep, spiders, and squirrels. This system will be able to handle single images as well as batches of test images, providing predictions with associated animal labels. The model should be trained to achieve a high level of accuracy in recognizing and classifying animal images.</a:t>
            </a:r>
          </a:p>
          <a:p>
            <a:pPr marL="0" indent="0" algn="just">
              <a:lnSpc>
                <a:spcPct val="150000"/>
              </a:lnSpc>
              <a:buNone/>
            </a:pPr>
            <a:r>
              <a:rPr lang="en-I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311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342" y="114113"/>
            <a:ext cx="9587753" cy="746499"/>
          </a:xfrm>
        </p:spPr>
        <p:txBody>
          <a:bodyPr>
            <a:normAutofit/>
          </a:bodyPr>
          <a:lstStyle/>
          <a:p>
            <a:r>
              <a:rPr lang="en-US" sz="3200" b="1" dirty="0" smtClean="0">
                <a:latin typeface="Times New Roman" panose="02020603050405020304" pitchFamily="18" charset="0"/>
                <a:cs typeface="Times New Roman" panose="02020603050405020304" pitchFamily="18" charset="0"/>
              </a:rPr>
              <a:t>Image recognition: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94612" y="487362"/>
            <a:ext cx="5889812" cy="5369858"/>
          </a:xfrm>
        </p:spPr>
        <p:txBody>
          <a:bodyPr>
            <a:normAutofit/>
          </a:bodyPr>
          <a:lstStyle/>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Image recognition refers to technologies that identify places, logos, people, objects, buildings, and several other variables in digital images. It may be very easy for humans like you and me to </a:t>
            </a:r>
            <a:r>
              <a:rPr lang="en-US" sz="2400" dirty="0" err="1">
                <a:latin typeface="Times New Roman" panose="02020603050405020304" pitchFamily="18" charset="0"/>
                <a:cs typeface="Times New Roman" panose="02020603050405020304" pitchFamily="18" charset="0"/>
              </a:rPr>
              <a:t>recognise</a:t>
            </a:r>
            <a:r>
              <a:rPr lang="en-US" sz="2400" dirty="0">
                <a:latin typeface="Times New Roman" panose="02020603050405020304" pitchFamily="18" charset="0"/>
                <a:cs typeface="Times New Roman" panose="02020603050405020304" pitchFamily="18" charset="0"/>
              </a:rPr>
              <a:t> different images, such as images of animals. </a:t>
            </a:r>
            <a:endParaRPr lang="en-US" sz="2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can easily </a:t>
            </a:r>
            <a:r>
              <a:rPr lang="en-US" sz="2400" dirty="0" err="1">
                <a:latin typeface="Times New Roman" panose="02020603050405020304" pitchFamily="18" charset="0"/>
                <a:cs typeface="Times New Roman" panose="02020603050405020304" pitchFamily="18" charset="0"/>
              </a:rPr>
              <a:t>recognise</a:t>
            </a:r>
            <a:r>
              <a:rPr lang="en-US" sz="2400" dirty="0">
                <a:latin typeface="Times New Roman" panose="02020603050405020304" pitchFamily="18" charset="0"/>
                <a:cs typeface="Times New Roman" panose="02020603050405020304" pitchFamily="18" charset="0"/>
              </a:rPr>
              <a:t> the image of a cat and differentiate it from an image of a horse. But it may not be so simple for a computer</a:t>
            </a:r>
            <a:r>
              <a:rPr lang="en-US" sz="2400" dirty="0" smtClean="0">
                <a:latin typeface="Times New Roman" panose="02020603050405020304" pitchFamily="18" charset="0"/>
                <a:cs typeface="Times New Roman" panose="02020603050405020304" pitchFamily="18" charset="0"/>
              </a:rPr>
              <a:t>.</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679" r="-3679"/>
          <a:stretch/>
        </p:blipFill>
        <p:spPr>
          <a:xfrm>
            <a:off x="216072" y="1796511"/>
            <a:ext cx="6183811" cy="2751559"/>
          </a:xfrm>
          <a:prstGeom prst="rect">
            <a:avLst/>
          </a:prstGeom>
        </p:spPr>
      </p:pic>
    </p:spTree>
    <p:extLst>
      <p:ext uri="{BB962C8B-B14F-4D97-AF65-F5344CB8AC3E}">
        <p14:creationId xmlns:p14="http://schemas.microsoft.com/office/powerpoint/2010/main" val="3865097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838" y="0"/>
            <a:ext cx="9875196" cy="933855"/>
          </a:xfrm>
        </p:spPr>
        <p:txBody>
          <a:bodyPr>
            <a:normAutofit/>
          </a:bodyPr>
          <a:lstStyle/>
          <a:p>
            <a:r>
              <a:rPr lang="en-US" sz="3200" b="1" dirty="0" smtClean="0">
                <a:latin typeface="Times New Roman" panose="02020603050405020304" pitchFamily="18" charset="0"/>
                <a:cs typeface="Times New Roman" panose="02020603050405020304" pitchFamily="18" charset="0"/>
              </a:rPr>
              <a:t>Image recognition:</a:t>
            </a:r>
            <a:endParaRPr lang="en-US" sz="32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916" y="933855"/>
            <a:ext cx="5768502" cy="5753064"/>
          </a:xfrm>
          <a:prstGeom prst="rect">
            <a:avLst/>
          </a:prstGeom>
        </p:spPr>
      </p:pic>
      <p:sp>
        <p:nvSpPr>
          <p:cNvPr id="4" name="TextBox 3"/>
          <p:cNvSpPr txBox="1"/>
          <p:nvPr/>
        </p:nvSpPr>
        <p:spPr>
          <a:xfrm>
            <a:off x="8385245" y="5680954"/>
            <a:ext cx="3482502"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An image of a dog represented by 40 x 40 pixels.</a:t>
            </a:r>
            <a:endParaRPr lang="en-US" dirty="0"/>
          </a:p>
        </p:txBody>
      </p:sp>
    </p:spTree>
    <p:extLst>
      <p:ext uri="{BB962C8B-B14F-4D97-AF65-F5344CB8AC3E}">
        <p14:creationId xmlns:p14="http://schemas.microsoft.com/office/powerpoint/2010/main" val="1167049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203" y="77821"/>
            <a:ext cx="9719553" cy="1097301"/>
          </a:xfrm>
        </p:spPr>
        <p:txBody>
          <a:bodyPr>
            <a:normAutofit/>
          </a:bodyPr>
          <a:lstStyle/>
          <a:p>
            <a:r>
              <a:rPr lang="en-US" sz="3200" b="1" dirty="0" smtClean="0">
                <a:latin typeface="Times New Roman" panose="02020603050405020304" pitchFamily="18" charset="0"/>
                <a:cs typeface="Times New Roman" panose="02020603050405020304" pitchFamily="18" charset="0"/>
              </a:rPr>
              <a:t>Working of Image Recognition: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8017" y="1175122"/>
            <a:ext cx="10925783" cy="5001841"/>
          </a:xfrm>
        </p:spPr>
        <p:txBody>
          <a:bodyPr>
            <a:normAutofit/>
          </a:bodyPr>
          <a:lstStyle/>
          <a:p>
            <a:pPr fontAlgn="base">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need a dataset containing images with their respective labels. For example, an image of a dog must be labelled as a dog or something that we can understand.</a:t>
            </a:r>
          </a:p>
          <a:p>
            <a:pPr fontAlgn="base">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Next, these images are to be fed into a Neural Network and then trained on them. Usually, for the tasks concerned with images, we use </a:t>
            </a:r>
            <a:r>
              <a:rPr lang="en-US" dirty="0" smtClean="0">
                <a:latin typeface="Times New Roman" panose="02020603050405020304" pitchFamily="18" charset="0"/>
                <a:cs typeface="Times New Roman" panose="02020603050405020304" pitchFamily="18" charset="0"/>
              </a:rPr>
              <a:t>convolutional neural network. These </a:t>
            </a:r>
            <a:r>
              <a:rPr lang="en-US" dirty="0">
                <a:latin typeface="Times New Roman" panose="02020603050405020304" pitchFamily="18" charset="0"/>
                <a:cs typeface="Times New Roman" panose="02020603050405020304" pitchFamily="18" charset="0"/>
              </a:rPr>
              <a:t>networks consist of convolutional layers and pooling layers in addition to </a:t>
            </a:r>
            <a:r>
              <a:rPr lang="en-US" dirty="0" smtClean="0">
                <a:latin typeface="Times New Roman" panose="02020603050405020304" pitchFamily="18" charset="0"/>
                <a:cs typeface="Times New Roman" panose="02020603050405020304" pitchFamily="18" charset="0"/>
              </a:rPr>
              <a:t>Multilayer perceptron(MLP).</a:t>
            </a:r>
            <a:endParaRPr lang="en-US" dirty="0">
              <a:latin typeface="Times New Roman" panose="02020603050405020304" pitchFamily="18" charset="0"/>
              <a:cs typeface="Times New Roman" panose="02020603050405020304" pitchFamily="18" charset="0"/>
            </a:endParaRPr>
          </a:p>
          <a:p>
            <a:pPr fontAlgn="base">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feed in the image that is not in the training set and get predictions.</a:t>
            </a:r>
          </a:p>
          <a:p>
            <a:pPr>
              <a:lnSpc>
                <a:spcPct val="100000"/>
              </a:lnSpc>
            </a:pPr>
            <a:endParaRPr lang="en-US" dirty="0"/>
          </a:p>
        </p:txBody>
      </p:sp>
    </p:spTree>
    <p:extLst>
      <p:ext uri="{BB962C8B-B14F-4D97-AF65-F5344CB8AC3E}">
        <p14:creationId xmlns:p14="http://schemas.microsoft.com/office/powerpoint/2010/main" val="2998838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727" y="155644"/>
            <a:ext cx="10515600" cy="856034"/>
          </a:xfrm>
        </p:spPr>
        <p:txBody>
          <a:bodyPr>
            <a:normAutofit/>
          </a:bodyPr>
          <a:lstStyle/>
          <a:p>
            <a:r>
              <a:rPr lang="en-US" sz="3200" b="1" dirty="0" smtClean="0">
                <a:latin typeface="Times New Roman" panose="02020603050405020304" pitchFamily="18" charset="0"/>
                <a:cs typeface="Times New Roman" panose="02020603050405020304" pitchFamily="18" charset="0"/>
              </a:rPr>
              <a:t>Working of Image Recognition:</a:t>
            </a:r>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697" y="1011678"/>
            <a:ext cx="7297606" cy="4416334"/>
          </a:xfrm>
          <a:prstGeom prst="rect">
            <a:avLst/>
          </a:prstGeom>
        </p:spPr>
      </p:pic>
      <p:sp>
        <p:nvSpPr>
          <p:cNvPr id="4" name="TextBox 3"/>
          <p:cNvSpPr txBox="1"/>
          <p:nvPr/>
        </p:nvSpPr>
        <p:spPr>
          <a:xfrm>
            <a:off x="2558374" y="5768502"/>
            <a:ext cx="6285929"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For example, a model trained to </a:t>
            </a:r>
            <a:r>
              <a:rPr lang="en-US" dirty="0" err="1" smtClean="0">
                <a:latin typeface="Times New Roman" panose="02020603050405020304" pitchFamily="18" charset="0"/>
                <a:cs typeface="Times New Roman" panose="02020603050405020304" pitchFamily="18" charset="0"/>
              </a:rPr>
              <a:t>recognise</a:t>
            </a:r>
            <a:r>
              <a:rPr lang="en-US" dirty="0" smtClean="0">
                <a:latin typeface="Times New Roman" panose="02020603050405020304" pitchFamily="18" charset="0"/>
                <a:cs typeface="Times New Roman" panose="02020603050405020304" pitchFamily="18" charset="0"/>
              </a:rPr>
              <a:t> dogs and cat cannot </a:t>
            </a:r>
            <a:r>
              <a:rPr lang="en-US" dirty="0" err="1" smtClean="0">
                <a:latin typeface="Times New Roman" panose="02020603050405020304" pitchFamily="18" charset="0"/>
                <a:cs typeface="Times New Roman" panose="02020603050405020304" pitchFamily="18" charset="0"/>
              </a:rPr>
              <a:t>recognise</a:t>
            </a:r>
            <a:r>
              <a:rPr lang="en-US" dirty="0" smtClean="0">
                <a:latin typeface="Times New Roman" panose="02020603050405020304" pitchFamily="18" charset="0"/>
                <a:cs typeface="Times New Roman" panose="02020603050405020304" pitchFamily="18" charset="0"/>
              </a:rPr>
              <a:t> boats</a:t>
            </a:r>
            <a:r>
              <a:rPr lang="en-US" dirty="0" smtClean="0"/>
              <a:t>.</a:t>
            </a:r>
            <a:endParaRPr lang="en-US" dirty="0"/>
          </a:p>
        </p:txBody>
      </p:sp>
    </p:spTree>
    <p:extLst>
      <p:ext uri="{BB962C8B-B14F-4D97-AF65-F5344CB8AC3E}">
        <p14:creationId xmlns:p14="http://schemas.microsoft.com/office/powerpoint/2010/main" val="2613990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28" y="71717"/>
            <a:ext cx="9435353" cy="695606"/>
          </a:xfrm>
        </p:spPr>
        <p:txBody>
          <a:bodyPr>
            <a:normAutofit/>
          </a:bodyPr>
          <a:lstStyle/>
          <a:p>
            <a:r>
              <a:rPr lang="en-US" sz="2800" b="1" dirty="0" smtClean="0">
                <a:latin typeface="Times New Roman" panose="02020603050405020304" pitchFamily="18" charset="0"/>
                <a:cs typeface="Times New Roman" panose="02020603050405020304" pitchFamily="18" charset="0"/>
              </a:rPr>
              <a:t>PROGRAM:</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4787" y="938119"/>
            <a:ext cx="11031071" cy="5453715"/>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tensorflow</a:t>
            </a:r>
            <a:r>
              <a:rPr lang="en-US" sz="1800" dirty="0">
                <a:latin typeface="Times New Roman" panose="02020603050405020304" pitchFamily="18" charset="0"/>
                <a:cs typeface="Times New Roman" panose="02020603050405020304" pitchFamily="18" charset="0"/>
              </a:rPr>
              <a:t> as </a:t>
            </a:r>
            <a:r>
              <a:rPr lang="en-US" sz="1800" dirty="0" err="1">
                <a:latin typeface="Times New Roman" panose="02020603050405020304" pitchFamily="18" charset="0"/>
                <a:cs typeface="Times New Roman" panose="02020603050405020304" pitchFamily="18" charset="0"/>
              </a:rPr>
              <a:t>tf</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tensorflow.keras.preprocessing.image</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ImageDataGenerator</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tensorflow.keras.layers</a:t>
            </a:r>
            <a:r>
              <a:rPr lang="en-US" sz="1800" dirty="0">
                <a:latin typeface="Times New Roman" panose="02020603050405020304" pitchFamily="18" charset="0"/>
                <a:cs typeface="Times New Roman" panose="02020603050405020304" pitchFamily="18" charset="0"/>
              </a:rPr>
              <a:t> import Input, Dense</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a:t>
            </a:r>
            <a:r>
              <a:rPr lang="en-US" sz="1800" dirty="0">
                <a:latin typeface="Times New Roman" panose="02020603050405020304" pitchFamily="18" charset="0"/>
                <a:cs typeface="Times New Roman" panose="02020603050405020304" pitchFamily="18" charset="0"/>
              </a:rPr>
              <a:t> import Sequential, Model</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tensorflow.keras.layers</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BatchNormalization</a:t>
            </a:r>
            <a:r>
              <a:rPr lang="en-US" sz="1800" dirty="0">
                <a:latin typeface="Times New Roman" panose="02020603050405020304" pitchFamily="18" charset="0"/>
                <a:cs typeface="Times New Roman" panose="02020603050405020304" pitchFamily="18" charset="0"/>
              </a:rPr>
              <a:t>, Dropout, Flatten</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tensorflow.keras.layers</a:t>
            </a:r>
            <a:r>
              <a:rPr lang="en-US" sz="1800" dirty="0">
                <a:latin typeface="Times New Roman" panose="02020603050405020304" pitchFamily="18" charset="0"/>
                <a:cs typeface="Times New Roman" panose="02020603050405020304" pitchFamily="18" charset="0"/>
              </a:rPr>
              <a:t> import Conv2D</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tensorflow.keras.layers</a:t>
            </a:r>
            <a:r>
              <a:rPr lang="en-US" sz="1800" dirty="0">
                <a:latin typeface="Times New Roman" panose="02020603050405020304" pitchFamily="18" charset="0"/>
                <a:cs typeface="Times New Roman" panose="02020603050405020304" pitchFamily="18" charset="0"/>
              </a:rPr>
              <a:t> import MaxPooling2D</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tensorflow.keras.layers</a:t>
            </a:r>
            <a:r>
              <a:rPr lang="en-US" sz="1800" dirty="0">
                <a:latin typeface="Times New Roman" panose="02020603050405020304" pitchFamily="18" charset="0"/>
                <a:cs typeface="Times New Roman" panose="02020603050405020304" pitchFamily="18" charset="0"/>
              </a:rPr>
              <a:t> import GlobalAveragePooling2D</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tensorflow.keras.applications</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MobileNet</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tensorflow.keras.applications.mobilenet</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preprocess_input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decode_predictions</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tensorflow.keras.optimizers</a:t>
            </a:r>
            <a:r>
              <a:rPr lang="en-US" sz="1800" dirty="0">
                <a:latin typeface="Times New Roman" panose="02020603050405020304" pitchFamily="18" charset="0"/>
                <a:cs typeface="Times New Roman" panose="02020603050405020304" pitchFamily="18" charset="0"/>
              </a:rPr>
              <a:t> import Adam</a:t>
            </a:r>
          </a:p>
          <a:p>
            <a:pPr marL="0" indent="0">
              <a:buNone/>
            </a:pPr>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numpy</a:t>
            </a:r>
            <a:r>
              <a:rPr lang="en-US" sz="1800" dirty="0">
                <a:latin typeface="Times New Roman" panose="02020603050405020304" pitchFamily="18" charset="0"/>
                <a:cs typeface="Times New Roman" panose="02020603050405020304" pitchFamily="18" charset="0"/>
              </a:rPr>
              <a:t> as </a:t>
            </a:r>
            <a:r>
              <a:rPr lang="en-US" sz="1800" dirty="0" err="1">
                <a:latin typeface="Times New Roman" panose="02020603050405020304" pitchFamily="18" charset="0"/>
                <a:cs typeface="Times New Roman" panose="02020603050405020304" pitchFamily="18" charset="0"/>
              </a:rPr>
              <a:t>np</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os</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from PIL import </a:t>
            </a:r>
            <a:r>
              <a:rPr lang="en-US" sz="1800" dirty="0" smtClean="0">
                <a:latin typeface="Times New Roman" panose="02020603050405020304" pitchFamily="18" charset="0"/>
                <a:cs typeface="Times New Roman" panose="02020603050405020304" pitchFamily="18" charset="0"/>
              </a:rPr>
              <a:t>Image</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8481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094" y="358588"/>
            <a:ext cx="10869706" cy="5818375"/>
          </a:xfrm>
        </p:spPr>
        <p:txBody>
          <a:bodyPr>
            <a:normAutofit fontScale="25000" lnSpcReduction="20000"/>
          </a:bodyPr>
          <a:lstStyle/>
          <a:p>
            <a:pPr marL="0" indent="0">
              <a:buNone/>
            </a:pPr>
            <a:r>
              <a:rPr lang="en-US" sz="7200" dirty="0">
                <a:latin typeface="Times New Roman" panose="02020603050405020304" pitchFamily="18" charset="0"/>
                <a:cs typeface="Times New Roman" panose="02020603050405020304" pitchFamily="18" charset="0"/>
              </a:rPr>
              <a:t>import requests</a:t>
            </a:r>
          </a:p>
          <a:p>
            <a:pPr marL="0" indent="0">
              <a:buNone/>
            </a:pPr>
            <a:r>
              <a:rPr lang="en-US" sz="7200" dirty="0">
                <a:latin typeface="Times New Roman" panose="02020603050405020304" pitchFamily="18" charset="0"/>
                <a:cs typeface="Times New Roman" panose="02020603050405020304" pitchFamily="18" charset="0"/>
              </a:rPr>
              <a:t>import </a:t>
            </a:r>
            <a:r>
              <a:rPr lang="en-US" sz="7200" dirty="0" err="1">
                <a:latin typeface="Times New Roman" panose="02020603050405020304" pitchFamily="18" charset="0"/>
                <a:cs typeface="Times New Roman" panose="02020603050405020304" pitchFamily="18" charset="0"/>
              </a:rPr>
              <a:t>io</a:t>
            </a:r>
            <a:endParaRPr lang="en-US" sz="7200" dirty="0">
              <a:latin typeface="Times New Roman" panose="02020603050405020304" pitchFamily="18" charset="0"/>
              <a:cs typeface="Times New Roman" panose="02020603050405020304" pitchFamily="18" charset="0"/>
            </a:endParaRPr>
          </a:p>
          <a:p>
            <a:pPr marL="0" indent="0">
              <a:buNone/>
            </a:pPr>
            <a:r>
              <a:rPr lang="en-US" sz="7200" dirty="0">
                <a:latin typeface="Times New Roman" panose="02020603050405020304" pitchFamily="18" charset="0"/>
                <a:cs typeface="Times New Roman" panose="02020603050405020304" pitchFamily="18" charset="0"/>
              </a:rPr>
              <a:t>import cv2</a:t>
            </a:r>
          </a:p>
          <a:p>
            <a:pPr marL="0" indent="0">
              <a:buNone/>
            </a:pPr>
            <a:r>
              <a:rPr lang="en-US" sz="7200" dirty="0">
                <a:latin typeface="Times New Roman" panose="02020603050405020304" pitchFamily="18" charset="0"/>
                <a:cs typeface="Times New Roman" panose="02020603050405020304" pitchFamily="18" charset="0"/>
              </a:rPr>
              <a:t>import </a:t>
            </a:r>
            <a:r>
              <a:rPr lang="en-US" sz="7200" dirty="0" err="1" smtClean="0">
                <a:latin typeface="Times New Roman" panose="02020603050405020304" pitchFamily="18" charset="0"/>
                <a:cs typeface="Times New Roman" panose="02020603050405020304" pitchFamily="18" charset="0"/>
              </a:rPr>
              <a:t>argparse</a:t>
            </a:r>
            <a:endParaRPr lang="en-US" sz="7200" dirty="0" smtClean="0">
              <a:latin typeface="Times New Roman" panose="02020603050405020304" pitchFamily="18" charset="0"/>
              <a:cs typeface="Times New Roman" panose="02020603050405020304" pitchFamily="18" charset="0"/>
            </a:endParaRPr>
          </a:p>
          <a:p>
            <a:pPr marL="0" indent="0">
              <a:buNone/>
            </a:pPr>
            <a:r>
              <a:rPr lang="en-US" sz="7200" dirty="0" err="1" smtClean="0">
                <a:latin typeface="Times New Roman" panose="02020603050405020304" pitchFamily="18" charset="0"/>
                <a:cs typeface="Times New Roman" panose="02020603050405020304" pitchFamily="18" charset="0"/>
              </a:rPr>
              <a:t>def</a:t>
            </a:r>
            <a:r>
              <a:rPr lang="en-US" sz="7200" dirty="0" smtClean="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load_and_compile_model</a:t>
            </a:r>
            <a:r>
              <a:rPr lang="en-US" sz="7200" dirty="0">
                <a:latin typeface="Times New Roman" panose="02020603050405020304" pitchFamily="18" charset="0"/>
                <a:cs typeface="Times New Roman" panose="02020603050405020304" pitchFamily="18" charset="0"/>
              </a:rPr>
              <a:t>():</a:t>
            </a:r>
          </a:p>
          <a:p>
            <a:pPr marL="0" indent="0">
              <a:buNone/>
            </a:pPr>
            <a:r>
              <a:rPr lang="en-US" sz="7200" dirty="0">
                <a:latin typeface="Times New Roman" panose="02020603050405020304" pitchFamily="18" charset="0"/>
                <a:cs typeface="Times New Roman" panose="02020603050405020304" pitchFamily="18" charset="0"/>
              </a:rPr>
              <a:t>    # Load a pre-trained model (</a:t>
            </a:r>
            <a:r>
              <a:rPr lang="en-US" sz="7200" dirty="0" err="1">
                <a:latin typeface="Times New Roman" panose="02020603050405020304" pitchFamily="18" charset="0"/>
                <a:cs typeface="Times New Roman" panose="02020603050405020304" pitchFamily="18" charset="0"/>
              </a:rPr>
              <a:t>MobileNet</a:t>
            </a:r>
            <a:r>
              <a:rPr lang="en-US" sz="7200" dirty="0">
                <a:latin typeface="Times New Roman" panose="02020603050405020304" pitchFamily="18" charset="0"/>
                <a:cs typeface="Times New Roman" panose="02020603050405020304" pitchFamily="18" charset="0"/>
              </a:rPr>
              <a:t> in this case)</a:t>
            </a:r>
          </a:p>
          <a:p>
            <a:pPr marL="0" indent="0">
              <a:buNone/>
            </a:pP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base_model</a:t>
            </a:r>
            <a:r>
              <a:rPr lang="en-US" sz="7200" dirty="0">
                <a:latin typeface="Times New Roman" panose="02020603050405020304" pitchFamily="18" charset="0"/>
                <a:cs typeface="Times New Roman" panose="02020603050405020304" pitchFamily="18" charset="0"/>
              </a:rPr>
              <a:t> = </a:t>
            </a:r>
            <a:r>
              <a:rPr lang="en-US" sz="7200" dirty="0" err="1">
                <a:latin typeface="Times New Roman" panose="02020603050405020304" pitchFamily="18" charset="0"/>
                <a:cs typeface="Times New Roman" panose="02020603050405020304" pitchFamily="18" charset="0"/>
              </a:rPr>
              <a:t>MobileNet</a:t>
            </a:r>
            <a:r>
              <a:rPr lang="en-US" sz="7200" dirty="0">
                <a:latin typeface="Times New Roman" panose="02020603050405020304" pitchFamily="18" charset="0"/>
                <a:cs typeface="Times New Roman" panose="02020603050405020304" pitchFamily="18" charset="0"/>
              </a:rPr>
              <a:t>(weights='</a:t>
            </a:r>
            <a:r>
              <a:rPr lang="en-US" sz="7200" dirty="0" err="1">
                <a:latin typeface="Times New Roman" panose="02020603050405020304" pitchFamily="18" charset="0"/>
                <a:cs typeface="Times New Roman" panose="02020603050405020304" pitchFamily="18" charset="0"/>
              </a:rPr>
              <a:t>imagenet</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include_top</a:t>
            </a:r>
            <a:r>
              <a:rPr lang="en-US" sz="7200" dirty="0">
                <a:latin typeface="Times New Roman" panose="02020603050405020304" pitchFamily="18" charset="0"/>
                <a:cs typeface="Times New Roman" panose="02020603050405020304" pitchFamily="18" charset="0"/>
              </a:rPr>
              <a:t>=False, </a:t>
            </a:r>
            <a:r>
              <a:rPr lang="en-US" sz="7200" dirty="0" err="1">
                <a:latin typeface="Times New Roman" panose="02020603050405020304" pitchFamily="18" charset="0"/>
                <a:cs typeface="Times New Roman" panose="02020603050405020304" pitchFamily="18" charset="0"/>
              </a:rPr>
              <a:t>input_shape</a:t>
            </a:r>
            <a:r>
              <a:rPr lang="en-US" sz="7200" dirty="0">
                <a:latin typeface="Times New Roman" panose="02020603050405020304" pitchFamily="18" charset="0"/>
                <a:cs typeface="Times New Roman" panose="02020603050405020304" pitchFamily="18" charset="0"/>
              </a:rPr>
              <a:t>=(128, 128, 3))</a:t>
            </a:r>
          </a:p>
          <a:p>
            <a:pPr marL="0" indent="0">
              <a:buNone/>
            </a:pPr>
            <a:r>
              <a:rPr lang="en-US" sz="7200" dirty="0">
                <a:latin typeface="Times New Roman" panose="02020603050405020304" pitchFamily="18" charset="0"/>
                <a:cs typeface="Times New Roman" panose="02020603050405020304" pitchFamily="18" charset="0"/>
              </a:rPr>
              <a:t>    x = </a:t>
            </a:r>
            <a:r>
              <a:rPr lang="en-US" sz="7200" dirty="0" err="1">
                <a:latin typeface="Times New Roman" panose="02020603050405020304" pitchFamily="18" charset="0"/>
                <a:cs typeface="Times New Roman" panose="02020603050405020304" pitchFamily="18" charset="0"/>
              </a:rPr>
              <a:t>base_model.output</a:t>
            </a:r>
            <a:endParaRPr lang="en-US" sz="7200" dirty="0">
              <a:latin typeface="Times New Roman" panose="02020603050405020304" pitchFamily="18" charset="0"/>
              <a:cs typeface="Times New Roman" panose="02020603050405020304" pitchFamily="18" charset="0"/>
            </a:endParaRPr>
          </a:p>
          <a:p>
            <a:pPr marL="0" indent="0">
              <a:buNone/>
            </a:pPr>
            <a:r>
              <a:rPr lang="en-US" sz="7200" dirty="0">
                <a:latin typeface="Times New Roman" panose="02020603050405020304" pitchFamily="18" charset="0"/>
                <a:cs typeface="Times New Roman" panose="02020603050405020304" pitchFamily="18" charset="0"/>
              </a:rPr>
              <a:t>    x = GlobalAveragePooling2D()(x)</a:t>
            </a:r>
          </a:p>
          <a:p>
            <a:pPr marL="0" indent="0">
              <a:buNone/>
            </a:pPr>
            <a:r>
              <a:rPr lang="en-US" sz="7200" dirty="0">
                <a:latin typeface="Times New Roman" panose="02020603050405020304" pitchFamily="18" charset="0"/>
                <a:cs typeface="Times New Roman" panose="02020603050405020304" pitchFamily="18" charset="0"/>
              </a:rPr>
              <a:t>    x = Dense(1024, activation='</a:t>
            </a:r>
            <a:r>
              <a:rPr lang="en-US" sz="7200" dirty="0" err="1">
                <a:latin typeface="Times New Roman" panose="02020603050405020304" pitchFamily="18" charset="0"/>
                <a:cs typeface="Times New Roman" panose="02020603050405020304" pitchFamily="18" charset="0"/>
              </a:rPr>
              <a:t>relu</a:t>
            </a:r>
            <a:r>
              <a:rPr lang="en-US" sz="7200" dirty="0">
                <a:latin typeface="Times New Roman" panose="02020603050405020304" pitchFamily="18" charset="0"/>
                <a:cs typeface="Times New Roman" panose="02020603050405020304" pitchFamily="18" charset="0"/>
              </a:rPr>
              <a:t>')(x)</a:t>
            </a:r>
          </a:p>
          <a:p>
            <a:pPr marL="0" indent="0">
              <a:buNone/>
            </a:pPr>
            <a:r>
              <a:rPr lang="en-US" sz="7200" dirty="0">
                <a:latin typeface="Times New Roman" panose="02020603050405020304" pitchFamily="18" charset="0"/>
                <a:cs typeface="Times New Roman" panose="02020603050405020304" pitchFamily="18" charset="0"/>
              </a:rPr>
              <a:t>    x = Dropout(0.5)(x)</a:t>
            </a:r>
          </a:p>
          <a:p>
            <a:pPr marL="0" indent="0">
              <a:buNone/>
            </a:pPr>
            <a:r>
              <a:rPr lang="en-US" sz="7200" dirty="0">
                <a:latin typeface="Times New Roman" panose="02020603050405020304" pitchFamily="18" charset="0"/>
                <a:cs typeface="Times New Roman" panose="02020603050405020304" pitchFamily="18" charset="0"/>
              </a:rPr>
              <a:t>    predictions = Dense(10, activation='</a:t>
            </a:r>
            <a:r>
              <a:rPr lang="en-US" sz="7200" dirty="0" err="1">
                <a:latin typeface="Times New Roman" panose="02020603050405020304" pitchFamily="18" charset="0"/>
                <a:cs typeface="Times New Roman" panose="02020603050405020304" pitchFamily="18" charset="0"/>
              </a:rPr>
              <a:t>softmax</a:t>
            </a:r>
            <a:r>
              <a:rPr lang="en-US" sz="7200" dirty="0">
                <a:latin typeface="Times New Roman" panose="02020603050405020304" pitchFamily="18" charset="0"/>
                <a:cs typeface="Times New Roman" panose="02020603050405020304" pitchFamily="18" charset="0"/>
              </a:rPr>
              <a:t>')(x)</a:t>
            </a:r>
          </a:p>
          <a:p>
            <a:pPr marL="0" indent="0">
              <a:buNone/>
            </a:pPr>
            <a:r>
              <a:rPr lang="en-US" sz="7200" dirty="0">
                <a:latin typeface="Times New Roman" panose="02020603050405020304" pitchFamily="18" charset="0"/>
                <a:cs typeface="Times New Roman" panose="02020603050405020304" pitchFamily="18" charset="0"/>
              </a:rPr>
              <a:t>    model = Model(inputs=</a:t>
            </a:r>
            <a:r>
              <a:rPr lang="en-US" sz="7200" dirty="0" err="1">
                <a:latin typeface="Times New Roman" panose="02020603050405020304" pitchFamily="18" charset="0"/>
                <a:cs typeface="Times New Roman" panose="02020603050405020304" pitchFamily="18" charset="0"/>
              </a:rPr>
              <a:t>base_model.input</a:t>
            </a:r>
            <a:r>
              <a:rPr lang="en-US" sz="7200" dirty="0">
                <a:latin typeface="Times New Roman" panose="02020603050405020304" pitchFamily="18" charset="0"/>
                <a:cs typeface="Times New Roman" panose="02020603050405020304" pitchFamily="18" charset="0"/>
              </a:rPr>
              <a:t>, outputs=predictions)</a:t>
            </a:r>
          </a:p>
          <a:p>
            <a:pPr marL="0" indent="0">
              <a:buNone/>
            </a:pPr>
            <a:endParaRPr lang="en-US" sz="7200" dirty="0">
              <a:latin typeface="Times New Roman" panose="02020603050405020304" pitchFamily="18" charset="0"/>
              <a:cs typeface="Times New Roman" panose="02020603050405020304" pitchFamily="18" charset="0"/>
            </a:endParaRPr>
          </a:p>
          <a:p>
            <a:pPr marL="0" indent="0">
              <a:buNone/>
            </a:pPr>
            <a:r>
              <a:rPr lang="en-US" sz="7200" dirty="0">
                <a:latin typeface="Times New Roman" panose="02020603050405020304" pitchFamily="18" charset="0"/>
                <a:cs typeface="Times New Roman" panose="02020603050405020304" pitchFamily="18" charset="0"/>
              </a:rPr>
              <a:t>    # Freeze the layers in the base model</a:t>
            </a:r>
          </a:p>
          <a:p>
            <a:pPr marL="0" indent="0">
              <a:buNone/>
            </a:pPr>
            <a:r>
              <a:rPr lang="en-US" sz="7200" dirty="0">
                <a:latin typeface="Times New Roman" panose="02020603050405020304" pitchFamily="18" charset="0"/>
                <a:cs typeface="Times New Roman" panose="02020603050405020304" pitchFamily="18" charset="0"/>
              </a:rPr>
              <a:t>    for layer in </a:t>
            </a:r>
            <a:r>
              <a:rPr lang="en-US" sz="7200" dirty="0" err="1">
                <a:latin typeface="Times New Roman" panose="02020603050405020304" pitchFamily="18" charset="0"/>
                <a:cs typeface="Times New Roman" panose="02020603050405020304" pitchFamily="18" charset="0"/>
              </a:rPr>
              <a:t>base_model.layers</a:t>
            </a:r>
            <a:r>
              <a:rPr lang="en-US" sz="7200" dirty="0">
                <a:latin typeface="Times New Roman" panose="02020603050405020304" pitchFamily="18" charset="0"/>
                <a:cs typeface="Times New Roman" panose="02020603050405020304" pitchFamily="18" charset="0"/>
              </a:rPr>
              <a:t>:</a:t>
            </a:r>
          </a:p>
          <a:p>
            <a:pPr marL="0" indent="0">
              <a:buNone/>
            </a:pP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layer.trainable</a:t>
            </a:r>
            <a:r>
              <a:rPr lang="en-US" sz="7200" dirty="0">
                <a:latin typeface="Times New Roman" panose="02020603050405020304" pitchFamily="18" charset="0"/>
                <a:cs typeface="Times New Roman" panose="02020603050405020304" pitchFamily="18" charset="0"/>
              </a:rPr>
              <a:t> = False</a:t>
            </a:r>
          </a:p>
          <a:p>
            <a:pPr marL="0" indent="0">
              <a:buNone/>
            </a:pPr>
            <a:endParaRPr lang="en-US" sz="7200" dirty="0">
              <a:latin typeface="Times New Roman" panose="02020603050405020304" pitchFamily="18" charset="0"/>
              <a:cs typeface="Times New Roman" panose="02020603050405020304" pitchFamily="18" charset="0"/>
            </a:endParaRPr>
          </a:p>
          <a:p>
            <a:pPr marL="0" indent="0">
              <a:buNone/>
            </a:pPr>
            <a:r>
              <a:rPr lang="en-US" sz="72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5905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730" y="62753"/>
            <a:ext cx="10995212" cy="6795247"/>
          </a:xfrm>
        </p:spPr>
        <p:txBody>
          <a:bodyPr>
            <a:normAutofit fontScale="25000" lnSpcReduction="20000"/>
          </a:bodyPr>
          <a:lstStyle/>
          <a:p>
            <a:pPr marL="0" indent="0">
              <a:buNone/>
            </a:pPr>
            <a:r>
              <a:rPr lang="en-US" sz="7200" dirty="0">
                <a:latin typeface="Times New Roman" panose="02020603050405020304" pitchFamily="18" charset="0"/>
                <a:cs typeface="Times New Roman" panose="02020603050405020304" pitchFamily="18" charset="0"/>
              </a:rPr>
              <a:t># Compile the model</a:t>
            </a:r>
          </a:p>
          <a:p>
            <a:pPr marL="0" indent="0">
              <a:buNone/>
            </a:pP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model.compile</a:t>
            </a:r>
            <a:r>
              <a:rPr lang="en-US" sz="7200" dirty="0">
                <a:latin typeface="Times New Roman" panose="02020603050405020304" pitchFamily="18" charset="0"/>
                <a:cs typeface="Times New Roman" panose="02020603050405020304" pitchFamily="18" charset="0"/>
              </a:rPr>
              <a:t>(optimizer=Adam(</a:t>
            </a:r>
            <a:r>
              <a:rPr lang="en-US" sz="7200" dirty="0" err="1">
                <a:latin typeface="Times New Roman" panose="02020603050405020304" pitchFamily="18" charset="0"/>
                <a:cs typeface="Times New Roman" panose="02020603050405020304" pitchFamily="18" charset="0"/>
              </a:rPr>
              <a:t>lr</a:t>
            </a:r>
            <a:r>
              <a:rPr lang="en-US" sz="7200" dirty="0">
                <a:latin typeface="Times New Roman" panose="02020603050405020304" pitchFamily="18" charset="0"/>
                <a:cs typeface="Times New Roman" panose="02020603050405020304" pitchFamily="18" charset="0"/>
              </a:rPr>
              <a:t>=0.001), loss="</a:t>
            </a:r>
            <a:r>
              <a:rPr lang="en-US" sz="7200" dirty="0" err="1">
                <a:latin typeface="Times New Roman" panose="02020603050405020304" pitchFamily="18" charset="0"/>
                <a:cs typeface="Times New Roman" panose="02020603050405020304" pitchFamily="18" charset="0"/>
              </a:rPr>
              <a:t>categorical_crossentropy</a:t>
            </a:r>
            <a:r>
              <a:rPr lang="en-US" sz="7200" dirty="0">
                <a:latin typeface="Times New Roman" panose="02020603050405020304" pitchFamily="18" charset="0"/>
                <a:cs typeface="Times New Roman" panose="02020603050405020304" pitchFamily="18" charset="0"/>
              </a:rPr>
              <a:t>", metrics=["accuracy"])</a:t>
            </a:r>
          </a:p>
          <a:p>
            <a:pPr marL="0" indent="0">
              <a:buNone/>
            </a:pPr>
            <a:r>
              <a:rPr lang="en-US" sz="7200" dirty="0">
                <a:latin typeface="Times New Roman" panose="02020603050405020304" pitchFamily="18" charset="0"/>
                <a:cs typeface="Times New Roman" panose="02020603050405020304" pitchFamily="18" charset="0"/>
              </a:rPr>
              <a:t>    return model</a:t>
            </a:r>
          </a:p>
          <a:p>
            <a:pPr marL="0" indent="0">
              <a:buNone/>
            </a:pPr>
            <a:endParaRPr lang="en-US" sz="7200" dirty="0">
              <a:latin typeface="Times New Roman" panose="02020603050405020304" pitchFamily="18" charset="0"/>
              <a:cs typeface="Times New Roman" panose="02020603050405020304" pitchFamily="18" charset="0"/>
            </a:endParaRPr>
          </a:p>
          <a:p>
            <a:pPr marL="0" indent="0">
              <a:buNone/>
            </a:pPr>
            <a:r>
              <a:rPr lang="en-US" sz="7200" dirty="0" err="1">
                <a:latin typeface="Times New Roman" panose="02020603050405020304" pitchFamily="18" charset="0"/>
                <a:cs typeface="Times New Roman" panose="02020603050405020304" pitchFamily="18" charset="0"/>
              </a:rPr>
              <a:t>def</a:t>
            </a:r>
            <a:r>
              <a:rPr lang="en-US" sz="7200" dirty="0">
                <a:latin typeface="Times New Roman" panose="02020603050405020304" pitchFamily="18" charset="0"/>
                <a:cs typeface="Times New Roman" panose="02020603050405020304" pitchFamily="18" charset="0"/>
              </a:rPr>
              <a:t> main(</a:t>
            </a:r>
            <a:r>
              <a:rPr lang="en-US" sz="7200" dirty="0" err="1">
                <a:latin typeface="Times New Roman" panose="02020603050405020304" pitchFamily="18" charset="0"/>
                <a:cs typeface="Times New Roman" panose="02020603050405020304" pitchFamily="18" charset="0"/>
              </a:rPr>
              <a:t>train_data_dir</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test_data_dir</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model_save_path</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nb_epochs</a:t>
            </a:r>
            <a:r>
              <a:rPr lang="en-US" sz="7200" dirty="0">
                <a:latin typeface="Times New Roman" panose="02020603050405020304" pitchFamily="18" charset="0"/>
                <a:cs typeface="Times New Roman" panose="02020603050405020304" pitchFamily="18" charset="0"/>
              </a:rPr>
              <a:t>=20):</a:t>
            </a:r>
          </a:p>
          <a:p>
            <a:pPr marL="0" indent="0">
              <a:buNone/>
            </a:pPr>
            <a:r>
              <a:rPr lang="en-US" sz="7200" dirty="0">
                <a:latin typeface="Times New Roman" panose="02020603050405020304" pitchFamily="18" charset="0"/>
                <a:cs typeface="Times New Roman" panose="02020603050405020304" pitchFamily="18" charset="0"/>
              </a:rPr>
              <a:t>    # Data augmentation</a:t>
            </a:r>
          </a:p>
          <a:p>
            <a:pPr marL="0" indent="0">
              <a:buNone/>
            </a:pP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train_datagen</a:t>
            </a:r>
            <a:r>
              <a:rPr lang="en-US" sz="7200" dirty="0">
                <a:latin typeface="Times New Roman" panose="02020603050405020304" pitchFamily="18" charset="0"/>
                <a:cs typeface="Times New Roman" panose="02020603050405020304" pitchFamily="18" charset="0"/>
              </a:rPr>
              <a:t> = </a:t>
            </a:r>
            <a:r>
              <a:rPr lang="en-US" sz="7200" dirty="0" err="1">
                <a:latin typeface="Times New Roman" panose="02020603050405020304" pitchFamily="18" charset="0"/>
                <a:cs typeface="Times New Roman" panose="02020603050405020304" pitchFamily="18" charset="0"/>
              </a:rPr>
              <a:t>ImageDataGenerator</a:t>
            </a:r>
            <a:r>
              <a:rPr lang="en-US" sz="7200" dirty="0">
                <a:latin typeface="Times New Roman" panose="02020603050405020304" pitchFamily="18" charset="0"/>
                <a:cs typeface="Times New Roman" panose="02020603050405020304" pitchFamily="18" charset="0"/>
              </a:rPr>
              <a:t>(</a:t>
            </a:r>
          </a:p>
          <a:p>
            <a:pPr marL="0" indent="0">
              <a:buNone/>
            </a:pPr>
            <a:r>
              <a:rPr lang="en-US" sz="7200" dirty="0">
                <a:latin typeface="Times New Roman" panose="02020603050405020304" pitchFamily="18" charset="0"/>
                <a:cs typeface="Times New Roman" panose="02020603050405020304" pitchFamily="18" charset="0"/>
              </a:rPr>
              <a:t>        rescale=1. / 255,</a:t>
            </a:r>
          </a:p>
          <a:p>
            <a:pPr marL="0" indent="0">
              <a:buNone/>
            </a:pP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shear_range</a:t>
            </a:r>
            <a:r>
              <a:rPr lang="en-US" sz="7200" dirty="0">
                <a:latin typeface="Times New Roman" panose="02020603050405020304" pitchFamily="18" charset="0"/>
                <a:cs typeface="Times New Roman" panose="02020603050405020304" pitchFamily="18" charset="0"/>
              </a:rPr>
              <a:t>=0.2,</a:t>
            </a:r>
          </a:p>
          <a:p>
            <a:pPr marL="0" indent="0">
              <a:buNone/>
            </a:pP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zoom_range</a:t>
            </a:r>
            <a:r>
              <a:rPr lang="en-US" sz="7200" dirty="0">
                <a:latin typeface="Times New Roman" panose="02020603050405020304" pitchFamily="18" charset="0"/>
                <a:cs typeface="Times New Roman" panose="02020603050405020304" pitchFamily="18" charset="0"/>
              </a:rPr>
              <a:t>=0.2,</a:t>
            </a:r>
          </a:p>
          <a:p>
            <a:pPr marL="0" indent="0">
              <a:buNone/>
            </a:pP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horizontal_flip</a:t>
            </a:r>
            <a:r>
              <a:rPr lang="en-US" sz="7200" dirty="0">
                <a:latin typeface="Times New Roman" panose="02020603050405020304" pitchFamily="18" charset="0"/>
                <a:cs typeface="Times New Roman" panose="02020603050405020304" pitchFamily="18" charset="0"/>
              </a:rPr>
              <a:t>=True,</a:t>
            </a:r>
          </a:p>
          <a:p>
            <a:pPr marL="0" indent="0">
              <a:buNone/>
            </a:pP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validation_split</a:t>
            </a:r>
            <a:r>
              <a:rPr lang="en-US" sz="7200" dirty="0">
                <a:latin typeface="Times New Roman" panose="02020603050405020304" pitchFamily="18" charset="0"/>
                <a:cs typeface="Times New Roman" panose="02020603050405020304" pitchFamily="18" charset="0"/>
              </a:rPr>
              <a:t>=0.2</a:t>
            </a:r>
          </a:p>
          <a:p>
            <a:pPr marL="0" indent="0">
              <a:buNone/>
            </a:pPr>
            <a:r>
              <a:rPr lang="en-US" sz="7200" dirty="0">
                <a:latin typeface="Times New Roman" panose="02020603050405020304" pitchFamily="18" charset="0"/>
                <a:cs typeface="Times New Roman" panose="02020603050405020304" pitchFamily="18" charset="0"/>
              </a:rPr>
              <a:t>    )</a:t>
            </a:r>
          </a:p>
          <a:p>
            <a:pPr marL="0" indent="0">
              <a:buNone/>
            </a:pPr>
            <a:endParaRPr lang="en-US" sz="7200" dirty="0" smtClean="0">
              <a:latin typeface="Times New Roman" panose="02020603050405020304" pitchFamily="18" charset="0"/>
              <a:cs typeface="Times New Roman" panose="02020603050405020304" pitchFamily="18" charset="0"/>
            </a:endParaRPr>
          </a:p>
          <a:p>
            <a:pPr marL="0" indent="0">
              <a:buNone/>
            </a:pPr>
            <a:r>
              <a:rPr lang="en-US" sz="7200" dirty="0" smtClean="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 Load and split data</a:t>
            </a:r>
          </a:p>
          <a:p>
            <a:pPr marL="0" indent="0">
              <a:buNone/>
            </a:pP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train_generator</a:t>
            </a:r>
            <a:r>
              <a:rPr lang="en-US" sz="7200" dirty="0">
                <a:latin typeface="Times New Roman" panose="02020603050405020304" pitchFamily="18" charset="0"/>
                <a:cs typeface="Times New Roman" panose="02020603050405020304" pitchFamily="18" charset="0"/>
              </a:rPr>
              <a:t> = </a:t>
            </a:r>
            <a:r>
              <a:rPr lang="en-US" sz="7200" dirty="0" err="1">
                <a:latin typeface="Times New Roman" panose="02020603050405020304" pitchFamily="18" charset="0"/>
                <a:cs typeface="Times New Roman" panose="02020603050405020304" pitchFamily="18" charset="0"/>
              </a:rPr>
              <a:t>train_datagen.flow_from_directory</a:t>
            </a:r>
            <a:r>
              <a:rPr lang="en-US" sz="7200" dirty="0">
                <a:latin typeface="Times New Roman" panose="02020603050405020304" pitchFamily="18" charset="0"/>
                <a:cs typeface="Times New Roman" panose="02020603050405020304" pitchFamily="18" charset="0"/>
              </a:rPr>
              <a:t>(</a:t>
            </a:r>
          </a:p>
          <a:p>
            <a:pPr marL="0" indent="0">
              <a:buNone/>
            </a:pP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train_data_dir</a:t>
            </a:r>
            <a:r>
              <a:rPr lang="en-US" sz="7200" dirty="0">
                <a:latin typeface="Times New Roman" panose="02020603050405020304" pitchFamily="18" charset="0"/>
                <a:cs typeface="Times New Roman" panose="02020603050405020304" pitchFamily="18" charset="0"/>
              </a:rPr>
              <a:t>,</a:t>
            </a:r>
          </a:p>
          <a:p>
            <a:pPr marL="0" indent="0">
              <a:buNone/>
            </a:pP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target_size</a:t>
            </a:r>
            <a:r>
              <a:rPr lang="en-US" sz="7200" dirty="0">
                <a:latin typeface="Times New Roman" panose="02020603050405020304" pitchFamily="18" charset="0"/>
                <a:cs typeface="Times New Roman" panose="02020603050405020304" pitchFamily="18" charset="0"/>
              </a:rPr>
              <a:t>=(128, 128),</a:t>
            </a:r>
          </a:p>
          <a:p>
            <a:pPr marL="0" indent="0">
              <a:buNone/>
            </a:pP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batch_size</a:t>
            </a:r>
            <a:r>
              <a:rPr lang="en-US" sz="7200" dirty="0">
                <a:latin typeface="Times New Roman" panose="02020603050405020304" pitchFamily="18" charset="0"/>
                <a:cs typeface="Times New Roman" panose="02020603050405020304" pitchFamily="18" charset="0"/>
              </a:rPr>
              <a:t>=64,</a:t>
            </a:r>
          </a:p>
          <a:p>
            <a:pPr marL="0" indent="0">
              <a:buNone/>
            </a:pP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class_mode</a:t>
            </a:r>
            <a:r>
              <a:rPr lang="en-US" sz="7200" dirty="0">
                <a:latin typeface="Times New Roman" panose="02020603050405020304" pitchFamily="18" charset="0"/>
                <a:cs typeface="Times New Roman" panose="02020603050405020304" pitchFamily="18" charset="0"/>
              </a:rPr>
              <a:t>='categorical',</a:t>
            </a:r>
          </a:p>
          <a:p>
            <a:pPr marL="0" indent="0">
              <a:buNone/>
            </a:pPr>
            <a:r>
              <a:rPr lang="en-US" sz="7200" dirty="0">
                <a:latin typeface="Times New Roman" panose="02020603050405020304" pitchFamily="18" charset="0"/>
                <a:cs typeface="Times New Roman" panose="02020603050405020304" pitchFamily="18" charset="0"/>
              </a:rPr>
              <a:t>        subset=</a:t>
            </a:r>
            <a:r>
              <a:rPr lang="en-US" sz="7200" dirty="0" smtClean="0">
                <a:latin typeface="Times New Roman" panose="02020603050405020304" pitchFamily="18" charset="0"/>
                <a:cs typeface="Times New Roman" panose="02020603050405020304" pitchFamily="18" charset="0"/>
              </a:rPr>
              <a:t>'training‘  )</a:t>
            </a:r>
            <a:endParaRPr lang="en-US" sz="72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60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1001</Words>
  <Application>Microsoft Office PowerPoint</Application>
  <PresentationFormat>Widescreen</PresentationFormat>
  <Paragraphs>146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Calibri</vt:lpstr>
      <vt:lpstr>Calibri Light</vt:lpstr>
      <vt:lpstr>Times New Roman</vt:lpstr>
      <vt:lpstr>Wingdings</vt:lpstr>
      <vt:lpstr>Office Theme</vt:lpstr>
      <vt:lpstr>GOVERNMENT COLLEGE OF ENGINEERING BARGur (AUTONOMOUS)</vt:lpstr>
      <vt:lpstr>PROBLEM STATEMENT: </vt:lpstr>
      <vt:lpstr>Image recognition:</vt:lpstr>
      <vt:lpstr>Image recognition:</vt:lpstr>
      <vt:lpstr>Working of Image Recognition:</vt:lpstr>
      <vt:lpstr>Working of Image Recognition:</vt:lpstr>
      <vt:lpstr>PROGRAM:</vt:lpstr>
      <vt:lpstr>PowerPoint Presentation</vt:lpstr>
      <vt:lpstr>PowerPoint Presentation</vt:lpstr>
      <vt:lpstr>PowerPoint Presentation</vt:lpstr>
      <vt:lpstr>PowerPoint Presentation</vt:lpstr>
      <vt:lpstr>PowerPoint Presentation</vt:lpstr>
      <vt:lpstr>PowerPoint Presentation</vt:lpstr>
      <vt:lpstr>OUTPUT: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COLLEGE OF ENGINEERING BARGur (AUTONOMOUS)</dc:title>
  <dc:creator>LATHA</dc:creator>
  <cp:lastModifiedBy>LATHA</cp:lastModifiedBy>
  <cp:revision>14</cp:revision>
  <dcterms:created xsi:type="dcterms:W3CDTF">2023-10-10T14:53:58Z</dcterms:created>
  <dcterms:modified xsi:type="dcterms:W3CDTF">2023-10-26T18:05:47Z</dcterms:modified>
</cp:coreProperties>
</file>