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43"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FEF9DF-2816-448F-9258-BE4200C49CBE}"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1658122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EF9DF-2816-448F-9258-BE4200C49CBE}"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4062780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EF9DF-2816-448F-9258-BE4200C49CBE}"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125397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EF9DF-2816-448F-9258-BE4200C49CBE}"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76322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FEF9DF-2816-448F-9258-BE4200C49CBE}"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65799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FEF9DF-2816-448F-9258-BE4200C49CBE}"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4236158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FEF9DF-2816-448F-9258-BE4200C49CBE}" type="datetimeFigureOut">
              <a:rPr lang="en-US" smtClean="0"/>
              <a:t>10/10/2023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35591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FEF9DF-2816-448F-9258-BE4200C49CBE}" type="datetimeFigureOut">
              <a:rPr lang="en-US" smtClean="0"/>
              <a:t>10/10/2023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4047433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FEF9DF-2816-448F-9258-BE4200C49CBE}" type="datetimeFigureOut">
              <a:rPr lang="en-US" smtClean="0"/>
              <a:t>10/10/2023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95049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FEF9DF-2816-448F-9258-BE4200C49CBE}"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684210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FEF9DF-2816-448F-9258-BE4200C49CBE}"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3992815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EF9DF-2816-448F-9258-BE4200C49CBE}" type="datetimeFigureOut">
              <a:rPr lang="en-US" smtClean="0"/>
              <a:t>10/10/2023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37886D-87A0-4DED-A09A-B9C71317C31D}" type="slidenum">
              <a:rPr lang="en-US" smtClean="0"/>
              <a:t>‹#›</a:t>
            </a:fld>
            <a:endParaRPr lang="en-US"/>
          </a:p>
        </p:txBody>
      </p:sp>
    </p:spTree>
    <p:extLst>
      <p:ext uri="{BB962C8B-B14F-4D97-AF65-F5344CB8AC3E}">
        <p14:creationId xmlns:p14="http://schemas.microsoft.com/office/powerpoint/2010/main" val="2908740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799" y="205412"/>
            <a:ext cx="10461813" cy="1202821"/>
          </a:xfrm>
        </p:spPr>
        <p:txBody>
          <a:bodyPr>
            <a:normAutofit/>
          </a:bodyPr>
          <a:lstStyle/>
          <a:p>
            <a:r>
              <a:rPr lang="en-IN" sz="3200" b="1" dirty="0">
                <a:latin typeface="Algerian" panose="04020705040A02060702" pitchFamily="82" charset="0"/>
              </a:rPr>
              <a:t>GOVERNMENT COLLEGE OF </a:t>
            </a:r>
            <a:r>
              <a:rPr lang="en-IN" sz="3200" b="1" dirty="0" smtClean="0">
                <a:latin typeface="Algerian" panose="04020705040A02060702" pitchFamily="82" charset="0"/>
              </a:rPr>
              <a:t>ENGINEERING </a:t>
            </a:r>
            <a:r>
              <a:rPr lang="en-IN" sz="3200" b="1" dirty="0" err="1" smtClean="0">
                <a:latin typeface="Algerian" panose="04020705040A02060702" pitchFamily="82" charset="0"/>
              </a:rPr>
              <a:t>BARGur</a:t>
            </a:r>
            <a:r>
              <a:rPr lang="en-IN" sz="3200" b="1" dirty="0">
                <a:latin typeface="Algerian" panose="04020705040A02060702" pitchFamily="82" charset="0"/>
              </a:rPr>
              <a:t/>
            </a:r>
            <a:br>
              <a:rPr lang="en-IN" sz="3200" b="1" dirty="0">
                <a:latin typeface="Algerian" panose="04020705040A02060702" pitchFamily="82" charset="0"/>
              </a:rPr>
            </a:br>
            <a:r>
              <a:rPr lang="en-IN" sz="3200" b="1" dirty="0" smtClean="0">
                <a:latin typeface="Algerian" panose="04020705040A02060702" pitchFamily="82" charset="0"/>
              </a:rPr>
              <a:t>(AUTONOMOUS</a:t>
            </a:r>
            <a:r>
              <a:rPr lang="en-IN" sz="3200" b="1" dirty="0">
                <a:latin typeface="Algerian" panose="04020705040A02060702" pitchFamily="82" charset="0"/>
              </a:rPr>
              <a:t>)</a:t>
            </a:r>
            <a:endParaRPr lang="en-US" sz="3200" b="1" dirty="0">
              <a:latin typeface="Algerian" panose="04020705040A02060702" pitchFamily="82" charset="0"/>
            </a:endParaRPr>
          </a:p>
        </p:txBody>
      </p:sp>
      <p:sp>
        <p:nvSpPr>
          <p:cNvPr id="3" name="Subtitle 2"/>
          <p:cNvSpPr>
            <a:spLocks noGrp="1"/>
          </p:cNvSpPr>
          <p:nvPr>
            <p:ph type="subTitle" idx="1"/>
          </p:nvPr>
        </p:nvSpPr>
        <p:spPr>
          <a:xfrm>
            <a:off x="645458" y="1559859"/>
            <a:ext cx="11062447" cy="4957482"/>
          </a:xfrm>
        </p:spPr>
        <p:txBody>
          <a:bodyPr>
            <a:normAutofit/>
          </a:bodyPr>
          <a:lstStyle/>
          <a:p>
            <a:pPr algn="l"/>
            <a:r>
              <a:rPr lang="en-US" sz="2800" b="1" dirty="0" smtClean="0">
                <a:latin typeface="Times New Roman" panose="02020603050405020304" pitchFamily="18" charset="0"/>
                <a:cs typeface="Times New Roman" panose="02020603050405020304" pitchFamily="18" charset="0"/>
              </a:rPr>
              <a:t>PROJECT TITLE: </a:t>
            </a:r>
            <a:r>
              <a:rPr lang="en-US" sz="2800" dirty="0" smtClean="0">
                <a:latin typeface="Times New Roman" panose="02020603050405020304" pitchFamily="18" charset="0"/>
                <a:cs typeface="Times New Roman" panose="02020603050405020304" pitchFamily="18" charset="0"/>
              </a:rPr>
              <a:t>Image recognition with IBM Cloud visual recognition.</a:t>
            </a:r>
          </a:p>
          <a:p>
            <a:pPr algn="l"/>
            <a:endParaRPr lang="en-US" sz="2800" dirty="0">
              <a:latin typeface="Times New Roman" panose="02020603050405020304" pitchFamily="18" charset="0"/>
              <a:cs typeface="Times New Roman" panose="02020603050405020304" pitchFamily="18" charset="0"/>
            </a:endParaRPr>
          </a:p>
          <a:p>
            <a:pPr algn="l"/>
            <a:r>
              <a:rPr lang="en-US" sz="2800" b="1" dirty="0" smtClean="0">
                <a:latin typeface="Times New Roman" panose="02020603050405020304" pitchFamily="18" charset="0"/>
                <a:cs typeface="Times New Roman" panose="02020603050405020304" pitchFamily="18" charset="0"/>
              </a:rPr>
              <a:t>TEAM MEMBERS:</a:t>
            </a:r>
            <a:r>
              <a:rPr lang="en-US" sz="2800" dirty="0" smtClean="0">
                <a:latin typeface="Times New Roman" panose="02020603050405020304" pitchFamily="18" charset="0"/>
                <a:cs typeface="Times New Roman" panose="02020603050405020304" pitchFamily="18" charset="0"/>
              </a:rPr>
              <a:t> </a:t>
            </a:r>
          </a:p>
          <a:p>
            <a:pPr indent="3136900" algn="l"/>
            <a:r>
              <a:rPr lang="en-US" sz="2800" dirty="0" err="1" smtClean="0">
                <a:latin typeface="Times New Roman" panose="02020603050405020304" pitchFamily="18" charset="0"/>
                <a:cs typeface="Times New Roman" panose="02020603050405020304" pitchFamily="18" charset="0"/>
              </a:rPr>
              <a:t>Swetha.S</a:t>
            </a:r>
            <a:endParaRPr lang="en-US" sz="2800" dirty="0" smtClean="0">
              <a:latin typeface="Times New Roman" panose="02020603050405020304" pitchFamily="18" charset="0"/>
              <a:cs typeface="Times New Roman" panose="02020603050405020304" pitchFamily="18" charset="0"/>
            </a:endParaRPr>
          </a:p>
          <a:p>
            <a:pPr indent="3136900" algn="l"/>
            <a:r>
              <a:rPr lang="en-US" sz="2800" dirty="0" err="1" smtClean="0">
                <a:latin typeface="Times New Roman" panose="02020603050405020304" pitchFamily="18" charset="0"/>
                <a:cs typeface="Times New Roman" panose="02020603050405020304" pitchFamily="18" charset="0"/>
              </a:rPr>
              <a:t>Sruthi.M.P</a:t>
            </a:r>
            <a:endParaRPr lang="en-US" sz="2800" dirty="0" smtClean="0">
              <a:latin typeface="Times New Roman" panose="02020603050405020304" pitchFamily="18" charset="0"/>
              <a:cs typeface="Times New Roman" panose="02020603050405020304" pitchFamily="18" charset="0"/>
            </a:endParaRPr>
          </a:p>
          <a:p>
            <a:pPr indent="3136900" algn="l"/>
            <a:r>
              <a:rPr lang="en-US" sz="2800" dirty="0" err="1" smtClean="0">
                <a:latin typeface="Times New Roman" panose="02020603050405020304" pitchFamily="18" charset="0"/>
                <a:cs typeface="Times New Roman" panose="02020603050405020304" pitchFamily="18" charset="0"/>
              </a:rPr>
              <a:t>Kiruthika.P</a:t>
            </a:r>
            <a:endParaRPr lang="en-US" sz="2800" dirty="0" smtClean="0">
              <a:latin typeface="Times New Roman" panose="02020603050405020304" pitchFamily="18" charset="0"/>
              <a:cs typeface="Times New Roman" panose="02020603050405020304" pitchFamily="18" charset="0"/>
            </a:endParaRPr>
          </a:p>
          <a:p>
            <a:pPr indent="3136900" algn="l"/>
            <a:r>
              <a:rPr lang="en-US" sz="2800" dirty="0" smtClean="0">
                <a:latin typeface="Times New Roman" panose="02020603050405020304" pitchFamily="18" charset="0"/>
                <a:cs typeface="Times New Roman" panose="02020603050405020304" pitchFamily="18" charset="0"/>
              </a:rPr>
              <a:t>Jenifer </a:t>
            </a:r>
            <a:r>
              <a:rPr lang="en-US" sz="2800" dirty="0" err="1" smtClean="0">
                <a:latin typeface="Times New Roman" panose="02020603050405020304" pitchFamily="18" charset="0"/>
                <a:cs typeface="Times New Roman" panose="02020603050405020304" pitchFamily="18" charset="0"/>
              </a:rPr>
              <a:t>Suganthi.S</a:t>
            </a:r>
            <a:endParaRPr lang="en-US" sz="2800" dirty="0" smtClean="0">
              <a:latin typeface="Times New Roman" panose="02020603050405020304" pitchFamily="18" charset="0"/>
              <a:cs typeface="Times New Roman" panose="02020603050405020304" pitchFamily="18" charset="0"/>
            </a:endParaRPr>
          </a:p>
          <a:p>
            <a:pPr indent="3136900" algn="l"/>
            <a:r>
              <a:rPr lang="en-US" sz="2800" dirty="0" smtClean="0">
                <a:latin typeface="Times New Roman" panose="02020603050405020304" pitchFamily="18" charset="0"/>
                <a:cs typeface="Times New Roman" panose="02020603050405020304" pitchFamily="18" charset="0"/>
              </a:rPr>
              <a:t>Latha </a:t>
            </a:r>
            <a:r>
              <a:rPr lang="en-US" sz="2800" dirty="0" err="1" smtClean="0">
                <a:latin typeface="Times New Roman" panose="02020603050405020304" pitchFamily="18" charset="0"/>
                <a:cs typeface="Times New Roman" panose="02020603050405020304" pitchFamily="18" charset="0"/>
              </a:rPr>
              <a:t>Mangeskar.M.S</a:t>
            </a:r>
            <a:endParaRPr lang="en-US" sz="28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408939" y="279454"/>
            <a:ext cx="1038860" cy="1054735"/>
          </a:xfrm>
          <a:prstGeom prst="rect">
            <a:avLst/>
          </a:prstGeom>
        </p:spPr>
      </p:pic>
    </p:spTree>
    <p:extLst>
      <p:ext uri="{BB962C8B-B14F-4D97-AF65-F5344CB8AC3E}">
        <p14:creationId xmlns:p14="http://schemas.microsoft.com/office/powerpoint/2010/main" val="7657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anose="02020603050405020304" pitchFamily="18" charset="0"/>
                <a:cs typeface="Times New Roman" panose="02020603050405020304" pitchFamily="18" charset="0"/>
              </a:rPr>
              <a:t>PROBLEM STATEMENT: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lnSpc>
                <a:spcPct val="150000"/>
              </a:lnSpc>
              <a:buNone/>
            </a:pPr>
            <a:r>
              <a:rPr lang="en-IN" dirty="0" smtClean="0">
                <a:latin typeface="Times New Roman" panose="02020603050405020304" pitchFamily="18" charset="0"/>
                <a:cs typeface="Times New Roman" panose="02020603050405020304" pitchFamily="18" charset="0"/>
              </a:rPr>
              <a:t>Design </a:t>
            </a:r>
            <a:r>
              <a:rPr lang="en-IN" dirty="0">
                <a:latin typeface="Times New Roman" panose="02020603050405020304" pitchFamily="18" charset="0"/>
                <a:cs typeface="Times New Roman" panose="02020603050405020304" pitchFamily="18" charset="0"/>
              </a:rPr>
              <a:t>and develop an image recognition system capable of accurately identifying and categorizing objects and scenes within images, with a focus on real-world applications such as autonomous vehicles, healthcare diagnostics, or retail inventory management.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311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342" y="114113"/>
            <a:ext cx="9587753" cy="746499"/>
          </a:xfrm>
        </p:spPr>
        <p:txBody>
          <a:bodyPr>
            <a:normAutofit/>
          </a:bodyPr>
          <a:lstStyle/>
          <a:p>
            <a:r>
              <a:rPr lang="en-US" sz="3200" b="1" dirty="0" smtClean="0">
                <a:latin typeface="Times New Roman" panose="02020603050405020304" pitchFamily="18" charset="0"/>
                <a:cs typeface="Times New Roman" panose="02020603050405020304" pitchFamily="18" charset="0"/>
              </a:rPr>
              <a:t>Image recognition: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94612" y="487362"/>
            <a:ext cx="5889812" cy="5369858"/>
          </a:xfrm>
        </p:spPr>
        <p:txBody>
          <a:bodyPr>
            <a:normAutofit/>
          </a:bodyPr>
          <a:lstStyle/>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Image recognition refers to technologies that identify places, logos, people, objects, buildings, and several other variables in digital images. It may be very easy for humans like you and me to </a:t>
            </a:r>
            <a:r>
              <a:rPr lang="en-US" sz="2400" dirty="0" err="1">
                <a:latin typeface="Times New Roman" panose="02020603050405020304" pitchFamily="18" charset="0"/>
                <a:cs typeface="Times New Roman" panose="02020603050405020304" pitchFamily="18" charset="0"/>
              </a:rPr>
              <a:t>recognise</a:t>
            </a:r>
            <a:r>
              <a:rPr lang="en-US" sz="2400" dirty="0">
                <a:latin typeface="Times New Roman" panose="02020603050405020304" pitchFamily="18" charset="0"/>
                <a:cs typeface="Times New Roman" panose="02020603050405020304" pitchFamily="18" charset="0"/>
              </a:rPr>
              <a:t> different images, such as images of animals. </a:t>
            </a:r>
            <a:endParaRPr lang="en-US" sz="24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can easily </a:t>
            </a:r>
            <a:r>
              <a:rPr lang="en-US" sz="2400" dirty="0" err="1">
                <a:latin typeface="Times New Roman" panose="02020603050405020304" pitchFamily="18" charset="0"/>
                <a:cs typeface="Times New Roman" panose="02020603050405020304" pitchFamily="18" charset="0"/>
              </a:rPr>
              <a:t>recognise</a:t>
            </a:r>
            <a:r>
              <a:rPr lang="en-US" sz="2400" dirty="0">
                <a:latin typeface="Times New Roman" panose="02020603050405020304" pitchFamily="18" charset="0"/>
                <a:cs typeface="Times New Roman" panose="02020603050405020304" pitchFamily="18" charset="0"/>
              </a:rPr>
              <a:t> the image of a cat and differentiate it from an image of a horse. But it may not be so simple for a computer</a:t>
            </a:r>
            <a:r>
              <a:rPr lang="en-US" sz="2400" dirty="0" smtClean="0">
                <a:latin typeface="Times New Roman" panose="02020603050405020304" pitchFamily="18" charset="0"/>
                <a:cs typeface="Times New Roman" panose="02020603050405020304" pitchFamily="18" charset="0"/>
              </a:rPr>
              <a:t>.</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679" r="-3679"/>
          <a:stretch/>
        </p:blipFill>
        <p:spPr>
          <a:xfrm>
            <a:off x="216072" y="1796511"/>
            <a:ext cx="6183811" cy="2751559"/>
          </a:xfrm>
          <a:prstGeom prst="rect">
            <a:avLst/>
          </a:prstGeom>
        </p:spPr>
      </p:pic>
    </p:spTree>
    <p:extLst>
      <p:ext uri="{BB962C8B-B14F-4D97-AF65-F5344CB8AC3E}">
        <p14:creationId xmlns:p14="http://schemas.microsoft.com/office/powerpoint/2010/main" val="3865097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838" y="0"/>
            <a:ext cx="9875196" cy="933855"/>
          </a:xfrm>
        </p:spPr>
        <p:txBody>
          <a:bodyPr>
            <a:normAutofit/>
          </a:bodyPr>
          <a:lstStyle/>
          <a:p>
            <a:r>
              <a:rPr lang="en-US" sz="3200" b="1" dirty="0" smtClean="0">
                <a:latin typeface="Times New Roman" panose="02020603050405020304" pitchFamily="18" charset="0"/>
                <a:cs typeface="Times New Roman" panose="02020603050405020304" pitchFamily="18" charset="0"/>
              </a:rPr>
              <a:t>Image recognition:</a:t>
            </a:r>
            <a:endParaRPr lang="en-US" sz="32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916" y="933855"/>
            <a:ext cx="5768502" cy="5753064"/>
          </a:xfrm>
          <a:prstGeom prst="rect">
            <a:avLst/>
          </a:prstGeom>
        </p:spPr>
      </p:pic>
      <p:sp>
        <p:nvSpPr>
          <p:cNvPr id="4" name="TextBox 3"/>
          <p:cNvSpPr txBox="1"/>
          <p:nvPr/>
        </p:nvSpPr>
        <p:spPr>
          <a:xfrm>
            <a:off x="8385245" y="5680954"/>
            <a:ext cx="3482502" cy="646331"/>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An image of a dog represented by 40 x 40 pixels.</a:t>
            </a:r>
            <a:endParaRPr lang="en-US" dirty="0"/>
          </a:p>
        </p:txBody>
      </p:sp>
    </p:spTree>
    <p:extLst>
      <p:ext uri="{BB962C8B-B14F-4D97-AF65-F5344CB8AC3E}">
        <p14:creationId xmlns:p14="http://schemas.microsoft.com/office/powerpoint/2010/main" val="1167049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203" y="77821"/>
            <a:ext cx="9719553" cy="1097301"/>
          </a:xfrm>
        </p:spPr>
        <p:txBody>
          <a:bodyPr>
            <a:normAutofit/>
          </a:bodyPr>
          <a:lstStyle/>
          <a:p>
            <a:r>
              <a:rPr lang="en-US" sz="3200" b="1" dirty="0" smtClean="0">
                <a:latin typeface="Times New Roman" panose="02020603050405020304" pitchFamily="18" charset="0"/>
                <a:cs typeface="Times New Roman" panose="02020603050405020304" pitchFamily="18" charset="0"/>
              </a:rPr>
              <a:t>Working of Image Recognition: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8017" y="1175122"/>
            <a:ext cx="10925783" cy="5001841"/>
          </a:xfrm>
        </p:spPr>
        <p:txBody>
          <a:bodyPr>
            <a:normAutofit/>
          </a:bodyPr>
          <a:lstStyle/>
          <a:p>
            <a:pPr fontAlgn="base">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need a dataset containing images with their respective labels. For example, an image of a dog must be labelled as a dog or something that we can understand.</a:t>
            </a:r>
          </a:p>
          <a:p>
            <a:pPr fontAlgn="base">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Next, these images are to be fed into a Neural Network and then trained on them. Usually, for the tasks concerned with images, we use </a:t>
            </a:r>
            <a:r>
              <a:rPr lang="en-US" dirty="0" smtClean="0">
                <a:latin typeface="Times New Roman" panose="02020603050405020304" pitchFamily="18" charset="0"/>
                <a:cs typeface="Times New Roman" panose="02020603050405020304" pitchFamily="18" charset="0"/>
              </a:rPr>
              <a:t>convolutional neural network. These </a:t>
            </a:r>
            <a:r>
              <a:rPr lang="en-US" dirty="0">
                <a:latin typeface="Times New Roman" panose="02020603050405020304" pitchFamily="18" charset="0"/>
                <a:cs typeface="Times New Roman" panose="02020603050405020304" pitchFamily="18" charset="0"/>
              </a:rPr>
              <a:t>networks consist of convolutional layers and pooling layers in addition to </a:t>
            </a:r>
            <a:r>
              <a:rPr lang="en-US" dirty="0" smtClean="0">
                <a:latin typeface="Times New Roman" panose="02020603050405020304" pitchFamily="18" charset="0"/>
                <a:cs typeface="Times New Roman" panose="02020603050405020304" pitchFamily="18" charset="0"/>
              </a:rPr>
              <a:t>Multilayer perceptron(MLP).</a:t>
            </a:r>
            <a:endParaRPr lang="en-US" dirty="0">
              <a:latin typeface="Times New Roman" panose="02020603050405020304" pitchFamily="18" charset="0"/>
              <a:cs typeface="Times New Roman" panose="02020603050405020304" pitchFamily="18" charset="0"/>
            </a:endParaRPr>
          </a:p>
          <a:p>
            <a:pPr fontAlgn="base">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feed in the image that is not in the training set and get predictions.</a:t>
            </a:r>
          </a:p>
          <a:p>
            <a:pPr>
              <a:lnSpc>
                <a:spcPct val="100000"/>
              </a:lnSpc>
            </a:pPr>
            <a:endParaRPr lang="en-US" dirty="0"/>
          </a:p>
        </p:txBody>
      </p:sp>
    </p:spTree>
    <p:extLst>
      <p:ext uri="{BB962C8B-B14F-4D97-AF65-F5344CB8AC3E}">
        <p14:creationId xmlns:p14="http://schemas.microsoft.com/office/powerpoint/2010/main" val="2998838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727" y="155644"/>
            <a:ext cx="10515600" cy="856034"/>
          </a:xfrm>
        </p:spPr>
        <p:txBody>
          <a:bodyPr>
            <a:normAutofit/>
          </a:bodyPr>
          <a:lstStyle/>
          <a:p>
            <a:r>
              <a:rPr lang="en-US" sz="3200" b="1" dirty="0" smtClean="0">
                <a:latin typeface="Times New Roman" panose="02020603050405020304" pitchFamily="18" charset="0"/>
                <a:cs typeface="Times New Roman" panose="02020603050405020304" pitchFamily="18" charset="0"/>
              </a:rPr>
              <a:t>Working of Image Recognition:</a:t>
            </a:r>
            <a:endParaRPr lang="en-US"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6697" y="1011678"/>
            <a:ext cx="7297606" cy="4416334"/>
          </a:xfrm>
          <a:prstGeom prst="rect">
            <a:avLst/>
          </a:prstGeom>
        </p:spPr>
      </p:pic>
      <p:sp>
        <p:nvSpPr>
          <p:cNvPr id="4" name="TextBox 3"/>
          <p:cNvSpPr txBox="1"/>
          <p:nvPr/>
        </p:nvSpPr>
        <p:spPr>
          <a:xfrm>
            <a:off x="2558374" y="5768502"/>
            <a:ext cx="6285929"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For example, a model trained to </a:t>
            </a:r>
            <a:r>
              <a:rPr lang="en-US" dirty="0" err="1" smtClean="0">
                <a:latin typeface="Times New Roman" panose="02020603050405020304" pitchFamily="18" charset="0"/>
                <a:cs typeface="Times New Roman" panose="02020603050405020304" pitchFamily="18" charset="0"/>
              </a:rPr>
              <a:t>recognise</a:t>
            </a:r>
            <a:r>
              <a:rPr lang="en-US" dirty="0" smtClean="0">
                <a:latin typeface="Times New Roman" panose="02020603050405020304" pitchFamily="18" charset="0"/>
                <a:cs typeface="Times New Roman" panose="02020603050405020304" pitchFamily="18" charset="0"/>
              </a:rPr>
              <a:t> dogs and cat cannot </a:t>
            </a:r>
            <a:r>
              <a:rPr lang="en-US" dirty="0" err="1" smtClean="0">
                <a:latin typeface="Times New Roman" panose="02020603050405020304" pitchFamily="18" charset="0"/>
                <a:cs typeface="Times New Roman" panose="02020603050405020304" pitchFamily="18" charset="0"/>
              </a:rPr>
              <a:t>recognise</a:t>
            </a:r>
            <a:r>
              <a:rPr lang="en-US" dirty="0" smtClean="0">
                <a:latin typeface="Times New Roman" panose="02020603050405020304" pitchFamily="18" charset="0"/>
                <a:cs typeface="Times New Roman" panose="02020603050405020304" pitchFamily="18" charset="0"/>
              </a:rPr>
              <a:t> boats</a:t>
            </a:r>
            <a:r>
              <a:rPr lang="en-US" dirty="0" smtClean="0"/>
              <a:t>.</a:t>
            </a:r>
            <a:endParaRPr lang="en-US" dirty="0"/>
          </a:p>
        </p:txBody>
      </p:sp>
    </p:spTree>
    <p:extLst>
      <p:ext uri="{BB962C8B-B14F-4D97-AF65-F5344CB8AC3E}">
        <p14:creationId xmlns:p14="http://schemas.microsoft.com/office/powerpoint/2010/main" val="2613990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94" y="97277"/>
            <a:ext cx="10515600" cy="749030"/>
          </a:xfrm>
        </p:spPr>
        <p:txBody>
          <a:bodyPr/>
          <a:lstStyle/>
          <a:p>
            <a:r>
              <a:rPr lang="en-US" sz="3200" b="1" dirty="0">
                <a:latin typeface="Times New Roman" panose="02020603050405020304" pitchFamily="18" charset="0"/>
                <a:cs typeface="Times New Roman" panose="02020603050405020304" pitchFamily="18" charset="0"/>
              </a:rPr>
              <a:t>Working of </a:t>
            </a:r>
            <a:r>
              <a:rPr lang="en-US" sz="3200" b="1" dirty="0" smtClean="0">
                <a:latin typeface="Times New Roman" panose="02020603050405020304" pitchFamily="18" charset="0"/>
                <a:cs typeface="Times New Roman" panose="02020603050405020304" pitchFamily="18" charset="0"/>
              </a:rPr>
              <a:t>Convolutional Layers: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2690" y="3355722"/>
            <a:ext cx="9768192" cy="3279489"/>
          </a:xfrm>
        </p:spPr>
      </p:pic>
      <p:sp>
        <p:nvSpPr>
          <p:cNvPr id="5" name="TextBox 4"/>
          <p:cNvSpPr txBox="1"/>
          <p:nvPr/>
        </p:nvSpPr>
        <p:spPr>
          <a:xfrm>
            <a:off x="739302" y="977630"/>
            <a:ext cx="10225392" cy="2246769"/>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convolutional layer’s parameters consist of a set of learnable filters (or kernels), which have a small receptive field. These filters scan through image pixels and gather information in the batch of pictures/photos. Convolutional layers convolve the input and pass its result to the next layer.</a:t>
            </a:r>
          </a:p>
        </p:txBody>
      </p:sp>
    </p:spTree>
    <p:extLst>
      <p:ext uri="{BB962C8B-B14F-4D97-AF65-F5344CB8AC3E}">
        <p14:creationId xmlns:p14="http://schemas.microsoft.com/office/powerpoint/2010/main" val="450085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846" y="252920"/>
            <a:ext cx="9836285" cy="970841"/>
          </a:xfrm>
        </p:spPr>
        <p:txBody>
          <a:bodyPr>
            <a:normAutofit/>
          </a:bodyPr>
          <a:lstStyle/>
          <a:p>
            <a:r>
              <a:rPr lang="en-US" sz="3200" b="1" dirty="0" smtClean="0">
                <a:latin typeface="Times New Roman" panose="02020603050405020304" pitchFamily="18" charset="0"/>
                <a:cs typeface="Times New Roman" panose="02020603050405020304" pitchFamily="18" charset="0"/>
              </a:rPr>
              <a:t>Image recognition structure:</a:t>
            </a:r>
            <a:endParaRPr lang="en-US" sz="32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321185"/>
            <a:ext cx="10058400" cy="2637033"/>
          </a:xfrm>
          <a:prstGeom prst="rect">
            <a:avLst/>
          </a:prstGeom>
        </p:spPr>
      </p:pic>
      <p:sp>
        <p:nvSpPr>
          <p:cNvPr id="4" name="TextBox 3"/>
          <p:cNvSpPr txBox="1"/>
          <p:nvPr/>
        </p:nvSpPr>
        <p:spPr>
          <a:xfrm>
            <a:off x="1066800" y="1556426"/>
            <a:ext cx="9234791" cy="954107"/>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The overall structure and sample output predictions of the image recognitions.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0948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320</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vt:lpstr>
      <vt:lpstr>Calibri</vt:lpstr>
      <vt:lpstr>Calibri Light</vt:lpstr>
      <vt:lpstr>Times New Roman</vt:lpstr>
      <vt:lpstr>Wingdings</vt:lpstr>
      <vt:lpstr>Office Theme</vt:lpstr>
      <vt:lpstr>GOVERNMENT COLLEGE OF ENGINEERING BARGur (AUTONOMOUS)</vt:lpstr>
      <vt:lpstr>PROBLEM STATEMENT: </vt:lpstr>
      <vt:lpstr>Image recognition:</vt:lpstr>
      <vt:lpstr>Image recognition:</vt:lpstr>
      <vt:lpstr>Working of Image Recognition:</vt:lpstr>
      <vt:lpstr>Working of Image Recognition:</vt:lpstr>
      <vt:lpstr>Working of Convolutional Layers:</vt:lpstr>
      <vt:lpstr>Image recognition structure: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COLLEGE OF ENGINEERING BARGur (AUTONOMOUS)</dc:title>
  <dc:creator>LATHA</dc:creator>
  <cp:lastModifiedBy>LATHA</cp:lastModifiedBy>
  <cp:revision>7</cp:revision>
  <dcterms:created xsi:type="dcterms:W3CDTF">2023-10-10T14:53:58Z</dcterms:created>
  <dcterms:modified xsi:type="dcterms:W3CDTF">2023-10-10T15:54:22Z</dcterms:modified>
</cp:coreProperties>
</file>