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2" r:id="rId10"/>
    <p:sldId id="266" r:id="rId11"/>
    <p:sldId id="267" r:id="rId12"/>
    <p:sldId id="268" r:id="rId13"/>
    <p:sldId id="269" r:id="rId14"/>
    <p:sldId id="270" r:id="rId15"/>
    <p:sldId id="271" r:id="rId16"/>
    <p:sldId id="272" r:id="rId17"/>
    <p:sldId id="273" r:id="rId18"/>
    <p:sldId id="276" r:id="rId19"/>
    <p:sldId id="277" r:id="rId20"/>
    <p:sldId id="275" r:id="rId21"/>
    <p:sldId id="274" r:id="rId22"/>
    <p:sldId id="278"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43"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165812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406278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125397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76322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FEF9DF-2816-448F-9258-BE4200C49CBE}"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65799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FEF9DF-2816-448F-9258-BE4200C49CBE}"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4236158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FEF9DF-2816-448F-9258-BE4200C49CBE}" type="datetimeFigureOut">
              <a:rPr lang="en-US" smtClean="0"/>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35591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FEF9DF-2816-448F-9258-BE4200C49CBE}" type="datetimeFigureOut">
              <a:rPr lang="en-US" smtClean="0"/>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4047433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EF9DF-2816-448F-9258-BE4200C49CBE}" type="datetimeFigureOut">
              <a:rPr lang="en-US" smtClean="0"/>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9504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EF9DF-2816-448F-9258-BE4200C49CBE}"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684210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EF9DF-2816-448F-9258-BE4200C49CBE}"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399281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EF9DF-2816-448F-9258-BE4200C49CBE}" type="datetimeFigureOut">
              <a:rPr lang="en-US" smtClean="0"/>
              <a:t>10/17/2023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37886D-87A0-4DED-A09A-B9C71317C31D}" type="slidenum">
              <a:rPr lang="en-US" smtClean="0"/>
              <a:t>‹#›</a:t>
            </a:fld>
            <a:endParaRPr lang="en-US"/>
          </a:p>
        </p:txBody>
      </p:sp>
    </p:spTree>
    <p:extLst>
      <p:ext uri="{BB962C8B-B14F-4D97-AF65-F5344CB8AC3E}">
        <p14:creationId xmlns:p14="http://schemas.microsoft.com/office/powerpoint/2010/main" val="2908740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799" y="205412"/>
            <a:ext cx="10461813" cy="1202821"/>
          </a:xfrm>
        </p:spPr>
        <p:txBody>
          <a:bodyPr>
            <a:normAutofit/>
          </a:bodyPr>
          <a:lstStyle/>
          <a:p>
            <a:r>
              <a:rPr lang="en-IN" sz="3200" b="1" dirty="0">
                <a:latin typeface="Algerian" panose="04020705040A02060702" pitchFamily="82" charset="0"/>
              </a:rPr>
              <a:t>GOVERNMENT COLLEGE OF </a:t>
            </a:r>
            <a:r>
              <a:rPr lang="en-IN" sz="3200" b="1" dirty="0" smtClean="0">
                <a:latin typeface="Algerian" panose="04020705040A02060702" pitchFamily="82" charset="0"/>
              </a:rPr>
              <a:t>ENGINEERING </a:t>
            </a:r>
            <a:r>
              <a:rPr lang="en-IN" sz="3200" b="1" dirty="0" err="1" smtClean="0">
                <a:latin typeface="Algerian" panose="04020705040A02060702" pitchFamily="82" charset="0"/>
              </a:rPr>
              <a:t>BARGur</a:t>
            </a:r>
            <a:r>
              <a:rPr lang="en-IN" sz="3200" b="1" dirty="0">
                <a:latin typeface="Algerian" panose="04020705040A02060702" pitchFamily="82" charset="0"/>
              </a:rPr>
              <a:t/>
            </a:r>
            <a:br>
              <a:rPr lang="en-IN" sz="3200" b="1" dirty="0">
                <a:latin typeface="Algerian" panose="04020705040A02060702" pitchFamily="82" charset="0"/>
              </a:rPr>
            </a:br>
            <a:r>
              <a:rPr lang="en-IN" sz="3200" b="1" dirty="0" smtClean="0">
                <a:latin typeface="Algerian" panose="04020705040A02060702" pitchFamily="82" charset="0"/>
              </a:rPr>
              <a:t>(AUTONOMOUS</a:t>
            </a:r>
            <a:r>
              <a:rPr lang="en-IN" sz="3200" b="1" dirty="0">
                <a:latin typeface="Algerian" panose="04020705040A02060702" pitchFamily="82" charset="0"/>
              </a:rPr>
              <a:t>)</a:t>
            </a:r>
            <a:endParaRPr lang="en-US" sz="3200" b="1" dirty="0">
              <a:latin typeface="Algerian" panose="04020705040A02060702" pitchFamily="82" charset="0"/>
            </a:endParaRPr>
          </a:p>
        </p:txBody>
      </p:sp>
      <p:sp>
        <p:nvSpPr>
          <p:cNvPr id="3" name="Subtitle 2"/>
          <p:cNvSpPr>
            <a:spLocks noGrp="1"/>
          </p:cNvSpPr>
          <p:nvPr>
            <p:ph type="subTitle" idx="1"/>
          </p:nvPr>
        </p:nvSpPr>
        <p:spPr>
          <a:xfrm>
            <a:off x="645458" y="1559859"/>
            <a:ext cx="11062447" cy="4957482"/>
          </a:xfrm>
        </p:spPr>
        <p:txBody>
          <a:bodyPr>
            <a:normAutofit/>
          </a:bodyPr>
          <a:lstStyle/>
          <a:p>
            <a:pPr algn="l"/>
            <a:r>
              <a:rPr lang="en-US" sz="2800" b="1" dirty="0" smtClean="0">
                <a:latin typeface="Times New Roman" panose="02020603050405020304" pitchFamily="18" charset="0"/>
                <a:cs typeface="Times New Roman" panose="02020603050405020304" pitchFamily="18" charset="0"/>
              </a:rPr>
              <a:t>PROJECT TITLE: </a:t>
            </a:r>
            <a:r>
              <a:rPr lang="en-US" sz="2800" dirty="0" smtClean="0">
                <a:latin typeface="Times New Roman" panose="02020603050405020304" pitchFamily="18" charset="0"/>
                <a:cs typeface="Times New Roman" panose="02020603050405020304" pitchFamily="18" charset="0"/>
              </a:rPr>
              <a:t>Image recognition with IBM Cloud visual recognition.</a:t>
            </a:r>
          </a:p>
          <a:p>
            <a:pPr algn="l"/>
            <a:endParaRPr lang="en-US" sz="2800" dirty="0">
              <a:latin typeface="Times New Roman" panose="02020603050405020304" pitchFamily="18" charset="0"/>
              <a:cs typeface="Times New Roman" panose="02020603050405020304" pitchFamily="18" charset="0"/>
            </a:endParaRPr>
          </a:p>
          <a:p>
            <a:pPr algn="l"/>
            <a:r>
              <a:rPr lang="en-US" sz="2800" b="1" dirty="0" smtClean="0">
                <a:latin typeface="Times New Roman" panose="02020603050405020304" pitchFamily="18" charset="0"/>
                <a:cs typeface="Times New Roman" panose="02020603050405020304" pitchFamily="18" charset="0"/>
              </a:rPr>
              <a:t>TEAM MEMBERS:</a:t>
            </a:r>
            <a:r>
              <a:rPr lang="en-US" sz="2800" dirty="0" smtClean="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indent="3136900" algn="l"/>
            <a:r>
              <a:rPr lang="en-US" sz="2800" dirty="0" err="1" smtClean="0">
                <a:latin typeface="Times New Roman" panose="02020603050405020304" pitchFamily="18" charset="0"/>
                <a:cs typeface="Times New Roman" panose="02020603050405020304" pitchFamily="18" charset="0"/>
              </a:rPr>
              <a:t>Swetha.S</a:t>
            </a:r>
            <a:endParaRPr lang="en-US" sz="2800" dirty="0" smtClean="0">
              <a:latin typeface="Times New Roman" panose="02020603050405020304" pitchFamily="18" charset="0"/>
              <a:cs typeface="Times New Roman" panose="02020603050405020304" pitchFamily="18" charset="0"/>
            </a:endParaRPr>
          </a:p>
          <a:p>
            <a:pPr indent="3136900" algn="l"/>
            <a:r>
              <a:rPr lang="en-US" sz="2800" dirty="0" err="1" smtClean="0">
                <a:latin typeface="Times New Roman" panose="02020603050405020304" pitchFamily="18" charset="0"/>
                <a:cs typeface="Times New Roman" panose="02020603050405020304" pitchFamily="18" charset="0"/>
              </a:rPr>
              <a:t>Sruthi.M.P</a:t>
            </a:r>
            <a:endParaRPr lang="en-US" sz="2800" dirty="0" smtClean="0">
              <a:latin typeface="Times New Roman" panose="02020603050405020304" pitchFamily="18" charset="0"/>
              <a:cs typeface="Times New Roman" panose="02020603050405020304" pitchFamily="18" charset="0"/>
            </a:endParaRPr>
          </a:p>
          <a:p>
            <a:pPr indent="3136900" algn="l"/>
            <a:r>
              <a:rPr lang="en-US" sz="2800" dirty="0" err="1" smtClean="0">
                <a:latin typeface="Times New Roman" panose="02020603050405020304" pitchFamily="18" charset="0"/>
                <a:cs typeface="Times New Roman" panose="02020603050405020304" pitchFamily="18" charset="0"/>
              </a:rPr>
              <a:t>Kiruthika.P</a:t>
            </a:r>
            <a:endParaRPr lang="en-US" sz="2800" dirty="0" smtClean="0">
              <a:latin typeface="Times New Roman" panose="02020603050405020304" pitchFamily="18" charset="0"/>
              <a:cs typeface="Times New Roman" panose="02020603050405020304" pitchFamily="18" charset="0"/>
            </a:endParaRPr>
          </a:p>
          <a:p>
            <a:pPr indent="3136900" algn="l"/>
            <a:r>
              <a:rPr lang="en-US" sz="2800" dirty="0" smtClean="0">
                <a:latin typeface="Times New Roman" panose="02020603050405020304" pitchFamily="18" charset="0"/>
                <a:cs typeface="Times New Roman" panose="02020603050405020304" pitchFamily="18" charset="0"/>
              </a:rPr>
              <a:t>Jenifer </a:t>
            </a:r>
            <a:r>
              <a:rPr lang="en-US" sz="2800" dirty="0" err="1" smtClean="0">
                <a:latin typeface="Times New Roman" panose="02020603050405020304" pitchFamily="18" charset="0"/>
                <a:cs typeface="Times New Roman" panose="02020603050405020304" pitchFamily="18" charset="0"/>
              </a:rPr>
              <a:t>Sugnathi.S</a:t>
            </a:r>
            <a:endParaRPr lang="en-US" sz="2800" dirty="0" smtClean="0">
              <a:latin typeface="Times New Roman" panose="02020603050405020304" pitchFamily="18" charset="0"/>
              <a:cs typeface="Times New Roman" panose="02020603050405020304" pitchFamily="18" charset="0"/>
            </a:endParaRPr>
          </a:p>
          <a:p>
            <a:pPr indent="3136900" algn="l"/>
            <a:r>
              <a:rPr lang="en-US" sz="2800" dirty="0" smtClean="0">
                <a:latin typeface="Times New Roman" panose="02020603050405020304" pitchFamily="18" charset="0"/>
                <a:cs typeface="Times New Roman" panose="02020603050405020304" pitchFamily="18" charset="0"/>
              </a:rPr>
              <a:t>Latha </a:t>
            </a:r>
            <a:r>
              <a:rPr lang="en-US" sz="2800" dirty="0" err="1" smtClean="0">
                <a:latin typeface="Times New Roman" panose="02020603050405020304" pitchFamily="18" charset="0"/>
                <a:cs typeface="Times New Roman" panose="02020603050405020304" pitchFamily="18" charset="0"/>
              </a:rPr>
              <a:t>Mangeskar.M.S</a:t>
            </a:r>
            <a:endParaRPr lang="en-US" sz="2800" dirty="0" smtClean="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08939" y="279454"/>
            <a:ext cx="1038860" cy="1054735"/>
          </a:xfrm>
          <a:prstGeom prst="rect">
            <a:avLst/>
          </a:prstGeom>
        </p:spPr>
      </p:pic>
    </p:spTree>
    <p:extLst>
      <p:ext uri="{BB962C8B-B14F-4D97-AF65-F5344CB8AC3E}">
        <p14:creationId xmlns:p14="http://schemas.microsoft.com/office/powerpoint/2010/main" val="765783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740" y="224117"/>
            <a:ext cx="9811871" cy="803182"/>
          </a:xfrm>
        </p:spPr>
        <p:txBody>
          <a:bodyPr>
            <a:normAutofit/>
          </a:bodyPr>
          <a:lstStyle/>
          <a:p>
            <a:r>
              <a:rPr lang="en-US" sz="3200" b="1" dirty="0" err="1">
                <a:latin typeface="Times New Roman" panose="02020603050405020304" pitchFamily="18" charset="0"/>
                <a:cs typeface="Times New Roman" panose="02020603050405020304" pitchFamily="18" charset="0"/>
              </a:rPr>
              <a:t>Relu</a:t>
            </a:r>
            <a:r>
              <a:rPr lang="en-US" sz="3200" b="1" dirty="0">
                <a:latin typeface="Times New Roman" panose="02020603050405020304" pitchFamily="18" charset="0"/>
                <a:cs typeface="Times New Roman" panose="02020603050405020304" pitchFamily="18" charset="0"/>
              </a:rPr>
              <a:t> Rectifier:</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54424" y="1228165"/>
            <a:ext cx="10699376" cy="4948798"/>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Purpose</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725488" indent="-4572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ncrease </a:t>
            </a:r>
            <a:r>
              <a:rPr lang="en-US" dirty="0">
                <a:latin typeface="Times New Roman" panose="02020603050405020304" pitchFamily="18" charset="0"/>
                <a:cs typeface="Times New Roman" panose="02020603050405020304" pitchFamily="18" charset="0"/>
              </a:rPr>
              <a:t>non-linearity of images so they can be easily separable</a:t>
            </a:r>
            <a:r>
              <a:rPr lang="en-US" dirty="0" smtClean="0">
                <a:latin typeface="Times New Roman" panose="02020603050405020304" pitchFamily="18" charset="0"/>
                <a:cs typeface="Times New Roman" panose="02020603050405020304" pitchFamily="18" charset="0"/>
              </a:rPr>
              <a:t>.</a:t>
            </a:r>
          </a:p>
          <a:p>
            <a:pPr marL="725488" indent="-4572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Normally, images are highly non-linear because there are many details related to intensity, borders, etc. </a:t>
            </a:r>
            <a:endParaRPr lang="en-US" dirty="0" smtClean="0">
              <a:latin typeface="Times New Roman" panose="02020603050405020304" pitchFamily="18" charset="0"/>
              <a:cs typeface="Times New Roman" panose="02020603050405020304" pitchFamily="18" charset="0"/>
            </a:endParaRPr>
          </a:p>
          <a:p>
            <a:pPr marL="725488" indent="-4572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convolutional layer can result in linear feature maps, so this step is highly crucial.</a:t>
            </a:r>
          </a:p>
          <a:p>
            <a:pPr marL="0" indent="0">
              <a:buNone/>
            </a:pPr>
            <a:r>
              <a:rPr lang="en-US" b="1" dirty="0">
                <a:latin typeface="Times New Roman" panose="02020603050405020304" pitchFamily="18" charset="0"/>
                <a:cs typeface="Times New Roman" panose="02020603050405020304" pitchFamily="18" charset="0"/>
              </a:rPr>
              <a:t>Operation:</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725488" indent="-4572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rectifier is applied to the feature map</a:t>
            </a:r>
          </a:p>
          <a:p>
            <a:pPr marL="0" indent="0">
              <a:buNone/>
            </a:pPr>
            <a:r>
              <a:rPr lang="en-US" b="1" dirty="0">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725488" indent="-4572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output of this layer is a feature map with higher non-linearity.</a:t>
            </a:r>
          </a:p>
        </p:txBody>
      </p:sp>
    </p:spTree>
    <p:extLst>
      <p:ext uri="{BB962C8B-B14F-4D97-AF65-F5344CB8AC3E}">
        <p14:creationId xmlns:p14="http://schemas.microsoft.com/office/powerpoint/2010/main" val="2006779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094" y="242047"/>
            <a:ext cx="9856694" cy="722500"/>
          </a:xfrm>
        </p:spPr>
        <p:txBody>
          <a:bodyPr>
            <a:normAutofit/>
          </a:bodyPr>
          <a:lstStyle/>
          <a:p>
            <a:pPr marL="0" indent="0"/>
            <a:r>
              <a:rPr lang="en-US" sz="3200" b="1" dirty="0">
                <a:latin typeface="Times New Roman" panose="02020603050405020304" pitchFamily="18" charset="0"/>
                <a:cs typeface="Times New Roman" panose="02020603050405020304" pitchFamily="18" charset="0"/>
              </a:rPr>
              <a:t>Maximum Pooling layer:</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4094" y="1066800"/>
            <a:ext cx="10869706" cy="5110163"/>
          </a:xfrm>
        </p:spPr>
        <p:txBody>
          <a:bodyPr>
            <a:normAutofit lnSpcReduction="10000"/>
          </a:bodyPr>
          <a:lstStyle/>
          <a:p>
            <a:pPr marL="0" indent="0">
              <a:buNone/>
            </a:pPr>
            <a:r>
              <a:rPr lang="en-US" sz="2400" b="1" dirty="0" smtClean="0">
                <a:latin typeface="Times New Roman" panose="02020603050405020304" pitchFamily="18" charset="0"/>
                <a:cs typeface="Times New Roman" panose="02020603050405020304" pitchFamily="18" charset="0"/>
              </a:rPr>
              <a:t>Purpose</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Distinguish features if they are distorted. The main purpose is to detect features even if there is a slight difference in the feature itself.</a:t>
            </a:r>
          </a:p>
          <a:p>
            <a:pPr marL="0" indent="0">
              <a:buNone/>
            </a:pPr>
            <a:r>
              <a:rPr lang="en-US" sz="2400" b="1" dirty="0">
                <a:latin typeface="Times New Roman" panose="02020603050405020304" pitchFamily="18" charset="0"/>
                <a:cs typeface="Times New Roman" panose="02020603050405020304" pitchFamily="18" charset="0"/>
              </a:rPr>
              <a:t>Operation:</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Maximum </a:t>
            </a:r>
            <a:r>
              <a:rPr lang="en-US" sz="2400" dirty="0">
                <a:latin typeface="Times New Roman" panose="02020603050405020304" pitchFamily="18" charset="0"/>
                <a:cs typeface="Times New Roman" panose="02020603050405020304" pitchFamily="18" charset="0"/>
              </a:rPr>
              <a:t>pooling finds the maximum value of a certain window.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maximum pooling Layer shifts to the left by a certain number of steps called strides.</a:t>
            </a:r>
          </a:p>
          <a:p>
            <a:pPr marL="0" indent="0">
              <a:buNone/>
            </a:pPr>
            <a:r>
              <a:rPr lang="en-US" sz="2400" b="1" dirty="0">
                <a:latin typeface="Times New Roman" panose="02020603050405020304" pitchFamily="18" charset="0"/>
                <a:cs typeface="Times New Roman" panose="02020603050405020304" pitchFamily="18" charset="0"/>
              </a:rPr>
              <a:t>Output:</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Output </a:t>
            </a:r>
            <a:r>
              <a:rPr lang="en-US" sz="2400" dirty="0">
                <a:latin typeface="Times New Roman" panose="02020603050405020304" pitchFamily="18" charset="0"/>
                <a:cs typeface="Times New Roman" panose="02020603050405020304" pitchFamily="18" charset="0"/>
              </a:rPr>
              <a:t>of this layer is pooled feature map. Pooled feature map has multiple advantages. The output size is always smaller.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Maximum </a:t>
            </a:r>
            <a:r>
              <a:rPr lang="en-US" sz="2400" dirty="0">
                <a:latin typeface="Times New Roman" panose="02020603050405020304" pitchFamily="18" charset="0"/>
                <a:cs typeface="Times New Roman" panose="02020603050405020304" pitchFamily="18" charset="0"/>
              </a:rPr>
              <a:t>values are still present, and these are the locations of highest similarity with the featured filter. In addition, more than 75% of image information that isn’t related to features or is useless are removed.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addition, the Feature map becomes prominent to distortion if the feature value is shifted from its location.</a:t>
            </a:r>
          </a:p>
        </p:txBody>
      </p:sp>
    </p:spTree>
    <p:extLst>
      <p:ext uri="{BB962C8B-B14F-4D97-AF65-F5344CB8AC3E}">
        <p14:creationId xmlns:p14="http://schemas.microsoft.com/office/powerpoint/2010/main" val="3814618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5835"/>
            <a:ext cx="10027024" cy="892829"/>
          </a:xfrm>
        </p:spPr>
        <p:txBody>
          <a:bodyPr>
            <a:normAutofit/>
          </a:bodyPr>
          <a:lstStyle/>
          <a:p>
            <a:r>
              <a:rPr lang="en-US" sz="3200" b="1" dirty="0" smtClean="0">
                <a:latin typeface="Times New Roman" panose="02020603050405020304" pitchFamily="18" charset="0"/>
                <a:cs typeface="Times New Roman" panose="02020603050405020304" pitchFamily="18" charset="0"/>
              </a:rPr>
              <a:t>Flattening and </a:t>
            </a:r>
            <a:r>
              <a:rPr lang="en-US" sz="3200" b="1" dirty="0">
                <a:latin typeface="Times New Roman" panose="02020603050405020304" pitchFamily="18" charset="0"/>
                <a:cs typeface="Times New Roman" panose="02020603050405020304" pitchFamily="18" charset="0"/>
              </a:rPr>
              <a:t>Fully Connected </a:t>
            </a:r>
            <a:r>
              <a:rPr lang="en-US" sz="3200" b="1" dirty="0" smtClean="0">
                <a:latin typeface="Times New Roman" panose="02020603050405020304" pitchFamily="18" charset="0"/>
                <a:cs typeface="Times New Roman" panose="02020603050405020304" pitchFamily="18" charset="0"/>
              </a:rPr>
              <a:t>Layer:</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58906" y="1350496"/>
            <a:ext cx="10515600" cy="4351338"/>
          </a:xfrm>
        </p:spPr>
        <p:txBody>
          <a:bodyPr>
            <a:normAutofit/>
          </a:bodyPr>
          <a:lstStyle/>
          <a:p>
            <a:pPr marL="0" indent="0">
              <a:lnSpc>
                <a:spcPct val="100000"/>
              </a:lnSpc>
              <a:buNone/>
            </a:pPr>
            <a:r>
              <a:rPr lang="en-US" sz="2400" b="1" dirty="0" smtClean="0">
                <a:latin typeface="Times New Roman" panose="02020603050405020304" pitchFamily="18" charset="0"/>
                <a:cs typeface="Times New Roman" panose="02020603050405020304" pitchFamily="18" charset="0"/>
              </a:rPr>
              <a:t>Flattening:</a:t>
            </a:r>
            <a:endParaRPr lang="en-US" sz="2400" b="1" dirty="0">
              <a:latin typeface="Times New Roman" panose="02020603050405020304" pitchFamily="18" charset="0"/>
              <a:cs typeface="Times New Roman" panose="02020603050405020304" pitchFamily="18" charset="0"/>
            </a:endParaRPr>
          </a:p>
          <a:p>
            <a:pPr marL="538163" indent="268288">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Numbers are taken row by row, column by column and put in a single column. </a:t>
            </a:r>
            <a:endParaRPr lang="en-US" sz="2400" dirty="0" smtClean="0">
              <a:latin typeface="Times New Roman" panose="02020603050405020304" pitchFamily="18" charset="0"/>
              <a:cs typeface="Times New Roman" panose="02020603050405020304" pitchFamily="18" charset="0"/>
            </a:endParaRPr>
          </a:p>
          <a:p>
            <a:pPr marL="538163" indent="268288">
              <a:lnSpc>
                <a:spcPct val="10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main purpose of this step is to convert matrix output from the previous layer to a format that can be accepted by ANN.</a:t>
            </a:r>
          </a:p>
          <a:p>
            <a:pPr marL="0" indent="0">
              <a:lnSpc>
                <a:spcPct val="100000"/>
              </a:lnSpc>
              <a:buNone/>
            </a:pPr>
            <a:r>
              <a:rPr lang="en-US" sz="2400" b="1" dirty="0" smtClean="0">
                <a:latin typeface="Times New Roman" panose="02020603050405020304" pitchFamily="18" charset="0"/>
                <a:cs typeface="Times New Roman" panose="02020603050405020304" pitchFamily="18" charset="0"/>
              </a:rPr>
              <a:t>Fully Connected Layer</a:t>
            </a:r>
          </a:p>
          <a:p>
            <a:pPr marL="538163" indent="179388">
              <a:lnSpc>
                <a:spcPct val="10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is an artificial neural network where input is the flattened layer, followed by a group of fully connected layers—finally, the output layer according to categories that we have or objects that need to be detected</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0038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870" y="600635"/>
            <a:ext cx="11102789" cy="5827059"/>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Import </a:t>
            </a:r>
            <a:r>
              <a:rPr lang="en-US" b="1" dirty="0" smtClean="0">
                <a:latin typeface="Times New Roman" panose="02020603050405020304" pitchFamily="18" charset="0"/>
                <a:cs typeface="Times New Roman" panose="02020603050405020304" pitchFamily="18" charset="0"/>
              </a:rPr>
              <a:t>libraries:</a:t>
            </a:r>
          </a:p>
          <a:p>
            <a:pPr marL="0" indent="0">
              <a:buNone/>
            </a:pPr>
            <a:endParaRPr lang="en-US" b="1" dirty="0" smtClean="0">
              <a:latin typeface="Times New Roman" panose="02020603050405020304" pitchFamily="18" charset="0"/>
              <a:cs typeface="Times New Roman" panose="02020603050405020304" pitchFamily="18" charset="0"/>
            </a:endParaRPr>
          </a:p>
          <a:p>
            <a:pPr marL="0" indent="0">
              <a:lnSpc>
                <a:spcPct val="110000"/>
              </a:lnSpc>
              <a:buNone/>
            </a:pPr>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tensorflow</a:t>
            </a:r>
            <a:r>
              <a:rPr lang="en-US" sz="2400" dirty="0">
                <a:latin typeface="Times New Roman" panose="02020603050405020304" pitchFamily="18" charset="0"/>
                <a:cs typeface="Times New Roman" panose="02020603050405020304" pitchFamily="18" charset="0"/>
              </a:rPr>
              <a:t> as </a:t>
            </a:r>
            <a:r>
              <a:rPr lang="en-US" sz="2400" dirty="0" err="1" smtClean="0">
                <a:latin typeface="Times New Roman" panose="02020603050405020304" pitchFamily="18" charset="0"/>
                <a:cs typeface="Times New Roman" panose="02020603050405020304" pitchFamily="18" charset="0"/>
              </a:rPr>
              <a:t>tf</a:t>
            </a:r>
            <a:endParaRPr lang="en-US" sz="2400" dirty="0" smtClean="0">
              <a:latin typeface="Times New Roman" panose="02020603050405020304" pitchFamily="18" charset="0"/>
              <a:cs typeface="Times New Roman" panose="02020603050405020304" pitchFamily="18" charset="0"/>
            </a:endParaRPr>
          </a:p>
          <a:p>
            <a:pPr marL="0" indent="0">
              <a:lnSpc>
                <a:spcPct val="110000"/>
              </a:lnSpc>
              <a:buNone/>
            </a:pPr>
            <a:r>
              <a:rPr lang="en-US" sz="2400" dirty="0" smtClean="0">
                <a:latin typeface="Times New Roman" panose="02020603050405020304" pitchFamily="18" charset="0"/>
                <a:cs typeface="Times New Roman" panose="02020603050405020304" pitchFamily="18" charset="0"/>
              </a:rPr>
              <a:t>from </a:t>
            </a:r>
            <a:r>
              <a:rPr lang="en-US" sz="2400" dirty="0" err="1">
                <a:latin typeface="Times New Roman" panose="02020603050405020304" pitchFamily="18" charset="0"/>
                <a:cs typeface="Times New Roman" panose="02020603050405020304" pitchFamily="18" charset="0"/>
              </a:rPr>
              <a:t>tensorflow.keras.preprocessing.image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import </a:t>
            </a:r>
            <a:r>
              <a:rPr lang="en-US" sz="2400" dirty="0" err="1" smtClean="0">
                <a:latin typeface="Times New Roman" panose="02020603050405020304" pitchFamily="18" charset="0"/>
                <a:cs typeface="Times New Roman" panose="02020603050405020304" pitchFamily="18" charset="0"/>
              </a:rPr>
              <a:t>ImageDataGenerator</a:t>
            </a:r>
            <a:endParaRPr lang="en-US" sz="2400" dirty="0" smtClean="0">
              <a:latin typeface="Times New Roman" panose="02020603050405020304" pitchFamily="18" charset="0"/>
              <a:cs typeface="Times New Roman" panose="02020603050405020304" pitchFamily="18" charset="0"/>
            </a:endParaRPr>
          </a:p>
          <a:p>
            <a:pPr marL="0" indent="0">
              <a:lnSpc>
                <a:spcPct val="110000"/>
              </a:lnSpc>
              <a:buNone/>
            </a:pPr>
            <a:r>
              <a:rPr lang="en-US" sz="2400" b="1" dirty="0">
                <a:latin typeface="Times New Roman" panose="02020603050405020304" pitchFamily="18" charset="0"/>
                <a:cs typeface="Times New Roman" panose="02020603050405020304" pitchFamily="18" charset="0"/>
              </a:rPr>
              <a:t>Data </a:t>
            </a:r>
            <a:r>
              <a:rPr lang="en-US" sz="2400" b="1" dirty="0" smtClean="0">
                <a:latin typeface="Times New Roman" panose="02020603050405020304" pitchFamily="18" charset="0"/>
                <a:cs typeface="Times New Roman" panose="02020603050405020304" pitchFamily="18" charset="0"/>
              </a:rPr>
              <a:t>Preprocessing:</a:t>
            </a:r>
          </a:p>
          <a:p>
            <a:pPr marL="0" indent="0">
              <a:lnSpc>
                <a:spcPct val="110000"/>
              </a:lnSpc>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train_datagen</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ImageDataGenerator</a:t>
            </a:r>
            <a:r>
              <a:rPr lang="en-US" sz="2400" dirty="0">
                <a:latin typeface="Times New Roman" panose="02020603050405020304" pitchFamily="18" charset="0"/>
                <a:cs typeface="Times New Roman" panose="02020603050405020304" pitchFamily="18" charset="0"/>
              </a:rPr>
              <a:t>( rescale =1./255, </a:t>
            </a:r>
            <a:r>
              <a:rPr lang="en-US" sz="2400" dirty="0" err="1">
                <a:latin typeface="Times New Roman" panose="02020603050405020304" pitchFamily="18" charset="0"/>
                <a:cs typeface="Times New Roman" panose="02020603050405020304" pitchFamily="18" charset="0"/>
              </a:rPr>
              <a:t>zoom_range</a:t>
            </a:r>
            <a:r>
              <a:rPr lang="en-US" sz="2400" dirty="0">
                <a:latin typeface="Times New Roman" panose="02020603050405020304" pitchFamily="18" charset="0"/>
                <a:cs typeface="Times New Roman" panose="02020603050405020304" pitchFamily="18" charset="0"/>
              </a:rPr>
              <a:t> = 0.2, </a:t>
            </a:r>
            <a:r>
              <a:rPr lang="en-US" sz="2400" dirty="0" err="1">
                <a:latin typeface="Times New Roman" panose="02020603050405020304" pitchFamily="18" charset="0"/>
                <a:cs typeface="Times New Roman" panose="02020603050405020304" pitchFamily="18" charset="0"/>
              </a:rPr>
              <a:t>horizontal_flip</a:t>
            </a:r>
            <a:r>
              <a:rPr lang="en-US" sz="2400" dirty="0">
                <a:latin typeface="Times New Roman" panose="02020603050405020304" pitchFamily="18" charset="0"/>
                <a:cs typeface="Times New Roman" panose="02020603050405020304" pitchFamily="18" charset="0"/>
              </a:rPr>
              <a:t> = True</a:t>
            </a:r>
            <a:r>
              <a:rPr lang="en-US" sz="2400" dirty="0" smtClean="0">
                <a:latin typeface="Times New Roman" panose="02020603050405020304" pitchFamily="18" charset="0"/>
                <a:cs typeface="Times New Roman" panose="02020603050405020304" pitchFamily="18" charset="0"/>
              </a:rPr>
              <a:t>)</a:t>
            </a:r>
          </a:p>
          <a:p>
            <a:pPr marL="0" indent="0">
              <a:lnSpc>
                <a:spcPct val="110000"/>
              </a:lnSpc>
              <a:buNone/>
            </a:pPr>
            <a:r>
              <a:rPr lang="en-US" sz="2400" dirty="0" err="1" smtClean="0">
                <a:latin typeface="Times New Roman" panose="02020603050405020304" pitchFamily="18" charset="0"/>
                <a:cs typeface="Times New Roman" panose="02020603050405020304" pitchFamily="18" charset="0"/>
              </a:rPr>
              <a:t>training_set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train_datagen.flow_from_directory</a:t>
            </a:r>
            <a:r>
              <a:rPr lang="en-US" sz="2400" dirty="0">
                <a:latin typeface="Times New Roman" panose="02020603050405020304" pitchFamily="18" charset="0"/>
                <a:cs typeface="Times New Roman" panose="02020603050405020304" pitchFamily="18" charset="0"/>
              </a:rPr>
              <a:t>('link to dataset directory',</a:t>
            </a:r>
            <a:r>
              <a:rPr lang="en-US" sz="2400" dirty="0" err="1">
                <a:latin typeface="Times New Roman" panose="02020603050405020304" pitchFamily="18" charset="0"/>
                <a:cs typeface="Times New Roman" panose="02020603050405020304" pitchFamily="18" charset="0"/>
              </a:rPr>
              <a:t>target_size</a:t>
            </a:r>
            <a:r>
              <a:rPr lang="en-US" sz="2400" dirty="0">
                <a:latin typeface="Times New Roman" panose="02020603050405020304" pitchFamily="18" charset="0"/>
                <a:cs typeface="Times New Roman" panose="02020603050405020304" pitchFamily="18" charset="0"/>
              </a:rPr>
              <a:t> = (64, 64</a:t>
            </a:r>
            <a:r>
              <a:rPr lang="en-US" sz="2400" dirty="0" smtClean="0">
                <a:latin typeface="Times New Roman" panose="02020603050405020304" pitchFamily="18" charset="0"/>
                <a:cs typeface="Times New Roman" panose="02020603050405020304" pitchFamily="18" charset="0"/>
              </a:rPr>
              <a:t>), </a:t>
            </a:r>
          </a:p>
          <a:p>
            <a:pPr marL="0" indent="0">
              <a:lnSpc>
                <a:spcPct val="110000"/>
              </a:lnSpc>
              <a:buNone/>
            </a:pPr>
            <a:r>
              <a:rPr lang="en-US" sz="2400" dirty="0" err="1" smtClean="0">
                <a:latin typeface="Times New Roman" panose="02020603050405020304" pitchFamily="18" charset="0"/>
                <a:cs typeface="Times New Roman" panose="02020603050405020304" pitchFamily="18" charset="0"/>
              </a:rPr>
              <a:t>batch_size</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32,class_mode = 'binary')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2954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447" y="0"/>
            <a:ext cx="8852646" cy="686640"/>
          </a:xfrm>
        </p:spPr>
        <p:txBody>
          <a:bodyPr>
            <a:normAutofit/>
          </a:bodyPr>
          <a:lstStyle/>
          <a:p>
            <a:r>
              <a:rPr lang="en-US" sz="3200" b="1" dirty="0">
                <a:latin typeface="Times New Roman" panose="02020603050405020304" pitchFamily="18" charset="0"/>
                <a:cs typeface="Times New Roman" panose="02020603050405020304" pitchFamily="18" charset="0"/>
              </a:rPr>
              <a:t>Model definition and </a:t>
            </a:r>
            <a:r>
              <a:rPr lang="en-US" sz="3200" b="1" dirty="0" smtClean="0">
                <a:latin typeface="Times New Roman" panose="02020603050405020304" pitchFamily="18" charset="0"/>
                <a:cs typeface="Times New Roman" panose="02020603050405020304" pitchFamily="18" charset="0"/>
              </a:rPr>
              <a:t>training:</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4447" y="546847"/>
            <a:ext cx="11438965" cy="6311153"/>
          </a:xfrm>
        </p:spPr>
        <p:txBody>
          <a:bodyPr>
            <a:noAutofit/>
          </a:bodyPr>
          <a:lstStyle/>
          <a:p>
            <a:pPr marL="179388" indent="-179388">
              <a:buFont typeface="+mj-lt"/>
              <a:buAutoNum type="arabicPeriod"/>
            </a:pPr>
            <a:r>
              <a:rPr lang="en-US" sz="1800" b="1" dirty="0" smtClean="0">
                <a:latin typeface="Times New Roman" panose="02020603050405020304" pitchFamily="18" charset="0"/>
                <a:cs typeface="Times New Roman" panose="02020603050405020304" pitchFamily="18" charset="0"/>
              </a:rPr>
              <a:t>Initialize an instance of the class</a:t>
            </a:r>
          </a:p>
          <a:p>
            <a:pPr marL="0" indent="538163">
              <a:buNone/>
            </a:pPr>
            <a:r>
              <a:rPr lang="en-US" sz="1800" dirty="0" err="1" smtClean="0">
                <a:solidFill>
                  <a:schemeClr val="accent1"/>
                </a:solidFill>
                <a:latin typeface="Times New Roman" panose="02020603050405020304" pitchFamily="18" charset="0"/>
                <a:cs typeface="Times New Roman" panose="02020603050405020304" pitchFamily="18" charset="0"/>
              </a:rPr>
              <a:t>cnn</a:t>
            </a:r>
            <a:r>
              <a:rPr lang="en-US" sz="1800" dirty="0" smtClean="0">
                <a:solidFill>
                  <a:schemeClr val="accent1"/>
                </a:solidFill>
                <a:latin typeface="Times New Roman" panose="02020603050405020304" pitchFamily="18" charset="0"/>
                <a:cs typeface="Times New Roman" panose="02020603050405020304" pitchFamily="18" charset="0"/>
              </a:rPr>
              <a:t> </a:t>
            </a:r>
            <a:r>
              <a:rPr lang="en-US" sz="1800" dirty="0">
                <a:solidFill>
                  <a:schemeClr val="accent1"/>
                </a:solidFill>
                <a:latin typeface="Times New Roman" panose="02020603050405020304" pitchFamily="18" charset="0"/>
                <a:cs typeface="Times New Roman" panose="02020603050405020304" pitchFamily="18" charset="0"/>
              </a:rPr>
              <a:t>= </a:t>
            </a:r>
            <a:r>
              <a:rPr lang="en-US" sz="1800" dirty="0" err="1">
                <a:solidFill>
                  <a:schemeClr val="accent1"/>
                </a:solidFill>
                <a:latin typeface="Times New Roman" panose="02020603050405020304" pitchFamily="18" charset="0"/>
                <a:cs typeface="Times New Roman" panose="02020603050405020304" pitchFamily="18" charset="0"/>
              </a:rPr>
              <a:t>tf.keras.models.Sequential</a:t>
            </a:r>
            <a:r>
              <a:rPr lang="en-US" sz="1800" dirty="0" smtClean="0">
                <a:solidFill>
                  <a:schemeClr val="accent1"/>
                </a:solidFill>
                <a:latin typeface="Times New Roman" panose="02020603050405020304" pitchFamily="18" charset="0"/>
                <a:cs typeface="Times New Roman" panose="02020603050405020304" pitchFamily="18" charset="0"/>
              </a:rPr>
              <a:t>()</a:t>
            </a:r>
          </a:p>
          <a:p>
            <a:pPr marL="0" indent="0">
              <a:buNone/>
            </a:pPr>
            <a:r>
              <a:rPr lang="en-US" sz="1800" b="1" dirty="0" smtClean="0">
                <a:latin typeface="Times New Roman" panose="02020603050405020304" pitchFamily="18" charset="0"/>
                <a:cs typeface="Times New Roman" panose="02020603050405020304" pitchFamily="18" charset="0"/>
              </a:rPr>
              <a:t>2.Initialize convolutional Network </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Build Initial convolutional layer of CNN with an input shape corresponding to target image output. Note that filter and kernel size varies accordingly.</a:t>
            </a:r>
          </a:p>
          <a:p>
            <a:pPr marL="0" indent="538163">
              <a:buNone/>
            </a:pPr>
            <a:r>
              <a:rPr lang="en-US" sz="1800" dirty="0" err="1" smtClean="0">
                <a:solidFill>
                  <a:schemeClr val="accent1"/>
                </a:solidFill>
                <a:latin typeface="Times New Roman" panose="02020603050405020304" pitchFamily="18" charset="0"/>
                <a:cs typeface="Times New Roman" panose="02020603050405020304" pitchFamily="18" charset="0"/>
              </a:rPr>
              <a:t>cnn.add</a:t>
            </a:r>
            <a:r>
              <a:rPr lang="en-US" sz="1800" dirty="0" smtClean="0">
                <a:solidFill>
                  <a:schemeClr val="accent1"/>
                </a:solidFill>
                <a:latin typeface="Times New Roman" panose="02020603050405020304" pitchFamily="18" charset="0"/>
                <a:cs typeface="Times New Roman" panose="02020603050405020304" pitchFamily="18" charset="0"/>
              </a:rPr>
              <a:t>(tf.keras.layers.Conv2D(filters=5, </a:t>
            </a:r>
            <a:r>
              <a:rPr lang="en-US" sz="1800" dirty="0" err="1">
                <a:solidFill>
                  <a:schemeClr val="accent1"/>
                </a:solidFill>
                <a:latin typeface="Times New Roman" panose="02020603050405020304" pitchFamily="18" charset="0"/>
                <a:cs typeface="Times New Roman" panose="02020603050405020304" pitchFamily="18" charset="0"/>
              </a:rPr>
              <a:t>kernel_size</a:t>
            </a:r>
            <a:r>
              <a:rPr lang="en-US" sz="1800" dirty="0">
                <a:solidFill>
                  <a:schemeClr val="accent1"/>
                </a:solidFill>
                <a:latin typeface="Times New Roman" panose="02020603050405020304" pitchFamily="18" charset="0"/>
                <a:cs typeface="Times New Roman" panose="02020603050405020304" pitchFamily="18" charset="0"/>
              </a:rPr>
              <a:t>=3, activation='</a:t>
            </a:r>
            <a:r>
              <a:rPr lang="en-US" sz="1800" dirty="0" err="1">
                <a:solidFill>
                  <a:schemeClr val="accent1"/>
                </a:solidFill>
                <a:latin typeface="Times New Roman" panose="02020603050405020304" pitchFamily="18" charset="0"/>
                <a:cs typeface="Times New Roman" panose="02020603050405020304" pitchFamily="18" charset="0"/>
              </a:rPr>
              <a:t>relu</a:t>
            </a:r>
            <a:r>
              <a:rPr lang="en-US" sz="1800" dirty="0">
                <a:solidFill>
                  <a:schemeClr val="accent1"/>
                </a:solidFill>
                <a:latin typeface="Times New Roman" panose="02020603050405020304" pitchFamily="18" charset="0"/>
                <a:cs typeface="Times New Roman" panose="02020603050405020304" pitchFamily="18" charset="0"/>
              </a:rPr>
              <a:t>', </a:t>
            </a:r>
            <a:r>
              <a:rPr lang="en-US" sz="1800" dirty="0" err="1">
                <a:solidFill>
                  <a:schemeClr val="accent1"/>
                </a:solidFill>
                <a:latin typeface="Times New Roman" panose="02020603050405020304" pitchFamily="18" charset="0"/>
                <a:cs typeface="Times New Roman" panose="02020603050405020304" pitchFamily="18" charset="0"/>
              </a:rPr>
              <a:t>input_shape</a:t>
            </a:r>
            <a:r>
              <a:rPr lang="en-US" sz="1800" dirty="0">
                <a:solidFill>
                  <a:schemeClr val="accent1"/>
                </a:solidFill>
                <a:latin typeface="Times New Roman" panose="02020603050405020304" pitchFamily="18" charset="0"/>
                <a:cs typeface="Times New Roman" panose="02020603050405020304" pitchFamily="18" charset="0"/>
              </a:rPr>
              <a:t>=[64, 64, 3]))) </a:t>
            </a:r>
          </a:p>
          <a:p>
            <a:pP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Add </a:t>
            </a:r>
            <a:r>
              <a:rPr lang="en-US" sz="1800" dirty="0">
                <a:latin typeface="Times New Roman" panose="02020603050405020304" pitchFamily="18" charset="0"/>
                <a:cs typeface="Times New Roman" panose="02020603050405020304" pitchFamily="18" charset="0"/>
              </a:rPr>
              <a:t>Maximum pooling layer, where pool size and strides can vary accordingly</a:t>
            </a:r>
            <a:r>
              <a:rPr lang="en-US" sz="1800" dirty="0" smtClean="0">
                <a:latin typeface="Times New Roman" panose="02020603050405020304" pitchFamily="18" charset="0"/>
                <a:cs typeface="Times New Roman" panose="02020603050405020304" pitchFamily="18" charset="0"/>
              </a:rPr>
              <a:t>.</a:t>
            </a:r>
          </a:p>
          <a:p>
            <a:pPr marL="0" indent="534988">
              <a:buNone/>
            </a:pPr>
            <a:r>
              <a:rPr lang="en-US" sz="1800" dirty="0" err="1" smtClean="0">
                <a:solidFill>
                  <a:schemeClr val="accent1"/>
                </a:solidFill>
                <a:latin typeface="Times New Roman" panose="02020603050405020304" pitchFamily="18" charset="0"/>
                <a:cs typeface="Times New Roman" panose="02020603050405020304" pitchFamily="18" charset="0"/>
              </a:rPr>
              <a:t>cnn.add</a:t>
            </a:r>
            <a:r>
              <a:rPr lang="en-US" sz="1800" dirty="0" smtClean="0">
                <a:solidFill>
                  <a:schemeClr val="accent1"/>
                </a:solidFill>
                <a:latin typeface="Times New Roman" panose="02020603050405020304" pitchFamily="18" charset="0"/>
                <a:cs typeface="Times New Roman" panose="02020603050405020304" pitchFamily="18" charset="0"/>
              </a:rPr>
              <a:t>(tf.keras.layers.MaxPool2D(</a:t>
            </a:r>
            <a:r>
              <a:rPr lang="en-US" sz="1800" dirty="0" err="1" smtClean="0">
                <a:solidFill>
                  <a:schemeClr val="accent1"/>
                </a:solidFill>
                <a:latin typeface="Times New Roman" panose="02020603050405020304" pitchFamily="18" charset="0"/>
                <a:cs typeface="Times New Roman" panose="02020603050405020304" pitchFamily="18" charset="0"/>
              </a:rPr>
              <a:t>pool_size</a:t>
            </a:r>
            <a:r>
              <a:rPr lang="en-US" sz="1800" dirty="0" smtClean="0">
                <a:solidFill>
                  <a:schemeClr val="accent1"/>
                </a:solidFill>
                <a:latin typeface="Times New Roman" panose="02020603050405020304" pitchFamily="18" charset="0"/>
                <a:cs typeface="Times New Roman" panose="02020603050405020304" pitchFamily="18" charset="0"/>
              </a:rPr>
              <a:t>=2</a:t>
            </a:r>
            <a:r>
              <a:rPr lang="en-US" sz="1800" dirty="0">
                <a:solidFill>
                  <a:schemeClr val="accent1"/>
                </a:solidFill>
                <a:latin typeface="Times New Roman" panose="02020603050405020304" pitchFamily="18" charset="0"/>
                <a:cs typeface="Times New Roman" panose="02020603050405020304" pitchFamily="18" charset="0"/>
              </a:rPr>
              <a:t>, strides=2)) </a:t>
            </a:r>
            <a:endParaRPr lang="en-US" sz="18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Add </a:t>
            </a:r>
            <a:r>
              <a:rPr lang="en-US" sz="1800" dirty="0">
                <a:latin typeface="Times New Roman" panose="02020603050405020304" pitchFamily="18" charset="0"/>
                <a:cs typeface="Times New Roman" panose="02020603050405020304" pitchFamily="18" charset="0"/>
              </a:rPr>
              <a:t>Convolutional + Maximum pooling layer according to required network architecture</a:t>
            </a:r>
            <a:r>
              <a:rPr lang="en-US" sz="1800" dirty="0" smtClean="0">
                <a:latin typeface="Times New Roman" panose="02020603050405020304" pitchFamily="18" charset="0"/>
                <a:cs typeface="Times New Roman" panose="02020603050405020304" pitchFamily="18" charset="0"/>
              </a:rPr>
              <a:t>.</a:t>
            </a:r>
          </a:p>
          <a:p>
            <a:pPr marL="0" indent="534988">
              <a:buNone/>
            </a:pPr>
            <a:r>
              <a:rPr lang="en-US" sz="1800" dirty="0" err="1" smtClean="0">
                <a:solidFill>
                  <a:schemeClr val="accent1"/>
                </a:solidFill>
                <a:latin typeface="Times New Roman" panose="02020603050405020304" pitchFamily="18" charset="0"/>
                <a:cs typeface="Times New Roman" panose="02020603050405020304" pitchFamily="18" charset="0"/>
              </a:rPr>
              <a:t>cnn.add</a:t>
            </a:r>
            <a:r>
              <a:rPr lang="en-US" sz="1800" dirty="0" smtClean="0">
                <a:solidFill>
                  <a:schemeClr val="accent1"/>
                </a:solidFill>
                <a:latin typeface="Times New Roman" panose="02020603050405020304" pitchFamily="18" charset="0"/>
                <a:cs typeface="Times New Roman" panose="02020603050405020304" pitchFamily="18" charset="0"/>
              </a:rPr>
              <a:t>(tf.keras.layers.Conv2D(filters=32</a:t>
            </a:r>
            <a:r>
              <a:rPr lang="en-US" sz="1800" dirty="0">
                <a:solidFill>
                  <a:schemeClr val="accent1"/>
                </a:solidFill>
                <a:latin typeface="Times New Roman" panose="02020603050405020304" pitchFamily="18" charset="0"/>
                <a:cs typeface="Times New Roman" panose="02020603050405020304" pitchFamily="18" charset="0"/>
              </a:rPr>
              <a:t>, </a:t>
            </a:r>
            <a:r>
              <a:rPr lang="en-US" sz="1800" dirty="0" err="1">
                <a:solidFill>
                  <a:schemeClr val="accent1"/>
                </a:solidFill>
                <a:latin typeface="Times New Roman" panose="02020603050405020304" pitchFamily="18" charset="0"/>
                <a:cs typeface="Times New Roman" panose="02020603050405020304" pitchFamily="18" charset="0"/>
              </a:rPr>
              <a:t>kernel_size</a:t>
            </a:r>
            <a:r>
              <a:rPr lang="en-US" sz="1800" dirty="0">
                <a:solidFill>
                  <a:schemeClr val="accent1"/>
                </a:solidFill>
                <a:latin typeface="Times New Roman" panose="02020603050405020304" pitchFamily="18" charset="0"/>
                <a:cs typeface="Times New Roman" panose="02020603050405020304" pitchFamily="18" charset="0"/>
              </a:rPr>
              <a:t>=3, activation='</a:t>
            </a:r>
            <a:r>
              <a:rPr lang="en-US" sz="1800" dirty="0" err="1">
                <a:solidFill>
                  <a:schemeClr val="accent1"/>
                </a:solidFill>
                <a:latin typeface="Times New Roman" panose="02020603050405020304" pitchFamily="18" charset="0"/>
                <a:cs typeface="Times New Roman" panose="02020603050405020304" pitchFamily="18" charset="0"/>
              </a:rPr>
              <a:t>relu</a:t>
            </a:r>
            <a:r>
              <a:rPr lang="en-US" sz="1800" dirty="0" smtClean="0">
                <a:solidFill>
                  <a:schemeClr val="accent1"/>
                </a:solidFill>
                <a:latin typeface="Times New Roman" panose="02020603050405020304" pitchFamily="18" charset="0"/>
                <a:cs typeface="Times New Roman" panose="02020603050405020304" pitchFamily="18" charset="0"/>
              </a:rPr>
              <a:t>'))</a:t>
            </a:r>
          </a:p>
          <a:p>
            <a:pPr marL="0" indent="534988">
              <a:buNone/>
            </a:pPr>
            <a:r>
              <a:rPr lang="en-US" sz="1800" dirty="0" err="1" smtClean="0">
                <a:solidFill>
                  <a:schemeClr val="accent1"/>
                </a:solidFill>
                <a:latin typeface="Times New Roman" panose="02020603050405020304" pitchFamily="18" charset="0"/>
                <a:cs typeface="Times New Roman" panose="02020603050405020304" pitchFamily="18" charset="0"/>
              </a:rPr>
              <a:t>cnn.add</a:t>
            </a:r>
            <a:r>
              <a:rPr lang="en-US" sz="1800" dirty="0" smtClean="0">
                <a:solidFill>
                  <a:schemeClr val="accent1"/>
                </a:solidFill>
                <a:latin typeface="Times New Roman" panose="02020603050405020304" pitchFamily="18" charset="0"/>
                <a:cs typeface="Times New Roman" panose="02020603050405020304" pitchFamily="18" charset="0"/>
              </a:rPr>
              <a:t>(tf.keras.layers.MaxPool2D(</a:t>
            </a:r>
            <a:r>
              <a:rPr lang="en-US" sz="1800" dirty="0" err="1" smtClean="0">
                <a:solidFill>
                  <a:schemeClr val="accent1"/>
                </a:solidFill>
                <a:latin typeface="Times New Roman" panose="02020603050405020304" pitchFamily="18" charset="0"/>
                <a:cs typeface="Times New Roman" panose="02020603050405020304" pitchFamily="18" charset="0"/>
              </a:rPr>
              <a:t>pool_size</a:t>
            </a:r>
            <a:r>
              <a:rPr lang="en-US" sz="1800" dirty="0" smtClean="0">
                <a:solidFill>
                  <a:schemeClr val="accent1"/>
                </a:solidFill>
                <a:latin typeface="Times New Roman" panose="02020603050405020304" pitchFamily="18" charset="0"/>
                <a:cs typeface="Times New Roman" panose="02020603050405020304" pitchFamily="18" charset="0"/>
              </a:rPr>
              <a:t>=2</a:t>
            </a:r>
            <a:r>
              <a:rPr lang="en-US" sz="1800" dirty="0">
                <a:solidFill>
                  <a:schemeClr val="accent1"/>
                </a:solidFill>
                <a:latin typeface="Times New Roman" panose="02020603050405020304" pitchFamily="18" charset="0"/>
                <a:cs typeface="Times New Roman" panose="02020603050405020304" pitchFamily="18" charset="0"/>
              </a:rPr>
              <a:t>, strides=2)) </a:t>
            </a:r>
          </a:p>
          <a:p>
            <a:pP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Add Flattening layer</a:t>
            </a:r>
          </a:p>
          <a:p>
            <a:pPr marL="0" indent="534988">
              <a:buNone/>
            </a:pPr>
            <a:r>
              <a:rPr lang="en-US" sz="1800" dirty="0" err="1" smtClean="0">
                <a:solidFill>
                  <a:schemeClr val="accent1"/>
                </a:solidFill>
                <a:latin typeface="Times New Roman" panose="02020603050405020304" pitchFamily="18" charset="0"/>
                <a:cs typeface="Times New Roman" panose="02020603050405020304" pitchFamily="18" charset="0"/>
              </a:rPr>
              <a:t>cnn.add</a:t>
            </a:r>
            <a:r>
              <a:rPr lang="en-US" sz="1800" dirty="0" smtClean="0">
                <a:solidFill>
                  <a:schemeClr val="accent1"/>
                </a:solidFill>
                <a:latin typeface="Times New Roman" panose="02020603050405020304" pitchFamily="18" charset="0"/>
                <a:cs typeface="Times New Roman" panose="02020603050405020304" pitchFamily="18" charset="0"/>
              </a:rPr>
              <a:t>(</a:t>
            </a:r>
            <a:r>
              <a:rPr lang="en-US" sz="1800" dirty="0" err="1" smtClean="0">
                <a:solidFill>
                  <a:schemeClr val="accent1"/>
                </a:solidFill>
                <a:latin typeface="Times New Roman" panose="02020603050405020304" pitchFamily="18" charset="0"/>
                <a:cs typeface="Times New Roman" panose="02020603050405020304" pitchFamily="18" charset="0"/>
              </a:rPr>
              <a:t>tf.keras.layers.Flatten</a:t>
            </a:r>
            <a:r>
              <a:rPr lang="en-US" sz="1800" dirty="0" smtClean="0">
                <a:solidFill>
                  <a:schemeClr val="accent1"/>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Add Artificial Neural Network, where layers and number of neurons can vary accordingly.</a:t>
            </a:r>
          </a:p>
          <a:p>
            <a:pPr marL="0" indent="534988">
              <a:buNone/>
            </a:pPr>
            <a:r>
              <a:rPr lang="en-US" sz="1800" dirty="0" err="1" smtClean="0">
                <a:solidFill>
                  <a:schemeClr val="accent1"/>
                </a:solidFill>
                <a:latin typeface="Times New Roman" panose="02020603050405020304" pitchFamily="18" charset="0"/>
                <a:cs typeface="Times New Roman" panose="02020603050405020304" pitchFamily="18" charset="0"/>
              </a:rPr>
              <a:t>cnn.add</a:t>
            </a:r>
            <a:r>
              <a:rPr lang="en-US" sz="1800" dirty="0" smtClean="0">
                <a:solidFill>
                  <a:schemeClr val="accent1"/>
                </a:solidFill>
                <a:latin typeface="Times New Roman" panose="02020603050405020304" pitchFamily="18" charset="0"/>
                <a:cs typeface="Times New Roman" panose="02020603050405020304" pitchFamily="18" charset="0"/>
              </a:rPr>
              <a:t>(</a:t>
            </a:r>
            <a:r>
              <a:rPr lang="en-US" sz="1800" dirty="0" err="1" smtClean="0">
                <a:solidFill>
                  <a:schemeClr val="accent1"/>
                </a:solidFill>
                <a:latin typeface="Times New Roman" panose="02020603050405020304" pitchFamily="18" charset="0"/>
                <a:cs typeface="Times New Roman" panose="02020603050405020304" pitchFamily="18" charset="0"/>
              </a:rPr>
              <a:t>tf.keras.layers.Dense</a:t>
            </a:r>
            <a:r>
              <a:rPr lang="en-US" sz="1800" dirty="0" smtClean="0">
                <a:solidFill>
                  <a:schemeClr val="accent1"/>
                </a:solidFill>
                <a:latin typeface="Times New Roman" panose="02020603050405020304" pitchFamily="18" charset="0"/>
                <a:cs typeface="Times New Roman" panose="02020603050405020304" pitchFamily="18" charset="0"/>
              </a:rPr>
              <a:t>(units=128, activation='</a:t>
            </a:r>
            <a:r>
              <a:rPr lang="en-US" sz="1800" dirty="0" err="1" smtClean="0">
                <a:solidFill>
                  <a:schemeClr val="accent1"/>
                </a:solidFill>
                <a:latin typeface="Times New Roman" panose="02020603050405020304" pitchFamily="18" charset="0"/>
                <a:cs typeface="Times New Roman" panose="02020603050405020304" pitchFamily="18" charset="0"/>
              </a:rPr>
              <a:t>relu</a:t>
            </a:r>
            <a:r>
              <a:rPr lang="en-US" sz="1800" dirty="0" smtClean="0">
                <a:solidFill>
                  <a:schemeClr val="accent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 Add final layer output, where several neurons are according to categories.</a:t>
            </a:r>
          </a:p>
          <a:p>
            <a:pPr marL="0" indent="534988">
              <a:buNone/>
            </a:pPr>
            <a:r>
              <a:rPr lang="en-US" sz="1800" dirty="0" err="1" smtClean="0">
                <a:solidFill>
                  <a:schemeClr val="accent1"/>
                </a:solidFill>
                <a:latin typeface="Times New Roman" panose="02020603050405020304" pitchFamily="18" charset="0"/>
                <a:cs typeface="Times New Roman" panose="02020603050405020304" pitchFamily="18" charset="0"/>
              </a:rPr>
              <a:t>cnn.add</a:t>
            </a:r>
            <a:r>
              <a:rPr lang="en-US" sz="1800" dirty="0" smtClean="0">
                <a:solidFill>
                  <a:schemeClr val="accent1"/>
                </a:solidFill>
                <a:latin typeface="Times New Roman" panose="02020603050405020304" pitchFamily="18" charset="0"/>
                <a:cs typeface="Times New Roman" panose="02020603050405020304" pitchFamily="18" charset="0"/>
              </a:rPr>
              <a:t>(</a:t>
            </a:r>
            <a:r>
              <a:rPr lang="en-US" sz="1800" dirty="0" err="1" smtClean="0">
                <a:solidFill>
                  <a:schemeClr val="accent1"/>
                </a:solidFill>
                <a:latin typeface="Times New Roman" panose="02020603050405020304" pitchFamily="18" charset="0"/>
                <a:cs typeface="Times New Roman" panose="02020603050405020304" pitchFamily="18" charset="0"/>
              </a:rPr>
              <a:t>tf.keras.layers.Dense</a:t>
            </a:r>
            <a:r>
              <a:rPr lang="en-US" sz="1800" dirty="0" smtClean="0">
                <a:solidFill>
                  <a:schemeClr val="accent1"/>
                </a:solidFill>
                <a:latin typeface="Times New Roman" panose="02020603050405020304" pitchFamily="18" charset="0"/>
                <a:cs typeface="Times New Roman" panose="02020603050405020304" pitchFamily="18" charset="0"/>
              </a:rPr>
              <a:t>(units=1, activation='</a:t>
            </a:r>
            <a:r>
              <a:rPr lang="en-US" sz="1800" dirty="0" err="1" smtClean="0">
                <a:solidFill>
                  <a:schemeClr val="accent1"/>
                </a:solidFill>
                <a:latin typeface="Times New Roman" panose="02020603050405020304" pitchFamily="18" charset="0"/>
                <a:cs typeface="Times New Roman" panose="02020603050405020304" pitchFamily="18" charset="0"/>
              </a:rPr>
              <a:t>relu</a:t>
            </a:r>
            <a:r>
              <a:rPr lang="en-US" sz="1800" dirty="0" smtClean="0">
                <a:solidFill>
                  <a:schemeClr val="accent1"/>
                </a:solidFill>
                <a:latin typeface="Times New Roman" panose="02020603050405020304" pitchFamily="18" charset="0"/>
                <a:cs typeface="Times New Roman" panose="02020603050405020304" pitchFamily="18" charset="0"/>
              </a:rPr>
              <a:t>'))</a:t>
            </a:r>
            <a:endParaRPr lang="en-US" sz="18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9154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753" y="204281"/>
            <a:ext cx="8542506" cy="717922"/>
          </a:xfrm>
        </p:spPr>
        <p:txBody>
          <a:bodyPr>
            <a:normAutofit fontScale="90000"/>
          </a:bodyPr>
          <a:lstStyle/>
          <a:p>
            <a:r>
              <a:rPr lang="en-US" sz="3200" b="1" dirty="0" smtClean="0">
                <a:latin typeface="Times New Roman" panose="02020603050405020304" pitchFamily="18" charset="0"/>
                <a:cs typeface="Times New Roman" panose="02020603050405020304" pitchFamily="18" charset="0"/>
              </a:rPr>
              <a:t>Process of building a dataset for image recognition: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51753" y="1040860"/>
            <a:ext cx="10614498" cy="5739319"/>
          </a:xfrm>
        </p:spPr>
        <p:txBody>
          <a:bodyPr>
            <a:noAutofit/>
          </a:bodyPr>
          <a:lstStyle/>
          <a:p>
            <a:pPr marL="534988" indent="-360363">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Setting Up </a:t>
            </a:r>
            <a:r>
              <a:rPr lang="en-US" sz="2400" dirty="0" err="1" smtClean="0">
                <a:latin typeface="Times New Roman" panose="02020603050405020304" pitchFamily="18" charset="0"/>
                <a:cs typeface="Times New Roman" panose="02020603050405020304" pitchFamily="18" charset="0"/>
              </a:rPr>
              <a:t>Kaggle</a:t>
            </a:r>
            <a:r>
              <a:rPr lang="en-US" sz="2400" dirty="0">
                <a:latin typeface="Times New Roman" panose="02020603050405020304" pitchFamily="18" charset="0"/>
                <a:cs typeface="Times New Roman" panose="02020603050405020304" pitchFamily="18" charset="0"/>
              </a:rPr>
              <a:t> Dataset</a:t>
            </a:r>
            <a:r>
              <a:rPr lang="en-US" sz="2400" dirty="0" smtClean="0">
                <a:latin typeface="Times New Roman" panose="02020603050405020304" pitchFamily="18" charset="0"/>
                <a:cs typeface="Times New Roman" panose="02020603050405020304" pitchFamily="18" charset="0"/>
              </a:rPr>
              <a:t>:</a:t>
            </a:r>
          </a:p>
          <a:p>
            <a:pPr marL="174625" indent="808038">
              <a:buNone/>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code first sets up the environment for using </a:t>
            </a:r>
            <a:r>
              <a:rPr lang="en-US" sz="2200" dirty="0" err="1">
                <a:latin typeface="Times New Roman" panose="02020603050405020304" pitchFamily="18" charset="0"/>
                <a:cs typeface="Times New Roman" panose="02020603050405020304" pitchFamily="18" charset="0"/>
              </a:rPr>
              <a:t>Kaggle</a:t>
            </a:r>
            <a:r>
              <a:rPr lang="en-US" sz="2200" dirty="0">
                <a:latin typeface="Times New Roman" panose="02020603050405020304" pitchFamily="18" charset="0"/>
                <a:cs typeface="Times New Roman" panose="02020603050405020304" pitchFamily="18" charset="0"/>
              </a:rPr>
              <a:t> datasets in Google </a:t>
            </a:r>
            <a:r>
              <a:rPr lang="en-US" sz="2200" dirty="0" err="1">
                <a:latin typeface="Times New Roman" panose="02020603050405020304" pitchFamily="18" charset="0"/>
                <a:cs typeface="Times New Roman" panose="02020603050405020304" pitchFamily="18" charset="0"/>
              </a:rPr>
              <a:t>Colab</a:t>
            </a:r>
            <a:r>
              <a:rPr lang="en-US" sz="2200" dirty="0">
                <a:latin typeface="Times New Roman" panose="02020603050405020304" pitchFamily="18" charset="0"/>
                <a:cs typeface="Times New Roman" panose="02020603050405020304" pitchFamily="18" charset="0"/>
              </a:rPr>
              <a:t>. It installs the </a:t>
            </a:r>
            <a:r>
              <a:rPr lang="en-US" sz="2200" dirty="0" err="1">
                <a:latin typeface="Times New Roman" panose="02020603050405020304" pitchFamily="18" charset="0"/>
                <a:cs typeface="Times New Roman" panose="02020603050405020304" pitchFamily="18" charset="0"/>
              </a:rPr>
              <a:t>Kaggle</a:t>
            </a:r>
            <a:r>
              <a:rPr lang="en-US" sz="2200" dirty="0">
                <a:latin typeface="Times New Roman" panose="02020603050405020304" pitchFamily="18" charset="0"/>
                <a:cs typeface="Times New Roman" panose="02020603050405020304" pitchFamily="18" charset="0"/>
              </a:rPr>
              <a:t> library, uploads a </a:t>
            </a:r>
            <a:r>
              <a:rPr lang="en-US" sz="2200" dirty="0" err="1">
                <a:latin typeface="Times New Roman" panose="02020603050405020304" pitchFamily="18" charset="0"/>
                <a:cs typeface="Times New Roman" panose="02020603050405020304" pitchFamily="18" charset="0"/>
              </a:rPr>
              <a:t>Kaggle</a:t>
            </a:r>
            <a:r>
              <a:rPr lang="en-US" sz="2200" dirty="0">
                <a:latin typeface="Times New Roman" panose="02020603050405020304" pitchFamily="18" charset="0"/>
                <a:cs typeface="Times New Roman" panose="02020603050405020304" pitchFamily="18" charset="0"/>
              </a:rPr>
              <a:t> API key, creates a directory for the </a:t>
            </a:r>
            <a:r>
              <a:rPr lang="en-US" sz="2200" dirty="0" err="1">
                <a:latin typeface="Times New Roman" panose="02020603050405020304" pitchFamily="18" charset="0"/>
                <a:cs typeface="Times New Roman" panose="02020603050405020304" pitchFamily="18" charset="0"/>
              </a:rPr>
              <a:t>Kaggle</a:t>
            </a:r>
            <a:r>
              <a:rPr lang="en-US" sz="2200" dirty="0">
                <a:latin typeface="Times New Roman" panose="02020603050405020304" pitchFamily="18" charset="0"/>
                <a:cs typeface="Times New Roman" panose="02020603050405020304" pitchFamily="18" charset="0"/>
              </a:rPr>
              <a:t> API key, and downloads a dataset ("animals10").</a:t>
            </a:r>
            <a:endParaRPr lang="en-US" sz="2200" dirty="0" smtClean="0">
              <a:latin typeface="Times New Roman" panose="02020603050405020304" pitchFamily="18" charset="0"/>
              <a:cs typeface="Times New Roman" panose="02020603050405020304" pitchFamily="18" charset="0"/>
            </a:endParaRPr>
          </a:p>
          <a:p>
            <a:pPr marL="534988" indent="-36036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Importing Libraries</a:t>
            </a:r>
          </a:p>
          <a:p>
            <a:pPr marL="534988" indent="-36036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Data Preprocessing</a:t>
            </a:r>
          </a:p>
          <a:p>
            <a:pPr marL="534988" indent="-36036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Model Building</a:t>
            </a:r>
          </a:p>
          <a:p>
            <a:pPr marL="534988" indent="-36036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Model Compilation</a:t>
            </a:r>
          </a:p>
          <a:p>
            <a:pPr marL="534988" indent="-36036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Model Training</a:t>
            </a:r>
          </a:p>
          <a:p>
            <a:pPr marL="534988" indent="-36036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Model Saving</a:t>
            </a:r>
          </a:p>
          <a:p>
            <a:pPr marL="534988" indent="-36036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Animal Categories</a:t>
            </a:r>
          </a:p>
          <a:p>
            <a:pPr marL="534988" indent="-36036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Image Classification</a:t>
            </a:r>
          </a:p>
          <a:p>
            <a:pPr marL="534988" indent="-36036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Testing </a:t>
            </a:r>
            <a:r>
              <a:rPr lang="en-US" sz="2400" dirty="0">
                <a:latin typeface="Times New Roman" panose="02020603050405020304" pitchFamily="18" charset="0"/>
                <a:cs typeface="Times New Roman" panose="02020603050405020304" pitchFamily="18" charset="0"/>
              </a:rPr>
              <a:t>on a Batch of Images</a:t>
            </a:r>
          </a:p>
        </p:txBody>
      </p:sp>
    </p:spTree>
    <p:extLst>
      <p:ext uri="{BB962C8B-B14F-4D97-AF65-F5344CB8AC3E}">
        <p14:creationId xmlns:p14="http://schemas.microsoft.com/office/powerpoint/2010/main" val="2275227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60" y="345670"/>
            <a:ext cx="10770140" cy="685462"/>
          </a:xfrm>
        </p:spPr>
        <p:txBody>
          <a:bodyPr>
            <a:noAutofit/>
          </a:bodyPr>
          <a:lstStyle/>
          <a:p>
            <a:r>
              <a:rPr lang="en-US" sz="3200" b="1" dirty="0">
                <a:latin typeface="Times New Roman" panose="02020603050405020304" pitchFamily="18" charset="0"/>
                <a:cs typeface="Times New Roman" panose="02020603050405020304" pitchFamily="18" charset="0"/>
              </a:rPr>
              <a:t>Program Section 1: Setting Up </a:t>
            </a:r>
            <a:r>
              <a:rPr lang="en-US" sz="3200" b="1" dirty="0" err="1">
                <a:latin typeface="Times New Roman" panose="02020603050405020304" pitchFamily="18" charset="0"/>
                <a:cs typeface="Times New Roman" panose="02020603050405020304" pitchFamily="18" charset="0"/>
              </a:rPr>
              <a:t>Kaggle</a:t>
            </a:r>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Dataset</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9379" y="1186774"/>
            <a:ext cx="10974421" cy="5505856"/>
          </a:xfrm>
        </p:spPr>
        <p:txBody>
          <a:bodyPr>
            <a:normAutofit fontScale="40000" lnSpcReduction="20000"/>
          </a:bodyPr>
          <a:lstStyle/>
          <a:p>
            <a:pPr marL="0" indent="0">
              <a:buNone/>
            </a:pPr>
            <a:r>
              <a:rPr lang="en-US" sz="5000" dirty="0"/>
              <a:t># These steps are to be followed when using Google </a:t>
            </a:r>
            <a:r>
              <a:rPr lang="en-US" sz="5000" dirty="0" err="1"/>
              <a:t>Colab</a:t>
            </a:r>
            <a:endParaRPr lang="en-US" sz="5000" dirty="0"/>
          </a:p>
          <a:p>
            <a:pPr marL="0" indent="0">
              <a:buNone/>
            </a:pPr>
            <a:r>
              <a:rPr lang="en-US" sz="5000" dirty="0"/>
              <a:t># and importing data from </a:t>
            </a:r>
            <a:r>
              <a:rPr lang="en-US" sz="5000" dirty="0" err="1"/>
              <a:t>Kaggle</a:t>
            </a:r>
            <a:endParaRPr lang="en-US" sz="5000" dirty="0"/>
          </a:p>
          <a:p>
            <a:pPr marL="0" indent="0">
              <a:buNone/>
            </a:pPr>
            <a:r>
              <a:rPr lang="en-US" sz="5000" dirty="0"/>
              <a:t>from </a:t>
            </a:r>
            <a:r>
              <a:rPr lang="en-US" sz="5000" dirty="0" err="1"/>
              <a:t>google.colab</a:t>
            </a:r>
            <a:r>
              <a:rPr lang="en-US" sz="5000" dirty="0"/>
              <a:t> import files</a:t>
            </a:r>
          </a:p>
          <a:p>
            <a:pPr marL="0" indent="0">
              <a:buNone/>
            </a:pPr>
            <a:r>
              <a:rPr lang="en-US" sz="5000" dirty="0"/>
              <a:t># Install </a:t>
            </a:r>
            <a:r>
              <a:rPr lang="en-US" sz="5000" dirty="0" err="1"/>
              <a:t>Kaggle</a:t>
            </a:r>
            <a:r>
              <a:rPr lang="en-US" sz="5000" dirty="0"/>
              <a:t> library</a:t>
            </a:r>
          </a:p>
          <a:p>
            <a:pPr marL="0" indent="0">
              <a:buNone/>
            </a:pPr>
            <a:r>
              <a:rPr lang="en-US" sz="5000" dirty="0"/>
              <a:t>!pip install -q </a:t>
            </a:r>
            <a:r>
              <a:rPr lang="en-US" sz="5000" dirty="0" err="1"/>
              <a:t>kaggle</a:t>
            </a:r>
            <a:endParaRPr lang="en-US" sz="5000" dirty="0"/>
          </a:p>
          <a:p>
            <a:pPr marL="0" indent="0">
              <a:buNone/>
            </a:pPr>
            <a:r>
              <a:rPr lang="en-US" sz="5000" dirty="0"/>
              <a:t>from </a:t>
            </a:r>
            <a:r>
              <a:rPr lang="en-US" sz="5000" dirty="0" err="1"/>
              <a:t>google.colab</a:t>
            </a:r>
            <a:r>
              <a:rPr lang="en-US" sz="5000" dirty="0"/>
              <a:t> import files</a:t>
            </a:r>
          </a:p>
          <a:p>
            <a:pPr marL="0" indent="0">
              <a:buNone/>
            </a:pPr>
            <a:r>
              <a:rPr lang="en-US" sz="5000" dirty="0"/>
              <a:t># Upload the </a:t>
            </a:r>
            <a:r>
              <a:rPr lang="en-US" sz="5000" dirty="0" err="1"/>
              <a:t>kaggle.json</a:t>
            </a:r>
            <a:r>
              <a:rPr lang="en-US" sz="5000" dirty="0"/>
              <a:t> file</a:t>
            </a:r>
          </a:p>
          <a:p>
            <a:pPr marL="0" indent="0">
              <a:buNone/>
            </a:pPr>
            <a:r>
              <a:rPr lang="en-US" sz="5000" dirty="0"/>
              <a:t>uploaded = </a:t>
            </a:r>
            <a:r>
              <a:rPr lang="en-US" sz="5000" dirty="0" err="1"/>
              <a:t>files.upload</a:t>
            </a:r>
            <a:r>
              <a:rPr lang="en-US" sz="5000" dirty="0"/>
              <a:t>()</a:t>
            </a:r>
          </a:p>
          <a:p>
            <a:pPr marL="0" indent="0">
              <a:buNone/>
            </a:pPr>
            <a:r>
              <a:rPr lang="en-US" sz="5000" dirty="0"/>
              <a:t># Make a directory in which </a:t>
            </a:r>
            <a:r>
              <a:rPr lang="en-US" sz="5000" dirty="0" err="1"/>
              <a:t>kaggle.json</a:t>
            </a:r>
            <a:r>
              <a:rPr lang="en-US" sz="5000" dirty="0"/>
              <a:t> is stored</a:t>
            </a:r>
          </a:p>
          <a:p>
            <a:pPr marL="0" indent="0">
              <a:buNone/>
            </a:pPr>
            <a:r>
              <a:rPr lang="en-US" sz="5000" dirty="0"/>
              <a:t># ! </a:t>
            </a:r>
            <a:r>
              <a:rPr lang="en-US" sz="5000" dirty="0" err="1"/>
              <a:t>mkdir</a:t>
            </a:r>
            <a:r>
              <a:rPr lang="en-US" sz="5000" dirty="0"/>
              <a:t> ~/.</a:t>
            </a:r>
            <a:r>
              <a:rPr lang="en-US" sz="5000" dirty="0" err="1"/>
              <a:t>kaggle</a:t>
            </a:r>
            <a:endParaRPr lang="en-US" sz="5000" dirty="0"/>
          </a:p>
          <a:p>
            <a:pPr marL="0" indent="0">
              <a:buNone/>
            </a:pPr>
            <a:r>
              <a:rPr lang="en-US" sz="5000" dirty="0"/>
              <a:t>! </a:t>
            </a:r>
            <a:r>
              <a:rPr lang="en-US" sz="5000" dirty="0" err="1"/>
              <a:t>cp</a:t>
            </a:r>
            <a:r>
              <a:rPr lang="en-US" sz="5000" dirty="0"/>
              <a:t> </a:t>
            </a:r>
            <a:r>
              <a:rPr lang="en-US" sz="5000" dirty="0" err="1"/>
              <a:t>kaggle.json</a:t>
            </a:r>
            <a:r>
              <a:rPr lang="en-US" sz="5000" dirty="0"/>
              <a:t> ~/.</a:t>
            </a:r>
            <a:r>
              <a:rPr lang="en-US" sz="5000" dirty="0" err="1"/>
              <a:t>kaggle</a:t>
            </a:r>
            <a:r>
              <a:rPr lang="en-US" sz="5000" dirty="0"/>
              <a:t>/</a:t>
            </a:r>
          </a:p>
          <a:p>
            <a:pPr marL="0" indent="0">
              <a:buNone/>
            </a:pPr>
            <a:r>
              <a:rPr lang="en-US" sz="5000" dirty="0"/>
              <a:t># Download the dataset into the </a:t>
            </a:r>
            <a:r>
              <a:rPr lang="en-US" sz="5000" dirty="0" err="1"/>
              <a:t>Colab</a:t>
            </a:r>
            <a:endParaRPr lang="en-US" sz="5000" dirty="0"/>
          </a:p>
          <a:p>
            <a:pPr marL="0" indent="0">
              <a:buNone/>
            </a:pPr>
            <a:r>
              <a:rPr lang="en-US" sz="5000" dirty="0"/>
              <a:t>!</a:t>
            </a:r>
            <a:r>
              <a:rPr lang="en-US" sz="5000" dirty="0" err="1"/>
              <a:t>kaggle</a:t>
            </a:r>
            <a:r>
              <a:rPr lang="en-US" sz="5000" dirty="0"/>
              <a:t> datasets download -d alessiocorrado99/animals10</a:t>
            </a:r>
          </a:p>
          <a:p>
            <a:pPr marL="0" indent="0">
              <a:buNone/>
            </a:pPr>
            <a:r>
              <a:rPr lang="en-US" sz="5000" dirty="0"/>
              <a:t># Unzip the data</a:t>
            </a:r>
          </a:p>
          <a:p>
            <a:pPr marL="0" indent="0">
              <a:buNone/>
            </a:pPr>
            <a:r>
              <a:rPr lang="en-US" sz="5000" dirty="0"/>
              <a:t>!unzip /content/animals10.zip</a:t>
            </a:r>
          </a:p>
          <a:p>
            <a:endParaRPr lang="en-US" dirty="0"/>
          </a:p>
        </p:txBody>
      </p:sp>
    </p:spTree>
    <p:extLst>
      <p:ext uri="{BB962C8B-B14F-4D97-AF65-F5344CB8AC3E}">
        <p14:creationId xmlns:p14="http://schemas.microsoft.com/office/powerpoint/2010/main" val="2600869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021" y="0"/>
            <a:ext cx="10585315" cy="885218"/>
          </a:xfrm>
        </p:spPr>
        <p:txBody>
          <a:bodyPr>
            <a:normAutofit/>
          </a:bodyPr>
          <a:lstStyle/>
          <a:p>
            <a:r>
              <a:rPr lang="en-US" sz="2800" b="1" dirty="0">
                <a:latin typeface="Times New Roman" panose="02020603050405020304" pitchFamily="18" charset="0"/>
                <a:cs typeface="Times New Roman" panose="02020603050405020304" pitchFamily="18" charset="0"/>
              </a:rPr>
              <a:t>Program Section 2: Model Building and </a:t>
            </a:r>
            <a:r>
              <a:rPr lang="en-US" sz="2800" b="1" dirty="0" smtClean="0">
                <a:latin typeface="Times New Roman" panose="02020603050405020304" pitchFamily="18" charset="0"/>
                <a:cs typeface="Times New Roman" panose="02020603050405020304" pitchFamily="18" charset="0"/>
              </a:rPr>
              <a:t>Training</a:t>
            </a:r>
            <a:endParaRPr lang="en-US" sz="2800" dirty="0"/>
          </a:p>
        </p:txBody>
      </p:sp>
      <p:sp>
        <p:nvSpPr>
          <p:cNvPr id="3" name="Content Placeholder 2"/>
          <p:cNvSpPr>
            <a:spLocks noGrp="1"/>
          </p:cNvSpPr>
          <p:nvPr>
            <p:ph idx="1"/>
          </p:nvPr>
        </p:nvSpPr>
        <p:spPr>
          <a:xfrm>
            <a:off x="535021" y="642027"/>
            <a:ext cx="10663136" cy="5690679"/>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 In case you are using a local machine, start from here.</a:t>
            </a:r>
          </a:p>
          <a:p>
            <a:pPr marL="0" indent="0">
              <a:buNone/>
            </a:pPr>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tensorflow</a:t>
            </a:r>
            <a:r>
              <a:rPr lang="en-US" sz="1800" dirty="0">
                <a:latin typeface="Times New Roman" panose="02020603050405020304" pitchFamily="18" charset="0"/>
                <a:cs typeface="Times New Roman" panose="02020603050405020304" pitchFamily="18" charset="0"/>
              </a:rPr>
              <a:t> as </a:t>
            </a:r>
            <a:r>
              <a:rPr lang="en-US" sz="1800" dirty="0" err="1">
                <a:latin typeface="Times New Roman" panose="02020603050405020304" pitchFamily="18" charset="0"/>
                <a:cs typeface="Times New Roman" panose="02020603050405020304" pitchFamily="18" charset="0"/>
              </a:rPr>
              <a:t>tf</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tensorflow.keras.preprocessing.image</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ImageDataGenerator</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tensorflow.keras.layers</a:t>
            </a:r>
            <a:r>
              <a:rPr lang="en-US" sz="1800" dirty="0">
                <a:latin typeface="Times New Roman" panose="02020603050405020304" pitchFamily="18" charset="0"/>
                <a:cs typeface="Times New Roman" panose="02020603050405020304" pitchFamily="18" charset="0"/>
              </a:rPr>
              <a:t> import Input, Dense</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a:t>
            </a:r>
            <a:r>
              <a:rPr lang="en-US" sz="1800" dirty="0">
                <a:latin typeface="Times New Roman" panose="02020603050405020304" pitchFamily="18" charset="0"/>
                <a:cs typeface="Times New Roman" panose="02020603050405020304" pitchFamily="18" charset="0"/>
              </a:rPr>
              <a:t> import Sequential, Model</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tensorflow.keras.layers</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BatchNormalization</a:t>
            </a:r>
            <a:r>
              <a:rPr lang="en-US" sz="1800" dirty="0">
                <a:latin typeface="Times New Roman" panose="02020603050405020304" pitchFamily="18" charset="0"/>
                <a:cs typeface="Times New Roman" panose="02020603050405020304" pitchFamily="18" charset="0"/>
              </a:rPr>
              <a:t>, Dropout, Flatten</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tensorflow.keras.layers</a:t>
            </a:r>
            <a:r>
              <a:rPr lang="en-US" sz="1800" dirty="0">
                <a:latin typeface="Times New Roman" panose="02020603050405020304" pitchFamily="18" charset="0"/>
                <a:cs typeface="Times New Roman" panose="02020603050405020304" pitchFamily="18" charset="0"/>
              </a:rPr>
              <a:t> import Conv2D, MaxPooling2D</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tensorflow.keras.layers</a:t>
            </a:r>
            <a:r>
              <a:rPr lang="en-US" sz="1800" dirty="0">
                <a:latin typeface="Times New Roman" panose="02020603050405020304" pitchFamily="18" charset="0"/>
                <a:cs typeface="Times New Roman" panose="02020603050405020304" pitchFamily="18" charset="0"/>
              </a:rPr>
              <a:t> import GlobalAveragePooling2D</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tensorflow.keras.preprocessing</a:t>
            </a:r>
            <a:r>
              <a:rPr lang="en-US" sz="1800" dirty="0">
                <a:latin typeface="Times New Roman" panose="02020603050405020304" pitchFamily="18" charset="0"/>
                <a:cs typeface="Times New Roman" panose="02020603050405020304" pitchFamily="18" charset="0"/>
              </a:rPr>
              <a:t> import image</a:t>
            </a:r>
          </a:p>
          <a:p>
            <a:pPr marL="0" indent="0">
              <a:buNone/>
            </a:pPr>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numpy</a:t>
            </a:r>
            <a:r>
              <a:rPr lang="en-US" sz="1800" dirty="0">
                <a:latin typeface="Times New Roman" panose="02020603050405020304" pitchFamily="18" charset="0"/>
                <a:cs typeface="Times New Roman" panose="02020603050405020304" pitchFamily="18" charset="0"/>
              </a:rPr>
              <a:t> as </a:t>
            </a:r>
            <a:r>
              <a:rPr lang="en-US" sz="1800" dirty="0" err="1">
                <a:latin typeface="Times New Roman" panose="02020603050405020304" pitchFamily="18" charset="0"/>
                <a:cs typeface="Times New Roman" panose="02020603050405020304" pitchFamily="18" charset="0"/>
              </a:rPr>
              <a:t>np</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os</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import </a:t>
            </a:r>
            <a:r>
              <a:rPr lang="en-US" sz="1800" dirty="0" smtClean="0">
                <a:latin typeface="Times New Roman" panose="02020603050405020304" pitchFamily="18" charset="0"/>
                <a:cs typeface="Times New Roman" panose="02020603050405020304" pitchFamily="18" charset="0"/>
              </a:rPr>
              <a:t>cv2</a:t>
            </a:r>
          </a:p>
          <a:p>
            <a:pPr marL="0" indent="0">
              <a:buNone/>
            </a:pPr>
            <a:r>
              <a:rPr lang="en-US" sz="1800" dirty="0" err="1">
                <a:latin typeface="Times New Roman" panose="02020603050405020304" pitchFamily="18" charset="0"/>
                <a:cs typeface="Times New Roman" panose="02020603050405020304" pitchFamily="18" charset="0"/>
              </a:rPr>
              <a:t>train_data_dir</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kaggle</a:t>
            </a:r>
            <a:r>
              <a:rPr lang="en-US" sz="1800" dirty="0">
                <a:latin typeface="Times New Roman" panose="02020603050405020304" pitchFamily="18" charset="0"/>
                <a:cs typeface="Times New Roman" panose="02020603050405020304" pitchFamily="18" charset="0"/>
              </a:rPr>
              <a:t>/input/animals10/raw-</a:t>
            </a:r>
            <a:r>
              <a:rPr lang="en-US" sz="1800" dirty="0" err="1">
                <a:latin typeface="Times New Roman" panose="02020603050405020304" pitchFamily="18" charset="0"/>
                <a:cs typeface="Times New Roman" panose="02020603050405020304" pitchFamily="18" charset="0"/>
              </a:rPr>
              <a:t>img</a:t>
            </a:r>
            <a:r>
              <a:rPr lang="en-US" sz="1800" dirty="0">
                <a:latin typeface="Times New Roman" panose="02020603050405020304" pitchFamily="18" charset="0"/>
                <a:cs typeface="Times New Roman" panose="02020603050405020304" pitchFamily="18" charset="0"/>
              </a:rPr>
              <a:t>/'</a:t>
            </a:r>
          </a:p>
          <a:p>
            <a:pPr marL="0" indent="0">
              <a:buNone/>
            </a:pPr>
            <a:r>
              <a:rPr lang="en-US" sz="1800" dirty="0" err="1">
                <a:latin typeface="Times New Roman" panose="02020603050405020304" pitchFamily="18" charset="0"/>
                <a:cs typeface="Times New Roman" panose="02020603050405020304" pitchFamily="18" charset="0"/>
              </a:rPr>
              <a:t>img_height</a:t>
            </a:r>
            <a:r>
              <a:rPr lang="en-US" sz="1800" dirty="0">
                <a:latin typeface="Times New Roman" panose="02020603050405020304" pitchFamily="18" charset="0"/>
                <a:cs typeface="Times New Roman" panose="02020603050405020304" pitchFamily="18" charset="0"/>
              </a:rPr>
              <a:t> = 128</a:t>
            </a:r>
          </a:p>
          <a:p>
            <a:pPr marL="0" indent="0">
              <a:buNone/>
            </a:pPr>
            <a:r>
              <a:rPr lang="en-US" sz="1800" dirty="0" err="1">
                <a:latin typeface="Times New Roman" panose="02020603050405020304" pitchFamily="18" charset="0"/>
                <a:cs typeface="Times New Roman" panose="02020603050405020304" pitchFamily="18" charset="0"/>
              </a:rPr>
              <a:t>img_width</a:t>
            </a:r>
            <a:r>
              <a:rPr lang="en-US" sz="1800" dirty="0">
                <a:latin typeface="Times New Roman" panose="02020603050405020304" pitchFamily="18" charset="0"/>
                <a:cs typeface="Times New Roman" panose="02020603050405020304" pitchFamily="18" charset="0"/>
              </a:rPr>
              <a:t> = 128</a:t>
            </a:r>
          </a:p>
          <a:p>
            <a:pPr marL="0" indent="0">
              <a:buNone/>
            </a:pPr>
            <a:r>
              <a:rPr lang="en-US" sz="1800" dirty="0" err="1">
                <a:latin typeface="Times New Roman" panose="02020603050405020304" pitchFamily="18" charset="0"/>
                <a:cs typeface="Times New Roman" panose="02020603050405020304" pitchFamily="18" charset="0"/>
              </a:rPr>
              <a:t>batch_size</a:t>
            </a:r>
            <a:r>
              <a:rPr lang="en-US" sz="1800" dirty="0">
                <a:latin typeface="Times New Roman" panose="02020603050405020304" pitchFamily="18" charset="0"/>
                <a:cs typeface="Times New Roman" panose="02020603050405020304" pitchFamily="18" charset="0"/>
              </a:rPr>
              <a:t> = 64</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2628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655" y="398834"/>
            <a:ext cx="10885251" cy="6740307"/>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nb_epochs</a:t>
            </a:r>
            <a:r>
              <a:rPr lang="en-US" dirty="0">
                <a:latin typeface="Times New Roman" panose="02020603050405020304" pitchFamily="18" charset="0"/>
                <a:cs typeface="Times New Roman" panose="02020603050405020304" pitchFamily="18" charset="0"/>
              </a:rPr>
              <a:t> = 20</a:t>
            </a:r>
          </a:p>
          <a:p>
            <a:r>
              <a:rPr lang="en-US" dirty="0">
                <a:latin typeface="Times New Roman" panose="02020603050405020304" pitchFamily="18" charset="0"/>
                <a:cs typeface="Times New Roman" panose="02020603050405020304" pitchFamily="18" charset="0"/>
              </a:rPr>
              <a:t># Data preprocessing using </a:t>
            </a:r>
            <a:r>
              <a:rPr lang="en-US" dirty="0" err="1">
                <a:latin typeface="Times New Roman" panose="02020603050405020304" pitchFamily="18" charset="0"/>
                <a:cs typeface="Times New Roman" panose="02020603050405020304" pitchFamily="18" charset="0"/>
              </a:rPr>
              <a:t>ImageDataGenerator</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train_datagen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ImageDataGenerator</a:t>
            </a:r>
            <a:r>
              <a:rPr lang="en-US" dirty="0">
                <a:latin typeface="Times New Roman" panose="02020603050405020304" pitchFamily="18" charset="0"/>
                <a:cs typeface="Times New Roman" panose="02020603050405020304" pitchFamily="18" charset="0"/>
              </a:rPr>
              <a:t>(rescale=1./255, </a:t>
            </a:r>
            <a:r>
              <a:rPr lang="en-US" dirty="0" err="1">
                <a:latin typeface="Times New Roman" panose="02020603050405020304" pitchFamily="18" charset="0"/>
                <a:cs typeface="Times New Roman" panose="02020603050405020304" pitchFamily="18" charset="0"/>
              </a:rPr>
              <a:t>shear_range</a:t>
            </a:r>
            <a:r>
              <a:rPr lang="en-US" dirty="0">
                <a:latin typeface="Times New Roman" panose="02020603050405020304" pitchFamily="18" charset="0"/>
                <a:cs typeface="Times New Roman" panose="02020603050405020304" pitchFamily="18" charset="0"/>
              </a:rPr>
              <a:t>=0.2, </a:t>
            </a:r>
            <a:r>
              <a:rPr lang="en-US" dirty="0" err="1">
                <a:latin typeface="Times New Roman" panose="02020603050405020304" pitchFamily="18" charset="0"/>
                <a:cs typeface="Times New Roman" panose="02020603050405020304" pitchFamily="18" charset="0"/>
              </a:rPr>
              <a:t>zoom_range</a:t>
            </a:r>
            <a:r>
              <a:rPr lang="en-US" dirty="0">
                <a:latin typeface="Times New Roman" panose="02020603050405020304" pitchFamily="18" charset="0"/>
                <a:cs typeface="Times New Roman" panose="02020603050405020304" pitchFamily="18" charset="0"/>
              </a:rPr>
              <a:t>=0.2, </a:t>
            </a:r>
            <a:r>
              <a:rPr lang="en-US" dirty="0" err="1">
                <a:latin typeface="Times New Roman" panose="02020603050405020304" pitchFamily="18" charset="0"/>
                <a:cs typeface="Times New Roman" panose="02020603050405020304" pitchFamily="18" charset="0"/>
              </a:rPr>
              <a:t>horizontal_flip</a:t>
            </a:r>
            <a:r>
              <a:rPr lang="en-US" dirty="0">
                <a:latin typeface="Times New Roman" panose="02020603050405020304" pitchFamily="18" charset="0"/>
                <a:cs typeface="Times New Roman" panose="02020603050405020304" pitchFamily="18" charset="0"/>
              </a:rPr>
              <a:t>=True, </a:t>
            </a:r>
            <a:r>
              <a:rPr lang="en-US" dirty="0" err="1">
                <a:latin typeface="Times New Roman" panose="02020603050405020304" pitchFamily="18" charset="0"/>
                <a:cs typeface="Times New Roman" panose="02020603050405020304" pitchFamily="18" charset="0"/>
              </a:rPr>
              <a:t>validation_split</a:t>
            </a:r>
            <a:r>
              <a:rPr lang="en-US" dirty="0">
                <a:latin typeface="Times New Roman" panose="02020603050405020304" pitchFamily="18" charset="0"/>
                <a:cs typeface="Times New Roman" panose="02020603050405020304" pitchFamily="18" charset="0"/>
              </a:rPr>
              <a:t>=0.2)</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train_generator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train_datagen.flow_from_directory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train_data_dir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target_size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img_height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img_width</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batch_size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batch_size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class_mode</a:t>
            </a:r>
            <a:r>
              <a:rPr lang="en-US" dirty="0">
                <a:latin typeface="Times New Roman" panose="02020603050405020304" pitchFamily="18" charset="0"/>
                <a:cs typeface="Times New Roman" panose="02020603050405020304" pitchFamily="18" charset="0"/>
              </a:rPr>
              <a:t>='categorical',</a:t>
            </a:r>
          </a:p>
          <a:p>
            <a:r>
              <a:rPr lang="en-US" dirty="0">
                <a:latin typeface="Times New Roman" panose="02020603050405020304" pitchFamily="18" charset="0"/>
                <a:cs typeface="Times New Roman" panose="02020603050405020304" pitchFamily="18" charset="0"/>
              </a:rPr>
              <a:t>    subset='training'</a:t>
            </a:r>
          </a:p>
          <a:p>
            <a:r>
              <a:rPr lang="en-US" dirty="0">
                <a:latin typeface="Times New Roman" panose="02020603050405020304" pitchFamily="18" charset="0"/>
                <a:cs typeface="Times New Roman" panose="02020603050405020304" pitchFamily="18" charset="0"/>
              </a:rPr>
              <a:t>) # set as training data</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validation_generator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train_datagen.flow_from_directory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train_data_dir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target_size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img_height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img_width</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batch_size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batch_size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class_mode</a:t>
            </a:r>
            <a:r>
              <a:rPr lang="en-US" dirty="0">
                <a:latin typeface="Times New Roman" panose="02020603050405020304" pitchFamily="18" charset="0"/>
                <a:cs typeface="Times New Roman" panose="02020603050405020304" pitchFamily="18" charset="0"/>
              </a:rPr>
              <a:t>='categorical',</a:t>
            </a:r>
          </a:p>
          <a:p>
            <a:r>
              <a:rPr lang="en-US" dirty="0">
                <a:latin typeface="Times New Roman" panose="02020603050405020304" pitchFamily="18" charset="0"/>
                <a:cs typeface="Times New Roman" panose="02020603050405020304" pitchFamily="18" charset="0"/>
              </a:rPr>
              <a:t>    subset='validation'</a:t>
            </a:r>
          </a:p>
          <a:p>
            <a:r>
              <a:rPr lang="en-US" dirty="0">
                <a:latin typeface="Times New Roman" panose="02020603050405020304" pitchFamily="18" charset="0"/>
                <a:cs typeface="Times New Roman" panose="02020603050405020304" pitchFamily="18" charset="0"/>
              </a:rPr>
              <a:t>) # set as validation data</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Model building</a:t>
            </a:r>
          </a:p>
          <a:p>
            <a:r>
              <a:rPr lang="en-US" dirty="0">
                <a:latin typeface="Times New Roman" panose="02020603050405020304" pitchFamily="18" charset="0"/>
                <a:cs typeface="Times New Roman" panose="02020603050405020304" pitchFamily="18" charset="0"/>
              </a:rPr>
              <a:t>model = Sequential()</a:t>
            </a:r>
          </a:p>
          <a:p>
            <a:endParaRPr lang="en-US" dirty="0"/>
          </a:p>
        </p:txBody>
      </p:sp>
    </p:spTree>
    <p:extLst>
      <p:ext uri="{BB962C8B-B14F-4D97-AF65-F5344CB8AC3E}">
        <p14:creationId xmlns:p14="http://schemas.microsoft.com/office/powerpoint/2010/main" val="3998341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566" y="272374"/>
            <a:ext cx="10838234" cy="5904589"/>
          </a:xfrm>
        </p:spPr>
        <p:txBody>
          <a:bodyPr>
            <a:normAutofit fontScale="92500" lnSpcReduction="10000"/>
          </a:bodyPr>
          <a:lstStyle/>
          <a:p>
            <a:pPr marL="0" indent="0">
              <a:buNone/>
            </a:pPr>
            <a:r>
              <a:rPr lang="en-US" sz="1900" dirty="0" err="1">
                <a:latin typeface="Times New Roman" panose="02020603050405020304" pitchFamily="18" charset="0"/>
                <a:cs typeface="Times New Roman" panose="02020603050405020304" pitchFamily="18" charset="0"/>
              </a:rPr>
              <a:t>inputShape</a:t>
            </a:r>
            <a:r>
              <a:rPr lang="en-US" sz="1900" dirty="0">
                <a:latin typeface="Times New Roman" panose="02020603050405020304" pitchFamily="18" charset="0"/>
                <a:cs typeface="Times New Roman" panose="02020603050405020304" pitchFamily="18" charset="0"/>
              </a:rPr>
              <a:t> = (128, 128, 3)</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(Conv2D(64, (3, 3), padding="same", activation='</a:t>
            </a:r>
            <a:r>
              <a:rPr lang="en-US" sz="1900" dirty="0" err="1">
                <a:latin typeface="Times New Roman" panose="02020603050405020304" pitchFamily="18" charset="0"/>
                <a:cs typeface="Times New Roman" panose="02020603050405020304" pitchFamily="18" charset="0"/>
              </a:rPr>
              <a:t>relu</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input_shape</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inputShape</a:t>
            </a:r>
            <a:r>
              <a:rPr lang="en-US" sz="1900" dirty="0">
                <a:latin typeface="Times New Roman" panose="02020603050405020304" pitchFamily="18" charset="0"/>
                <a:cs typeface="Times New Roman" panose="02020603050405020304" pitchFamily="18" charset="0"/>
              </a:rPr>
              <a:t>))</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BatchNormalization</a:t>
            </a:r>
            <a:r>
              <a:rPr lang="en-US" sz="1900" dirty="0">
                <a:latin typeface="Times New Roman" panose="02020603050405020304" pitchFamily="18" charset="0"/>
                <a:cs typeface="Times New Roman" panose="02020603050405020304" pitchFamily="18" charset="0"/>
              </a:rPr>
              <a:t>())</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(Conv2D(32, </a:t>
            </a:r>
            <a:r>
              <a:rPr lang="en-US" sz="1900" dirty="0" err="1">
                <a:latin typeface="Times New Roman" panose="02020603050405020304" pitchFamily="18" charset="0"/>
                <a:cs typeface="Times New Roman" panose="02020603050405020304" pitchFamily="18" charset="0"/>
              </a:rPr>
              <a:t>kernel_size</a:t>
            </a:r>
            <a:r>
              <a:rPr lang="en-US" sz="1900" dirty="0">
                <a:latin typeface="Times New Roman" panose="02020603050405020304" pitchFamily="18" charset="0"/>
                <a:cs typeface="Times New Roman" panose="02020603050405020304" pitchFamily="18" charset="0"/>
              </a:rPr>
              <a:t>=5, strides=2, padding='same', activation='</a:t>
            </a:r>
            <a:r>
              <a:rPr lang="en-US" sz="1900" dirty="0" err="1">
                <a:latin typeface="Times New Roman" panose="02020603050405020304" pitchFamily="18" charset="0"/>
                <a:cs typeface="Times New Roman" panose="02020603050405020304" pitchFamily="18" charset="0"/>
              </a:rPr>
              <a:t>relu</a:t>
            </a:r>
            <a:r>
              <a:rPr lang="en-US" sz="1900" dirty="0">
                <a:latin typeface="Times New Roman" panose="02020603050405020304" pitchFamily="18" charset="0"/>
                <a:cs typeface="Times New Roman" panose="02020603050405020304" pitchFamily="18" charset="0"/>
              </a:rPr>
              <a:t>'))</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(MaxPooling2D((2, 2))</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(Dropout(0.4))</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(Conv2D(64, </a:t>
            </a:r>
            <a:r>
              <a:rPr lang="en-US" sz="1900" dirty="0" err="1">
                <a:latin typeface="Times New Roman" panose="02020603050405020304" pitchFamily="18" charset="0"/>
                <a:cs typeface="Times New Roman" panose="02020603050405020304" pitchFamily="18" charset="0"/>
              </a:rPr>
              <a:t>kernel_size</a:t>
            </a:r>
            <a:r>
              <a:rPr lang="en-US" sz="1900" dirty="0">
                <a:latin typeface="Times New Roman" panose="02020603050405020304" pitchFamily="18" charset="0"/>
                <a:cs typeface="Times New Roman" panose="02020603050405020304" pitchFamily="18" charset="0"/>
              </a:rPr>
              <a:t>=5, strides=2, padding='same', activation='</a:t>
            </a:r>
            <a:r>
              <a:rPr lang="en-US" sz="1900" dirty="0" err="1">
                <a:latin typeface="Times New Roman" panose="02020603050405020304" pitchFamily="18" charset="0"/>
                <a:cs typeface="Times New Roman" panose="02020603050405020304" pitchFamily="18" charset="0"/>
              </a:rPr>
              <a:t>relu</a:t>
            </a:r>
            <a:r>
              <a:rPr lang="en-US" sz="1900" dirty="0">
                <a:latin typeface="Times New Roman" panose="02020603050405020304" pitchFamily="18" charset="0"/>
                <a:cs typeface="Times New Roman" panose="02020603050405020304" pitchFamily="18" charset="0"/>
              </a:rPr>
              <a:t>'))</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(MaxPooling2D((2, 2))</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BatchNormalization</a:t>
            </a:r>
            <a:r>
              <a:rPr lang="en-US" sz="1900" dirty="0">
                <a:latin typeface="Times New Roman" panose="02020603050405020304" pitchFamily="18" charset="0"/>
                <a:cs typeface="Times New Roman" panose="02020603050405020304" pitchFamily="18" charset="0"/>
              </a:rPr>
              <a:t>())</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(Dropout(0.4))</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(Flatten())</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(Dropout(0.4))</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(Dense(64, activation='</a:t>
            </a:r>
            <a:r>
              <a:rPr lang="en-US" sz="1900" dirty="0" err="1">
                <a:latin typeface="Times New Roman" panose="02020603050405020304" pitchFamily="18" charset="0"/>
                <a:cs typeface="Times New Roman" panose="02020603050405020304" pitchFamily="18" charset="0"/>
              </a:rPr>
              <a:t>relu</a:t>
            </a:r>
            <a:r>
              <a:rPr lang="en-US" sz="1900" dirty="0">
                <a:latin typeface="Times New Roman" panose="02020603050405020304" pitchFamily="18" charset="0"/>
                <a:cs typeface="Times New Roman" panose="02020603050405020304" pitchFamily="18" charset="0"/>
              </a:rPr>
              <a:t>')) </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BatchNormalization</a:t>
            </a:r>
            <a:r>
              <a:rPr lang="en-US" sz="1900" dirty="0">
                <a:latin typeface="Times New Roman" panose="02020603050405020304" pitchFamily="18" charset="0"/>
                <a:cs typeface="Times New Roman" panose="02020603050405020304" pitchFamily="18" charset="0"/>
              </a:rPr>
              <a:t>())</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(Dense(10, activation='</a:t>
            </a:r>
            <a:r>
              <a:rPr lang="en-US" sz="1900" dirty="0" err="1">
                <a:latin typeface="Times New Roman" panose="02020603050405020304" pitchFamily="18" charset="0"/>
                <a:cs typeface="Times New Roman" panose="02020603050405020304" pitchFamily="18" charset="0"/>
              </a:rPr>
              <a:t>softmax</a:t>
            </a:r>
            <a:r>
              <a:rPr lang="en-US" sz="1900" dirty="0">
                <a:latin typeface="Times New Roman" panose="02020603050405020304" pitchFamily="18" charset="0"/>
                <a:cs typeface="Times New Roman" panose="02020603050405020304" pitchFamily="18" charset="0"/>
              </a:rPr>
              <a:t>'))</a:t>
            </a:r>
          </a:p>
          <a:p>
            <a:pPr marL="0" indent="0">
              <a:buNone/>
            </a:pPr>
            <a:r>
              <a:rPr lang="en-US" sz="1900" dirty="0" err="1">
                <a:latin typeface="Times New Roman" panose="02020603050405020304" pitchFamily="18" charset="0"/>
                <a:cs typeface="Times New Roman" panose="02020603050405020304" pitchFamily="18" charset="0"/>
              </a:rPr>
              <a:t>model.summary</a:t>
            </a:r>
            <a:r>
              <a:rPr lang="en-US" sz="19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159222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anose="02020603050405020304" pitchFamily="18" charset="0"/>
                <a:cs typeface="Times New Roman" panose="02020603050405020304" pitchFamily="18" charset="0"/>
              </a:rPr>
              <a:t>PROBLEM STATEMENT: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pPr marL="0" indent="0" algn="just">
              <a:lnSpc>
                <a:spcPct val="150000"/>
              </a:lnSpc>
              <a:buNone/>
            </a:pPr>
            <a:r>
              <a:rPr lang="en-US" dirty="0" smtClean="0">
                <a:latin typeface="Times New Roman" panose="02020603050405020304" pitchFamily="18" charset="0"/>
                <a:cs typeface="Times New Roman" panose="02020603050405020304" pitchFamily="18" charset="0"/>
              </a:rPr>
              <a:t>Design </a:t>
            </a:r>
            <a:r>
              <a:rPr lang="en-US" dirty="0">
                <a:latin typeface="Times New Roman" panose="02020603050405020304" pitchFamily="18" charset="0"/>
                <a:cs typeface="Times New Roman" panose="02020603050405020304" pitchFamily="18" charset="0"/>
              </a:rPr>
              <a:t>and implement </a:t>
            </a:r>
            <a:r>
              <a:rPr lang="en-IN" dirty="0">
                <a:latin typeface="Times New Roman" panose="02020603050405020304" pitchFamily="18" charset="0"/>
                <a:cs typeface="Times New Roman" panose="02020603050405020304" pitchFamily="18" charset="0"/>
              </a:rPr>
              <a:t>an image recognition system capable of accurately identifying and categorizing objects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classification system that accurately identifies and categorizes images of animals into one of ten predefined classes. The goal is to develop a deep learning model that can distinguish between various animals, including dogs, horses, elephants, butterflies, chickens, cats, cows, sheep, spiders, and squirrels. This system will be able to handle single images as well as batches of test images, providing predictions with associated animal labels. The model should be trained to achieve a high level of accuracy in recognizing and classifying animal images.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311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72" y="301558"/>
            <a:ext cx="10038943" cy="3970318"/>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Compile the model</a:t>
            </a:r>
          </a:p>
          <a:p>
            <a:r>
              <a:rPr lang="en-US" dirty="0" err="1">
                <a:latin typeface="Times New Roman" panose="02020603050405020304" pitchFamily="18" charset="0"/>
                <a:cs typeface="Times New Roman" panose="02020603050405020304" pitchFamily="18" charset="0"/>
              </a:rPr>
              <a:t>model.compile</a:t>
            </a:r>
            <a:r>
              <a:rPr lang="en-US" dirty="0">
                <a:latin typeface="Times New Roman" panose="02020603050405020304" pitchFamily="18" charset="0"/>
                <a:cs typeface="Times New Roman" panose="02020603050405020304" pitchFamily="18" charset="0"/>
              </a:rPr>
              <a:t>(optimizer="</a:t>
            </a:r>
            <a:r>
              <a:rPr lang="en-US" dirty="0" err="1">
                <a:latin typeface="Times New Roman" panose="02020603050405020304" pitchFamily="18" charset="0"/>
                <a:cs typeface="Times New Roman" panose="02020603050405020304" pitchFamily="18" charset="0"/>
              </a:rPr>
              <a:t>adam</a:t>
            </a:r>
            <a:r>
              <a:rPr lang="en-US" dirty="0">
                <a:latin typeface="Times New Roman" panose="02020603050405020304" pitchFamily="18" charset="0"/>
                <a:cs typeface="Times New Roman" panose="02020603050405020304" pitchFamily="18" charset="0"/>
              </a:rPr>
              <a:t>", loss="</a:t>
            </a:r>
            <a:r>
              <a:rPr lang="en-US" dirty="0" err="1">
                <a:latin typeface="Times New Roman" panose="02020603050405020304" pitchFamily="18" charset="0"/>
                <a:cs typeface="Times New Roman" panose="02020603050405020304" pitchFamily="18" charset="0"/>
              </a:rPr>
              <a:t>categorical_crossentropy</a:t>
            </a:r>
            <a:r>
              <a:rPr lang="en-US" dirty="0">
                <a:latin typeface="Times New Roman" panose="02020603050405020304" pitchFamily="18" charset="0"/>
                <a:cs typeface="Times New Roman" panose="02020603050405020304" pitchFamily="18" charset="0"/>
              </a:rPr>
              <a:t>", metrics=["accuracy"])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Train the model (this step takes a lot of time - hours)</a:t>
            </a:r>
          </a:p>
          <a:p>
            <a:r>
              <a:rPr lang="en-US" dirty="0" err="1">
                <a:latin typeface="Times New Roman" panose="02020603050405020304" pitchFamily="18" charset="0"/>
                <a:cs typeface="Times New Roman" panose="02020603050405020304" pitchFamily="18" charset="0"/>
              </a:rPr>
              <a:t>model.fit_generator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train_generator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steps_per_epoch</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train_generator.samples</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batch_size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validation_data</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validation_generator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validation_steps</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validation_generator.samples</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batch_size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epochs=</a:t>
            </a:r>
            <a:r>
              <a:rPr lang="en-US" dirty="0" err="1">
                <a:latin typeface="Times New Roman" panose="02020603050405020304" pitchFamily="18" charset="0"/>
                <a:cs typeface="Times New Roman" panose="02020603050405020304" pitchFamily="18" charset="0"/>
              </a:rPr>
              <a:t>nb_epochs</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Save the model for later use</a:t>
            </a:r>
          </a:p>
          <a:p>
            <a:r>
              <a:rPr lang="en-US" dirty="0" err="1">
                <a:latin typeface="Times New Roman" panose="02020603050405020304" pitchFamily="18" charset="0"/>
                <a:cs typeface="Times New Roman" panose="02020603050405020304" pitchFamily="18" charset="0"/>
              </a:rPr>
              <a:t>model.save</a:t>
            </a:r>
            <a:r>
              <a:rPr lang="en-US" dirty="0">
                <a:latin typeface="Times New Roman" panose="02020603050405020304" pitchFamily="18" charset="0"/>
                <a:cs typeface="Times New Roman" panose="02020603050405020304" pitchFamily="18" charset="0"/>
              </a:rPr>
              <a:t>('path\name of model</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400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148209" cy="656279"/>
          </a:xfrm>
        </p:spPr>
        <p:txBody>
          <a:bodyPr>
            <a:normAutofit/>
          </a:bodyPr>
          <a:lstStyle/>
          <a:p>
            <a:r>
              <a:rPr lang="fr-FR" sz="2800" b="1" dirty="0">
                <a:latin typeface="Times New Roman" panose="02020603050405020304" pitchFamily="18" charset="0"/>
                <a:cs typeface="Times New Roman" panose="02020603050405020304" pitchFamily="18" charset="0"/>
              </a:rPr>
              <a:t>Program Section 3: Image </a:t>
            </a:r>
            <a:r>
              <a:rPr lang="fr-FR" sz="2800" b="1" dirty="0" smtClean="0">
                <a:latin typeface="Times New Roman" panose="02020603050405020304" pitchFamily="18" charset="0"/>
                <a:cs typeface="Times New Roman" panose="02020603050405020304" pitchFamily="18" charset="0"/>
              </a:rPr>
              <a:t>Classification</a:t>
            </a:r>
            <a:endParaRPr lang="en-US" dirty="0"/>
          </a:p>
        </p:txBody>
      </p:sp>
      <p:sp>
        <p:nvSpPr>
          <p:cNvPr id="3" name="Content Placeholder 2"/>
          <p:cNvSpPr>
            <a:spLocks noGrp="1"/>
          </p:cNvSpPr>
          <p:nvPr>
            <p:ph idx="1"/>
          </p:nvPr>
        </p:nvSpPr>
        <p:spPr>
          <a:xfrm>
            <a:off x="603115" y="1021404"/>
            <a:ext cx="10750685" cy="5710136"/>
          </a:xfrm>
        </p:spPr>
        <p:txBody>
          <a:bodyPr>
            <a:normAutofit lnSpcReduction="10000"/>
          </a:bodyPr>
          <a:lstStyle/>
          <a:p>
            <a:pPr marL="0" indent="0">
              <a:buNone/>
            </a:pPr>
            <a:r>
              <a:rPr lang="en-US" sz="1600" dirty="0">
                <a:latin typeface="Times New Roman" panose="02020603050405020304" pitchFamily="18" charset="0"/>
                <a:cs typeface="Times New Roman" panose="02020603050405020304" pitchFamily="18" charset="0"/>
              </a:rPr>
              <a:t># Order of the animals array is important</a:t>
            </a:r>
          </a:p>
          <a:p>
            <a:pPr marL="0" indent="0">
              <a:buNone/>
            </a:pPr>
            <a:r>
              <a:rPr lang="en-US" sz="1600" dirty="0">
                <a:latin typeface="Times New Roman" panose="02020603050405020304" pitchFamily="18" charset="0"/>
                <a:cs typeface="Times New Roman" panose="02020603050405020304" pitchFamily="18" charset="0"/>
              </a:rPr>
              <a:t># animals=["dog", "</a:t>
            </a:r>
            <a:r>
              <a:rPr lang="en-US" sz="1600" dirty="0" err="1">
                <a:latin typeface="Times New Roman" panose="02020603050405020304" pitchFamily="18" charset="0"/>
                <a:cs typeface="Times New Roman" panose="02020603050405020304" pitchFamily="18" charset="0"/>
              </a:rPr>
              <a:t>horse","elephant</a:t>
            </a:r>
            <a:r>
              <a:rPr lang="en-US" sz="1600" dirty="0">
                <a:latin typeface="Times New Roman" panose="02020603050405020304" pitchFamily="18" charset="0"/>
                <a:cs typeface="Times New Roman" panose="02020603050405020304" pitchFamily="18" charset="0"/>
              </a:rPr>
              <a:t>", "butterfly",  "chicken",  "cat", "cow",  "</a:t>
            </a:r>
            <a:r>
              <a:rPr lang="en-US" sz="1600" dirty="0" err="1">
                <a:latin typeface="Times New Roman" panose="02020603050405020304" pitchFamily="18" charset="0"/>
                <a:cs typeface="Times New Roman" panose="02020603050405020304" pitchFamily="18" charset="0"/>
              </a:rPr>
              <a:t>sheep","spider</a:t>
            </a:r>
            <a:r>
              <a:rPr lang="en-US" sz="1600" dirty="0">
                <a:latin typeface="Times New Roman" panose="02020603050405020304" pitchFamily="18" charset="0"/>
                <a:cs typeface="Times New Roman" panose="02020603050405020304" pitchFamily="18" charset="0"/>
              </a:rPr>
              <a:t>", "squirrel"]</a:t>
            </a:r>
          </a:p>
          <a:p>
            <a:pPr marL="0" indent="0">
              <a:buNone/>
            </a:pPr>
            <a:r>
              <a:rPr lang="en-US" sz="1600" dirty="0" err="1">
                <a:latin typeface="Times New Roman" panose="02020603050405020304" pitchFamily="18" charset="0"/>
                <a:cs typeface="Times New Roman" panose="02020603050405020304" pitchFamily="18" charset="0"/>
              </a:rPr>
              <a:t>bio_animals</a:t>
            </a:r>
            <a:r>
              <a:rPr lang="en-US" sz="1600" dirty="0">
                <a:latin typeface="Times New Roman" panose="02020603050405020304" pitchFamily="18" charset="0"/>
                <a:cs typeface="Times New Roman" panose="02020603050405020304" pitchFamily="18" charset="0"/>
              </a:rPr>
              <a:t> = sorted(</a:t>
            </a:r>
            <a:r>
              <a:rPr lang="en-US" sz="1600" dirty="0" err="1">
                <a:latin typeface="Times New Roman" panose="02020603050405020304" pitchFamily="18" charset="0"/>
                <a:cs typeface="Times New Roman" panose="02020603050405020304" pitchFamily="18" charset="0"/>
              </a:rPr>
              <a:t>os.listdir</a:t>
            </a:r>
            <a:r>
              <a:rPr lang="en-US" sz="1600" dirty="0">
                <a:latin typeface="Times New Roman" panose="02020603050405020304" pitchFamily="18" charset="0"/>
                <a:cs typeface="Times New Roman" panose="02020603050405020304" pitchFamily="18" charset="0"/>
              </a:rPr>
              <a:t>('/content/raw-</a:t>
            </a:r>
            <a:r>
              <a:rPr lang="en-US" sz="1600" dirty="0" err="1">
                <a:latin typeface="Times New Roman" panose="02020603050405020304" pitchFamily="18" charset="0"/>
                <a:cs typeface="Times New Roman" panose="02020603050405020304" pitchFamily="18" charset="0"/>
              </a:rPr>
              <a:t>img</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categories = {'cane': 'dog', "</a:t>
            </a:r>
            <a:r>
              <a:rPr lang="en-US" sz="1600" dirty="0" err="1">
                <a:latin typeface="Times New Roman" panose="02020603050405020304" pitchFamily="18" charset="0"/>
                <a:cs typeface="Times New Roman" panose="02020603050405020304" pitchFamily="18" charset="0"/>
              </a:rPr>
              <a:t>cavallo</a:t>
            </a:r>
            <a:r>
              <a:rPr lang="en-US" sz="1600" dirty="0">
                <a:latin typeface="Times New Roman" panose="02020603050405020304" pitchFamily="18" charset="0"/>
                <a:cs typeface="Times New Roman" panose="02020603050405020304" pitchFamily="18" charset="0"/>
              </a:rPr>
              <a:t>": "horse", "</a:t>
            </a:r>
            <a:r>
              <a:rPr lang="en-US" sz="1600" dirty="0" err="1">
                <a:latin typeface="Times New Roman" panose="02020603050405020304" pitchFamily="18" charset="0"/>
                <a:cs typeface="Times New Roman" panose="02020603050405020304" pitchFamily="18" charset="0"/>
              </a:rPr>
              <a:t>elefante</a:t>
            </a:r>
            <a:r>
              <a:rPr lang="en-US" sz="1600" dirty="0">
                <a:latin typeface="Times New Roman" panose="02020603050405020304" pitchFamily="18" charset="0"/>
                <a:cs typeface="Times New Roman" panose="02020603050405020304" pitchFamily="18" charset="0"/>
              </a:rPr>
              <a:t>": "elephant", "</a:t>
            </a:r>
            <a:r>
              <a:rPr lang="en-US" sz="1600" dirty="0" err="1">
                <a:latin typeface="Times New Roman" panose="02020603050405020304" pitchFamily="18" charset="0"/>
                <a:cs typeface="Times New Roman" panose="02020603050405020304" pitchFamily="18" charset="0"/>
              </a:rPr>
              <a:t>farfalla</a:t>
            </a:r>
            <a:r>
              <a:rPr lang="en-US" sz="1600" dirty="0">
                <a:latin typeface="Times New Roman" panose="02020603050405020304" pitchFamily="18" charset="0"/>
                <a:cs typeface="Times New Roman" panose="02020603050405020304" pitchFamily="18" charset="0"/>
              </a:rPr>
              <a:t>": "butterfly", "</a:t>
            </a:r>
            <a:r>
              <a:rPr lang="en-US" sz="1600" dirty="0" err="1">
                <a:latin typeface="Times New Roman" panose="02020603050405020304" pitchFamily="18" charset="0"/>
                <a:cs typeface="Times New Roman" panose="02020603050405020304" pitchFamily="18" charset="0"/>
              </a:rPr>
              <a:t>gallina</a:t>
            </a:r>
            <a:r>
              <a:rPr lang="en-US" sz="1600" dirty="0">
                <a:latin typeface="Times New Roman" panose="02020603050405020304" pitchFamily="18" charset="0"/>
                <a:cs typeface="Times New Roman" panose="02020603050405020304" pitchFamily="18" charset="0"/>
              </a:rPr>
              <a:t>": "chicken", "</a:t>
            </a:r>
            <a:r>
              <a:rPr lang="en-US" sz="1600" dirty="0" err="1">
                <a:latin typeface="Times New Roman" panose="02020603050405020304" pitchFamily="18" charset="0"/>
                <a:cs typeface="Times New Roman" panose="02020603050405020304" pitchFamily="18" charset="0"/>
              </a:rPr>
              <a:t>gatto</a:t>
            </a:r>
            <a:r>
              <a:rPr lang="en-US" sz="1600" dirty="0">
                <a:latin typeface="Times New Roman" panose="02020603050405020304" pitchFamily="18" charset="0"/>
                <a:cs typeface="Times New Roman" panose="02020603050405020304" pitchFamily="18" charset="0"/>
              </a:rPr>
              <a:t>": "cat", "</a:t>
            </a:r>
            <a:r>
              <a:rPr lang="en-US" sz="1600" dirty="0" err="1">
                <a:latin typeface="Times New Roman" panose="02020603050405020304" pitchFamily="18" charset="0"/>
                <a:cs typeface="Times New Roman" panose="02020603050405020304" pitchFamily="18" charset="0"/>
              </a:rPr>
              <a:t>mucca</a:t>
            </a:r>
            <a:r>
              <a:rPr lang="en-US" sz="1600" dirty="0">
                <a:latin typeface="Times New Roman" panose="02020603050405020304" pitchFamily="18" charset="0"/>
                <a:cs typeface="Times New Roman" panose="02020603050405020304" pitchFamily="18" charset="0"/>
              </a:rPr>
              <a:t>": "cow", "</a:t>
            </a:r>
            <a:r>
              <a:rPr lang="en-US" sz="1600" dirty="0" err="1">
                <a:latin typeface="Times New Roman" panose="02020603050405020304" pitchFamily="18" charset="0"/>
                <a:cs typeface="Times New Roman" panose="02020603050405020304" pitchFamily="18" charset="0"/>
              </a:rPr>
              <a:t>pecora</a:t>
            </a:r>
            <a:r>
              <a:rPr lang="en-US" sz="1600" dirty="0">
                <a:latin typeface="Times New Roman" panose="02020603050405020304" pitchFamily="18" charset="0"/>
                <a:cs typeface="Times New Roman" panose="02020603050405020304" pitchFamily="18" charset="0"/>
              </a:rPr>
              <a:t>": "sheep", "</a:t>
            </a:r>
            <a:r>
              <a:rPr lang="en-US" sz="1600" dirty="0" err="1">
                <a:latin typeface="Times New Roman" panose="02020603050405020304" pitchFamily="18" charset="0"/>
                <a:cs typeface="Times New Roman" panose="02020603050405020304" pitchFamily="18" charset="0"/>
              </a:rPr>
              <a:t>scoiattolo</a:t>
            </a:r>
            <a:r>
              <a:rPr lang="en-US" sz="1600" dirty="0">
                <a:latin typeface="Times New Roman" panose="02020603050405020304" pitchFamily="18" charset="0"/>
                <a:cs typeface="Times New Roman" panose="02020603050405020304" pitchFamily="18" charset="0"/>
              </a:rPr>
              <a:t>": "squirrel", "</a:t>
            </a:r>
            <a:r>
              <a:rPr lang="en-US" sz="1600" dirty="0" err="1">
                <a:latin typeface="Times New Roman" panose="02020603050405020304" pitchFamily="18" charset="0"/>
                <a:cs typeface="Times New Roman" panose="02020603050405020304" pitchFamily="18" charset="0"/>
              </a:rPr>
              <a:t>ragno</a:t>
            </a:r>
            <a:r>
              <a:rPr lang="en-US" sz="1600" dirty="0">
                <a:latin typeface="Times New Roman" panose="02020603050405020304" pitchFamily="18" charset="0"/>
                <a:cs typeface="Times New Roman" panose="02020603050405020304" pitchFamily="18" charset="0"/>
              </a:rPr>
              <a:t>": "spider</a:t>
            </a:r>
            <a:r>
              <a:rPr lang="en-US" sz="1600" dirty="0" smtClean="0">
                <a:latin typeface="Times New Roman" panose="02020603050405020304" pitchFamily="18" charset="0"/>
                <a:cs typeface="Times New Roman" panose="02020603050405020304" pitchFamily="18" charset="0"/>
              </a:rPr>
              <a:t>"}</a:t>
            </a: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r>
              <a:rPr lang="en-US" sz="1600" dirty="0" err="1" smtClean="0">
                <a:latin typeface="Times New Roman" panose="02020603050405020304" pitchFamily="18" charset="0"/>
                <a:cs typeface="Times New Roman" panose="02020603050405020304" pitchFamily="18" charset="0"/>
              </a:rPr>
              <a:t>def</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recognise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pred</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animals = [</a:t>
            </a:r>
            <a:r>
              <a:rPr lang="en-US" sz="1600" dirty="0" err="1">
                <a:latin typeface="Times New Roman" panose="02020603050405020304" pitchFamily="18" charset="0"/>
                <a:cs typeface="Times New Roman" panose="02020603050405020304" pitchFamily="18" charset="0"/>
              </a:rPr>
              <a:t>categories.get</a:t>
            </a:r>
            <a:r>
              <a:rPr lang="en-US" sz="1600" dirty="0">
                <a:latin typeface="Times New Roman" panose="02020603050405020304" pitchFamily="18" charset="0"/>
                <a:cs typeface="Times New Roman" panose="02020603050405020304" pitchFamily="18" charset="0"/>
              </a:rPr>
              <a:t>(item, item) for item in </a:t>
            </a:r>
            <a:r>
              <a:rPr lang="en-US" sz="1600" dirty="0" err="1">
                <a:latin typeface="Times New Roman" panose="02020603050405020304" pitchFamily="18" charset="0"/>
                <a:cs typeface="Times New Roman" panose="02020603050405020304" pitchFamily="18" charset="0"/>
              </a:rPr>
              <a:t>bio_animals</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print("The image consists of", animals[</a:t>
            </a:r>
            <a:r>
              <a:rPr lang="en-US" sz="1600" dirty="0" err="1">
                <a:latin typeface="Times New Roman" panose="02020603050405020304" pitchFamily="18" charset="0"/>
                <a:cs typeface="Times New Roman" panose="02020603050405020304" pitchFamily="18" charset="0"/>
              </a:rPr>
              <a:t>pred</a:t>
            </a:r>
            <a:r>
              <a:rPr lang="en-US" sz="1600" dirty="0">
                <a:latin typeface="Times New Roman" panose="02020603050405020304" pitchFamily="18" charset="0"/>
                <a:cs typeface="Times New Roman" panose="02020603050405020304" pitchFamily="18" charset="0"/>
              </a:rPr>
              <a:t>])</a:t>
            </a: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tensorflow.keras.preprocessing</a:t>
            </a:r>
            <a:r>
              <a:rPr lang="en-US" sz="1600" dirty="0">
                <a:latin typeface="Times New Roman" panose="02020603050405020304" pitchFamily="18" charset="0"/>
                <a:cs typeface="Times New Roman" panose="02020603050405020304" pitchFamily="18" charset="0"/>
              </a:rPr>
              <a:t> import image</a:t>
            </a:r>
          </a:p>
          <a:p>
            <a:pPr marL="0" indent="0">
              <a:buNone/>
            </a:pPr>
            <a:r>
              <a:rPr lang="en-US" sz="1600" dirty="0">
                <a:latin typeface="Times New Roman" panose="02020603050405020304" pitchFamily="18" charset="0"/>
                <a:cs typeface="Times New Roman" panose="02020603050405020304" pitchFamily="18" charset="0"/>
              </a:rPr>
              <a:t>import </a:t>
            </a:r>
            <a:r>
              <a:rPr lang="en-US" sz="1600" dirty="0" err="1">
                <a:latin typeface="Times New Roman" panose="02020603050405020304" pitchFamily="18" charset="0"/>
                <a:cs typeface="Times New Roman" panose="02020603050405020304" pitchFamily="18" charset="0"/>
              </a:rPr>
              <a:t>numpy</a:t>
            </a:r>
            <a:r>
              <a:rPr lang="en-US" sz="1600" dirty="0">
                <a:latin typeface="Times New Roman" panose="02020603050405020304" pitchFamily="18" charset="0"/>
                <a:cs typeface="Times New Roman" panose="02020603050405020304" pitchFamily="18" charset="0"/>
              </a:rPr>
              <a:t> as </a:t>
            </a:r>
            <a:r>
              <a:rPr lang="en-US" sz="1600" dirty="0" err="1">
                <a:latin typeface="Times New Roman" panose="02020603050405020304" pitchFamily="18" charset="0"/>
                <a:cs typeface="Times New Roman" panose="02020603050405020304" pitchFamily="18" charset="0"/>
              </a:rPr>
              <a:t>np</a:t>
            </a: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img</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image.load_img</a:t>
            </a:r>
            <a:r>
              <a:rPr lang="en-US" sz="1600" dirty="0">
                <a:latin typeface="Times New Roman" panose="02020603050405020304" pitchFamily="18" charset="0"/>
                <a:cs typeface="Times New Roman" panose="02020603050405020304" pitchFamily="18" charset="0"/>
              </a:rPr>
              <a:t>("https://d1m75rqqgidzqn.cloudfront.net/</a:t>
            </a:r>
            <a:r>
              <a:rPr lang="en-US" sz="1600" dirty="0" err="1">
                <a:latin typeface="Times New Roman" panose="02020603050405020304" pitchFamily="18" charset="0"/>
                <a:cs typeface="Times New Roman" panose="02020603050405020304" pitchFamily="18" charset="0"/>
              </a:rPr>
              <a:t>kaggle</a:t>
            </a:r>
            <a:r>
              <a:rPr lang="en-US" sz="1600" dirty="0">
                <a:latin typeface="Times New Roman" panose="02020603050405020304" pitchFamily="18" charset="0"/>
                <a:cs typeface="Times New Roman" panose="02020603050405020304" pitchFamily="18" charset="0"/>
              </a:rPr>
              <a:t>/input/</a:t>
            </a:r>
            <a:r>
              <a:rPr lang="en-US" sz="1600" dirty="0" err="1">
                <a:latin typeface="Times New Roman" panose="02020603050405020304" pitchFamily="18" charset="0"/>
                <a:cs typeface="Times New Roman" panose="02020603050405020304" pitchFamily="18" charset="0"/>
              </a:rPr>
              <a:t>testttt</a:t>
            </a:r>
            <a:r>
              <a:rPr lang="en-US" sz="1600" dirty="0">
                <a:latin typeface="Times New Roman" panose="02020603050405020304" pitchFamily="18" charset="0"/>
                <a:cs typeface="Times New Roman" panose="02020603050405020304" pitchFamily="18" charset="0"/>
              </a:rPr>
              <a:t>/OIF-e2bexWrojgtQnAPPcUfOWQ.jpeg", </a:t>
            </a:r>
            <a:r>
              <a:rPr lang="en-US" sz="1600" dirty="0" err="1">
                <a:latin typeface="Times New Roman" panose="02020603050405020304" pitchFamily="18" charset="0"/>
                <a:cs typeface="Times New Roman" panose="02020603050405020304" pitchFamily="18" charset="0"/>
              </a:rPr>
              <a:t>target_size</a:t>
            </a:r>
            <a:r>
              <a:rPr lang="en-US" sz="1600" dirty="0">
                <a:latin typeface="Times New Roman" panose="02020603050405020304" pitchFamily="18" charset="0"/>
                <a:cs typeface="Times New Roman" panose="02020603050405020304" pitchFamily="18" charset="0"/>
              </a:rPr>
              <a:t>=(128, 128))</a:t>
            </a:r>
          </a:p>
          <a:p>
            <a:pPr marL="0" indent="0">
              <a:buNone/>
            </a:pPr>
            <a:r>
              <a:rPr lang="en-US" sz="1600" dirty="0">
                <a:latin typeface="Times New Roman" panose="02020603050405020304" pitchFamily="18" charset="0"/>
                <a:cs typeface="Times New Roman" panose="02020603050405020304" pitchFamily="18" charset="0"/>
              </a:rPr>
              <a:t>x = </a:t>
            </a:r>
            <a:r>
              <a:rPr lang="en-US" sz="1600" dirty="0" err="1">
                <a:latin typeface="Times New Roman" panose="02020603050405020304" pitchFamily="18" charset="0"/>
                <a:cs typeface="Times New Roman" panose="02020603050405020304" pitchFamily="18" charset="0"/>
              </a:rPr>
              <a:t>image.img_to_array</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img</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x = </a:t>
            </a:r>
            <a:r>
              <a:rPr lang="en-US" sz="1600" dirty="0" err="1">
                <a:latin typeface="Times New Roman" panose="02020603050405020304" pitchFamily="18" charset="0"/>
                <a:cs typeface="Times New Roman" panose="02020603050405020304" pitchFamily="18" charset="0"/>
              </a:rPr>
              <a:t>np.expand_dims</a:t>
            </a:r>
            <a:r>
              <a:rPr lang="en-US" sz="1600" dirty="0">
                <a:latin typeface="Times New Roman" panose="02020603050405020304" pitchFamily="18" charset="0"/>
                <a:cs typeface="Times New Roman" panose="02020603050405020304" pitchFamily="18" charset="0"/>
              </a:rPr>
              <a:t>(x, axis=0)</a:t>
            </a:r>
          </a:p>
          <a:p>
            <a:pPr marL="0" indent="0">
              <a:buNone/>
            </a:pPr>
            <a:r>
              <a:rPr lang="en-US" sz="1600" dirty="0">
                <a:latin typeface="Times New Roman" panose="02020603050405020304" pitchFamily="18" charset="0"/>
                <a:cs typeface="Times New Roman" panose="02020603050405020304" pitchFamily="18" charset="0"/>
              </a:rPr>
              <a:t>prediction = </a:t>
            </a:r>
            <a:r>
              <a:rPr lang="en-US" sz="1600" dirty="0" err="1">
                <a:latin typeface="Times New Roman" panose="02020603050405020304" pitchFamily="18" charset="0"/>
                <a:cs typeface="Times New Roman" panose="02020603050405020304" pitchFamily="18" charset="0"/>
              </a:rPr>
              <a:t>model.predict</a:t>
            </a:r>
            <a:r>
              <a:rPr lang="en-US" sz="1600" dirty="0">
                <a:latin typeface="Times New Roman" panose="02020603050405020304" pitchFamily="18" charset="0"/>
                <a:cs typeface="Times New Roman" panose="02020603050405020304" pitchFamily="18" charset="0"/>
              </a:rPr>
              <a:t>(x)</a:t>
            </a:r>
          </a:p>
          <a:p>
            <a:pPr marL="0" indent="0">
              <a:buNone/>
            </a:pPr>
            <a:endParaRPr lang="en-US"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139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3660" y="719847"/>
            <a:ext cx="10770140" cy="5457116"/>
          </a:xfrm>
        </p:spPr>
        <p:txBody>
          <a:bodyPr>
            <a:normAutofit/>
          </a:bodyPr>
          <a:lstStyle/>
          <a:p>
            <a:pPr marL="0" indent="0">
              <a:buNone/>
            </a:pPr>
            <a:r>
              <a:rPr lang="en-US" sz="2100" dirty="0" err="1">
                <a:latin typeface="Times New Roman" panose="02020603050405020304" pitchFamily="18" charset="0"/>
                <a:cs typeface="Times New Roman" panose="02020603050405020304" pitchFamily="18" charset="0"/>
              </a:rPr>
              <a:t>recognise</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np.argmax</a:t>
            </a:r>
            <a:r>
              <a:rPr lang="en-US" sz="2100" dirty="0">
                <a:latin typeface="Times New Roman" panose="02020603050405020304" pitchFamily="18" charset="0"/>
                <a:cs typeface="Times New Roman" panose="02020603050405020304" pitchFamily="18" charset="0"/>
              </a:rPr>
              <a:t>(prediction))</a:t>
            </a:r>
          </a:p>
          <a:p>
            <a:pPr marL="0" indent="0">
              <a:buNone/>
            </a:pPr>
            <a:endParaRPr lang="en-US" sz="21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 Testing on a batch of images</a:t>
            </a:r>
          </a:p>
          <a:p>
            <a:pPr marL="0" indent="0">
              <a:buNone/>
            </a:pPr>
            <a:r>
              <a:rPr lang="en-US" sz="2100" dirty="0" err="1">
                <a:latin typeface="Times New Roman" panose="02020603050405020304" pitchFamily="18" charset="0"/>
                <a:cs typeface="Times New Roman" panose="02020603050405020304" pitchFamily="18" charset="0"/>
              </a:rPr>
              <a:t>test_data_path</a:t>
            </a:r>
            <a:r>
              <a:rPr lang="en-US" sz="2100" dirty="0">
                <a:latin typeface="Times New Roman" panose="02020603050405020304" pitchFamily="18" charset="0"/>
                <a:cs typeface="Times New Roman" panose="02020603050405020304" pitchFamily="18" charset="0"/>
              </a:rPr>
              <a:t> = "/content/test data/</a:t>
            </a:r>
            <a:r>
              <a:rPr lang="en-US" sz="2100" dirty="0" err="1">
                <a:latin typeface="Times New Roman" panose="02020603050405020304" pitchFamily="18" charset="0"/>
                <a:cs typeface="Times New Roman" panose="02020603050405020304" pitchFamily="18" charset="0"/>
              </a:rPr>
              <a:t>test_animals</a:t>
            </a:r>
            <a:r>
              <a:rPr lang="en-US" sz="2100" dirty="0">
                <a:latin typeface="Times New Roman" panose="02020603050405020304" pitchFamily="18" charset="0"/>
                <a:cs typeface="Times New Roman" panose="02020603050405020304" pitchFamily="18" charset="0"/>
              </a:rPr>
              <a:t>"</a:t>
            </a:r>
          </a:p>
          <a:p>
            <a:pPr marL="0" indent="0">
              <a:buNone/>
            </a:pPr>
            <a:r>
              <a:rPr lang="en-US" sz="2100" dirty="0">
                <a:latin typeface="Times New Roman" panose="02020603050405020304" pitchFamily="18" charset="0"/>
                <a:cs typeface="Times New Roman" panose="02020603050405020304" pitchFamily="18" charset="0"/>
              </a:rPr>
              <a:t>files = sorted(</a:t>
            </a:r>
            <a:r>
              <a:rPr lang="en-US" sz="2100" dirty="0" err="1">
                <a:latin typeface="Times New Roman" panose="02020603050405020304" pitchFamily="18" charset="0"/>
                <a:cs typeface="Times New Roman" panose="02020603050405020304" pitchFamily="18" charset="0"/>
              </a:rPr>
              <a:t>os.listdir</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test_data_path</a:t>
            </a:r>
            <a:r>
              <a:rPr lang="en-US" sz="2100" dirty="0">
                <a:latin typeface="Times New Roman" panose="02020603050405020304" pitchFamily="18" charset="0"/>
                <a:cs typeface="Times New Roman" panose="02020603050405020304" pitchFamily="18" charset="0"/>
              </a:rPr>
              <a:t>))</a:t>
            </a:r>
          </a:p>
          <a:p>
            <a:pPr marL="0" indent="0">
              <a:buNone/>
            </a:pPr>
            <a:r>
              <a:rPr lang="en-US" sz="2100" dirty="0">
                <a:latin typeface="Times New Roman" panose="02020603050405020304" pitchFamily="18" charset="0"/>
                <a:cs typeface="Times New Roman" panose="02020603050405020304" pitchFamily="18" charset="0"/>
              </a:rPr>
              <a:t>files = files[1:]</a:t>
            </a:r>
          </a:p>
          <a:p>
            <a:pPr marL="0" indent="0">
              <a:buNone/>
            </a:pPr>
            <a:r>
              <a:rPr lang="en-US" sz="2100" dirty="0">
                <a:latin typeface="Times New Roman" panose="02020603050405020304" pitchFamily="18" charset="0"/>
                <a:cs typeface="Times New Roman" panose="02020603050405020304" pitchFamily="18" charset="0"/>
              </a:rPr>
              <a:t>for </a:t>
            </a:r>
            <a:r>
              <a:rPr lang="en-US" sz="2100" dirty="0" err="1">
                <a:latin typeface="Times New Roman" panose="02020603050405020304" pitchFamily="18" charset="0"/>
                <a:cs typeface="Times New Roman" panose="02020603050405020304" pitchFamily="18" charset="0"/>
              </a:rPr>
              <a:t>img</a:t>
            </a:r>
            <a:r>
              <a:rPr lang="en-US" sz="2100" dirty="0">
                <a:latin typeface="Times New Roman" panose="02020603050405020304" pitchFamily="18" charset="0"/>
                <a:cs typeface="Times New Roman" panose="02020603050405020304" pitchFamily="18" charset="0"/>
              </a:rPr>
              <a:t> in files:</a:t>
            </a:r>
          </a:p>
          <a:p>
            <a:pPr marL="0" indent="0">
              <a:buNone/>
            </a:pPr>
            <a:r>
              <a:rPr lang="en-US" sz="2100" dirty="0">
                <a:latin typeface="Times New Roman" panose="02020603050405020304" pitchFamily="18" charset="0"/>
                <a:cs typeface="Times New Roman" panose="02020603050405020304" pitchFamily="18" charset="0"/>
              </a:rPr>
              <a:t>    x = cv2.imread(</a:t>
            </a:r>
            <a:r>
              <a:rPr lang="en-US" sz="2100" dirty="0" err="1">
                <a:latin typeface="Times New Roman" panose="02020603050405020304" pitchFamily="18" charset="0"/>
                <a:cs typeface="Times New Roman" panose="02020603050405020304" pitchFamily="18" charset="0"/>
              </a:rPr>
              <a:t>os.path.join</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test_data_path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img</a:t>
            </a:r>
            <a:r>
              <a:rPr lang="en-US" sz="2100" dirty="0">
                <a:latin typeface="Times New Roman" panose="02020603050405020304" pitchFamily="18" charset="0"/>
                <a:cs typeface="Times New Roman" panose="02020603050405020304" pitchFamily="18" charset="0"/>
              </a:rPr>
              <a:t>))</a:t>
            </a:r>
          </a:p>
          <a:p>
            <a:pPr marL="0" indent="0">
              <a:buNone/>
            </a:pPr>
            <a:r>
              <a:rPr lang="en-US" sz="2100" dirty="0">
                <a:latin typeface="Times New Roman" panose="02020603050405020304" pitchFamily="18" charset="0"/>
                <a:cs typeface="Times New Roman" panose="02020603050405020304" pitchFamily="18" charset="0"/>
              </a:rPr>
              <a:t>    cv2_imshow(x)</a:t>
            </a:r>
          </a:p>
          <a:p>
            <a:pPr marL="0" indent="0">
              <a:buNone/>
            </a:pP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recognise</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np.argmax</a:t>
            </a:r>
            <a:r>
              <a:rPr lang="en-US" sz="2100" dirty="0">
                <a:latin typeface="Times New Roman" panose="02020603050405020304" pitchFamily="18" charset="0"/>
                <a:cs typeface="Times New Roman" panose="02020603050405020304" pitchFamily="18" charset="0"/>
              </a:rPr>
              <a:t>(predict[</a:t>
            </a:r>
            <a:r>
              <a:rPr lang="en-US" sz="2100" dirty="0" err="1">
                <a:latin typeface="Times New Roman" panose="02020603050405020304" pitchFamily="18" charset="0"/>
                <a:cs typeface="Times New Roman" panose="02020603050405020304" pitchFamily="18" charset="0"/>
              </a:rPr>
              <a:t>files.index</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img</a:t>
            </a:r>
            <a:r>
              <a:rPr lang="en-US" sz="2100" dirty="0">
                <a:latin typeface="Times New Roman" panose="02020603050405020304" pitchFamily="18" charset="0"/>
                <a:cs typeface="Times New Roman" panose="02020603050405020304" pitchFamily="18" charset="0"/>
              </a:rPr>
              <a:t>)])</a:t>
            </a:r>
          </a:p>
          <a:p>
            <a:pPr marL="0" indent="0">
              <a:buNone/>
            </a:pPr>
            <a:r>
              <a:rPr lang="en-US" sz="2100" dirty="0">
                <a:latin typeface="Times New Roman" panose="02020603050405020304" pitchFamily="18" charset="0"/>
                <a:cs typeface="Times New Roman" panose="02020603050405020304" pitchFamily="18" charset="0"/>
              </a:rPr>
              <a:t>    print("")</a:t>
            </a:r>
          </a:p>
          <a:p>
            <a:endParaRPr lang="en-US" dirty="0"/>
          </a:p>
          <a:p>
            <a:endParaRPr lang="en-US" dirty="0"/>
          </a:p>
        </p:txBody>
      </p:sp>
    </p:spTree>
    <p:extLst>
      <p:ext uri="{BB962C8B-B14F-4D97-AF65-F5344CB8AC3E}">
        <p14:creationId xmlns:p14="http://schemas.microsoft.com/office/powerpoint/2010/main" val="354402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846" y="252920"/>
            <a:ext cx="9836285" cy="970841"/>
          </a:xfrm>
        </p:spPr>
        <p:txBody>
          <a:bodyPr>
            <a:normAutofit/>
          </a:bodyPr>
          <a:lstStyle/>
          <a:p>
            <a:r>
              <a:rPr lang="en-US" sz="3200" b="1" dirty="0" smtClean="0">
                <a:latin typeface="Times New Roman" panose="02020603050405020304" pitchFamily="18" charset="0"/>
                <a:cs typeface="Times New Roman" panose="02020603050405020304" pitchFamily="18" charset="0"/>
              </a:rPr>
              <a:t>Image recognition structure:</a:t>
            </a:r>
            <a:endParaRPr lang="en-US" sz="32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321185"/>
            <a:ext cx="10058400" cy="2637033"/>
          </a:xfrm>
          <a:prstGeom prst="rect">
            <a:avLst/>
          </a:prstGeom>
        </p:spPr>
      </p:pic>
      <p:sp>
        <p:nvSpPr>
          <p:cNvPr id="4" name="TextBox 3"/>
          <p:cNvSpPr txBox="1"/>
          <p:nvPr/>
        </p:nvSpPr>
        <p:spPr>
          <a:xfrm>
            <a:off x="1066800" y="1556426"/>
            <a:ext cx="9234791" cy="954107"/>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The overall structure and sample output predictions of the image recognitions.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094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342" y="114113"/>
            <a:ext cx="9587753" cy="746499"/>
          </a:xfrm>
        </p:spPr>
        <p:txBody>
          <a:bodyPr>
            <a:normAutofit/>
          </a:bodyPr>
          <a:lstStyle/>
          <a:p>
            <a:r>
              <a:rPr lang="en-US" sz="3200" b="1" dirty="0" smtClean="0">
                <a:latin typeface="Times New Roman" panose="02020603050405020304" pitchFamily="18" charset="0"/>
                <a:cs typeface="Times New Roman" panose="02020603050405020304" pitchFamily="18" charset="0"/>
              </a:rPr>
              <a:t>Image recognition: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94612" y="487362"/>
            <a:ext cx="5889812" cy="5369858"/>
          </a:xfrm>
        </p:spPr>
        <p:txBody>
          <a:bodyPr>
            <a:normAutofit/>
          </a:bodyPr>
          <a:lstStyle/>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Image recognition refers to technologies that identify places, logos, people, objects, buildings, and several other variables in digital images. It may be very easy for humans like you and me to </a:t>
            </a:r>
            <a:r>
              <a:rPr lang="en-US" sz="2400" dirty="0" err="1">
                <a:latin typeface="Times New Roman" panose="02020603050405020304" pitchFamily="18" charset="0"/>
                <a:cs typeface="Times New Roman" panose="02020603050405020304" pitchFamily="18" charset="0"/>
              </a:rPr>
              <a:t>recognise</a:t>
            </a:r>
            <a:r>
              <a:rPr lang="en-US" sz="2400" dirty="0">
                <a:latin typeface="Times New Roman" panose="02020603050405020304" pitchFamily="18" charset="0"/>
                <a:cs typeface="Times New Roman" panose="02020603050405020304" pitchFamily="18" charset="0"/>
              </a:rPr>
              <a:t> different images, such as images of animals. </a:t>
            </a:r>
            <a:endParaRPr lang="en-US" sz="2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can easily </a:t>
            </a:r>
            <a:r>
              <a:rPr lang="en-US" sz="2400" dirty="0" err="1">
                <a:latin typeface="Times New Roman" panose="02020603050405020304" pitchFamily="18" charset="0"/>
                <a:cs typeface="Times New Roman" panose="02020603050405020304" pitchFamily="18" charset="0"/>
              </a:rPr>
              <a:t>recognise</a:t>
            </a:r>
            <a:r>
              <a:rPr lang="en-US" sz="2400" dirty="0">
                <a:latin typeface="Times New Roman" panose="02020603050405020304" pitchFamily="18" charset="0"/>
                <a:cs typeface="Times New Roman" panose="02020603050405020304" pitchFamily="18" charset="0"/>
              </a:rPr>
              <a:t> the image of a cat and differentiate it from an image of a horse. But it may not be so simple for a computer</a:t>
            </a:r>
            <a:r>
              <a:rPr lang="en-US" sz="2400" dirty="0" smtClean="0">
                <a:latin typeface="Times New Roman" panose="02020603050405020304" pitchFamily="18" charset="0"/>
                <a:cs typeface="Times New Roman" panose="02020603050405020304" pitchFamily="18" charset="0"/>
              </a:rPr>
              <a:t>.</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679" r="-3679"/>
          <a:stretch/>
        </p:blipFill>
        <p:spPr>
          <a:xfrm>
            <a:off x="216072" y="1796511"/>
            <a:ext cx="6183811" cy="2751559"/>
          </a:xfrm>
          <a:prstGeom prst="rect">
            <a:avLst/>
          </a:prstGeom>
        </p:spPr>
      </p:pic>
    </p:spTree>
    <p:extLst>
      <p:ext uri="{BB962C8B-B14F-4D97-AF65-F5344CB8AC3E}">
        <p14:creationId xmlns:p14="http://schemas.microsoft.com/office/powerpoint/2010/main" val="3865097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838" y="0"/>
            <a:ext cx="9875196" cy="933855"/>
          </a:xfrm>
        </p:spPr>
        <p:txBody>
          <a:bodyPr>
            <a:normAutofit/>
          </a:bodyPr>
          <a:lstStyle/>
          <a:p>
            <a:r>
              <a:rPr lang="en-US" sz="3200" b="1" dirty="0" smtClean="0">
                <a:latin typeface="Times New Roman" panose="02020603050405020304" pitchFamily="18" charset="0"/>
                <a:cs typeface="Times New Roman" panose="02020603050405020304" pitchFamily="18" charset="0"/>
              </a:rPr>
              <a:t>Image recognition:</a:t>
            </a:r>
            <a:endParaRPr lang="en-US" sz="32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916" y="933855"/>
            <a:ext cx="5768502" cy="5753064"/>
          </a:xfrm>
          <a:prstGeom prst="rect">
            <a:avLst/>
          </a:prstGeom>
        </p:spPr>
      </p:pic>
      <p:sp>
        <p:nvSpPr>
          <p:cNvPr id="4" name="TextBox 3"/>
          <p:cNvSpPr txBox="1"/>
          <p:nvPr/>
        </p:nvSpPr>
        <p:spPr>
          <a:xfrm>
            <a:off x="8385245" y="5680954"/>
            <a:ext cx="3482502"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An image of a dog represented by 40 x 40 pixels.</a:t>
            </a:r>
            <a:endParaRPr lang="en-US" dirty="0"/>
          </a:p>
        </p:txBody>
      </p:sp>
    </p:spTree>
    <p:extLst>
      <p:ext uri="{BB962C8B-B14F-4D97-AF65-F5344CB8AC3E}">
        <p14:creationId xmlns:p14="http://schemas.microsoft.com/office/powerpoint/2010/main" val="1167049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203" y="77821"/>
            <a:ext cx="9719553" cy="1097301"/>
          </a:xfrm>
        </p:spPr>
        <p:txBody>
          <a:bodyPr>
            <a:normAutofit/>
          </a:bodyPr>
          <a:lstStyle/>
          <a:p>
            <a:r>
              <a:rPr lang="en-US" sz="3200" b="1" dirty="0" smtClean="0">
                <a:latin typeface="Times New Roman" panose="02020603050405020304" pitchFamily="18" charset="0"/>
                <a:cs typeface="Times New Roman" panose="02020603050405020304" pitchFamily="18" charset="0"/>
              </a:rPr>
              <a:t>Working of Image Recognition: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8017" y="1175122"/>
            <a:ext cx="10925783" cy="5001841"/>
          </a:xfrm>
        </p:spPr>
        <p:txBody>
          <a:bodyPr>
            <a:normAutofit/>
          </a:bodyPr>
          <a:lstStyle/>
          <a:p>
            <a:pPr fontAlgn="base">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need a dataset containing images with their respective labels. For example, an image of a dog must be labelled as a dog or something that we can understand.</a:t>
            </a:r>
          </a:p>
          <a:p>
            <a:pPr fontAlgn="base">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Next, these images are to be fed into a Neural Network and then trained on them. Usually, for the tasks concerned with images, we use </a:t>
            </a:r>
            <a:r>
              <a:rPr lang="en-US" dirty="0" smtClean="0">
                <a:latin typeface="Times New Roman" panose="02020603050405020304" pitchFamily="18" charset="0"/>
                <a:cs typeface="Times New Roman" panose="02020603050405020304" pitchFamily="18" charset="0"/>
              </a:rPr>
              <a:t>convolutional neural network. These </a:t>
            </a:r>
            <a:r>
              <a:rPr lang="en-US" dirty="0">
                <a:latin typeface="Times New Roman" panose="02020603050405020304" pitchFamily="18" charset="0"/>
                <a:cs typeface="Times New Roman" panose="02020603050405020304" pitchFamily="18" charset="0"/>
              </a:rPr>
              <a:t>networks consist of convolutional layers and pooling layers in addition to </a:t>
            </a:r>
            <a:r>
              <a:rPr lang="en-US" dirty="0" smtClean="0">
                <a:latin typeface="Times New Roman" panose="02020603050405020304" pitchFamily="18" charset="0"/>
                <a:cs typeface="Times New Roman" panose="02020603050405020304" pitchFamily="18" charset="0"/>
              </a:rPr>
              <a:t>Multilayer perceptron(MLP).</a:t>
            </a:r>
            <a:endParaRPr lang="en-US" dirty="0">
              <a:latin typeface="Times New Roman" panose="02020603050405020304" pitchFamily="18" charset="0"/>
              <a:cs typeface="Times New Roman" panose="02020603050405020304" pitchFamily="18" charset="0"/>
            </a:endParaRPr>
          </a:p>
          <a:p>
            <a:pPr fontAlgn="base">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feed in the image that is not in the training set and get predictions.</a:t>
            </a:r>
          </a:p>
          <a:p>
            <a:pPr>
              <a:lnSpc>
                <a:spcPct val="100000"/>
              </a:lnSpc>
            </a:pPr>
            <a:endParaRPr lang="en-US" dirty="0"/>
          </a:p>
        </p:txBody>
      </p:sp>
    </p:spTree>
    <p:extLst>
      <p:ext uri="{BB962C8B-B14F-4D97-AF65-F5344CB8AC3E}">
        <p14:creationId xmlns:p14="http://schemas.microsoft.com/office/powerpoint/2010/main" val="2998838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727" y="155644"/>
            <a:ext cx="10515600" cy="856034"/>
          </a:xfrm>
        </p:spPr>
        <p:txBody>
          <a:bodyPr>
            <a:normAutofit/>
          </a:bodyPr>
          <a:lstStyle/>
          <a:p>
            <a:r>
              <a:rPr lang="en-US" sz="3200" b="1" dirty="0" smtClean="0">
                <a:latin typeface="Times New Roman" panose="02020603050405020304" pitchFamily="18" charset="0"/>
                <a:cs typeface="Times New Roman" panose="02020603050405020304" pitchFamily="18" charset="0"/>
              </a:rPr>
              <a:t>Working of Image Recognition:</a:t>
            </a:r>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697" y="1011678"/>
            <a:ext cx="7297606" cy="4416334"/>
          </a:xfrm>
          <a:prstGeom prst="rect">
            <a:avLst/>
          </a:prstGeom>
        </p:spPr>
      </p:pic>
      <p:sp>
        <p:nvSpPr>
          <p:cNvPr id="4" name="TextBox 3"/>
          <p:cNvSpPr txBox="1"/>
          <p:nvPr/>
        </p:nvSpPr>
        <p:spPr>
          <a:xfrm>
            <a:off x="2558374" y="5768502"/>
            <a:ext cx="6285929"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For example, a model trained to </a:t>
            </a:r>
            <a:r>
              <a:rPr lang="en-US" dirty="0" err="1" smtClean="0">
                <a:latin typeface="Times New Roman" panose="02020603050405020304" pitchFamily="18" charset="0"/>
                <a:cs typeface="Times New Roman" panose="02020603050405020304" pitchFamily="18" charset="0"/>
              </a:rPr>
              <a:t>recognise</a:t>
            </a:r>
            <a:r>
              <a:rPr lang="en-US" dirty="0" smtClean="0">
                <a:latin typeface="Times New Roman" panose="02020603050405020304" pitchFamily="18" charset="0"/>
                <a:cs typeface="Times New Roman" panose="02020603050405020304" pitchFamily="18" charset="0"/>
              </a:rPr>
              <a:t> dogs and cat cannot </a:t>
            </a:r>
            <a:r>
              <a:rPr lang="en-US" dirty="0" err="1" smtClean="0">
                <a:latin typeface="Times New Roman" panose="02020603050405020304" pitchFamily="18" charset="0"/>
                <a:cs typeface="Times New Roman" panose="02020603050405020304" pitchFamily="18" charset="0"/>
              </a:rPr>
              <a:t>recognise</a:t>
            </a:r>
            <a:r>
              <a:rPr lang="en-US" dirty="0" smtClean="0">
                <a:latin typeface="Times New Roman" panose="02020603050405020304" pitchFamily="18" charset="0"/>
                <a:cs typeface="Times New Roman" panose="02020603050405020304" pitchFamily="18" charset="0"/>
              </a:rPr>
              <a:t> boats</a:t>
            </a:r>
            <a:r>
              <a:rPr lang="en-US" dirty="0" smtClean="0"/>
              <a:t>.</a:t>
            </a:r>
            <a:endParaRPr lang="en-US" dirty="0"/>
          </a:p>
        </p:txBody>
      </p:sp>
    </p:spTree>
    <p:extLst>
      <p:ext uri="{BB962C8B-B14F-4D97-AF65-F5344CB8AC3E}">
        <p14:creationId xmlns:p14="http://schemas.microsoft.com/office/powerpoint/2010/main" val="2613990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340" y="0"/>
            <a:ext cx="9847729" cy="1099017"/>
          </a:xfrm>
        </p:spPr>
        <p:txBody>
          <a:bodyPr>
            <a:normAutofit/>
          </a:bodyPr>
          <a:lstStyle/>
          <a:p>
            <a:r>
              <a:rPr lang="en-US" sz="3200" b="1" dirty="0" smtClean="0">
                <a:latin typeface="Times New Roman" panose="02020603050405020304" pitchFamily="18" charset="0"/>
                <a:cs typeface="Times New Roman" panose="02020603050405020304" pitchFamily="18" charset="0"/>
              </a:rPr>
              <a:t>Working of Image Recognition in python: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9259" y="1099017"/>
            <a:ext cx="10824882" cy="5323303"/>
          </a:xfrm>
        </p:spPr>
        <p:txBody>
          <a:bodyPr>
            <a:normAutofit/>
          </a:bodyPr>
          <a:lstStyle/>
          <a:p>
            <a:pPr>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Image recognition in python gives an input image to a Neural network (the most popular neural network used for image recognition is </a:t>
            </a:r>
            <a:r>
              <a:rPr lang="en-US" b="1" dirty="0">
                <a:latin typeface="Times New Roman" panose="02020603050405020304" pitchFamily="18" charset="0"/>
                <a:cs typeface="Times New Roman" panose="02020603050405020304" pitchFamily="18" charset="0"/>
              </a:rPr>
              <a:t>Convolution Neural Network</a:t>
            </a:r>
            <a:r>
              <a:rPr lang="en-US"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task is split mainly into two categories:</a:t>
            </a:r>
          </a:p>
          <a:p>
            <a:pPr>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Classification</a:t>
            </a:r>
            <a:r>
              <a:rPr lang="en-US" dirty="0">
                <a:latin typeface="Times New Roman" panose="02020603050405020304" pitchFamily="18" charset="0"/>
                <a:cs typeface="Times New Roman" panose="02020603050405020304" pitchFamily="18" charset="0"/>
              </a:rPr>
              <a:t> of the image to a single category /multiple categories.</a:t>
            </a:r>
          </a:p>
          <a:p>
            <a:pPr>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Identification</a:t>
            </a:r>
            <a:r>
              <a:rPr lang="en-US" dirty="0">
                <a:latin typeface="Times New Roman" panose="02020603050405020304" pitchFamily="18" charset="0"/>
                <a:cs typeface="Times New Roman" panose="02020603050405020304" pitchFamily="18" charset="0"/>
              </a:rPr>
              <a:t> of certain objects in an Image ( This can be done only for the purpose of detection, </a:t>
            </a:r>
            <a:r>
              <a:rPr lang="en-US" dirty="0" smtClean="0">
                <a:latin typeface="Times New Roman" panose="02020603050405020304" pitchFamily="18" charset="0"/>
                <a:cs typeface="Times New Roman" panose="02020603050405020304" pitchFamily="18" charset="0"/>
              </a:rPr>
              <a:t>segmentation, </a:t>
            </a:r>
            <a:r>
              <a:rPr lang="en-US" dirty="0">
                <a:latin typeface="Times New Roman" panose="02020603050405020304" pitchFamily="18" charset="0"/>
                <a:cs typeface="Times New Roman" panose="02020603050405020304" pitchFamily="18" charset="0"/>
              </a:rPr>
              <a:t>object tracking in videos, etc..)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735" y="4881708"/>
            <a:ext cx="9618670" cy="1325925"/>
          </a:xfrm>
          <a:prstGeom prst="rect">
            <a:avLst/>
          </a:prstGeom>
        </p:spPr>
      </p:pic>
    </p:spTree>
    <p:extLst>
      <p:ext uri="{BB962C8B-B14F-4D97-AF65-F5344CB8AC3E}">
        <p14:creationId xmlns:p14="http://schemas.microsoft.com/office/powerpoint/2010/main" val="3871620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024" y="116541"/>
            <a:ext cx="9632576" cy="991441"/>
          </a:xfrm>
        </p:spPr>
        <p:txBody>
          <a:bodyPr>
            <a:normAutofit/>
          </a:bodyPr>
          <a:lstStyle/>
          <a:p>
            <a:r>
              <a:rPr lang="en-US" sz="3200" b="1" dirty="0">
                <a:latin typeface="Times New Roman" panose="02020603050405020304" pitchFamily="18" charset="0"/>
                <a:cs typeface="Times New Roman" panose="02020603050405020304" pitchFamily="18" charset="0"/>
              </a:rPr>
              <a:t>Convolutional layer:</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9271" y="1030941"/>
            <a:ext cx="10914529" cy="5146022"/>
          </a:xfrm>
        </p:spPr>
        <p:txBody>
          <a:bodyPr>
            <a:normAutofit lnSpcReduction="10000"/>
          </a:bodyPr>
          <a:lstStyle/>
          <a:p>
            <a:pPr marL="0" indent="0">
              <a:lnSpc>
                <a:spcPct val="110000"/>
              </a:lnSpc>
              <a:buNone/>
            </a:pPr>
            <a:r>
              <a:rPr lang="en-US" sz="2400" b="1" dirty="0" smtClean="0">
                <a:latin typeface="Times New Roman" panose="02020603050405020304" pitchFamily="18" charset="0"/>
                <a:cs typeface="Times New Roman" panose="02020603050405020304" pitchFamily="18" charset="0"/>
              </a:rPr>
              <a:t>Purpose</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Detect certain features in the image.</a:t>
            </a:r>
          </a:p>
          <a:p>
            <a:pPr marL="0" indent="0">
              <a:lnSpc>
                <a:spcPct val="110000"/>
              </a:lnSpc>
              <a:buNone/>
            </a:pPr>
            <a:r>
              <a:rPr lang="en-US" sz="2400" b="1" dirty="0">
                <a:latin typeface="Times New Roman" panose="02020603050405020304" pitchFamily="18" charset="0"/>
                <a:cs typeface="Times New Roman" panose="02020603050405020304" pitchFamily="18" charset="0"/>
              </a:rPr>
              <a:t>Operation:</a:t>
            </a:r>
            <a:r>
              <a:rPr lang="en-US" sz="2400" dirty="0">
                <a:latin typeface="Times New Roman" panose="02020603050405020304" pitchFamily="18" charset="0"/>
                <a:cs typeface="Times New Roman" panose="02020603050405020304" pitchFamily="18" charset="0"/>
              </a:rPr>
              <a:t> The convolution of </a:t>
            </a:r>
            <a:r>
              <a:rPr lang="en-US" sz="2400" dirty="0" smtClean="0">
                <a:latin typeface="Times New Roman" panose="02020603050405020304" pitchFamily="18" charset="0"/>
                <a:cs typeface="Times New Roman" panose="02020603050405020304" pitchFamily="18" charset="0"/>
              </a:rPr>
              <a:t>Input Image</a:t>
            </a:r>
            <a:r>
              <a:rPr lang="en-US" sz="2400" dirty="0">
                <a:latin typeface="Times New Roman" panose="02020603050405020304" pitchFamily="18" charset="0"/>
                <a:cs typeface="Times New Roman" panose="02020603050405020304" pitchFamily="18" charset="0"/>
              </a:rPr>
              <a:t> and feature detector (or </a:t>
            </a:r>
            <a:r>
              <a:rPr lang="en-US" sz="2400" b="1" dirty="0">
                <a:latin typeface="Times New Roman" panose="02020603050405020304" pitchFamily="18" charset="0"/>
                <a:cs typeface="Times New Roman" panose="02020603050405020304" pitchFamily="18" charset="0"/>
              </a:rPr>
              <a:t>filter</a:t>
            </a:r>
            <a:r>
              <a:rPr lang="en-US" sz="2400" dirty="0">
                <a:latin typeface="Times New Roman" panose="02020603050405020304" pitchFamily="18" charset="0"/>
                <a:cs typeface="Times New Roman" panose="02020603050405020304" pitchFamily="18" charset="0"/>
              </a:rPr>
              <a:t>) is used to detect certain features in the image. </a:t>
            </a:r>
            <a:r>
              <a:rPr lang="en-US" sz="2400" dirty="0" smtClean="0">
                <a:latin typeface="Times New Roman" panose="02020603050405020304" pitchFamily="18" charset="0"/>
                <a:cs typeface="Times New Roman" panose="02020603050405020304" pitchFamily="18" charset="0"/>
              </a:rPr>
              <a:t>Convolution </a:t>
            </a:r>
            <a:r>
              <a:rPr lang="en-US" sz="2400" dirty="0">
                <a:latin typeface="Times New Roman" panose="02020603050405020304" pitchFamily="18" charset="0"/>
                <a:cs typeface="Times New Roman" panose="02020603050405020304" pitchFamily="18" charset="0"/>
              </a:rPr>
              <a:t>occurs in the same manner as digital signal processing. Convolution occurs in the same manner as digital signal processing. </a:t>
            </a:r>
            <a:endParaRPr lang="en-US" sz="2400" dirty="0" smtClean="0">
              <a:latin typeface="Times New Roman" panose="02020603050405020304" pitchFamily="18" charset="0"/>
              <a:cs typeface="Times New Roman" panose="02020603050405020304" pitchFamily="18" charset="0"/>
            </a:endParaRPr>
          </a:p>
          <a:p>
            <a:pPr marL="0" indent="0">
              <a:lnSpc>
                <a:spcPct val="110000"/>
              </a:lnSpc>
              <a:buNone/>
            </a:pPr>
            <a:r>
              <a:rPr lang="en-US" sz="2400" b="1" dirty="0" smtClean="0">
                <a:latin typeface="Times New Roman" panose="02020603050405020304" pitchFamily="18" charset="0"/>
                <a:cs typeface="Times New Roman" panose="02020603050405020304" pitchFamily="18" charset="0"/>
              </a:rPr>
              <a:t>Output</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output of this layer is called a feature map. The size of the feature map is less than the size of the image. </a:t>
            </a:r>
            <a:endParaRPr lang="en-US" sz="2400" dirty="0" smtClean="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has the advantage of making the computation process easier. A point to elaborate is that part of image information is lost due to decreased output size. </a:t>
            </a:r>
            <a:endParaRPr lang="en-US" sz="2400" dirty="0" smtClean="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However</a:t>
            </a:r>
            <a:r>
              <a:rPr lang="en-US" sz="2400" dirty="0">
                <a:latin typeface="Times New Roman" panose="02020603050405020304" pitchFamily="18" charset="0"/>
                <a:cs typeface="Times New Roman" panose="02020603050405020304" pitchFamily="18" charset="0"/>
              </a:rPr>
              <a:t>, this doesn’t cause a problem because the feature map’s values are different from the original image as they represent the locations where the highest detection of the filter is performed.</a:t>
            </a:r>
          </a:p>
          <a:p>
            <a:pPr>
              <a:lnSpc>
                <a:spcPct val="110000"/>
              </a:lnSpc>
            </a:pPr>
            <a:endParaRPr lang="en-US" sz="2400" dirty="0"/>
          </a:p>
        </p:txBody>
      </p:sp>
    </p:spTree>
    <p:extLst>
      <p:ext uri="{BB962C8B-B14F-4D97-AF65-F5344CB8AC3E}">
        <p14:creationId xmlns:p14="http://schemas.microsoft.com/office/powerpoint/2010/main" val="842554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94" y="97277"/>
            <a:ext cx="10515600" cy="749030"/>
          </a:xfrm>
        </p:spPr>
        <p:txBody>
          <a:bodyPr/>
          <a:lstStyle/>
          <a:p>
            <a:r>
              <a:rPr lang="en-US" sz="3200" b="1" dirty="0">
                <a:latin typeface="Times New Roman" panose="02020603050405020304" pitchFamily="18" charset="0"/>
                <a:cs typeface="Times New Roman" panose="02020603050405020304" pitchFamily="18" charset="0"/>
              </a:rPr>
              <a:t>Working of </a:t>
            </a:r>
            <a:r>
              <a:rPr lang="en-US" sz="3200" b="1" dirty="0" smtClean="0">
                <a:latin typeface="Times New Roman" panose="02020603050405020304" pitchFamily="18" charset="0"/>
                <a:cs typeface="Times New Roman" panose="02020603050405020304" pitchFamily="18" charset="0"/>
              </a:rPr>
              <a:t>Convolutional Layers: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690" y="3355722"/>
            <a:ext cx="9768192" cy="3279489"/>
          </a:xfrm>
        </p:spPr>
      </p:pic>
      <p:sp>
        <p:nvSpPr>
          <p:cNvPr id="5" name="TextBox 4"/>
          <p:cNvSpPr txBox="1"/>
          <p:nvPr/>
        </p:nvSpPr>
        <p:spPr>
          <a:xfrm>
            <a:off x="739302" y="977630"/>
            <a:ext cx="10225392" cy="2246769"/>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convolutional layer’s parameters consist of a set of learnable filters (or kernels), which have a small receptive field. These filters scan through image pixels and gather information in the batch of pictures/photos. Convolutional layers convolve the input and pass its result to the next layer.</a:t>
            </a:r>
          </a:p>
        </p:txBody>
      </p:sp>
    </p:spTree>
    <p:extLst>
      <p:ext uri="{BB962C8B-B14F-4D97-AF65-F5344CB8AC3E}">
        <p14:creationId xmlns:p14="http://schemas.microsoft.com/office/powerpoint/2010/main" val="450085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1464</Words>
  <Application>Microsoft Office PowerPoint</Application>
  <PresentationFormat>Widescreen</PresentationFormat>
  <Paragraphs>211</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Algerian</vt:lpstr>
      <vt:lpstr>Arial</vt:lpstr>
      <vt:lpstr>Calibri</vt:lpstr>
      <vt:lpstr>Calibri Light</vt:lpstr>
      <vt:lpstr>Times New Roman</vt:lpstr>
      <vt:lpstr>Wingdings</vt:lpstr>
      <vt:lpstr>Office Theme</vt:lpstr>
      <vt:lpstr>GOVERNMENT COLLEGE OF ENGINEERING BARGur (AUTONOMOUS)</vt:lpstr>
      <vt:lpstr>PROBLEM STATEMENT: </vt:lpstr>
      <vt:lpstr>Image recognition:</vt:lpstr>
      <vt:lpstr>Image recognition:</vt:lpstr>
      <vt:lpstr>Working of Image Recognition:</vt:lpstr>
      <vt:lpstr>Working of Image Recognition:</vt:lpstr>
      <vt:lpstr>Working of Image Recognition in python:</vt:lpstr>
      <vt:lpstr>Convolutional layer:</vt:lpstr>
      <vt:lpstr>Working of Convolutional Layers:</vt:lpstr>
      <vt:lpstr>Relu Rectifier:</vt:lpstr>
      <vt:lpstr>Maximum Pooling layer:</vt:lpstr>
      <vt:lpstr>Flattening and Fully Connected Layer:</vt:lpstr>
      <vt:lpstr>PowerPoint Presentation</vt:lpstr>
      <vt:lpstr>Model definition and training:</vt:lpstr>
      <vt:lpstr>Process of building a dataset for image recognition:</vt:lpstr>
      <vt:lpstr>Program Section 1: Setting Up Kaggle Dataset</vt:lpstr>
      <vt:lpstr>Program Section 2: Model Building and Training</vt:lpstr>
      <vt:lpstr>PowerPoint Presentation</vt:lpstr>
      <vt:lpstr>PowerPoint Presentation</vt:lpstr>
      <vt:lpstr>PowerPoint Presentation</vt:lpstr>
      <vt:lpstr>Program Section 3: Image Classification</vt:lpstr>
      <vt:lpstr>PowerPoint Presentation</vt:lpstr>
      <vt:lpstr>Image recognition structure: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COLLEGE OF ENGINEERING BARGur (AUTONOMOUS)</dc:title>
  <dc:creator>LATHA</dc:creator>
  <cp:lastModifiedBy>LATHA</cp:lastModifiedBy>
  <cp:revision>17</cp:revision>
  <dcterms:created xsi:type="dcterms:W3CDTF">2023-10-10T14:53:58Z</dcterms:created>
  <dcterms:modified xsi:type="dcterms:W3CDTF">2023-10-17T18:48:21Z</dcterms:modified>
</cp:coreProperties>
</file>