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0"/>
  </p:notesMasterIdLst>
  <p:sldIdLst>
    <p:sldId id="256" r:id="rId2"/>
    <p:sldId id="323" r:id="rId3"/>
    <p:sldId id="365" r:id="rId4"/>
    <p:sldId id="370" r:id="rId5"/>
    <p:sldId id="371" r:id="rId6"/>
    <p:sldId id="374" r:id="rId7"/>
    <p:sldId id="375" r:id="rId8"/>
    <p:sldId id="376" r:id="rId9"/>
    <p:sldId id="377" r:id="rId10"/>
    <p:sldId id="378" r:id="rId11"/>
    <p:sldId id="379" r:id="rId12"/>
    <p:sldId id="380" r:id="rId13"/>
    <p:sldId id="381" r:id="rId14"/>
    <p:sldId id="382" r:id="rId15"/>
    <p:sldId id="383" r:id="rId16"/>
    <p:sldId id="384" r:id="rId17"/>
    <p:sldId id="399" r:id="rId18"/>
    <p:sldId id="398" r:id="rId19"/>
    <p:sldId id="402" r:id="rId20"/>
    <p:sldId id="400" r:id="rId21"/>
    <p:sldId id="393" r:id="rId22"/>
    <p:sldId id="395" r:id="rId23"/>
    <p:sldId id="396" r:id="rId24"/>
    <p:sldId id="401" r:id="rId25"/>
    <p:sldId id="397" r:id="rId26"/>
    <p:sldId id="403" r:id="rId27"/>
    <p:sldId id="404" r:id="rId28"/>
    <p:sldId id="40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0EDB02-A8B0-42F8-A8FD-7B3647625E53}" v="69" dt="2018-09-04T03:43:39.673"/>
  </p1510:revLst>
</p1510:revInfo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BCF71-75B2-403B-BF5D-98E662A2CF15}" type="datetimeFigureOut">
              <a:rPr lang="en-US" smtClean="0"/>
              <a:t>4/27/2021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48C326-8F41-4700-9D06-BE74866B1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003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management systems (it 2040)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Lecture 07 – database Utilities</a:t>
            </a:r>
          </a:p>
        </p:txBody>
      </p:sp>
    </p:spTree>
    <p:extLst>
      <p:ext uri="{BB962C8B-B14F-4D97-AF65-F5344CB8AC3E}">
        <p14:creationId xmlns:p14="http://schemas.microsoft.com/office/powerpoint/2010/main" val="1914238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Step 4 – Exporting data from an excel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990165"/>
            <a:ext cx="6586089" cy="4370294"/>
          </a:xfrm>
        </p:spPr>
        <p:txBody>
          <a:bodyPr>
            <a:normAutofit/>
          </a:bodyPr>
          <a:lstStyle/>
          <a:p>
            <a:r>
              <a:rPr lang="en-US" sz="2400" dirty="0"/>
              <a:t>In this screen mapping between the source and destination could be done.</a:t>
            </a:r>
          </a:p>
          <a:p>
            <a:r>
              <a:rPr lang="en-US" sz="2400" dirty="0"/>
              <a:t>Change the destination name (i.e. target table name) if it is required.</a:t>
            </a:r>
          </a:p>
          <a:p>
            <a:r>
              <a:rPr lang="en-US" sz="2400" dirty="0"/>
              <a:t>Select edit mapping to provide more information on the mapping between the source and the destination</a:t>
            </a:r>
          </a:p>
          <a:p>
            <a:pPr lvl="1"/>
            <a:r>
              <a:rPr lang="en-US" sz="2000" dirty="0"/>
              <a:t>Ex: data types of the source table</a:t>
            </a:r>
          </a:p>
          <a:p>
            <a:r>
              <a:rPr lang="en-US" sz="2200" dirty="0"/>
              <a:t>Click Next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1674"/>
          <a:stretch/>
        </p:blipFill>
        <p:spPr>
          <a:xfrm>
            <a:off x="7451629" y="2105305"/>
            <a:ext cx="4368336" cy="45703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49143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Step 5 – Exporting data from an excel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2180496"/>
            <a:ext cx="5469984" cy="3678303"/>
          </a:xfrm>
        </p:spPr>
        <p:txBody>
          <a:bodyPr>
            <a:normAutofit/>
          </a:bodyPr>
          <a:lstStyle/>
          <a:p>
            <a:r>
              <a:rPr lang="en-US" sz="2400" dirty="0"/>
              <a:t>Click finish to complete the migration on the next screen.</a:t>
            </a:r>
          </a:p>
          <a:p>
            <a:r>
              <a:rPr lang="en-US" sz="2400" dirty="0"/>
              <a:t>Outcome of the data migration process would be displayed as shown on the screen.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84" r="1"/>
          <a:stretch/>
        </p:blipFill>
        <p:spPr>
          <a:xfrm>
            <a:off x="7001549" y="2016705"/>
            <a:ext cx="4609259" cy="484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170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BCP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95649"/>
            <a:ext cx="11029615" cy="3678303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BCP is a powerful command line utility that enables us to transfer large number of records between a SQL instance and a data file using a special </a:t>
            </a:r>
            <a:r>
              <a:rPr lang="en-US" altLang="en-US" sz="2400"/>
              <a:t>file format.</a:t>
            </a:r>
            <a:endParaRPr lang="en-US" altLang="en-US" sz="2400" dirty="0"/>
          </a:p>
          <a:p>
            <a:r>
              <a:rPr lang="en-US" sz="2400" dirty="0"/>
              <a:t>This tool is installed by default with SQL Server.</a:t>
            </a:r>
          </a:p>
          <a:p>
            <a:r>
              <a:rPr lang="en-US" altLang="en-US" sz="2400" dirty="0"/>
              <a:t>With BCP the data migrated can be a table or a SQL query result.</a:t>
            </a:r>
          </a:p>
          <a:p>
            <a:r>
              <a:rPr lang="en-US" altLang="en-US" sz="2400" dirty="0"/>
              <a:t>Type BCP command on the command line to obtain the options that could be used with the command.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1544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BCP command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2543568"/>
            <a:ext cx="11029615" cy="3023516"/>
          </a:xfrm>
        </p:spPr>
        <p:txBody>
          <a:bodyPr>
            <a:noAutofit/>
          </a:bodyPr>
          <a:lstStyle/>
          <a:p>
            <a:r>
              <a:rPr lang="en-US" sz="2800" dirty="0"/>
              <a:t>Format of the BCP command is as follows</a:t>
            </a:r>
          </a:p>
          <a:p>
            <a:pPr lvl="1" latinLnBrk="1"/>
            <a:r>
              <a:rPr lang="en-US" sz="2400" dirty="0" err="1"/>
              <a:t>bcp</a:t>
            </a:r>
            <a:r>
              <a:rPr lang="en-US" sz="2400" dirty="0"/>
              <a:t> {</a:t>
            </a:r>
            <a:r>
              <a:rPr lang="en-US" sz="2400" dirty="0" err="1"/>
              <a:t>table|view</a:t>
            </a:r>
            <a:r>
              <a:rPr lang="en-US" sz="2400" dirty="0"/>
              <a:t>|"query"}   {</a:t>
            </a:r>
            <a:r>
              <a:rPr lang="en-US" sz="2400" dirty="0" err="1"/>
              <a:t>out|queryout|in|format</a:t>
            </a:r>
            <a:r>
              <a:rPr lang="en-US" sz="2400" dirty="0"/>
              <a:t>}    {</a:t>
            </a:r>
            <a:r>
              <a:rPr lang="en-US" sz="2400" dirty="0" err="1"/>
              <a:t>data_file|nul</a:t>
            </a:r>
            <a:r>
              <a:rPr lang="en-US" sz="2400" dirty="0"/>
              <a:t>}    {[</a:t>
            </a:r>
            <a:r>
              <a:rPr lang="en-US" sz="2400" dirty="0" err="1"/>
              <a:t>optional_argument</a:t>
            </a:r>
            <a:r>
              <a:rPr lang="en-US" sz="2400" dirty="0"/>
              <a:t>]...}</a:t>
            </a:r>
          </a:p>
          <a:p>
            <a:pPr lvl="1" latinLnBrk="1"/>
            <a:r>
              <a:rPr lang="en-US" sz="2400" dirty="0" err="1"/>
              <a:t>Table|view|query</a:t>
            </a:r>
            <a:r>
              <a:rPr lang="en-US" sz="2400" dirty="0"/>
              <a:t> represents the source of the data</a:t>
            </a:r>
          </a:p>
          <a:p>
            <a:pPr lvl="1" latinLnBrk="1"/>
            <a:r>
              <a:rPr lang="en-US" sz="2400" dirty="0" err="1"/>
              <a:t>out|queryout|in|format</a:t>
            </a:r>
            <a:r>
              <a:rPr lang="en-US" sz="2400" dirty="0"/>
              <a:t> determines the command’s mode (direction)</a:t>
            </a:r>
          </a:p>
          <a:p>
            <a:pPr lvl="2"/>
            <a:r>
              <a:rPr lang="en-US" sz="2000" dirty="0"/>
              <a:t>Ex: </a:t>
            </a:r>
            <a:r>
              <a:rPr lang="en-US" sz="2000" b="1" dirty="0"/>
              <a:t>out option</a:t>
            </a:r>
            <a:r>
              <a:rPr lang="en-US" sz="2000" dirty="0"/>
              <a:t> exports data from a table or view into a data file.</a:t>
            </a:r>
          </a:p>
          <a:p>
            <a:pPr lvl="2"/>
            <a:r>
              <a:rPr lang="en-US" sz="2000" dirty="0"/>
              <a:t>Ex: </a:t>
            </a:r>
            <a:r>
              <a:rPr lang="en-US" sz="2000" dirty="0" err="1"/>
              <a:t>queriyout</a:t>
            </a:r>
            <a:r>
              <a:rPr lang="en-US" sz="2000" dirty="0"/>
              <a:t> option exports data retrieved through a query into a data file.</a:t>
            </a:r>
          </a:p>
          <a:p>
            <a:pPr lvl="1" latinLnBrk="1"/>
            <a:r>
              <a:rPr lang="en-US" sz="2400" i="1" dirty="0" err="1"/>
              <a:t>data_file</a:t>
            </a:r>
            <a:r>
              <a:rPr lang="en-US" sz="2400" dirty="0" err="1"/>
              <a:t>|nul</a:t>
            </a:r>
            <a:r>
              <a:rPr lang="en-US" sz="2400" dirty="0"/>
              <a:t> is the full path of the data file or, when a data file should not be specified, the </a:t>
            </a:r>
            <a:r>
              <a:rPr lang="en-US" sz="2400" b="1" dirty="0" err="1"/>
              <a:t>nul</a:t>
            </a:r>
            <a:r>
              <a:rPr lang="en-US" sz="2400" dirty="0"/>
              <a:t> value.</a:t>
            </a:r>
          </a:p>
        </p:txBody>
      </p:sp>
    </p:spTree>
    <p:extLst>
      <p:ext uri="{BB962C8B-B14F-4D97-AF65-F5344CB8AC3E}">
        <p14:creationId xmlns:p14="http://schemas.microsoft.com/office/powerpoint/2010/main" val="2826503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88709"/>
            <a:ext cx="11029616" cy="1013800"/>
          </a:xfrm>
        </p:spPr>
        <p:txBody>
          <a:bodyPr>
            <a:normAutofit/>
          </a:bodyPr>
          <a:lstStyle/>
          <a:p>
            <a:r>
              <a:rPr lang="en-US" sz="3200" dirty="0"/>
              <a:t>BCP Command –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75" y="2893190"/>
            <a:ext cx="6172517" cy="3678303"/>
          </a:xfrm>
        </p:spPr>
        <p:txBody>
          <a:bodyPr>
            <a:noAutofit/>
          </a:bodyPr>
          <a:lstStyle/>
          <a:p>
            <a:r>
              <a:rPr lang="en-US" sz="2000" dirty="0"/>
              <a:t>Copying data from a table to a file</a:t>
            </a:r>
          </a:p>
          <a:p>
            <a:pPr lvl="1"/>
            <a:r>
              <a:rPr lang="en-US" sz="1800" dirty="0" err="1"/>
              <a:t>bcp</a:t>
            </a:r>
            <a:r>
              <a:rPr lang="en-US" sz="1800" dirty="0"/>
              <a:t> adventureworks2012.person.person out C:person.csv -T  -c  -S  L-AC-08-0282</a:t>
            </a:r>
          </a:p>
          <a:p>
            <a:pPr lvl="1" fontAlgn="base"/>
            <a:r>
              <a:rPr lang="en-US" sz="1800" dirty="0"/>
              <a:t>-c argument is used to perform operations using a character type. </a:t>
            </a:r>
          </a:p>
          <a:p>
            <a:pPr lvl="1" fontAlgn="base"/>
            <a:r>
              <a:rPr lang="en-US" sz="1800" dirty="0"/>
              <a:t>-T is used to connect using a Trusted connection (Windows Authentication).</a:t>
            </a:r>
          </a:p>
          <a:p>
            <a:pPr lvl="1" fontAlgn="base"/>
            <a:r>
              <a:rPr lang="en-US" sz="1800" dirty="0"/>
              <a:t> -S is used to specify the SQL Server name.</a:t>
            </a:r>
          </a:p>
          <a:p>
            <a:pPr fontAlgn="base"/>
            <a:r>
              <a:rPr lang="en-US" sz="2400" dirty="0"/>
              <a:t>Exporting data from a SQL Server Query to a file. </a:t>
            </a:r>
          </a:p>
          <a:p>
            <a:pPr lvl="1" fontAlgn="base"/>
            <a:r>
              <a:rPr lang="en-US" sz="1800" dirty="0" err="1"/>
              <a:t>bcp</a:t>
            </a:r>
            <a:r>
              <a:rPr lang="en-US" sz="1800" dirty="0"/>
              <a:t> "select </a:t>
            </a:r>
            <a:r>
              <a:rPr lang="en-US" sz="1800" dirty="0" err="1"/>
              <a:t>Name,color</a:t>
            </a:r>
            <a:r>
              <a:rPr lang="en-US" sz="1800" dirty="0"/>
              <a:t> from AdventureWorks2012.Production.Product" </a:t>
            </a:r>
            <a:r>
              <a:rPr lang="en-US" sz="1800" dirty="0" err="1"/>
              <a:t>queryout</a:t>
            </a:r>
            <a:r>
              <a:rPr lang="en-US" sz="1800" dirty="0"/>
              <a:t> C:product.csv -T -c -S L-AC-08-0282</a:t>
            </a:r>
          </a:p>
          <a:p>
            <a:pPr fontAlgn="base"/>
            <a:endParaRPr lang="en-US" dirty="0"/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167" t="-650" r="33355" b="14030"/>
          <a:stretch/>
        </p:blipFill>
        <p:spPr>
          <a:xfrm>
            <a:off x="6521824" y="1748118"/>
            <a:ext cx="5088984" cy="32484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592" y="5042140"/>
            <a:ext cx="5081216" cy="153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357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Bulk insert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7996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BULK INSERT loads data from a data file into a table. </a:t>
            </a:r>
          </a:p>
          <a:p>
            <a:r>
              <a:rPr lang="en-US" sz="2400" dirty="0"/>
              <a:t>This functionality is similar to that provided by the </a:t>
            </a:r>
            <a:r>
              <a:rPr lang="en-US" sz="2400" b="1" dirty="0"/>
              <a:t>in</a:t>
            </a:r>
            <a:r>
              <a:rPr lang="en-US" sz="2400" dirty="0"/>
              <a:t> option of the </a:t>
            </a:r>
            <a:r>
              <a:rPr lang="en-US" sz="2400" b="1" dirty="0" err="1"/>
              <a:t>bcp</a:t>
            </a:r>
            <a:r>
              <a:rPr lang="en-US" sz="2400" dirty="0"/>
              <a:t> command; however, the data file is read by the SQL Server process. </a:t>
            </a:r>
          </a:p>
          <a:p>
            <a:r>
              <a:rPr lang="en-US" sz="2400" dirty="0"/>
              <a:t>Example :</a:t>
            </a:r>
          </a:p>
          <a:p>
            <a:pPr marL="594000" lvl="2" indent="0">
              <a:buNone/>
            </a:pPr>
            <a:r>
              <a:rPr lang="en-US" sz="1900" dirty="0"/>
              <a:t>BULK INSERT emp2 from "D:\emps.csv"</a:t>
            </a:r>
          </a:p>
          <a:p>
            <a:pPr marL="594000" lvl="2" indent="0">
              <a:buNone/>
            </a:pPr>
            <a:r>
              <a:rPr lang="en-US" sz="1900" dirty="0"/>
              <a:t>WITH (</a:t>
            </a:r>
          </a:p>
          <a:p>
            <a:pPr marL="594000" lvl="2" indent="0">
              <a:buNone/>
            </a:pPr>
            <a:r>
              <a:rPr lang="en-US" sz="1900" dirty="0"/>
              <a:t>FIELDTERMINATOR = ',',</a:t>
            </a:r>
          </a:p>
          <a:p>
            <a:pPr marL="594000" lvl="2" indent="0">
              <a:buNone/>
            </a:pPr>
            <a:r>
              <a:rPr lang="en-US" sz="1900" dirty="0"/>
              <a:t>ROWTERMINATOR = '\n'</a:t>
            </a:r>
          </a:p>
          <a:p>
            <a:pPr marL="594000" lvl="2" indent="0">
              <a:buNone/>
            </a:pPr>
            <a:r>
              <a:rPr lang="en-US" sz="1900" dirty="0"/>
              <a:t>)</a:t>
            </a:r>
          </a:p>
          <a:p>
            <a:pPr marL="594000" lvl="2" indent="0">
              <a:buNone/>
            </a:pPr>
            <a:r>
              <a:rPr lang="en-US" sz="1900" dirty="0"/>
              <a:t>SELECT * FROM emp2</a:t>
            </a:r>
            <a:endParaRPr lang="en-US" altLang="en-US" sz="26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31833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SELECT INTO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200" dirty="0"/>
              <a:t>SELECT INTO statement copies data from one table to another</a:t>
            </a:r>
          </a:p>
          <a:p>
            <a:pPr>
              <a:lnSpc>
                <a:spcPct val="90000"/>
              </a:lnSpc>
            </a:pPr>
            <a:r>
              <a:rPr lang="en-US" altLang="en-US" sz="2200" dirty="0"/>
              <a:t>Tables can be on the same SQL Server or linked SQL servers or on different types of servers using distributed queries</a:t>
            </a:r>
          </a:p>
          <a:p>
            <a:pPr>
              <a:lnSpc>
                <a:spcPct val="90000"/>
              </a:lnSpc>
            </a:pPr>
            <a:r>
              <a:rPr lang="en-US" altLang="en-US" sz="2200" dirty="0"/>
              <a:t>SELECT INTO operates just like Bulk Insert except it can’t read from an external file</a:t>
            </a:r>
          </a:p>
          <a:p>
            <a:pPr>
              <a:lnSpc>
                <a:spcPct val="90000"/>
              </a:lnSpc>
            </a:pPr>
            <a:r>
              <a:rPr lang="en-US" altLang="en-US" sz="2200" dirty="0"/>
              <a:t>SELECT INTO can also create the destination table automatically before copying the data</a:t>
            </a:r>
          </a:p>
          <a:p>
            <a:pPr>
              <a:lnSpc>
                <a:spcPct val="90000"/>
              </a:lnSpc>
            </a:pPr>
            <a:r>
              <a:rPr lang="en-US" altLang="en-US" sz="2200" dirty="0"/>
              <a:t>Example 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select * into </a:t>
            </a:r>
            <a:r>
              <a:rPr lang="en-US" sz="2400" dirty="0" err="1"/>
              <a:t>emps</a:t>
            </a:r>
            <a:r>
              <a:rPr lang="en-US" sz="2400" dirty="0"/>
              <a:t> from emp2</a:t>
            </a:r>
            <a:endParaRPr lang="en-US" alt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630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Securing data with backups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34580"/>
          </a:xfrm>
        </p:spPr>
        <p:txBody>
          <a:bodyPr>
            <a:normAutofit/>
          </a:bodyPr>
          <a:lstStyle/>
          <a:p>
            <a:r>
              <a:rPr lang="en-US" sz="2800" dirty="0"/>
              <a:t>Backing up your SQL Server databases, protects you from potentially catastrophic data loss. </a:t>
            </a:r>
          </a:p>
          <a:p>
            <a:r>
              <a:rPr lang="en-US" sz="2800" dirty="0"/>
              <a:t>With valid backups of a database, you can recover your data from many failures, such as:</a:t>
            </a:r>
          </a:p>
          <a:p>
            <a:pPr lvl="1"/>
            <a:r>
              <a:rPr lang="en-US" sz="2400" dirty="0"/>
              <a:t>User errors, for example, dropping a table by mistake.</a:t>
            </a:r>
          </a:p>
          <a:p>
            <a:pPr lvl="1"/>
            <a:r>
              <a:rPr lang="en-US" sz="2400" dirty="0"/>
              <a:t>Hardware failures, for example, a damaged disk drive or permanent loss of a server.</a:t>
            </a:r>
          </a:p>
          <a:p>
            <a:pPr lvl="1"/>
            <a:r>
              <a:rPr lang="en-US" sz="2400" dirty="0"/>
              <a:t>Natural disasters. </a:t>
            </a:r>
          </a:p>
        </p:txBody>
      </p:sp>
    </p:spTree>
    <p:extLst>
      <p:ext uri="{BB962C8B-B14F-4D97-AF65-F5344CB8AC3E}">
        <p14:creationId xmlns:p14="http://schemas.microsoft.com/office/powerpoint/2010/main" val="432057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Backup and Restore of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SQL Server backup and restore component provides an essential safeguard for protecting critical data stored in your SQL Server databases. </a:t>
            </a:r>
          </a:p>
          <a:p>
            <a:r>
              <a:rPr lang="en-US" sz="2400" dirty="0"/>
              <a:t>To minimize the risk of catastrophic data loss, you need to back up your databases to preserve modifications to your data on a regular basis. </a:t>
            </a:r>
          </a:p>
          <a:p>
            <a:r>
              <a:rPr lang="en-US" sz="2400" dirty="0"/>
              <a:t>A well-planned backup and restore strategy helps protect databases against data loss caused by a variety of failures. </a:t>
            </a:r>
          </a:p>
        </p:txBody>
      </p:sp>
    </p:spTree>
    <p:extLst>
      <p:ext uri="{BB962C8B-B14F-4D97-AF65-F5344CB8AC3E}">
        <p14:creationId xmlns:p14="http://schemas.microsoft.com/office/powerpoint/2010/main" val="2805760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Types of backups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97741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dirty="0"/>
              <a:t>Full Backups : Full database backup takes a copy of the entire database including the part of the transaction log file.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/>
              <a:t>Differential Backups : Differential database backup includes only extents which were changed since the last full database backup.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/>
              <a:t>Transaction Log Backups :Transaction log backup captures all the transaction log records that have been written after the last full database backup or last transaction log backup.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18436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Lecture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Transferring data between different sources</a:t>
            </a:r>
          </a:p>
          <a:p>
            <a:r>
              <a:rPr lang="en-US" sz="2800" dirty="0"/>
              <a:t>Backup and restore of data</a:t>
            </a:r>
          </a:p>
          <a:p>
            <a:r>
              <a:rPr lang="en-US" sz="2800" dirty="0"/>
              <a:t>Jobs and job schedules</a:t>
            </a:r>
          </a:p>
          <a:p>
            <a:r>
              <a:rPr lang="en-US" sz="2800" dirty="0"/>
              <a:t>Database maintenance plans</a:t>
            </a:r>
          </a:p>
        </p:txBody>
      </p:sp>
    </p:spTree>
    <p:extLst>
      <p:ext uri="{BB962C8B-B14F-4D97-AF65-F5344CB8AC3E}">
        <p14:creationId xmlns:p14="http://schemas.microsoft.com/office/powerpoint/2010/main" val="4182735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593751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JOBs in SQL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/>
              <a:t>A job is a specified series of operations performed sequentially </a:t>
            </a:r>
          </a:p>
          <a:p>
            <a:r>
              <a:rPr lang="en-US" sz="2400" dirty="0"/>
              <a:t>Use jobs to define an administrative task that can be run one or more times and monitored for success or failure. A job can run on one local server or on multiple remote servers.</a:t>
            </a:r>
            <a:endParaRPr lang="en-US" sz="2200" dirty="0"/>
          </a:p>
          <a:p>
            <a:r>
              <a:rPr lang="en-US" sz="2200" dirty="0"/>
              <a:t>A job can perform a wide range of activities and can run repetitive or schedulable tasks</a:t>
            </a:r>
          </a:p>
          <a:p>
            <a:r>
              <a:rPr lang="en-US" sz="2200" dirty="0"/>
              <a:t>Automatically notify users of job status</a:t>
            </a:r>
          </a:p>
        </p:txBody>
      </p:sp>
    </p:spTree>
    <p:extLst>
      <p:ext uri="{BB962C8B-B14F-4D97-AF65-F5344CB8AC3E}">
        <p14:creationId xmlns:p14="http://schemas.microsoft.com/office/powerpoint/2010/main" val="411388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Running jobs in </a:t>
            </a:r>
            <a:r>
              <a:rPr lang="en-US" sz="3600" dirty="0" err="1"/>
              <a:t>sql</a:t>
            </a:r>
            <a:r>
              <a:rPr lang="en-US" sz="3600" dirty="0"/>
              <a:t>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Jobs can run in several ways:</a:t>
            </a:r>
          </a:p>
          <a:p>
            <a:pPr lvl="1"/>
            <a:r>
              <a:rPr lang="en-US" sz="2400" dirty="0"/>
              <a:t>According to one or more schedules.</a:t>
            </a:r>
          </a:p>
          <a:p>
            <a:pPr lvl="1"/>
            <a:r>
              <a:rPr lang="en-US" sz="2400" dirty="0"/>
              <a:t>In response to one or more alerts.</a:t>
            </a:r>
          </a:p>
          <a:p>
            <a:pPr lvl="1"/>
            <a:r>
              <a:rPr lang="en-US" sz="2400" dirty="0"/>
              <a:t>By executing the </a:t>
            </a:r>
            <a:r>
              <a:rPr lang="en-US" sz="2400" dirty="0" err="1"/>
              <a:t>sp_start_job</a:t>
            </a:r>
            <a:r>
              <a:rPr lang="en-US" sz="2400" dirty="0"/>
              <a:t> stored procedure.</a:t>
            </a:r>
          </a:p>
          <a:p>
            <a:r>
              <a:rPr lang="en-US" sz="2600" dirty="0"/>
              <a:t>Jobs can be created by users in several roles including sysadmin user role</a:t>
            </a:r>
          </a:p>
          <a:p>
            <a:r>
              <a:rPr lang="en-US" sz="2600" dirty="0"/>
              <a:t>A created job can be edited by only its owners or members of sysadmin role.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47631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Schedules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34604"/>
          </a:xfrm>
        </p:spPr>
        <p:txBody>
          <a:bodyPr>
            <a:noAutofit/>
          </a:bodyPr>
          <a:lstStyle/>
          <a:p>
            <a:r>
              <a:rPr lang="en-US" sz="2800" dirty="0"/>
              <a:t>A </a:t>
            </a:r>
            <a:r>
              <a:rPr lang="en-US" sz="2800" i="1" dirty="0"/>
              <a:t>schedule</a:t>
            </a:r>
            <a:r>
              <a:rPr lang="en-US" sz="2800" dirty="0"/>
              <a:t> specifies when a job runs. More than one job can run on the same schedule, and more than one schedule can apply to the same job. A schedule can define the following conditions for the time when a job runs:</a:t>
            </a:r>
          </a:p>
          <a:p>
            <a:pPr lvl="1"/>
            <a:r>
              <a:rPr lang="en-US" sz="2400" dirty="0"/>
              <a:t>Whenever SQL Server Agent starts. (SQL server agent is the component of SQL sever responsible for automation)</a:t>
            </a:r>
          </a:p>
          <a:p>
            <a:pPr lvl="1"/>
            <a:r>
              <a:rPr lang="en-US" sz="2400" dirty="0"/>
              <a:t>Whenever CPU utilization of the computer is at a level you have defined as idle.</a:t>
            </a:r>
          </a:p>
          <a:p>
            <a:pPr lvl="1"/>
            <a:r>
              <a:rPr lang="en-US" sz="2400" dirty="0"/>
              <a:t>One time, at a specific date and time.</a:t>
            </a:r>
          </a:p>
          <a:p>
            <a:pPr lvl="1"/>
            <a:r>
              <a:rPr lang="en-US" sz="2400" dirty="0"/>
              <a:t>On a recurring schedule.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971261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821747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Maintenance Plans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database maintenance plan is a set of specific, proactive tasks that need to be performed regularly on </a:t>
            </a:r>
            <a:r>
              <a:rPr lang="en-US" sz="2800" b="1" dirty="0"/>
              <a:t>databases</a:t>
            </a:r>
            <a:r>
              <a:rPr lang="en-US" sz="2800" dirty="0"/>
              <a:t> to ensure their adequate performance and availability.</a:t>
            </a:r>
          </a:p>
          <a:p>
            <a:r>
              <a:rPr lang="en-US" sz="2800" dirty="0"/>
              <a:t>Maintenance Plan Wizard and Designer is to cover those critical database maintenance tasks that, as a bare minimum, should be applied to all databases, to ensure </a:t>
            </a:r>
            <a:r>
              <a:rPr lang="en-US" sz="2800" i="1" dirty="0"/>
              <a:t>adequate</a:t>
            </a:r>
            <a:r>
              <a:rPr lang="en-US" sz="2800" dirty="0"/>
              <a:t> performance and availability. </a:t>
            </a:r>
          </a:p>
        </p:txBody>
      </p:sp>
    </p:spTree>
    <p:extLst>
      <p:ext uri="{BB962C8B-B14F-4D97-AF65-F5344CB8AC3E}">
        <p14:creationId xmlns:p14="http://schemas.microsoft.com/office/powerpoint/2010/main" val="28177887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Core maintenance plan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Backup Databases</a:t>
            </a:r>
          </a:p>
          <a:p>
            <a:r>
              <a:rPr lang="en-US" sz="2400" dirty="0"/>
              <a:t>Verify the Integrity of Database</a:t>
            </a:r>
          </a:p>
          <a:p>
            <a:r>
              <a:rPr lang="en-US" sz="2400" dirty="0"/>
              <a:t>Maintain a Database’s Indexes</a:t>
            </a:r>
          </a:p>
          <a:p>
            <a:r>
              <a:rPr lang="en-US" sz="2400" dirty="0"/>
              <a:t>Remove Older Data from </a:t>
            </a:r>
            <a:r>
              <a:rPr lang="en-US" sz="2400" dirty="0" err="1"/>
              <a:t>msdb</a:t>
            </a:r>
            <a:endParaRPr lang="en-US" sz="2400" dirty="0"/>
          </a:p>
          <a:p>
            <a:r>
              <a:rPr lang="en-US" sz="2400" dirty="0"/>
              <a:t>Remove Old Backups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0398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331694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908975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At the end of this week, students should be able to</a:t>
            </a:r>
          </a:p>
          <a:p>
            <a:pPr lvl="1"/>
            <a:r>
              <a:rPr lang="en-US" sz="2600" dirty="0"/>
              <a:t>Transfer data between a data source and a database</a:t>
            </a:r>
          </a:p>
          <a:p>
            <a:pPr lvl="1"/>
            <a:r>
              <a:rPr lang="en-US" sz="2600" dirty="0"/>
              <a:t>Create jobs in SQL server</a:t>
            </a:r>
          </a:p>
          <a:p>
            <a:pPr lvl="1"/>
            <a:r>
              <a:rPr lang="en-US" sz="2600" dirty="0"/>
              <a:t>Develop a simple database maintenance plan</a:t>
            </a:r>
          </a:p>
        </p:txBody>
      </p:sp>
    </p:spTree>
    <p:extLst>
      <p:ext uri="{BB962C8B-B14F-4D97-AF65-F5344CB8AC3E}">
        <p14:creationId xmlns:p14="http://schemas.microsoft.com/office/powerpoint/2010/main" val="2813988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FE9A5-00D6-4B91-8B4A-1D870D0AF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Database utilities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DC967-90E5-4DE9-96F1-047F2FCD0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Once the database is developed,  you may need to perform several tasks on the created tables and stored data.</a:t>
            </a:r>
          </a:p>
          <a:p>
            <a:r>
              <a:rPr lang="en-US" sz="2800" dirty="0"/>
              <a:t>SQL server provides many types of utilities for performing commonly used tasks.</a:t>
            </a:r>
          </a:p>
          <a:p>
            <a:r>
              <a:rPr lang="en-US" sz="2800" dirty="0"/>
              <a:t>These include,</a:t>
            </a:r>
          </a:p>
          <a:p>
            <a:pPr lvl="1"/>
            <a:r>
              <a:rPr lang="en-US" sz="2600" dirty="0"/>
              <a:t>Data Transferring</a:t>
            </a:r>
          </a:p>
          <a:p>
            <a:pPr lvl="1"/>
            <a:r>
              <a:rPr lang="en-US" sz="2600" dirty="0"/>
              <a:t>Creating and managing jobs</a:t>
            </a:r>
          </a:p>
          <a:p>
            <a:pPr lvl="1"/>
            <a:r>
              <a:rPr lang="en-US" sz="2600" dirty="0"/>
              <a:t>Backup tools &amp; etc.</a:t>
            </a:r>
          </a:p>
        </p:txBody>
      </p:sp>
    </p:spTree>
    <p:extLst>
      <p:ext uri="{BB962C8B-B14F-4D97-AF65-F5344CB8AC3E}">
        <p14:creationId xmlns:p14="http://schemas.microsoft.com/office/powerpoint/2010/main" val="3765417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transferring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5"/>
            <a:ext cx="11029615" cy="4287539"/>
          </a:xfrm>
        </p:spPr>
        <p:txBody>
          <a:bodyPr>
            <a:normAutofit/>
          </a:bodyPr>
          <a:lstStyle/>
          <a:p>
            <a:r>
              <a:rPr lang="en-US" sz="2400" dirty="0"/>
              <a:t>Some times it is required for transferring data between two sources such as between tables and servers.</a:t>
            </a:r>
          </a:p>
          <a:p>
            <a:r>
              <a:rPr lang="en-US" sz="2400" dirty="0"/>
              <a:t>SQL server offers a number of options to facilitate the above as follows : </a:t>
            </a:r>
          </a:p>
          <a:p>
            <a:pPr lvl="1"/>
            <a:r>
              <a:rPr lang="en-US" sz="2200" dirty="0"/>
              <a:t>SQL Server Integration Services (SSIS) </a:t>
            </a:r>
          </a:p>
          <a:p>
            <a:pPr lvl="1"/>
            <a:r>
              <a:rPr lang="en-US" sz="2200" dirty="0"/>
              <a:t>Using the SQL Server Import and Export Wizard</a:t>
            </a:r>
          </a:p>
          <a:p>
            <a:pPr lvl="1"/>
            <a:r>
              <a:rPr lang="en-US" sz="2200" dirty="0"/>
              <a:t>Using BCP to Import and Export Data </a:t>
            </a:r>
          </a:p>
          <a:p>
            <a:pPr lvl="1"/>
            <a:r>
              <a:rPr lang="en-US" sz="2200" dirty="0"/>
              <a:t>BULK INSERT</a:t>
            </a:r>
          </a:p>
          <a:p>
            <a:pPr lvl="1"/>
            <a:r>
              <a:rPr lang="en-US" sz="2200" dirty="0"/>
              <a:t>SELECT INTO command</a:t>
            </a:r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85208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SQL sever import and export wizard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SQL sever import and export wizard provides a quick way to move data and perform very light transformations of data.</a:t>
            </a:r>
          </a:p>
          <a:p>
            <a:r>
              <a:rPr lang="en-US" sz="2400" dirty="0"/>
              <a:t> The wizard is available in all editions of SQL Server except the Local Database edition and Express. </a:t>
            </a:r>
          </a:p>
          <a:p>
            <a:r>
              <a:rPr lang="en-US" sz="2400" dirty="0"/>
              <a:t>Next few slides of the lecture shows how data in an Excel file could be exported to a SQL server table in 5 steps.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20876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Step 1 – Exporting data from an excel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5093467" cy="3678303"/>
          </a:xfrm>
        </p:spPr>
        <p:txBody>
          <a:bodyPr>
            <a:normAutofit/>
          </a:bodyPr>
          <a:lstStyle/>
          <a:p>
            <a:r>
              <a:rPr lang="en-US" sz="2800" dirty="0"/>
              <a:t>Log in to the SQL sever </a:t>
            </a:r>
          </a:p>
          <a:p>
            <a:r>
              <a:rPr lang="en-US" sz="2800" dirty="0"/>
              <a:t>Right click on a database name and select export data sub menu from the task menu.</a:t>
            </a:r>
          </a:p>
          <a:p>
            <a:r>
              <a:rPr lang="en-US" sz="2800" dirty="0"/>
              <a:t>Click Next in the welcome screen which appears.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1639" y="1871102"/>
            <a:ext cx="601027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986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Step 2 – Exporting data from an excel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55307"/>
            <a:ext cx="5631349" cy="367830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On the next screen select the data source.</a:t>
            </a:r>
          </a:p>
          <a:p>
            <a:r>
              <a:rPr lang="en-US" sz="2400" dirty="0"/>
              <a:t>In this scenario the data source is an excel file.</a:t>
            </a:r>
          </a:p>
          <a:p>
            <a:r>
              <a:rPr lang="en-US" sz="2400" dirty="0"/>
              <a:t>Browse and select the location of the file.</a:t>
            </a:r>
          </a:p>
          <a:p>
            <a:r>
              <a:rPr lang="en-US" sz="2400" dirty="0"/>
              <a:t>Tick the check box on the bottom of the screen if the column names are in the first row of the file.</a:t>
            </a:r>
          </a:p>
          <a:p>
            <a:r>
              <a:rPr lang="en-US" sz="2400" dirty="0"/>
              <a:t>Click Next.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0047" y="1944557"/>
            <a:ext cx="4618784" cy="47696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18827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Step 3 – Exporting data from an excel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01519"/>
            <a:ext cx="6249914" cy="4139622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Select the destination for the exported data.</a:t>
            </a:r>
          </a:p>
          <a:p>
            <a:r>
              <a:rPr lang="en-US" sz="2400" dirty="0"/>
              <a:t>In this case the destination is the SQL sever database.</a:t>
            </a:r>
          </a:p>
          <a:p>
            <a:r>
              <a:rPr lang="en-US" sz="2400" dirty="0"/>
              <a:t>Provide the server name, authentication information and the name of the target database in this screen.</a:t>
            </a:r>
          </a:p>
          <a:p>
            <a:r>
              <a:rPr lang="en-US" sz="2400" dirty="0"/>
              <a:t>On the next, select whether all data from a file should be copied or specific data should be drawn through querying.</a:t>
            </a:r>
          </a:p>
          <a:p>
            <a:r>
              <a:rPr lang="en-US" sz="2400" dirty="0"/>
              <a:t>In this case all data from the file should be copied.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958" y="2005294"/>
            <a:ext cx="4530946" cy="467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93711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6194</TotalTime>
  <Words>1532</Words>
  <Application>Microsoft Office PowerPoint</Application>
  <PresentationFormat>Widescreen</PresentationFormat>
  <Paragraphs>139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Calibri</vt:lpstr>
      <vt:lpstr>Gill Sans MT</vt:lpstr>
      <vt:lpstr>Wingdings 2</vt:lpstr>
      <vt:lpstr>Dividend</vt:lpstr>
      <vt:lpstr>Database management systems (it 2040)</vt:lpstr>
      <vt:lpstr>Lecture content</vt:lpstr>
      <vt:lpstr>Learning outcomes</vt:lpstr>
      <vt:lpstr>Database utilities</vt:lpstr>
      <vt:lpstr>data transferring</vt:lpstr>
      <vt:lpstr>SQL sever import and export wizard</vt:lpstr>
      <vt:lpstr>Step 1 – Exporting data from an excel file</vt:lpstr>
      <vt:lpstr>Step 2 – Exporting data from an excel file</vt:lpstr>
      <vt:lpstr>Step 3 – Exporting data from an excel file</vt:lpstr>
      <vt:lpstr>Step 4 – Exporting data from an excel file</vt:lpstr>
      <vt:lpstr>Step 5 – Exporting data from an excel file</vt:lpstr>
      <vt:lpstr>BCP command</vt:lpstr>
      <vt:lpstr>BCP command (Contd.)</vt:lpstr>
      <vt:lpstr>BCP Command – Examples</vt:lpstr>
      <vt:lpstr>Bulk insert command</vt:lpstr>
      <vt:lpstr>SELECT INTO COMMAND</vt:lpstr>
      <vt:lpstr>Securing data with backups </vt:lpstr>
      <vt:lpstr>Backup and Restore of databases</vt:lpstr>
      <vt:lpstr>Types of backups</vt:lpstr>
      <vt:lpstr>PowerPoint Presentation</vt:lpstr>
      <vt:lpstr>JOBs in SQL server</vt:lpstr>
      <vt:lpstr>Running jobs in sql server</vt:lpstr>
      <vt:lpstr>Schedules</vt:lpstr>
      <vt:lpstr>PowerPoint Presentation</vt:lpstr>
      <vt:lpstr>Maintenance Plans</vt:lpstr>
      <vt:lpstr>Core maintenance plan tasks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systems (it 2040)</dc:title>
  <dc:creator>Anuradha Karunnasena</dc:creator>
  <cp:lastModifiedBy>Anuradha Karunnasena</cp:lastModifiedBy>
  <cp:revision>330</cp:revision>
  <dcterms:created xsi:type="dcterms:W3CDTF">2017-12-01T06:14:40Z</dcterms:created>
  <dcterms:modified xsi:type="dcterms:W3CDTF">2021-04-27T13:59:34Z</dcterms:modified>
</cp:coreProperties>
</file>