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CF2EA-9E95-43C5-801F-1EDD9083F874}">
  <a:tblStyle styleId="{584CF2EA-9E95-43C5-801F-1EDD9083F8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605e3948d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a605e3948d_6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605e3948d_6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a605e3948d_6_2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7adabea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a7adabea77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7adabea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a7adabea77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e971b0ce5_5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ae971b0ce5_52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ae971b0ce5_5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ae971b0ce5_52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ae971b0ce5_5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ae971b0ce5_52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ae971b0ce5_5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ae971b0ce5_52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a8136906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a81369066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bc1e22ac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bc1e22ac6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ae971b0ce5_5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ae971b0ce5_52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605e3948d_6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a605e3948d_6_2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a7adabea77_3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1a7adabea77_3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a7adabea77_3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a7adabea77_3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605e3948d_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a605e3948d_6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605e3948d_6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a605e3948d_6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7adabea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a7adabea7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7adabea77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a7adabea77_3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8136906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a81369066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ae971b0ce5_5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ae971b0ce5_52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ae971b0ce5_5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ae971b0ce5_52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10800000">
            <a:off x="5346290" y="1555357"/>
            <a:ext cx="3812776" cy="3460028"/>
          </a:xfrm>
          <a:custGeom>
            <a:rect b="b" l="l" r="r" t="t"/>
            <a:pathLst>
              <a:path extrusionOk="0" h="4537517" w="7249904">
                <a:moveTo>
                  <a:pt x="14805" y="563279"/>
                </a:moveTo>
                <a:cubicBezTo>
                  <a:pt x="1129127" y="-70082"/>
                  <a:pt x="5708687" y="-144093"/>
                  <a:pt x="6804377" y="215138"/>
                </a:cubicBezTo>
                <a:cubicBezTo>
                  <a:pt x="7900067" y="574369"/>
                  <a:pt x="6635828" y="2070796"/>
                  <a:pt x="6588945" y="2718663"/>
                </a:cubicBezTo>
                <a:cubicBezTo>
                  <a:pt x="6542062" y="3366530"/>
                  <a:pt x="7961754" y="4182798"/>
                  <a:pt x="6685934" y="4537517"/>
                </a:cubicBezTo>
                <a:lnTo>
                  <a:pt x="0" y="4537517"/>
                </a:lnTo>
                <a:lnTo>
                  <a:pt x="14805" y="563279"/>
                </a:lnTo>
                <a:close/>
              </a:path>
            </a:pathLst>
          </a:custGeom>
          <a:solidFill>
            <a:srgbClr val="F2EB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5"/>
          <p:cNvSpPr/>
          <p:nvPr/>
        </p:nvSpPr>
        <p:spPr>
          <a:xfrm flipH="1">
            <a:off x="4204880" y="0"/>
            <a:ext cx="4939118" cy="2023110"/>
          </a:xfrm>
          <a:custGeom>
            <a:rect b="b" l="l" r="r" t="t"/>
            <a:pathLst>
              <a:path extrusionOk="0" h="6858000" w="5412732">
                <a:moveTo>
                  <a:pt x="0" y="0"/>
                </a:moveTo>
                <a:lnTo>
                  <a:pt x="5240594" y="0"/>
                </a:lnTo>
                <a:cubicBezTo>
                  <a:pt x="5915742" y="408039"/>
                  <a:pt x="4411855" y="1446388"/>
                  <a:pt x="4048464" y="2395620"/>
                </a:cubicBezTo>
                <a:cubicBezTo>
                  <a:pt x="3685073" y="3344852"/>
                  <a:pt x="3735395" y="4960432"/>
                  <a:pt x="3060247" y="5695393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/>
          <p:nvPr/>
        </p:nvSpPr>
        <p:spPr>
          <a:xfrm rot="10800000">
            <a:off x="0" y="-24939"/>
            <a:ext cx="5014451" cy="2271585"/>
          </a:xfrm>
          <a:custGeom>
            <a:rect b="b" l="l" r="r" t="t"/>
            <a:pathLst>
              <a:path extrusionOk="0" h="3028780" w="6685934">
                <a:moveTo>
                  <a:pt x="29497" y="3028780"/>
                </a:moveTo>
                <a:cubicBezTo>
                  <a:pt x="339213" y="2716606"/>
                  <a:pt x="1120278" y="2476162"/>
                  <a:pt x="1737803" y="2351158"/>
                </a:cubicBezTo>
                <a:cubicBezTo>
                  <a:pt x="2355328" y="2226154"/>
                  <a:pt x="3279877" y="2614707"/>
                  <a:pt x="3734649" y="2278757"/>
                </a:cubicBezTo>
                <a:cubicBezTo>
                  <a:pt x="4189421" y="1942807"/>
                  <a:pt x="3974554" y="983923"/>
                  <a:pt x="4466435" y="335456"/>
                </a:cubicBezTo>
                <a:cubicBezTo>
                  <a:pt x="4958316" y="-313011"/>
                  <a:pt x="6544617" y="64294"/>
                  <a:pt x="6677621" y="740455"/>
                </a:cubicBezTo>
                <a:lnTo>
                  <a:pt x="6685934" y="3004199"/>
                </a:lnTo>
                <a:lnTo>
                  <a:pt x="0" y="3004199"/>
                </a:lnTo>
                <a:lnTo>
                  <a:pt x="29497" y="30287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754011" y="949243"/>
            <a:ext cx="7635977" cy="1920513"/>
            <a:chOff x="1005348" y="852946"/>
            <a:chExt cx="10181303" cy="2560684"/>
          </a:xfrm>
        </p:grpSpPr>
        <p:sp>
          <p:nvSpPr>
            <p:cNvPr id="133" name="Google Shape;133;p25"/>
            <p:cNvSpPr/>
            <p:nvPr/>
          </p:nvSpPr>
          <p:spPr>
            <a:xfrm>
              <a:off x="1005348" y="852946"/>
              <a:ext cx="10181303" cy="2560684"/>
            </a:xfrm>
            <a:prstGeom prst="roundRect">
              <a:avLst>
                <a:gd fmla="val 16667" name="adj"/>
              </a:avLst>
            </a:prstGeom>
            <a:solidFill>
              <a:srgbClr val="FFEED5"/>
            </a:solidFill>
            <a:ln>
              <a:noFill/>
            </a:ln>
            <a:effectLst>
              <a:outerShdw blurRad="63500" sx="101000" rotWithShape="0" algn="ctr" sy="101000">
                <a:srgbClr val="000000">
                  <a:alpha val="1882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1511100" y="1632989"/>
              <a:ext cx="9284400" cy="9339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50800">
                <a:schemeClr val="accent4">
                  <a:alpha val="48627"/>
                </a:schemeClr>
              </a:outerShdw>
            </a:effectLst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100">
                  <a:solidFill>
                    <a:schemeClr val="accent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아이들나라 고객 콘텐츠 추천</a:t>
              </a:r>
              <a:endParaRPr i="0" sz="41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3856733" y="2777022"/>
              <a:ext cx="5083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accent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새싹팀 심승현, 박선홍, 박현주</a:t>
              </a:r>
              <a:endParaRPr b="1"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4111900" y="1025156"/>
              <a:ext cx="3952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accent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2022 유플러스 AI Ground</a:t>
              </a:r>
              <a:endParaRPr b="1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텍스트, 좌석, 의자이(가) 표시된 사진&#10;&#10;자동 생성된 설명"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4" y="2188241"/>
            <a:ext cx="4275266" cy="320619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>
            <a:off x="7945366" y="123825"/>
            <a:ext cx="271463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7478911" y="123825"/>
            <a:ext cx="271463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7012456" y="123825"/>
            <a:ext cx="271463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3232900" y="1601432"/>
            <a:ext cx="1861800" cy="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3232900" y="2132107"/>
            <a:ext cx="1861800" cy="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3232900" y="2662782"/>
            <a:ext cx="1861800" cy="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3232900" y="3193457"/>
            <a:ext cx="1861800" cy="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3232900" y="3792182"/>
            <a:ext cx="1861800" cy="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3232900" y="4359132"/>
            <a:ext cx="1861800" cy="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6" name="Google Shape;296;p34"/>
          <p:cNvGrpSpPr/>
          <p:nvPr/>
        </p:nvGrpSpPr>
        <p:grpSpPr>
          <a:xfrm>
            <a:off x="1222533" y="1397365"/>
            <a:ext cx="2214246" cy="3413493"/>
            <a:chOff x="3225363" y="1360944"/>
            <a:chExt cx="2952328" cy="4551324"/>
          </a:xfrm>
        </p:grpSpPr>
        <p:grpSp>
          <p:nvGrpSpPr>
            <p:cNvPr id="297" name="Google Shape;297;p34"/>
            <p:cNvGrpSpPr/>
            <p:nvPr/>
          </p:nvGrpSpPr>
          <p:grpSpPr>
            <a:xfrm>
              <a:off x="3381768" y="1420428"/>
              <a:ext cx="2639189" cy="4491840"/>
              <a:chOff x="3381768" y="1420428"/>
              <a:chExt cx="2639189" cy="4491840"/>
            </a:xfrm>
          </p:grpSpPr>
          <p:sp>
            <p:nvSpPr>
              <p:cNvPr id="298" name="Google Shape;298;p34"/>
              <p:cNvSpPr/>
              <p:nvPr/>
            </p:nvSpPr>
            <p:spPr>
              <a:xfrm flipH="1" rot="10800000">
                <a:off x="3381768" y="2146617"/>
                <a:ext cx="2639189" cy="872560"/>
              </a:xfrm>
              <a:prstGeom prst="triangle">
                <a:avLst>
                  <a:gd fmla="val 50000" name="adj"/>
                </a:avLst>
              </a:prstGeom>
              <a:solidFill>
                <a:srgbClr val="97C39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 flipH="1" rot="10800000">
                <a:off x="3381768" y="1420428"/>
                <a:ext cx="2639189" cy="872560"/>
              </a:xfrm>
              <a:prstGeom prst="triangle">
                <a:avLst>
                  <a:gd fmla="val 50000" name="adj"/>
                </a:avLst>
              </a:prstGeom>
              <a:solidFill>
                <a:srgbClr val="97C39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 flipH="1" rot="10800000">
                <a:off x="3381768" y="2864411"/>
                <a:ext cx="2639189" cy="872560"/>
              </a:xfrm>
              <a:prstGeom prst="triangle">
                <a:avLst>
                  <a:gd fmla="val 50000" name="adj"/>
                </a:avLst>
              </a:prstGeom>
              <a:solidFill>
                <a:srgbClr val="97C39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 flipH="1" rot="10800000">
                <a:off x="3381768" y="4321914"/>
                <a:ext cx="2639189" cy="872560"/>
              </a:xfrm>
              <a:prstGeom prst="triangle">
                <a:avLst>
                  <a:gd fmla="val 50000" name="adj"/>
                </a:avLst>
              </a:prstGeom>
              <a:solidFill>
                <a:srgbClr val="97C39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 flipH="1" rot="10800000">
                <a:off x="3381768" y="3595725"/>
                <a:ext cx="2639189" cy="872560"/>
              </a:xfrm>
              <a:prstGeom prst="triangle">
                <a:avLst>
                  <a:gd fmla="val 50000" name="adj"/>
                </a:avLst>
              </a:prstGeom>
              <a:solidFill>
                <a:srgbClr val="97C39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 flipH="1" rot="10800000">
                <a:off x="3381768" y="5039708"/>
                <a:ext cx="2639189" cy="872560"/>
              </a:xfrm>
              <a:prstGeom prst="triangle">
                <a:avLst>
                  <a:gd fmla="val 50000" name="adj"/>
                </a:avLst>
              </a:prstGeom>
              <a:solidFill>
                <a:srgbClr val="97C39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4" name="Google Shape;304;p34"/>
            <p:cNvGrpSpPr/>
            <p:nvPr/>
          </p:nvGrpSpPr>
          <p:grpSpPr>
            <a:xfrm>
              <a:off x="3225363" y="1360944"/>
              <a:ext cx="2952328" cy="4199499"/>
              <a:chOff x="395536" y="1654168"/>
              <a:chExt cx="2952328" cy="4199499"/>
            </a:xfrm>
          </p:grpSpPr>
          <p:sp>
            <p:nvSpPr>
              <p:cNvPr id="305" name="Google Shape;305;p34"/>
              <p:cNvSpPr/>
              <p:nvPr/>
            </p:nvSpPr>
            <p:spPr>
              <a:xfrm>
                <a:off x="395536" y="1654168"/>
                <a:ext cx="2952328" cy="56263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개발 플랫폼</a:t>
                </a:r>
                <a:endParaRPr sz="11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395536" y="2375595"/>
                <a:ext cx="2952328" cy="562630"/>
              </a:xfrm>
              <a:prstGeom prst="roundRect">
                <a:avLst>
                  <a:gd fmla="val 50000" name="adj"/>
                </a:avLst>
              </a:prstGeom>
              <a:solidFill>
                <a:srgbClr val="E5ED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500"/>
                  <a:t>CPU</a:t>
                </a:r>
                <a:endParaRPr sz="15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2C4C2B"/>
                  </a:solidFill>
                </a:endParaRPr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395536" y="3101542"/>
                <a:ext cx="2952000" cy="562630"/>
              </a:xfrm>
              <a:prstGeom prst="roundRect">
                <a:avLst>
                  <a:gd fmla="val 50000" name="adj"/>
                </a:avLst>
              </a:prstGeom>
              <a:solidFill>
                <a:srgbClr val="E5ED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ko" sz="1500">
                    <a:solidFill>
                      <a:srgbClr val="2C4C2B"/>
                    </a:solidFill>
                  </a:rPr>
                  <a:t>RAM</a:t>
                </a:r>
                <a:endParaRPr sz="1100"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395536" y="3829846"/>
                <a:ext cx="2952000" cy="562630"/>
              </a:xfrm>
              <a:prstGeom prst="roundRect">
                <a:avLst>
                  <a:gd fmla="val 50000" name="adj"/>
                </a:avLst>
              </a:prstGeom>
              <a:solidFill>
                <a:srgbClr val="E5ED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ko" sz="1500">
                    <a:solidFill>
                      <a:srgbClr val="2C4C2B"/>
                    </a:solidFill>
                  </a:rPr>
                  <a:t>GPU</a:t>
                </a:r>
                <a:endParaRPr sz="1100"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395536" y="4561010"/>
                <a:ext cx="2952000" cy="562630"/>
              </a:xfrm>
              <a:prstGeom prst="roundRect">
                <a:avLst>
                  <a:gd fmla="val 50000" name="adj"/>
                </a:avLst>
              </a:prstGeom>
              <a:solidFill>
                <a:srgbClr val="E5ED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ko" sz="1500">
                    <a:solidFill>
                      <a:srgbClr val="2C4C2B"/>
                    </a:solidFill>
                  </a:rPr>
                  <a:t>Python</a:t>
                </a:r>
                <a:endParaRPr sz="1500">
                  <a:solidFill>
                    <a:srgbClr val="2C4C2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395536" y="5291037"/>
                <a:ext cx="2952000" cy="562630"/>
              </a:xfrm>
              <a:prstGeom prst="roundRect">
                <a:avLst>
                  <a:gd fmla="val 50000" name="adj"/>
                </a:avLst>
              </a:prstGeom>
              <a:solidFill>
                <a:srgbClr val="E5ED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ko" sz="1500">
                    <a:solidFill>
                      <a:srgbClr val="2C4C2B"/>
                    </a:solidFill>
                  </a:rPr>
                  <a:t>Pytorch</a:t>
                </a:r>
                <a:endParaRPr sz="1500">
                  <a:solidFill>
                    <a:srgbClr val="2C4C2B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2C4C2B"/>
                  </a:solidFill>
                </a:endParaRPr>
              </a:p>
            </p:txBody>
          </p:sp>
        </p:grpSp>
      </p:grpSp>
      <p:grpSp>
        <p:nvGrpSpPr>
          <p:cNvPr id="311" name="Google Shape;311;p34"/>
          <p:cNvGrpSpPr/>
          <p:nvPr/>
        </p:nvGrpSpPr>
        <p:grpSpPr>
          <a:xfrm>
            <a:off x="5010202" y="1398823"/>
            <a:ext cx="3687852" cy="3282946"/>
            <a:chOff x="5431194" y="3021948"/>
            <a:chExt cx="4917136" cy="2476200"/>
          </a:xfrm>
        </p:grpSpPr>
        <p:sp>
          <p:nvSpPr>
            <p:cNvPr id="312" name="Google Shape;312;p34"/>
            <p:cNvSpPr/>
            <p:nvPr/>
          </p:nvSpPr>
          <p:spPr>
            <a:xfrm>
              <a:off x="5463430" y="3021948"/>
              <a:ext cx="4884900" cy="2476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34"/>
            <p:cNvSpPr txBox="1"/>
            <p:nvPr/>
          </p:nvSpPr>
          <p:spPr>
            <a:xfrm>
              <a:off x="5431194" y="3071093"/>
              <a:ext cx="4884900" cy="23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317500" lvl="0" marL="457200" rtl="0" algn="l">
                <a:lnSpc>
                  <a:spcPct val="2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Google Colab Pro</a:t>
              </a:r>
              <a:endParaRPr sz="1500">
                <a:solidFill>
                  <a:schemeClr val="dk1"/>
                </a:solidFill>
              </a:endParaRPr>
            </a:p>
            <a:p>
              <a:pPr indent="-317500" lvl="0" marL="457200" rtl="0" algn="l">
                <a:lnSpc>
                  <a:spcPct val="2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●"/>
              </a:pPr>
              <a:r>
                <a:rPr lang="ko" sz="1500">
                  <a:solidFill>
                    <a:srgbClr val="2C4C2B"/>
                  </a:solidFill>
                </a:rPr>
                <a:t>Intel(R) Xeon(R) CPU @ 2.20GHz</a:t>
              </a:r>
              <a:endParaRPr sz="1500">
                <a:solidFill>
                  <a:srgbClr val="2C4C2B"/>
                </a:solidFill>
              </a:endParaRPr>
            </a:p>
            <a:p>
              <a:pPr indent="-323850" lvl="0" marL="457200" rtl="0" algn="l">
                <a:lnSpc>
                  <a:spcPct val="2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4C2B"/>
                </a:buClr>
                <a:buSzPts val="1500"/>
                <a:buChar char="●"/>
              </a:pPr>
              <a:r>
                <a:rPr lang="ko" sz="1500">
                  <a:solidFill>
                    <a:srgbClr val="2C4C2B"/>
                  </a:solidFill>
                </a:rPr>
                <a:t>26G</a:t>
              </a:r>
              <a:endParaRPr sz="1500">
                <a:solidFill>
                  <a:srgbClr val="2C4C2B"/>
                </a:solidFill>
              </a:endParaRPr>
            </a:p>
            <a:p>
              <a:pPr indent="-323850" lvl="0" marL="457200" rtl="0" algn="l">
                <a:lnSpc>
                  <a:spcPct val="2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4C2B"/>
                </a:buClr>
                <a:buSzPts val="1500"/>
                <a:buChar char="●"/>
              </a:pPr>
              <a:r>
                <a:rPr lang="ko" sz="1500">
                  <a:solidFill>
                    <a:srgbClr val="2C4C2B"/>
                  </a:solidFill>
                </a:rPr>
                <a:t>Tesla T4(15G)</a:t>
              </a:r>
              <a:endParaRPr sz="1500">
                <a:solidFill>
                  <a:srgbClr val="2C4C2B"/>
                </a:solidFill>
              </a:endParaRPr>
            </a:p>
            <a:p>
              <a:pPr indent="-323850" lvl="0" marL="457200" rtl="0" algn="l">
                <a:lnSpc>
                  <a:spcPct val="2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4C2B"/>
                </a:buClr>
                <a:buSzPts val="1500"/>
                <a:buChar char="●"/>
              </a:pPr>
              <a:r>
                <a:rPr lang="ko" sz="1500">
                  <a:solidFill>
                    <a:srgbClr val="2C4C2B"/>
                  </a:solidFill>
                </a:rPr>
                <a:t>3.8.15</a:t>
              </a:r>
              <a:endParaRPr sz="1500">
                <a:solidFill>
                  <a:srgbClr val="2C4C2B"/>
                </a:solidFill>
              </a:endParaRPr>
            </a:p>
            <a:p>
              <a:pPr indent="-323850" lvl="0" marL="457200" rtl="0" algn="l">
                <a:lnSpc>
                  <a:spcPct val="2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4C2B"/>
                </a:buClr>
                <a:buSzPts val="1500"/>
                <a:buChar char="●"/>
              </a:pPr>
              <a:r>
                <a:rPr lang="ko" sz="1500">
                  <a:solidFill>
                    <a:srgbClr val="2C4C2B"/>
                  </a:solidFill>
                </a:rPr>
                <a:t>1.12.1+cu113</a:t>
              </a:r>
              <a:endParaRPr sz="1500">
                <a:solidFill>
                  <a:srgbClr val="2C4C2B"/>
                </a:solidFill>
              </a:endParaRPr>
            </a:p>
          </p:txBody>
        </p:sp>
      </p:grpSp>
      <p:sp>
        <p:nvSpPr>
          <p:cNvPr id="314" name="Google Shape;314;p34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5456725" y="1464625"/>
            <a:ext cx="1646450" cy="320825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309731" y="390525"/>
            <a:ext cx="373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개발환경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3545283" y="677900"/>
            <a:ext cx="4314600" cy="577200"/>
          </a:xfrm>
          <a:prstGeom prst="roundRect">
            <a:avLst>
              <a:gd fmla="val 50000" name="adj"/>
            </a:avLst>
          </a:prstGeom>
          <a:solidFill>
            <a:srgbClr val="DBEBD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Neural Collaborative Filtering (NCF)</a:t>
            </a:r>
            <a:endParaRPr b="1" sz="1800">
              <a:solidFill>
                <a:schemeClr val="accent6"/>
              </a:solidFill>
            </a:endParaRPr>
          </a:p>
        </p:txBody>
      </p:sp>
      <p:grpSp>
        <p:nvGrpSpPr>
          <p:cNvPr id="326" name="Google Shape;326;p35"/>
          <p:cNvGrpSpPr/>
          <p:nvPr/>
        </p:nvGrpSpPr>
        <p:grpSpPr>
          <a:xfrm>
            <a:off x="2954565" y="1522799"/>
            <a:ext cx="6113507" cy="2432497"/>
            <a:chOff x="3484821" y="1446297"/>
            <a:chExt cx="7159511" cy="3444000"/>
          </a:xfrm>
        </p:grpSpPr>
        <p:sp>
          <p:nvSpPr>
            <p:cNvPr id="327" name="Google Shape;327;p35"/>
            <p:cNvSpPr/>
            <p:nvPr/>
          </p:nvSpPr>
          <p:spPr>
            <a:xfrm>
              <a:off x="3484821" y="1446297"/>
              <a:ext cx="6718500" cy="3444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p35"/>
            <p:cNvSpPr txBox="1"/>
            <p:nvPr/>
          </p:nvSpPr>
          <p:spPr>
            <a:xfrm>
              <a:off x="3484833" y="1732332"/>
              <a:ext cx="7159500" cy="28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3175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00"/>
                <a:buFont typeface="Malgun Gothic"/>
                <a:buAutoNum type="arabicParenR"/>
              </a:pPr>
              <a:r>
                <a:rPr lang="ko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Implicit Feedback 을 토대로 Item을 User에게 추천</a:t>
              </a:r>
              <a:endParaRPr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00"/>
                <a:buFont typeface="Malgun Gothic"/>
                <a:buAutoNum type="arabicParenR"/>
              </a:pPr>
              <a:r>
                <a:rPr lang="ko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DL을 Matrix Factorization 에서 User-Item Interaction 에 적용</a:t>
              </a:r>
              <a:endParaRPr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00"/>
                <a:buFont typeface="Malgun Gothic"/>
                <a:buAutoNum type="arabicParenR"/>
              </a:pPr>
              <a:r>
                <a:rPr lang="ko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손실함수로 MSE가 아닌, Binary Cross-Entropy 사용</a:t>
              </a:r>
              <a:endParaRPr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00"/>
                <a:buFont typeface="Malgun Gothic"/>
                <a:buAutoNum type="arabicParenR"/>
              </a:pPr>
              <a:r>
                <a:rPr lang="ko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Point-wise Loss + Negative Sampling 사용</a:t>
              </a:r>
              <a:endParaRPr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00"/>
                <a:buFont typeface="Malgun Gothic"/>
                <a:buAutoNum type="arabicParenR"/>
              </a:pPr>
              <a:r>
                <a:rPr lang="ko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Dot-Product(GMF)와 MLP의 장점을 모두 살린 네트워크 구조 </a:t>
              </a:r>
              <a:endParaRPr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9" name="Google Shape;329;p35"/>
          <p:cNvSpPr/>
          <p:nvPr/>
        </p:nvSpPr>
        <p:spPr>
          <a:xfrm>
            <a:off x="1833325" y="4319375"/>
            <a:ext cx="6026400" cy="577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 모델 구조로 준수한 성능 보장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3">
            <a:alphaModFix/>
          </a:blip>
          <a:srcRect b="0" l="0" r="50472" t="0"/>
          <a:stretch/>
        </p:blipFill>
        <p:spPr>
          <a:xfrm>
            <a:off x="216425" y="1012075"/>
            <a:ext cx="2672400" cy="33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/>
        </p:nvSpPr>
        <p:spPr>
          <a:xfrm>
            <a:off x="309731" y="390525"/>
            <a:ext cx="373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309731" y="390525"/>
            <a:ext cx="373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모델링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363" y="1016775"/>
            <a:ext cx="4276888" cy="3590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3" name="Google Shape;343;p36"/>
          <p:cNvGraphicFramePr/>
          <p:nvPr/>
        </p:nvGraphicFramePr>
        <p:xfrm>
          <a:off x="633463" y="266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{584CF2EA-9E95-43C5-801F-1EDD9083F874}</a:tableStyleId>
              </a:tblPr>
              <a:tblGrid>
                <a:gridCol w="1420725"/>
                <a:gridCol w="1177825"/>
              </a:tblGrid>
              <a:tr h="388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하이퍼 파라미터</a:t>
                      </a:r>
                      <a:endParaRPr b="1"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batch_size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256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emb_dim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128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layer_dim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128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epochs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learning_rate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0.001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4" name="Google Shape;344;p36"/>
          <p:cNvSpPr txBox="1"/>
          <p:nvPr/>
        </p:nvSpPr>
        <p:spPr>
          <a:xfrm>
            <a:off x="4572000" y="4561025"/>
            <a:ext cx="422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모델 구조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5" name="Google Shape;345;p36"/>
          <p:cNvGraphicFramePr/>
          <p:nvPr/>
        </p:nvGraphicFramePr>
        <p:xfrm>
          <a:off x="633475" y="10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{584CF2EA-9E95-43C5-801F-1EDD9083F874}</a:tableStyleId>
              </a:tblPr>
              <a:tblGrid>
                <a:gridCol w="1310550"/>
                <a:gridCol w="1288000"/>
              </a:tblGrid>
              <a:tr h="447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 소요 시간</a:t>
                      </a:r>
                      <a:endParaRPr b="1"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40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 학습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Hour 50 Min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40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Model </a:t>
                      </a: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Load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1.7 Sec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40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Pred. 예측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Min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6" name="Google Shape;346;p36"/>
          <p:cNvCxnSpPr/>
          <p:nvPr/>
        </p:nvCxnSpPr>
        <p:spPr>
          <a:xfrm>
            <a:off x="4038250" y="945275"/>
            <a:ext cx="0" cy="41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6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309721" y="390525"/>
            <a:ext cx="634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데이터 전처리 후 성능 변화</a:t>
            </a:r>
            <a:endParaRPr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7132741" y="3398427"/>
            <a:ext cx="888000" cy="720900"/>
          </a:xfrm>
          <a:prstGeom prst="triangle">
            <a:avLst>
              <a:gd fmla="val 49614" name="adj"/>
            </a:avLst>
          </a:prstGeom>
          <a:solidFill>
            <a:srgbClr val="FFDF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8" name="Google Shape;358;p37"/>
          <p:cNvGrpSpPr/>
          <p:nvPr/>
        </p:nvGrpSpPr>
        <p:grpSpPr>
          <a:xfrm>
            <a:off x="6134260" y="1658873"/>
            <a:ext cx="2816176" cy="1739727"/>
            <a:chOff x="2396812" y="1211634"/>
            <a:chExt cx="9993526" cy="2931300"/>
          </a:xfrm>
        </p:grpSpPr>
        <p:sp>
          <p:nvSpPr>
            <p:cNvPr id="359" name="Google Shape;359;p37"/>
            <p:cNvSpPr/>
            <p:nvPr/>
          </p:nvSpPr>
          <p:spPr>
            <a:xfrm>
              <a:off x="2396812" y="1211634"/>
              <a:ext cx="9885000" cy="2931300"/>
            </a:xfrm>
            <a:prstGeom prst="roundRect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p37"/>
            <p:cNvSpPr txBox="1"/>
            <p:nvPr/>
          </p:nvSpPr>
          <p:spPr>
            <a:xfrm>
              <a:off x="2505338" y="1654674"/>
              <a:ext cx="9885000" cy="22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rgbClr val="FFDF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Negative ratio </a:t>
              </a:r>
              <a:r>
                <a:rPr lang="ko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조정 및</a:t>
              </a:r>
              <a:r>
                <a:rPr lang="ko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rgbClr val="FFDF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Session_id </a:t>
              </a:r>
              <a:r>
                <a:rPr lang="ko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 기준으로 중복되는 데이터 제거 후,  </a:t>
              </a:r>
              <a:endParaRPr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rgbClr val="FFDF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성능이 향상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61" name="Google Shape;361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" y="1120050"/>
            <a:ext cx="5859696" cy="3623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309726" y="390525"/>
            <a:ext cx="7539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</a:t>
            </a: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사용한 기법 : K-Fold Cross Validation</a:t>
            </a:r>
            <a:endParaRPr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24" y="1123263"/>
            <a:ext cx="2798350" cy="36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/>
          <p:nvPr/>
        </p:nvSpPr>
        <p:spPr>
          <a:xfrm>
            <a:off x="3711275" y="2878938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3863675" y="3031338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4016075" y="3183738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4168475" y="3336138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4320875" y="3488538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3279275" y="1989900"/>
            <a:ext cx="264000" cy="274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 txBox="1"/>
          <p:nvPr/>
        </p:nvSpPr>
        <p:spPr>
          <a:xfrm>
            <a:off x="3622175" y="230537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endParaRPr/>
          </a:p>
        </p:txBody>
      </p:sp>
      <p:graphicFrame>
        <p:nvGraphicFramePr>
          <p:cNvPr id="380" name="Google Shape;380;p38"/>
          <p:cNvGraphicFramePr/>
          <p:nvPr/>
        </p:nvGraphicFramePr>
        <p:xfrm>
          <a:off x="4595550" y="18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{584CF2EA-9E95-43C5-801F-1EDD9083F874}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9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1" name="Google Shape;381;p38"/>
          <p:cNvSpPr txBox="1"/>
          <p:nvPr/>
        </p:nvSpPr>
        <p:spPr>
          <a:xfrm>
            <a:off x="4595525" y="1449475"/>
            <a:ext cx="19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</a:t>
            </a:r>
            <a:endParaRPr/>
          </a:p>
        </p:txBody>
      </p:sp>
      <p:graphicFrame>
        <p:nvGraphicFramePr>
          <p:cNvPr id="382" name="Google Shape;382;p38"/>
          <p:cNvGraphicFramePr/>
          <p:nvPr/>
        </p:nvGraphicFramePr>
        <p:xfrm>
          <a:off x="7549500" y="2289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{584CF2EA-9E95-43C5-801F-1EDD9083F874}</a:tableStyleId>
              </a:tblPr>
              <a:tblGrid>
                <a:gridCol w="382850"/>
              </a:tblGrid>
              <a:tr h="34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38"/>
          <p:cNvSpPr/>
          <p:nvPr/>
        </p:nvSpPr>
        <p:spPr>
          <a:xfrm rot="1840409">
            <a:off x="4440002" y="2373599"/>
            <a:ext cx="264043" cy="39626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 rot="-5400000">
            <a:off x="4944850" y="3116550"/>
            <a:ext cx="264000" cy="39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 rot="-5400000">
            <a:off x="7046800" y="3116550"/>
            <a:ext cx="264000" cy="39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5609038" y="2893713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5761438" y="3046113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5913838" y="3198513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6066238" y="3350913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6218638" y="3503313"/>
            <a:ext cx="425400" cy="391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6052588" y="2864175"/>
            <a:ext cx="147900" cy="147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6204988" y="3016575"/>
            <a:ext cx="147900" cy="147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6357388" y="3168975"/>
            <a:ext cx="147900" cy="147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6509788" y="3321375"/>
            <a:ext cx="147900" cy="147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 txBox="1"/>
          <p:nvPr/>
        </p:nvSpPr>
        <p:spPr>
          <a:xfrm>
            <a:off x="4807750" y="3446700"/>
            <a:ext cx="53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예측</a:t>
            </a:r>
            <a:endParaRPr sz="1100"/>
          </a:p>
        </p:txBody>
      </p:sp>
      <p:sp>
        <p:nvSpPr>
          <p:cNvPr id="396" name="Google Shape;396;p38"/>
          <p:cNvSpPr txBox="1"/>
          <p:nvPr/>
        </p:nvSpPr>
        <p:spPr>
          <a:xfrm>
            <a:off x="4653275" y="2471188"/>
            <a:ext cx="53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입력</a:t>
            </a:r>
            <a:endParaRPr sz="1100"/>
          </a:p>
        </p:txBody>
      </p:sp>
      <p:sp>
        <p:nvSpPr>
          <p:cNvPr id="397" name="Google Shape;397;p38"/>
          <p:cNvSpPr txBox="1"/>
          <p:nvPr/>
        </p:nvSpPr>
        <p:spPr>
          <a:xfrm>
            <a:off x="7506650" y="1870775"/>
            <a:ext cx="53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결과</a:t>
            </a:r>
            <a:endParaRPr sz="1100"/>
          </a:p>
        </p:txBody>
      </p:sp>
      <p:sp>
        <p:nvSpPr>
          <p:cNvPr id="398" name="Google Shape;398;p38"/>
          <p:cNvSpPr txBox="1"/>
          <p:nvPr/>
        </p:nvSpPr>
        <p:spPr>
          <a:xfrm>
            <a:off x="5594800" y="4026575"/>
            <a:ext cx="16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단순 합 앙상블</a:t>
            </a:r>
            <a:endParaRPr/>
          </a:p>
        </p:txBody>
      </p:sp>
      <p:sp>
        <p:nvSpPr>
          <p:cNvPr id="399" name="Google Shape;399;p38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309725" y="390525"/>
            <a:ext cx="6808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K-Fold 교차 검증 후 성능 향상</a:t>
            </a:r>
            <a:endParaRPr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6555250" y="2399988"/>
            <a:ext cx="24939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K-fold 교차 검증</a:t>
            </a: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기법을 사용하고,</a:t>
            </a:r>
            <a:r>
              <a:rPr b="1" lang="ko" sz="18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결과를 </a:t>
            </a:r>
            <a:r>
              <a:rPr b="1" lang="ko" sz="18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앙상블</a:t>
            </a: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후</a:t>
            </a:r>
            <a:r>
              <a:rPr b="1" lang="ko" sz="18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향상</a:t>
            </a:r>
            <a:endParaRPr b="1" sz="15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1" name="Google Shape;411;p3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0100"/>
            <a:ext cx="6593526" cy="36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9"/>
          <p:cNvSpPr/>
          <p:nvPr/>
        </p:nvSpPr>
        <p:spPr>
          <a:xfrm>
            <a:off x="6555250" y="2113550"/>
            <a:ext cx="2493900" cy="206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chemeClr val="accent3">
                <a:alpha val="4863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5204241" y="1"/>
            <a:ext cx="3939938" cy="2876464"/>
          </a:xfrm>
          <a:custGeom>
            <a:rect b="b" l="l" r="r" t="t"/>
            <a:pathLst>
              <a:path extrusionOk="0" h="3835285" w="5815406">
                <a:moveTo>
                  <a:pt x="604309" y="0"/>
                </a:moveTo>
                <a:lnTo>
                  <a:pt x="5815406" y="0"/>
                </a:lnTo>
                <a:lnTo>
                  <a:pt x="5815406" y="3057833"/>
                </a:lnTo>
                <a:cubicBezTo>
                  <a:pt x="4946890" y="3567472"/>
                  <a:pt x="1571148" y="4147575"/>
                  <a:pt x="702632" y="3637936"/>
                </a:cubicBezTo>
                <a:cubicBezTo>
                  <a:pt x="-165884" y="3128297"/>
                  <a:pt x="-264207" y="509639"/>
                  <a:pt x="604309" y="0"/>
                </a:cubicBezTo>
                <a:close/>
              </a:path>
            </a:pathLst>
          </a:custGeom>
          <a:solidFill>
            <a:srgbClr val="B4CA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0" y="1937110"/>
            <a:ext cx="6844724" cy="3206390"/>
          </a:xfrm>
          <a:custGeom>
            <a:rect b="b" l="l" r="r" t="t"/>
            <a:pathLst>
              <a:path extrusionOk="0" h="4275187" w="7521675">
                <a:moveTo>
                  <a:pt x="0" y="475020"/>
                </a:moveTo>
                <a:cubicBezTo>
                  <a:pt x="1114322" y="-158341"/>
                  <a:pt x="5571612" y="-158341"/>
                  <a:pt x="6685934" y="475020"/>
                </a:cubicBezTo>
                <a:cubicBezTo>
                  <a:pt x="7800256" y="1108381"/>
                  <a:pt x="7800256" y="3641826"/>
                  <a:pt x="6685934" y="4275187"/>
                </a:cubicBezTo>
                <a:lnTo>
                  <a:pt x="0" y="4275187"/>
                </a:lnTo>
                <a:lnTo>
                  <a:pt x="0" y="475020"/>
                </a:lnTo>
                <a:close/>
              </a:path>
            </a:pathLst>
          </a:custGeom>
          <a:solidFill>
            <a:srgbClr val="FFEE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4129549" y="1211259"/>
            <a:ext cx="5014450" cy="3950678"/>
          </a:xfrm>
          <a:custGeom>
            <a:rect b="b" l="l" r="r" t="t"/>
            <a:pathLst>
              <a:path extrusionOk="0" h="5267570" w="6685934">
                <a:moveTo>
                  <a:pt x="29497" y="5267570"/>
                </a:moveTo>
                <a:cubicBezTo>
                  <a:pt x="339213" y="4955396"/>
                  <a:pt x="1809132" y="4276150"/>
                  <a:pt x="2369571" y="3733737"/>
                </a:cubicBezTo>
                <a:cubicBezTo>
                  <a:pt x="2930010" y="3191324"/>
                  <a:pt x="1984477" y="770950"/>
                  <a:pt x="2703871" y="253118"/>
                </a:cubicBezTo>
                <a:cubicBezTo>
                  <a:pt x="3423265" y="-264714"/>
                  <a:pt x="6136967" y="88428"/>
                  <a:pt x="6685934" y="626744"/>
                </a:cubicBezTo>
                <a:lnTo>
                  <a:pt x="6685934" y="5242989"/>
                </a:lnTo>
                <a:lnTo>
                  <a:pt x="0" y="5242989"/>
                </a:lnTo>
                <a:lnTo>
                  <a:pt x="29497" y="52675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1" y="0"/>
            <a:ext cx="2708832" cy="5143500"/>
          </a:xfrm>
          <a:custGeom>
            <a:rect b="b" l="l" r="r" t="t"/>
            <a:pathLst>
              <a:path extrusionOk="0" h="6858000" w="5337600">
                <a:moveTo>
                  <a:pt x="0" y="0"/>
                </a:moveTo>
                <a:lnTo>
                  <a:pt x="5240594" y="0"/>
                </a:lnTo>
                <a:cubicBezTo>
                  <a:pt x="5915742" y="408039"/>
                  <a:pt x="2845514" y="1020097"/>
                  <a:pt x="2845514" y="2163097"/>
                </a:cubicBezTo>
                <a:cubicBezTo>
                  <a:pt x="2845514" y="3306097"/>
                  <a:pt x="5915742" y="6123039"/>
                  <a:pt x="524059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364960" y="1666939"/>
            <a:ext cx="8238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b="1" sz="41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364878" y="579875"/>
            <a:ext cx="6474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chemeClr val="dk1"/>
                </a:solidFill>
              </a:rPr>
              <a:t>Chapter 3.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0"/>
          <p:cNvCxnSpPr/>
          <p:nvPr/>
        </p:nvCxnSpPr>
        <p:spPr>
          <a:xfrm>
            <a:off x="132620" y="297707"/>
            <a:ext cx="3685500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4" name="Google Shape;424;p40"/>
          <p:cNvCxnSpPr/>
          <p:nvPr/>
        </p:nvCxnSpPr>
        <p:spPr>
          <a:xfrm>
            <a:off x="5287181" y="297707"/>
            <a:ext cx="3685500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5" name="Google Shape;425;p40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6" name="Google Shape;426;p40"/>
          <p:cNvPicPr preferRelativeResize="0"/>
          <p:nvPr/>
        </p:nvPicPr>
        <p:blipFill rotWithShape="1">
          <a:blip r:embed="rId3">
            <a:alphaModFix/>
          </a:blip>
          <a:srcRect b="28019" l="27524" r="23742" t="27820"/>
          <a:stretch/>
        </p:blipFill>
        <p:spPr>
          <a:xfrm>
            <a:off x="3932225" y="0"/>
            <a:ext cx="1157800" cy="9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1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1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41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309721" y="390525"/>
            <a:ext cx="634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b="1" lang="ko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853050" y="1442325"/>
            <a:ext cx="743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-17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41"/>
          <p:cNvSpPr txBox="1"/>
          <p:nvPr/>
        </p:nvSpPr>
        <p:spPr>
          <a:xfrm>
            <a:off x="153300" y="1829550"/>
            <a:ext cx="891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latin typeface="Malgun Gothic"/>
                <a:ea typeface="Malgun Gothic"/>
                <a:cs typeface="Malgun Gothic"/>
                <a:sym typeface="Malgun Gothic"/>
              </a:rPr>
              <a:t>간단한 방법으로 모델의 성능을 약 </a:t>
            </a:r>
            <a:r>
              <a:rPr b="1" lang="ko" sz="3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10%</a:t>
            </a:r>
            <a:r>
              <a:rPr lang="ko" sz="3200">
                <a:latin typeface="Malgun Gothic"/>
                <a:ea typeface="Malgun Gothic"/>
                <a:cs typeface="Malgun Gothic"/>
                <a:sym typeface="Malgun Gothic"/>
              </a:rPr>
              <a:t> 향상</a:t>
            </a:r>
            <a:endParaRPr sz="3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9" name="Google Shape;439;p41"/>
          <p:cNvGrpSpPr/>
          <p:nvPr/>
        </p:nvGrpSpPr>
        <p:grpSpPr>
          <a:xfrm>
            <a:off x="3326013" y="3060050"/>
            <a:ext cx="2569061" cy="999900"/>
            <a:chOff x="805800" y="779525"/>
            <a:chExt cx="3017100" cy="999900"/>
          </a:xfrm>
        </p:grpSpPr>
        <p:sp>
          <p:nvSpPr>
            <p:cNvPr id="440" name="Google Shape;440;p41"/>
            <p:cNvSpPr/>
            <p:nvPr/>
          </p:nvSpPr>
          <p:spPr>
            <a:xfrm>
              <a:off x="805800" y="779525"/>
              <a:ext cx="3017100" cy="999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chemeClr val="accent3">
                  <a:alpha val="48630"/>
                </a:scheme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1" name="Google Shape;441;p41"/>
            <p:cNvSpPr txBox="1"/>
            <p:nvPr/>
          </p:nvSpPr>
          <p:spPr>
            <a:xfrm>
              <a:off x="1131900" y="1040625"/>
              <a:ext cx="23649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K-Fold</a:t>
              </a:r>
              <a:endParaRPr b="1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2" name="Google Shape;442;p41"/>
          <p:cNvSpPr/>
          <p:nvPr/>
        </p:nvSpPr>
        <p:spPr>
          <a:xfrm>
            <a:off x="6052775" y="3060050"/>
            <a:ext cx="2569200" cy="99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chemeClr val="accent3">
                <a:alpha val="4863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앙상블</a:t>
            </a:r>
            <a:endParaRPr b="1" sz="25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3" name="Google Shape;443;p41"/>
          <p:cNvGrpSpPr/>
          <p:nvPr/>
        </p:nvGrpSpPr>
        <p:grpSpPr>
          <a:xfrm>
            <a:off x="599099" y="3060050"/>
            <a:ext cx="2569316" cy="999900"/>
            <a:chOff x="805608" y="779525"/>
            <a:chExt cx="3017400" cy="999900"/>
          </a:xfrm>
        </p:grpSpPr>
        <p:sp>
          <p:nvSpPr>
            <p:cNvPr id="444" name="Google Shape;444;p41"/>
            <p:cNvSpPr/>
            <p:nvPr/>
          </p:nvSpPr>
          <p:spPr>
            <a:xfrm>
              <a:off x="805800" y="779525"/>
              <a:ext cx="3017100" cy="999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chemeClr val="accent3">
                  <a:alpha val="48630"/>
                </a:scheme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5" name="Google Shape;445;p41"/>
            <p:cNvSpPr txBox="1"/>
            <p:nvPr/>
          </p:nvSpPr>
          <p:spPr>
            <a:xfrm>
              <a:off x="805608" y="1040625"/>
              <a:ext cx="30174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간단한 전처리</a:t>
              </a:r>
              <a:endParaRPr b="1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42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42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42"/>
          <p:cNvSpPr txBox="1"/>
          <p:nvPr/>
        </p:nvSpPr>
        <p:spPr>
          <a:xfrm>
            <a:off x="309721" y="390525"/>
            <a:ext cx="634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b="1" lang="ko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853050" y="1442325"/>
            <a:ext cx="743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-18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7" name="Google Shape;457;p42"/>
          <p:cNvPicPr preferRelativeResize="0"/>
          <p:nvPr/>
        </p:nvPicPr>
        <p:blipFill rotWithShape="1">
          <a:blip r:embed="rId3">
            <a:alphaModFix/>
          </a:blip>
          <a:srcRect b="0" l="0" r="16798" t="0"/>
          <a:stretch/>
        </p:blipFill>
        <p:spPr>
          <a:xfrm>
            <a:off x="309725" y="1370700"/>
            <a:ext cx="4780568" cy="3292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2"/>
          <p:cNvSpPr txBox="1"/>
          <p:nvPr/>
        </p:nvSpPr>
        <p:spPr>
          <a:xfrm>
            <a:off x="6831200" y="1190900"/>
            <a:ext cx="21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5508800" y="2085950"/>
            <a:ext cx="3678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Malgun Gothic"/>
                <a:ea typeface="Malgun Gothic"/>
                <a:cs typeface="Malgun Gothic"/>
                <a:sym typeface="Malgun Gothic"/>
              </a:rPr>
              <a:t>NCF모델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Malgun Gothic"/>
                <a:ea typeface="Malgun Gothic"/>
                <a:cs typeface="Malgun Gothic"/>
                <a:sym typeface="Malgun Gothic"/>
              </a:rPr>
              <a:t>간단한 전처리 + 기법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Malgun Gothic"/>
                <a:ea typeface="Malgun Gothic"/>
                <a:cs typeface="Malgun Gothic"/>
                <a:sym typeface="Malgun Gothic"/>
              </a:rPr>
              <a:t>658팀 중 8위 달성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43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43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43"/>
          <p:cNvSpPr txBox="1"/>
          <p:nvPr>
            <p:ph idx="4294967295" type="body"/>
          </p:nvPr>
        </p:nvSpPr>
        <p:spPr>
          <a:xfrm>
            <a:off x="311700" y="921525"/>
            <a:ext cx="8520600" cy="81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Optuna</a:t>
            </a:r>
            <a:r>
              <a:rPr lang="ko">
                <a:solidFill>
                  <a:schemeClr val="dk1"/>
                </a:solidFill>
              </a:rPr>
              <a:t>: </a:t>
            </a:r>
            <a:r>
              <a:rPr lang="ko" sz="1400">
                <a:latin typeface="Arial"/>
                <a:ea typeface="Arial"/>
                <a:cs typeface="Arial"/>
                <a:sym typeface="Arial"/>
              </a:rPr>
              <a:t>하이퍼파라미터 최적화를 위한 프레임워크. 파라미터의 범위를 지정해주거나, 파라미터가 될 수 있는 목록을 설정하면 매 Trial 마다 파라미터를 변경하면서, 최적의 파라미터 튜닝</a:t>
            </a:r>
            <a:endParaRPr sz="1800"/>
          </a:p>
        </p:txBody>
      </p:sp>
      <p:sp>
        <p:nvSpPr>
          <p:cNvPr id="469" name="Google Shape;469;p43"/>
          <p:cNvSpPr txBox="1"/>
          <p:nvPr/>
        </p:nvSpPr>
        <p:spPr>
          <a:xfrm>
            <a:off x="309721" y="390525"/>
            <a:ext cx="634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b="1" lang="ko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개선점_Optuna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-19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43"/>
          <p:cNvSpPr/>
          <p:nvPr/>
        </p:nvSpPr>
        <p:spPr>
          <a:xfrm rot="10800000">
            <a:off x="4112373" y="2645780"/>
            <a:ext cx="557100" cy="44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lt1"/>
              </a:gs>
              <a:gs pos="27000">
                <a:srgbClr val="FFEBD4"/>
              </a:gs>
              <a:gs pos="86000">
                <a:srgbClr val="FFA63E"/>
              </a:gs>
              <a:gs pos="100000">
                <a:schemeClr val="accent4"/>
              </a:gs>
            </a:gsLst>
            <a:lin ang="16200038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43"/>
          <p:cNvSpPr/>
          <p:nvPr/>
        </p:nvSpPr>
        <p:spPr>
          <a:xfrm>
            <a:off x="1865075" y="1836550"/>
            <a:ext cx="5051700" cy="78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chemeClr val="accent3">
                <a:alpha val="4863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43"/>
          <p:cNvSpPr/>
          <p:nvPr/>
        </p:nvSpPr>
        <p:spPr>
          <a:xfrm>
            <a:off x="1253913" y="3127925"/>
            <a:ext cx="6348000" cy="191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chemeClr val="accent3">
                <a:alpha val="4863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1327888" y="3114500"/>
            <a:ext cx="65622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2.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Optuna를 이용한 최적의 데이터 셋을 바탕으로 모델의 HyperParameter튜닝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-emb_dim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-layer_dim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-learning_rate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-dropout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1939050" y="1836550"/>
            <a:ext cx="50517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1.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neg_ratio 튜닝을 통해 모델에 적용할 최적의 데이터 셋 생성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7945366" y="123825"/>
            <a:ext cx="271463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478911" y="123825"/>
            <a:ext cx="271463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7012456" y="123825"/>
            <a:ext cx="271463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302342"/>
            <a:ext cx="9144000" cy="48411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6"/>
          <p:cNvSpPr txBox="1"/>
          <p:nvPr>
            <p:ph idx="4294967295"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새싹 </a:t>
            </a:r>
            <a:r>
              <a:rPr b="1" lang="ko" sz="3000"/>
              <a:t>팀원소개</a:t>
            </a:r>
            <a:endParaRPr b="1" sz="3000"/>
          </a:p>
        </p:txBody>
      </p:sp>
      <p:sp>
        <p:nvSpPr>
          <p:cNvPr id="148" name="Google Shape;148;p26"/>
          <p:cNvSpPr txBox="1"/>
          <p:nvPr/>
        </p:nvSpPr>
        <p:spPr>
          <a:xfrm>
            <a:off x="530163" y="3561575"/>
            <a:ext cx="2491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심승현 (팀장)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모델링 및 테스트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066900" y="3561575"/>
            <a:ext cx="3010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박선홍 (팀원)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 및 테스트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56380" l="3230" r="80152" t="18458"/>
          <a:stretch/>
        </p:blipFill>
        <p:spPr>
          <a:xfrm>
            <a:off x="3696775" y="1681813"/>
            <a:ext cx="1750431" cy="176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18985" l="60968" r="22451" t="56057"/>
          <a:stretch/>
        </p:blipFill>
        <p:spPr>
          <a:xfrm>
            <a:off x="914462" y="1681813"/>
            <a:ext cx="1760773" cy="176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56440" l="22626" r="60684" t="18519"/>
          <a:stretch/>
        </p:blipFill>
        <p:spPr>
          <a:xfrm>
            <a:off x="6468738" y="1704325"/>
            <a:ext cx="1721400" cy="172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5824338" y="3561575"/>
            <a:ext cx="3010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박현주 (팀원)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분석, 시각화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44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44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44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4" name="Google Shape;484;p44"/>
          <p:cNvGrpSpPr/>
          <p:nvPr/>
        </p:nvGrpSpPr>
        <p:grpSpPr>
          <a:xfrm>
            <a:off x="67376" y="913050"/>
            <a:ext cx="9018249" cy="4191350"/>
            <a:chOff x="9301" y="684500"/>
            <a:chExt cx="9018249" cy="4191350"/>
          </a:xfrm>
        </p:grpSpPr>
        <p:sp>
          <p:nvSpPr>
            <p:cNvPr id="485" name="Google Shape;485;p44"/>
            <p:cNvSpPr/>
            <p:nvPr/>
          </p:nvSpPr>
          <p:spPr>
            <a:xfrm>
              <a:off x="4031826" y="3423550"/>
              <a:ext cx="820200" cy="2967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MLP User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Embedding</a:t>
              </a:r>
              <a:endParaRPr b="1" sz="800"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5013300" y="3423550"/>
              <a:ext cx="897000" cy="296700"/>
            </a:xfrm>
            <a:prstGeom prst="rect">
              <a:avLst/>
            </a:prstGeom>
            <a:solidFill>
              <a:srgbClr val="6D9EEB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700">
                  <a:solidFill>
                    <a:schemeClr val="dk1"/>
                  </a:solidFill>
                </a:rPr>
                <a:t>MLP User Bias Embedding</a:t>
              </a:r>
              <a:endParaRPr b="1" sz="700"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6320601" y="3423550"/>
              <a:ext cx="820200" cy="2967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MLP Album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Embedding</a:t>
              </a:r>
              <a:endParaRPr b="1" sz="800"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7197300" y="3423550"/>
              <a:ext cx="897000" cy="296700"/>
            </a:xfrm>
            <a:prstGeom prst="rect">
              <a:avLst/>
            </a:prstGeom>
            <a:solidFill>
              <a:srgbClr val="6D9EEB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dk1"/>
                  </a:solidFill>
                </a:rPr>
                <a:t>MLP Album Bias Embedding`</a:t>
              </a:r>
              <a:endParaRPr b="1" sz="900"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4556850" y="4055650"/>
              <a:ext cx="820200" cy="820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profile</a:t>
              </a:r>
              <a:endParaRPr b="1" sz="900"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6798600" y="4055650"/>
              <a:ext cx="820200" cy="820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Item</a:t>
              </a:r>
              <a:endParaRPr b="1" sz="900"/>
            </a:p>
          </p:txBody>
        </p:sp>
        <p:cxnSp>
          <p:nvCxnSpPr>
            <p:cNvPr id="491" name="Google Shape;491;p44"/>
            <p:cNvCxnSpPr>
              <a:stCxn id="489" idx="0"/>
              <a:endCxn id="485" idx="2"/>
            </p:cNvCxnSpPr>
            <p:nvPr/>
          </p:nvCxnSpPr>
          <p:spPr>
            <a:xfrm rot="10800000">
              <a:off x="4441950" y="3720250"/>
              <a:ext cx="5250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2" name="Google Shape;492;p44"/>
            <p:cNvCxnSpPr>
              <a:stCxn id="489" idx="0"/>
              <a:endCxn id="486" idx="2"/>
            </p:cNvCxnSpPr>
            <p:nvPr/>
          </p:nvCxnSpPr>
          <p:spPr>
            <a:xfrm flipH="1" rot="10800000">
              <a:off x="4966950" y="3720250"/>
              <a:ext cx="4947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3" name="Google Shape;493;p44"/>
            <p:cNvCxnSpPr>
              <a:stCxn id="490" idx="0"/>
              <a:endCxn id="487" idx="2"/>
            </p:cNvCxnSpPr>
            <p:nvPr/>
          </p:nvCxnSpPr>
          <p:spPr>
            <a:xfrm rot="10800000">
              <a:off x="6730800" y="3720250"/>
              <a:ext cx="4779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4" name="Google Shape;494;p44"/>
            <p:cNvCxnSpPr>
              <a:stCxn id="490" idx="0"/>
              <a:endCxn id="488" idx="2"/>
            </p:cNvCxnSpPr>
            <p:nvPr/>
          </p:nvCxnSpPr>
          <p:spPr>
            <a:xfrm flipH="1" rot="10800000">
              <a:off x="7208700" y="3720250"/>
              <a:ext cx="4371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5" name="Google Shape;495;p44"/>
            <p:cNvSpPr/>
            <p:nvPr/>
          </p:nvSpPr>
          <p:spPr>
            <a:xfrm>
              <a:off x="5747417" y="2336850"/>
              <a:ext cx="1676700" cy="2967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nn.Layer</a:t>
              </a: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8158000" y="4055650"/>
              <a:ext cx="820200" cy="820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Genre</a:t>
              </a:r>
              <a:endParaRPr b="1" sz="900"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8207349" y="3423550"/>
              <a:ext cx="820200" cy="2967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MLP Genre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Embedding</a:t>
              </a:r>
              <a:endParaRPr b="1" sz="800">
                <a:solidFill>
                  <a:schemeClr val="dk1"/>
                </a:solidFill>
              </a:endParaRPr>
            </a:p>
          </p:txBody>
        </p:sp>
        <p:cxnSp>
          <p:nvCxnSpPr>
            <p:cNvPr id="498" name="Google Shape;498;p44"/>
            <p:cNvCxnSpPr>
              <a:stCxn id="496" idx="0"/>
              <a:endCxn id="497" idx="2"/>
            </p:cNvCxnSpPr>
            <p:nvPr/>
          </p:nvCxnSpPr>
          <p:spPr>
            <a:xfrm flipH="1" rot="10800000">
              <a:off x="8568100" y="3720250"/>
              <a:ext cx="492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9" name="Google Shape;499;p44"/>
            <p:cNvSpPr/>
            <p:nvPr/>
          </p:nvSpPr>
          <p:spPr>
            <a:xfrm>
              <a:off x="5679500" y="4055650"/>
              <a:ext cx="820200" cy="820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Age</a:t>
              </a:r>
              <a:endParaRPr b="1" sz="900"/>
            </a:p>
          </p:txBody>
        </p:sp>
        <p:cxnSp>
          <p:nvCxnSpPr>
            <p:cNvPr id="500" name="Google Shape;500;p44"/>
            <p:cNvCxnSpPr>
              <a:stCxn id="485" idx="0"/>
              <a:endCxn id="495" idx="2"/>
            </p:cNvCxnSpPr>
            <p:nvPr/>
          </p:nvCxnSpPr>
          <p:spPr>
            <a:xfrm flipH="1" rot="10800000">
              <a:off x="4441926" y="2633650"/>
              <a:ext cx="2143800" cy="78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44"/>
            <p:cNvCxnSpPr>
              <a:endCxn id="495" idx="2"/>
            </p:cNvCxnSpPr>
            <p:nvPr/>
          </p:nvCxnSpPr>
          <p:spPr>
            <a:xfrm flipH="1" rot="10800000">
              <a:off x="5006567" y="2633550"/>
              <a:ext cx="1579200" cy="78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44"/>
            <p:cNvCxnSpPr>
              <a:stCxn id="487" idx="0"/>
              <a:endCxn id="495" idx="2"/>
            </p:cNvCxnSpPr>
            <p:nvPr/>
          </p:nvCxnSpPr>
          <p:spPr>
            <a:xfrm rot="10800000">
              <a:off x="6585801" y="2633650"/>
              <a:ext cx="144900" cy="78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44"/>
            <p:cNvCxnSpPr>
              <a:stCxn id="499" idx="0"/>
              <a:endCxn id="495" idx="2"/>
            </p:cNvCxnSpPr>
            <p:nvPr/>
          </p:nvCxnSpPr>
          <p:spPr>
            <a:xfrm flipH="1" rot="10800000">
              <a:off x="6089600" y="2633650"/>
              <a:ext cx="496200" cy="142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44"/>
            <p:cNvCxnSpPr>
              <a:stCxn id="488" idx="0"/>
              <a:endCxn id="495" idx="2"/>
            </p:cNvCxnSpPr>
            <p:nvPr/>
          </p:nvCxnSpPr>
          <p:spPr>
            <a:xfrm rot="10800000">
              <a:off x="6585900" y="2633650"/>
              <a:ext cx="1059900" cy="78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44"/>
            <p:cNvCxnSpPr>
              <a:stCxn id="497" idx="0"/>
              <a:endCxn id="495" idx="2"/>
            </p:cNvCxnSpPr>
            <p:nvPr/>
          </p:nvCxnSpPr>
          <p:spPr>
            <a:xfrm rot="10800000">
              <a:off x="6585849" y="2633650"/>
              <a:ext cx="2031600" cy="78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6" name="Google Shape;506;p44"/>
            <p:cNvSpPr txBox="1"/>
            <p:nvPr/>
          </p:nvSpPr>
          <p:spPr>
            <a:xfrm>
              <a:off x="7302075" y="2601400"/>
              <a:ext cx="121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Concatenate</a:t>
              </a:r>
              <a:endParaRPr sz="1000"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9301" y="3423450"/>
              <a:ext cx="820200" cy="2967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MF User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Embedding</a:t>
              </a:r>
              <a:endParaRPr b="1" sz="800"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990775" y="3423450"/>
              <a:ext cx="897000" cy="296700"/>
            </a:xfrm>
            <a:prstGeom prst="rect">
              <a:avLst/>
            </a:prstGeom>
            <a:solidFill>
              <a:srgbClr val="6D9EEB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dk1"/>
                  </a:solidFill>
                </a:rPr>
                <a:t>MF User Bias Embedding</a:t>
              </a:r>
              <a:endParaRPr b="1" sz="700"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546925" y="4055550"/>
              <a:ext cx="820200" cy="820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profile</a:t>
              </a:r>
              <a:endParaRPr b="1" sz="900"/>
            </a:p>
          </p:txBody>
        </p:sp>
        <p:cxnSp>
          <p:nvCxnSpPr>
            <p:cNvPr id="510" name="Google Shape;510;p44"/>
            <p:cNvCxnSpPr>
              <a:stCxn id="509" idx="0"/>
              <a:endCxn id="507" idx="2"/>
            </p:cNvCxnSpPr>
            <p:nvPr/>
          </p:nvCxnSpPr>
          <p:spPr>
            <a:xfrm rot="10800000">
              <a:off x="419425" y="3720150"/>
              <a:ext cx="5376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1" name="Google Shape;511;p44"/>
            <p:cNvCxnSpPr>
              <a:stCxn id="509" idx="0"/>
              <a:endCxn id="508" idx="2"/>
            </p:cNvCxnSpPr>
            <p:nvPr/>
          </p:nvCxnSpPr>
          <p:spPr>
            <a:xfrm flipH="1" rot="10800000">
              <a:off x="957025" y="3720150"/>
              <a:ext cx="4821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2" name="Google Shape;512;p44"/>
            <p:cNvSpPr/>
            <p:nvPr/>
          </p:nvSpPr>
          <p:spPr>
            <a:xfrm>
              <a:off x="1982449" y="3423450"/>
              <a:ext cx="820200" cy="2967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MF Album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Embedding</a:t>
              </a:r>
              <a:endParaRPr b="1" sz="800"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2963925" y="3423450"/>
              <a:ext cx="897000" cy="296700"/>
            </a:xfrm>
            <a:prstGeom prst="rect">
              <a:avLst/>
            </a:prstGeom>
            <a:solidFill>
              <a:srgbClr val="6D9EEB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dk1"/>
                  </a:solidFill>
                </a:rPr>
                <a:t>MF Album Bias Embedding</a:t>
              </a:r>
              <a:endParaRPr b="1" sz="900"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2460450" y="4055550"/>
              <a:ext cx="820200" cy="820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Album</a:t>
              </a:r>
              <a:endParaRPr b="1" sz="900"/>
            </a:p>
          </p:txBody>
        </p:sp>
        <p:cxnSp>
          <p:nvCxnSpPr>
            <p:cNvPr id="515" name="Google Shape;515;p44"/>
            <p:cNvCxnSpPr>
              <a:stCxn id="514" idx="0"/>
              <a:endCxn id="512" idx="2"/>
            </p:cNvCxnSpPr>
            <p:nvPr/>
          </p:nvCxnSpPr>
          <p:spPr>
            <a:xfrm rot="10800000">
              <a:off x="2392650" y="3720150"/>
              <a:ext cx="4779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6" name="Google Shape;516;p44"/>
            <p:cNvCxnSpPr>
              <a:stCxn id="514" idx="0"/>
              <a:endCxn id="513" idx="2"/>
            </p:cNvCxnSpPr>
            <p:nvPr/>
          </p:nvCxnSpPr>
          <p:spPr>
            <a:xfrm flipH="1" rot="10800000">
              <a:off x="2870550" y="3720150"/>
              <a:ext cx="541800" cy="33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7" name="Google Shape;517;p44"/>
            <p:cNvSpPr/>
            <p:nvPr/>
          </p:nvSpPr>
          <p:spPr>
            <a:xfrm>
              <a:off x="1049217" y="1688850"/>
              <a:ext cx="1676700" cy="2967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nn.Layer</a:t>
              </a: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5834100" y="1447450"/>
              <a:ext cx="1467900" cy="2967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nn.Layer</a:t>
              </a:r>
              <a:endParaRPr/>
            </a:p>
          </p:txBody>
        </p:sp>
        <p:cxnSp>
          <p:nvCxnSpPr>
            <p:cNvPr id="519" name="Google Shape;519;p44"/>
            <p:cNvCxnSpPr>
              <a:stCxn id="495" idx="0"/>
              <a:endCxn id="518" idx="2"/>
            </p:cNvCxnSpPr>
            <p:nvPr/>
          </p:nvCxnSpPr>
          <p:spPr>
            <a:xfrm rot="10800000">
              <a:off x="6568067" y="1744050"/>
              <a:ext cx="17700" cy="59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0" name="Google Shape;520;p44"/>
            <p:cNvSpPr txBox="1"/>
            <p:nvPr/>
          </p:nvSpPr>
          <p:spPr>
            <a:xfrm>
              <a:off x="6612025" y="1863050"/>
              <a:ext cx="1154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ReLU,</a:t>
              </a:r>
              <a:r>
                <a:rPr lang="ko" sz="1000">
                  <a:solidFill>
                    <a:schemeClr val="dk1"/>
                  </a:solidFill>
                </a:rPr>
                <a:t> DropOut</a:t>
              </a:r>
              <a:endParaRPr sz="1000"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3331492" y="684500"/>
              <a:ext cx="1676700" cy="296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nn.Layer</a:t>
              </a:r>
              <a:endParaRPr/>
            </a:p>
          </p:txBody>
        </p:sp>
        <p:cxnSp>
          <p:nvCxnSpPr>
            <p:cNvPr id="522" name="Google Shape;522;p44"/>
            <p:cNvCxnSpPr>
              <a:stCxn id="518" idx="0"/>
              <a:endCxn id="521" idx="2"/>
            </p:cNvCxnSpPr>
            <p:nvPr/>
          </p:nvCxnSpPr>
          <p:spPr>
            <a:xfrm rot="10800000">
              <a:off x="4169850" y="981250"/>
              <a:ext cx="2398200" cy="46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3" name="Google Shape;523;p44"/>
            <p:cNvSpPr txBox="1"/>
            <p:nvPr/>
          </p:nvSpPr>
          <p:spPr>
            <a:xfrm>
              <a:off x="5377675" y="948750"/>
              <a:ext cx="1154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ReLU, DropOut</a:t>
              </a:r>
              <a:endParaRPr sz="1000"/>
            </a:p>
          </p:txBody>
        </p:sp>
        <p:sp>
          <p:nvSpPr>
            <p:cNvPr id="524" name="Google Shape;524;p44"/>
            <p:cNvSpPr txBox="1"/>
            <p:nvPr/>
          </p:nvSpPr>
          <p:spPr>
            <a:xfrm>
              <a:off x="3699050" y="1045000"/>
              <a:ext cx="121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Concatenate</a:t>
              </a:r>
              <a:endParaRPr sz="1000"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2058650" y="2743950"/>
              <a:ext cx="1640400" cy="2967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MF Item Concat Embedding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85500" y="2743950"/>
              <a:ext cx="1640400" cy="2967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MF User Concat Embedding</a:t>
              </a:r>
              <a:endParaRPr b="1" sz="1000">
                <a:solidFill>
                  <a:schemeClr val="lt1"/>
                </a:solidFill>
              </a:endParaRPr>
            </a:p>
          </p:txBody>
        </p:sp>
        <p:cxnSp>
          <p:nvCxnSpPr>
            <p:cNvPr id="527" name="Google Shape;527;p44"/>
            <p:cNvCxnSpPr>
              <a:endCxn id="526" idx="2"/>
            </p:cNvCxnSpPr>
            <p:nvPr/>
          </p:nvCxnSpPr>
          <p:spPr>
            <a:xfrm flipH="1" rot="10800000">
              <a:off x="453000" y="3040650"/>
              <a:ext cx="452700" cy="3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44"/>
            <p:cNvCxnSpPr>
              <a:stCxn id="508" idx="0"/>
              <a:endCxn id="526" idx="2"/>
            </p:cNvCxnSpPr>
            <p:nvPr/>
          </p:nvCxnSpPr>
          <p:spPr>
            <a:xfrm rot="10800000">
              <a:off x="905575" y="3040650"/>
              <a:ext cx="533700" cy="3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44"/>
            <p:cNvCxnSpPr>
              <a:stCxn id="512" idx="0"/>
              <a:endCxn id="525" idx="2"/>
            </p:cNvCxnSpPr>
            <p:nvPr/>
          </p:nvCxnSpPr>
          <p:spPr>
            <a:xfrm flipH="1" rot="10800000">
              <a:off x="2392549" y="3040650"/>
              <a:ext cx="486300" cy="3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44"/>
            <p:cNvCxnSpPr>
              <a:stCxn id="513" idx="0"/>
              <a:endCxn id="525" idx="2"/>
            </p:cNvCxnSpPr>
            <p:nvPr/>
          </p:nvCxnSpPr>
          <p:spPr>
            <a:xfrm rot="10800000">
              <a:off x="2878725" y="3040650"/>
              <a:ext cx="533700" cy="3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44"/>
            <p:cNvCxnSpPr>
              <a:stCxn id="526" idx="0"/>
              <a:endCxn id="517" idx="2"/>
            </p:cNvCxnSpPr>
            <p:nvPr/>
          </p:nvCxnSpPr>
          <p:spPr>
            <a:xfrm flipH="1" rot="10800000">
              <a:off x="905700" y="1985550"/>
              <a:ext cx="981900" cy="75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44"/>
            <p:cNvCxnSpPr>
              <a:stCxn id="525" idx="0"/>
              <a:endCxn id="517" idx="2"/>
            </p:cNvCxnSpPr>
            <p:nvPr/>
          </p:nvCxnSpPr>
          <p:spPr>
            <a:xfrm rot="10800000">
              <a:off x="1887650" y="1985550"/>
              <a:ext cx="991200" cy="75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3" name="Google Shape;533;p44"/>
            <p:cNvSpPr txBox="1"/>
            <p:nvPr/>
          </p:nvSpPr>
          <p:spPr>
            <a:xfrm>
              <a:off x="1469225" y="2197350"/>
              <a:ext cx="125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Element-wise product</a:t>
              </a:r>
              <a:endParaRPr sz="900"/>
            </a:p>
          </p:txBody>
        </p:sp>
        <p:cxnSp>
          <p:nvCxnSpPr>
            <p:cNvPr id="534" name="Google Shape;534;p44"/>
            <p:cNvCxnSpPr>
              <a:stCxn id="517" idx="0"/>
              <a:endCxn id="521" idx="2"/>
            </p:cNvCxnSpPr>
            <p:nvPr/>
          </p:nvCxnSpPr>
          <p:spPr>
            <a:xfrm flipH="1" rot="10800000">
              <a:off x="1887567" y="981150"/>
              <a:ext cx="2282400" cy="70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5" name="Google Shape;535;p44"/>
            <p:cNvSpPr txBox="1"/>
            <p:nvPr/>
          </p:nvSpPr>
          <p:spPr>
            <a:xfrm>
              <a:off x="530725" y="3167575"/>
              <a:ext cx="1212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Concatenate</a:t>
              </a:r>
              <a:endParaRPr sz="700"/>
            </a:p>
          </p:txBody>
        </p:sp>
        <p:sp>
          <p:nvSpPr>
            <p:cNvPr id="536" name="Google Shape;536;p44"/>
            <p:cNvSpPr txBox="1"/>
            <p:nvPr/>
          </p:nvSpPr>
          <p:spPr>
            <a:xfrm>
              <a:off x="2541238" y="3167575"/>
              <a:ext cx="1212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Concatenate</a:t>
              </a:r>
              <a:endParaRPr sz="700"/>
            </a:p>
          </p:txBody>
        </p:sp>
        <p:sp>
          <p:nvSpPr>
            <p:cNvPr id="537" name="Google Shape;537;p44"/>
            <p:cNvSpPr txBox="1"/>
            <p:nvPr/>
          </p:nvSpPr>
          <p:spPr>
            <a:xfrm>
              <a:off x="2451575" y="1045000"/>
              <a:ext cx="1154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ReLU</a:t>
              </a:r>
              <a:endParaRPr sz="1000"/>
            </a:p>
          </p:txBody>
        </p:sp>
      </p:grpSp>
      <p:sp>
        <p:nvSpPr>
          <p:cNvPr id="538" name="Google Shape;538;p44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-20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44"/>
          <p:cNvSpPr txBox="1"/>
          <p:nvPr/>
        </p:nvSpPr>
        <p:spPr>
          <a:xfrm>
            <a:off x="309721" y="390525"/>
            <a:ext cx="634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b="1" lang="ko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개선점_모델 구조 개선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45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45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45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150" y="1979775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7"/>
          <p:cNvGrpSpPr/>
          <p:nvPr/>
        </p:nvGrpSpPr>
        <p:grpSpPr>
          <a:xfrm rot="5400000">
            <a:off x="8298061" y="964261"/>
            <a:ext cx="1204485" cy="266625"/>
            <a:chOff x="9349941" y="165100"/>
            <a:chExt cx="1605980" cy="355500"/>
          </a:xfrm>
        </p:grpSpPr>
        <p:sp>
          <p:nvSpPr>
            <p:cNvPr id="160" name="Google Shape;160;p27"/>
            <p:cNvSpPr/>
            <p:nvPr/>
          </p:nvSpPr>
          <p:spPr>
            <a:xfrm>
              <a:off x="10593821" y="165100"/>
              <a:ext cx="362100" cy="355500"/>
            </a:xfrm>
            <a:prstGeom prst="rect">
              <a:avLst/>
            </a:prstGeom>
            <a:solidFill>
              <a:srgbClr val="FFD4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971881" y="165100"/>
              <a:ext cx="362100" cy="3555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349941" y="165100"/>
              <a:ext cx="362100" cy="355500"/>
            </a:xfrm>
            <a:prstGeom prst="rect">
              <a:avLst/>
            </a:prstGeom>
            <a:solidFill>
              <a:srgbClr val="D3E1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3" name="Google Shape;163;p27"/>
          <p:cNvSpPr/>
          <p:nvPr/>
        </p:nvSpPr>
        <p:spPr>
          <a:xfrm flipH="1" rot="5400000">
            <a:off x="1872083" y="-1870325"/>
            <a:ext cx="5141741" cy="8885908"/>
          </a:xfrm>
          <a:prstGeom prst="round2SameRect">
            <a:avLst>
              <a:gd fmla="val 5945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1" y="0"/>
            <a:ext cx="2710292" cy="5143500"/>
          </a:xfrm>
          <a:custGeom>
            <a:rect b="b" l="l" r="r" t="t"/>
            <a:pathLst>
              <a:path extrusionOk="0" h="6858000" w="5337600">
                <a:moveTo>
                  <a:pt x="0" y="0"/>
                </a:moveTo>
                <a:lnTo>
                  <a:pt x="5240594" y="0"/>
                </a:lnTo>
                <a:cubicBezTo>
                  <a:pt x="5915742" y="408039"/>
                  <a:pt x="2845514" y="1020097"/>
                  <a:pt x="2845514" y="2163097"/>
                </a:cubicBezTo>
                <a:cubicBezTo>
                  <a:pt x="2845514" y="3306097"/>
                  <a:pt x="5915742" y="6123039"/>
                  <a:pt x="524059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13340" y="172165"/>
            <a:ext cx="1188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4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549081" y="266725"/>
            <a:ext cx="563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b="1" lang="ko" sz="24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24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인사이트</a:t>
            </a:r>
            <a:endParaRPr b="1" sz="24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>
            <a:off x="1345885" y="0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7"/>
          <p:cNvSpPr/>
          <p:nvPr/>
        </p:nvSpPr>
        <p:spPr>
          <a:xfrm rot="5400000">
            <a:off x="1288638" y="308598"/>
            <a:ext cx="438600" cy="317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549081" y="787050"/>
            <a:ext cx="32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데이터분석 &amp; EDA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문제정의 및 가설 세우기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2549080" y="1702350"/>
            <a:ext cx="508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b="1" lang="ko" sz="24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24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학습 및 추론</a:t>
            </a:r>
            <a:endParaRPr b="1" sz="24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7"/>
          <p:cNvSpPr/>
          <p:nvPr/>
        </p:nvSpPr>
        <p:spPr>
          <a:xfrm rot="5400000">
            <a:off x="1288638" y="1744225"/>
            <a:ext cx="438600" cy="317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549073" y="2222675"/>
            <a:ext cx="4254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테스트 결과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향상 방법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2549080" y="3537875"/>
            <a:ext cx="508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b="1" lang="ko" sz="24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24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b="1" sz="24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7"/>
          <p:cNvSpPr/>
          <p:nvPr/>
        </p:nvSpPr>
        <p:spPr>
          <a:xfrm rot="5400000">
            <a:off x="1288638" y="3579735"/>
            <a:ext cx="438600" cy="317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2549081" y="4058200"/>
            <a:ext cx="328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 및 개선점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5204241" y="1"/>
            <a:ext cx="3939759" cy="2876464"/>
          </a:xfrm>
          <a:custGeom>
            <a:rect b="b" l="l" r="r" t="t"/>
            <a:pathLst>
              <a:path extrusionOk="0" h="3835285" w="5815406">
                <a:moveTo>
                  <a:pt x="604309" y="0"/>
                </a:moveTo>
                <a:lnTo>
                  <a:pt x="5815406" y="0"/>
                </a:lnTo>
                <a:lnTo>
                  <a:pt x="5815406" y="3057833"/>
                </a:lnTo>
                <a:cubicBezTo>
                  <a:pt x="4946890" y="3567472"/>
                  <a:pt x="1571148" y="4147575"/>
                  <a:pt x="702632" y="3637936"/>
                </a:cubicBezTo>
                <a:cubicBezTo>
                  <a:pt x="-165884" y="3128297"/>
                  <a:pt x="-264207" y="509639"/>
                  <a:pt x="604309" y="0"/>
                </a:cubicBezTo>
                <a:close/>
              </a:path>
            </a:pathLst>
          </a:custGeom>
          <a:solidFill>
            <a:srgbClr val="B4CA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0" y="1937110"/>
            <a:ext cx="6839841" cy="3206390"/>
          </a:xfrm>
          <a:custGeom>
            <a:rect b="b" l="l" r="r" t="t"/>
            <a:pathLst>
              <a:path extrusionOk="0" h="4275187" w="7521675">
                <a:moveTo>
                  <a:pt x="0" y="475020"/>
                </a:moveTo>
                <a:cubicBezTo>
                  <a:pt x="1114322" y="-158341"/>
                  <a:pt x="5571612" y="-158341"/>
                  <a:pt x="6685934" y="475020"/>
                </a:cubicBezTo>
                <a:cubicBezTo>
                  <a:pt x="7800256" y="1108381"/>
                  <a:pt x="7800256" y="3641826"/>
                  <a:pt x="6685934" y="4275187"/>
                </a:cubicBezTo>
                <a:lnTo>
                  <a:pt x="0" y="4275187"/>
                </a:lnTo>
                <a:lnTo>
                  <a:pt x="0" y="475020"/>
                </a:lnTo>
                <a:close/>
              </a:path>
            </a:pathLst>
          </a:custGeom>
          <a:solidFill>
            <a:srgbClr val="FFEE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129549" y="1211259"/>
            <a:ext cx="5014450" cy="3950678"/>
          </a:xfrm>
          <a:custGeom>
            <a:rect b="b" l="l" r="r" t="t"/>
            <a:pathLst>
              <a:path extrusionOk="0" h="5267570" w="6685934">
                <a:moveTo>
                  <a:pt x="29497" y="5267570"/>
                </a:moveTo>
                <a:cubicBezTo>
                  <a:pt x="339213" y="4955396"/>
                  <a:pt x="1809132" y="4276150"/>
                  <a:pt x="2369571" y="3733737"/>
                </a:cubicBezTo>
                <a:cubicBezTo>
                  <a:pt x="2930010" y="3191324"/>
                  <a:pt x="1984477" y="770950"/>
                  <a:pt x="2703871" y="253118"/>
                </a:cubicBezTo>
                <a:cubicBezTo>
                  <a:pt x="3423265" y="-264714"/>
                  <a:pt x="6136967" y="88428"/>
                  <a:pt x="6685934" y="626744"/>
                </a:cubicBezTo>
                <a:lnTo>
                  <a:pt x="6685934" y="5242989"/>
                </a:lnTo>
                <a:lnTo>
                  <a:pt x="0" y="5242989"/>
                </a:lnTo>
                <a:lnTo>
                  <a:pt x="29497" y="52675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1" y="0"/>
            <a:ext cx="2710292" cy="5143500"/>
          </a:xfrm>
          <a:custGeom>
            <a:rect b="b" l="l" r="r" t="t"/>
            <a:pathLst>
              <a:path extrusionOk="0" h="6858000" w="5337600">
                <a:moveTo>
                  <a:pt x="0" y="0"/>
                </a:moveTo>
                <a:lnTo>
                  <a:pt x="5240594" y="0"/>
                </a:lnTo>
                <a:cubicBezTo>
                  <a:pt x="5915742" y="408039"/>
                  <a:pt x="2845514" y="1020097"/>
                  <a:pt x="2845514" y="2163097"/>
                </a:cubicBezTo>
                <a:cubicBezTo>
                  <a:pt x="2845514" y="3306097"/>
                  <a:pt x="5915742" y="6123039"/>
                  <a:pt x="524059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64960" y="1666939"/>
            <a:ext cx="8238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인사이트</a:t>
            </a:r>
            <a:endParaRPr b="1" sz="41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364878" y="579875"/>
            <a:ext cx="6474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chemeClr val="dk1"/>
                </a:solidFill>
              </a:rPr>
              <a:t>Chapter 1.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8"/>
          <p:cNvCxnSpPr/>
          <p:nvPr/>
        </p:nvCxnSpPr>
        <p:spPr>
          <a:xfrm>
            <a:off x="132620" y="297707"/>
            <a:ext cx="368539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5287181" y="297707"/>
            <a:ext cx="368539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28019" l="27524" r="23742" t="27820"/>
          <a:stretch/>
        </p:blipFill>
        <p:spPr>
          <a:xfrm>
            <a:off x="3932225" y="0"/>
            <a:ext cx="1157800" cy="9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309731" y="390525"/>
            <a:ext cx="373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정의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0" name="Google Shape;200;p29"/>
          <p:cNvGrpSpPr/>
          <p:nvPr/>
        </p:nvGrpSpPr>
        <p:grpSpPr>
          <a:xfrm>
            <a:off x="499100" y="1493735"/>
            <a:ext cx="8145675" cy="876315"/>
            <a:chOff x="665480" y="2791356"/>
            <a:chExt cx="10860900" cy="1697299"/>
          </a:xfrm>
        </p:grpSpPr>
        <p:sp>
          <p:nvSpPr>
            <p:cNvPr id="201" name="Google Shape;201;p29"/>
            <p:cNvSpPr/>
            <p:nvPr/>
          </p:nvSpPr>
          <p:spPr>
            <a:xfrm>
              <a:off x="665480" y="2800855"/>
              <a:ext cx="10860900" cy="1687800"/>
            </a:xfrm>
            <a:prstGeom prst="roundRect">
              <a:avLst>
                <a:gd fmla="val 50000" name="adj"/>
              </a:avLst>
            </a:prstGeom>
            <a:solidFill>
              <a:srgbClr val="FEE9D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65480" y="2791356"/>
              <a:ext cx="10860900" cy="1687800"/>
            </a:xfrm>
            <a:prstGeom prst="roundRect">
              <a:avLst>
                <a:gd fmla="val 50000" name="adj"/>
              </a:avLst>
            </a:prstGeom>
            <a:solidFill>
              <a:srgbClr val="FEE9D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3" name="Google Shape;203;p29"/>
          <p:cNvSpPr txBox="1"/>
          <p:nvPr/>
        </p:nvSpPr>
        <p:spPr>
          <a:xfrm>
            <a:off x="816675" y="1586025"/>
            <a:ext cx="74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유아-아동 전용 미디어 서비스 ‘아이들나라’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실제 사용자 데이터를 바탕으로</a:t>
            </a:r>
            <a:r>
              <a:rPr b="1" lang="ko" sz="1500">
                <a:solidFill>
                  <a:srgbClr val="42724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lang="ko" sz="15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2724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프로필별 맞춤형 콘텐츠 추천 AI 모델 개발</a:t>
            </a:r>
            <a:r>
              <a:rPr b="1" lang="ko" sz="1500">
                <a:solidFill>
                  <a:srgbClr val="42724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9"/>
          <p:cNvSpPr/>
          <p:nvPr/>
        </p:nvSpPr>
        <p:spPr>
          <a:xfrm rot="10800000">
            <a:off x="4178033" y="2406700"/>
            <a:ext cx="787800" cy="6324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lt1"/>
              </a:gs>
              <a:gs pos="27000">
                <a:srgbClr val="FFEBD4"/>
              </a:gs>
              <a:gs pos="86000">
                <a:srgbClr val="FFA63E"/>
              </a:gs>
              <a:gs pos="100000">
                <a:schemeClr val="accent4"/>
              </a:gs>
            </a:gsLst>
            <a:lin ang="16200038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853100" y="3267225"/>
            <a:ext cx="7437900" cy="123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chemeClr val="accent3">
                <a:alpha val="4863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853000" y="3388125"/>
            <a:ext cx="7437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정보와 부모의 관심자 정보 그리고 시청 이력과 메타 데이터를 활용하여, </a:t>
            </a:r>
            <a:br>
              <a:rPr b="1" lang="ko" sz="15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5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유저별 25개의 추천 콘텐츠 예측 모델 개발</a:t>
            </a:r>
            <a:endParaRPr b="1" sz="15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ndcgk@25와 recall@25의 가중치 평균을 통해 모델 성능 평가</a:t>
            </a:r>
            <a:endParaRPr b="1" sz="15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32876" t="0"/>
          <a:stretch/>
        </p:blipFill>
        <p:spPr>
          <a:xfrm>
            <a:off x="5507685" y="621737"/>
            <a:ext cx="3263590" cy="233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149" y="816749"/>
            <a:ext cx="2139849" cy="20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 rotWithShape="1">
          <a:blip r:embed="rId5">
            <a:alphaModFix/>
          </a:blip>
          <a:srcRect b="0" l="0" r="1341" t="0"/>
          <a:stretch/>
        </p:blipFill>
        <p:spPr>
          <a:xfrm>
            <a:off x="5661350" y="2947425"/>
            <a:ext cx="2844799" cy="21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-18650" y="1090075"/>
            <a:ext cx="2364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80% 이상의 사용자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3세 ~ 8세 어린이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서로 비슷한 비율 )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6408300" y="1002313"/>
            <a:ext cx="2364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한국에서 제작한 컨텐츠가 대다수를 차지함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09731" y="390525"/>
            <a:ext cx="373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EDA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7000" y="3129288"/>
            <a:ext cx="3512194" cy="19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-18650" y="2647050"/>
            <a:ext cx="2364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오후 4시~ 9시 :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시청률이 가장 높은 시간대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6508400" y="3214725"/>
            <a:ext cx="2364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아이들은 노래/율동, 동물/식물, 동화 등에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많은 관심이 있음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-7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0" y="1839825"/>
            <a:ext cx="4302989" cy="24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/>
          <p:nvPr/>
        </p:nvSpPr>
        <p:spPr>
          <a:xfrm>
            <a:off x="4074438" y="4339554"/>
            <a:ext cx="995100" cy="813600"/>
          </a:xfrm>
          <a:prstGeom prst="triangle">
            <a:avLst>
              <a:gd fmla="val 49614" name="adj"/>
            </a:avLst>
          </a:prstGeom>
          <a:solidFill>
            <a:srgbClr val="FFDF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7" name="Google Shape;237;p31"/>
          <p:cNvGrpSpPr/>
          <p:nvPr/>
        </p:nvGrpSpPr>
        <p:grpSpPr>
          <a:xfrm>
            <a:off x="865125" y="4307379"/>
            <a:ext cx="7413750" cy="435924"/>
            <a:chOff x="1153500" y="5906900"/>
            <a:chExt cx="9885000" cy="595200"/>
          </a:xfrm>
        </p:grpSpPr>
        <p:sp>
          <p:nvSpPr>
            <p:cNvPr id="238" name="Google Shape;238;p31"/>
            <p:cNvSpPr/>
            <p:nvPr/>
          </p:nvSpPr>
          <p:spPr>
            <a:xfrm>
              <a:off x="1153500" y="5906900"/>
              <a:ext cx="9885000" cy="5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31"/>
            <p:cNvSpPr txBox="1"/>
            <p:nvPr/>
          </p:nvSpPr>
          <p:spPr>
            <a:xfrm>
              <a:off x="1153500" y="5973618"/>
              <a:ext cx="98850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추천 알고리즘에</a:t>
              </a:r>
              <a:r>
                <a:rPr b="1" lang="ko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1" lang="ko" sz="1800">
                  <a:solidFill>
                    <a:srgbClr val="FFDF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session_id </a:t>
              </a:r>
              <a:r>
                <a:rPr b="1" lang="ko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 중요한 피쳐가 될 것 같다!</a:t>
              </a:r>
              <a:endParaRPr b="1"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0" name="Google Shape;240;p31"/>
          <p:cNvSpPr/>
          <p:nvPr/>
        </p:nvSpPr>
        <p:spPr>
          <a:xfrm rot="5400000">
            <a:off x="4457455" y="895732"/>
            <a:ext cx="421800" cy="814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27000">
                <a:srgbClr val="FFEBD4"/>
              </a:gs>
              <a:gs pos="86000">
                <a:srgbClr val="FFA63E"/>
              </a:gs>
              <a:gs pos="100000">
                <a:schemeClr val="accent4"/>
              </a:gs>
            </a:gsLst>
            <a:lin ang="16200038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805800" y="1053075"/>
            <a:ext cx="3017100" cy="60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chemeClr val="accent3">
                <a:alpha val="4863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5406425" y="1053121"/>
            <a:ext cx="3123600" cy="60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chemeClr val="accent3">
                <a:alpha val="4863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5666200" y="1124245"/>
            <a:ext cx="2517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대부분의 유저가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컨텐츠를 끝까지 시청함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1131900" y="1129286"/>
            <a:ext cx="2364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연속되어 재생 : 88.45%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후 재생 : 11.55%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309731" y="390525"/>
            <a:ext cx="373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EDA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525" y="1830182"/>
            <a:ext cx="4303000" cy="246014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>
            <a:off x="8530025" y="1885438"/>
            <a:ext cx="393300" cy="234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4911550" y="4052675"/>
            <a:ext cx="82200" cy="12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7945366" y="123825"/>
            <a:ext cx="271500" cy="266700"/>
          </a:xfrm>
          <a:prstGeom prst="rect">
            <a:avLst/>
          </a:prstGeom>
          <a:solidFill>
            <a:srgbClr val="FFD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7478911" y="123825"/>
            <a:ext cx="271500" cy="2667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7012456" y="123825"/>
            <a:ext cx="271500" cy="266700"/>
          </a:xfrm>
          <a:prstGeom prst="rect">
            <a:avLst/>
          </a:prstGeom>
          <a:solidFill>
            <a:srgbClr val="D3E1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0" y="231975"/>
            <a:ext cx="9144000" cy="4911600"/>
          </a:xfrm>
          <a:prstGeom prst="round2SameRect">
            <a:avLst>
              <a:gd fmla="val 10104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-8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664850" y="921525"/>
            <a:ext cx="794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모델 성능 개선을 위한 Feature Selection에서의 어려움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개념적으로 모델에 유의미 할 것으로 여겨지는 Feature가 모델 성능에 큰 영향을 주지 않음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많은 데이터(많은 Feature)가 곧 모델의 성능을 개선시키는 것은 아님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09731" y="390525"/>
            <a:ext cx="373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EDA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0" name="Google Shape;260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50" y="2133375"/>
            <a:ext cx="4817676" cy="290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32"/>
          <p:cNvGrpSpPr/>
          <p:nvPr/>
        </p:nvGrpSpPr>
        <p:grpSpPr>
          <a:xfrm>
            <a:off x="5342356" y="3794287"/>
            <a:ext cx="1509757" cy="568043"/>
            <a:chOff x="805800" y="779525"/>
            <a:chExt cx="3017100" cy="999900"/>
          </a:xfrm>
        </p:grpSpPr>
        <p:sp>
          <p:nvSpPr>
            <p:cNvPr id="262" name="Google Shape;262;p32"/>
            <p:cNvSpPr/>
            <p:nvPr/>
          </p:nvSpPr>
          <p:spPr>
            <a:xfrm>
              <a:off x="805800" y="779525"/>
              <a:ext cx="3017100" cy="999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chemeClr val="accent3">
                  <a:alpha val="48630"/>
                </a:scheme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1131900" y="913772"/>
              <a:ext cx="2364900" cy="7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meta</a:t>
              </a:r>
              <a:endParaRPr b="1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4" name="Google Shape;264;p32"/>
          <p:cNvSpPr/>
          <p:nvPr/>
        </p:nvSpPr>
        <p:spPr>
          <a:xfrm>
            <a:off x="7035156" y="3162670"/>
            <a:ext cx="1509300" cy="56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chemeClr val="accent3">
                <a:alpha val="4863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profile</a:t>
            </a:r>
            <a:endParaRPr b="1" sz="23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5" name="Google Shape;265;p32"/>
          <p:cNvGrpSpPr/>
          <p:nvPr/>
        </p:nvGrpSpPr>
        <p:grpSpPr>
          <a:xfrm>
            <a:off x="5325925" y="2571763"/>
            <a:ext cx="1509784" cy="568043"/>
            <a:chOff x="1205433" y="803007"/>
            <a:chExt cx="3017155" cy="999900"/>
          </a:xfrm>
        </p:grpSpPr>
        <p:sp>
          <p:nvSpPr>
            <p:cNvPr id="266" name="Google Shape;266;p32"/>
            <p:cNvSpPr/>
            <p:nvPr/>
          </p:nvSpPr>
          <p:spPr>
            <a:xfrm>
              <a:off x="1205488" y="803007"/>
              <a:ext cx="3017100" cy="999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chemeClr val="accent3">
                  <a:alpha val="48630"/>
                </a:scheme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1205433" y="937246"/>
              <a:ext cx="3017100" cy="7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history</a:t>
              </a:r>
              <a:endParaRPr b="1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5204241" y="1"/>
            <a:ext cx="3939938" cy="2876464"/>
          </a:xfrm>
          <a:custGeom>
            <a:rect b="b" l="l" r="r" t="t"/>
            <a:pathLst>
              <a:path extrusionOk="0" h="3835285" w="5815406">
                <a:moveTo>
                  <a:pt x="604309" y="0"/>
                </a:moveTo>
                <a:lnTo>
                  <a:pt x="5815406" y="0"/>
                </a:lnTo>
                <a:lnTo>
                  <a:pt x="5815406" y="3057833"/>
                </a:lnTo>
                <a:cubicBezTo>
                  <a:pt x="4946890" y="3567472"/>
                  <a:pt x="1571148" y="4147575"/>
                  <a:pt x="702632" y="3637936"/>
                </a:cubicBezTo>
                <a:cubicBezTo>
                  <a:pt x="-165884" y="3128297"/>
                  <a:pt x="-264207" y="509639"/>
                  <a:pt x="604309" y="0"/>
                </a:cubicBezTo>
                <a:close/>
              </a:path>
            </a:pathLst>
          </a:custGeom>
          <a:solidFill>
            <a:srgbClr val="B4CA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0" y="1937110"/>
            <a:ext cx="6844724" cy="3206390"/>
          </a:xfrm>
          <a:custGeom>
            <a:rect b="b" l="l" r="r" t="t"/>
            <a:pathLst>
              <a:path extrusionOk="0" h="4275187" w="7521675">
                <a:moveTo>
                  <a:pt x="0" y="475020"/>
                </a:moveTo>
                <a:cubicBezTo>
                  <a:pt x="1114322" y="-158341"/>
                  <a:pt x="5571612" y="-158341"/>
                  <a:pt x="6685934" y="475020"/>
                </a:cubicBezTo>
                <a:cubicBezTo>
                  <a:pt x="7800256" y="1108381"/>
                  <a:pt x="7800256" y="3641826"/>
                  <a:pt x="6685934" y="4275187"/>
                </a:cubicBezTo>
                <a:lnTo>
                  <a:pt x="0" y="4275187"/>
                </a:lnTo>
                <a:lnTo>
                  <a:pt x="0" y="475020"/>
                </a:lnTo>
                <a:close/>
              </a:path>
            </a:pathLst>
          </a:custGeom>
          <a:solidFill>
            <a:srgbClr val="FFEE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4129549" y="1211259"/>
            <a:ext cx="5014450" cy="3950678"/>
          </a:xfrm>
          <a:custGeom>
            <a:rect b="b" l="l" r="r" t="t"/>
            <a:pathLst>
              <a:path extrusionOk="0" h="5267570" w="6685934">
                <a:moveTo>
                  <a:pt x="29497" y="5267570"/>
                </a:moveTo>
                <a:cubicBezTo>
                  <a:pt x="339213" y="4955396"/>
                  <a:pt x="1809132" y="4276150"/>
                  <a:pt x="2369571" y="3733737"/>
                </a:cubicBezTo>
                <a:cubicBezTo>
                  <a:pt x="2930010" y="3191324"/>
                  <a:pt x="1984477" y="770950"/>
                  <a:pt x="2703871" y="253118"/>
                </a:cubicBezTo>
                <a:cubicBezTo>
                  <a:pt x="3423265" y="-264714"/>
                  <a:pt x="6136967" y="88428"/>
                  <a:pt x="6685934" y="626744"/>
                </a:cubicBezTo>
                <a:lnTo>
                  <a:pt x="6685934" y="5242989"/>
                </a:lnTo>
                <a:lnTo>
                  <a:pt x="0" y="5242989"/>
                </a:lnTo>
                <a:lnTo>
                  <a:pt x="29497" y="52675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1" y="0"/>
            <a:ext cx="2708832" cy="5143500"/>
          </a:xfrm>
          <a:custGeom>
            <a:rect b="b" l="l" r="r" t="t"/>
            <a:pathLst>
              <a:path extrusionOk="0" h="6858000" w="5337600">
                <a:moveTo>
                  <a:pt x="0" y="0"/>
                </a:moveTo>
                <a:lnTo>
                  <a:pt x="5240594" y="0"/>
                </a:lnTo>
                <a:cubicBezTo>
                  <a:pt x="5915742" y="408039"/>
                  <a:pt x="2845514" y="1020097"/>
                  <a:pt x="2845514" y="2163097"/>
                </a:cubicBezTo>
                <a:cubicBezTo>
                  <a:pt x="2845514" y="3306097"/>
                  <a:pt x="5915742" y="6123039"/>
                  <a:pt x="524059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364960" y="1666939"/>
            <a:ext cx="8238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학습 및 추론</a:t>
            </a:r>
            <a:endParaRPr b="1" sz="41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364878" y="579875"/>
            <a:ext cx="6474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chemeClr val="dk1"/>
                </a:solidFill>
              </a:rPr>
              <a:t>Chapter 2.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33"/>
          <p:cNvCxnSpPr/>
          <p:nvPr/>
        </p:nvCxnSpPr>
        <p:spPr>
          <a:xfrm>
            <a:off x="132620" y="297707"/>
            <a:ext cx="3685500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33"/>
          <p:cNvCxnSpPr/>
          <p:nvPr/>
        </p:nvCxnSpPr>
        <p:spPr>
          <a:xfrm>
            <a:off x="5287181" y="297707"/>
            <a:ext cx="3685500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0" name="Google Shape;280;p33"/>
          <p:cNvPicPr preferRelativeResize="0"/>
          <p:nvPr/>
        </p:nvPicPr>
        <p:blipFill rotWithShape="1">
          <a:blip r:embed="rId3">
            <a:alphaModFix/>
          </a:blip>
          <a:srcRect b="28019" l="27524" r="23742" t="27820"/>
          <a:stretch/>
        </p:blipFill>
        <p:spPr>
          <a:xfrm>
            <a:off x="3932225" y="0"/>
            <a:ext cx="1157800" cy="9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8544600" y="47433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-9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초록한봄봄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9957"/>
      </a:accent1>
      <a:accent2>
        <a:srgbClr val="819F48"/>
      </a:accent2>
      <a:accent3>
        <a:srgbClr val="FEB131"/>
      </a:accent3>
      <a:accent4>
        <a:srgbClr val="FF9518"/>
      </a:accent4>
      <a:accent5>
        <a:srgbClr val="BF9F78"/>
      </a:accent5>
      <a:accent6>
        <a:srgbClr val="24273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