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7" r:id="rId5"/>
    <p:sldId id="258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9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07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11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92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98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13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90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9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838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0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0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48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0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8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4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1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45B630-6623-411D-9917-2278C89BA3A3}" type="datetimeFigureOut">
              <a:rPr lang="en-AU" smtClean="0"/>
              <a:t>15/07/2024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BFEA-D65E-40C1-8A71-471D9F1A29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29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9A01-B11D-1B22-131F-67DB65DE8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7838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Business Terms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DAA620-4383-04B5-5E44-30059F8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705970"/>
            <a:ext cx="12192000" cy="5152030"/>
          </a:xfrm>
        </p:spPr>
        <p:txBody>
          <a:bodyPr>
            <a:normAutofit fontScale="92500" lnSpcReduction="20000"/>
          </a:bodyPr>
          <a:lstStyle/>
          <a:p>
            <a:pPr marL="3314700" lvl="6" indent="-571500" algn="l">
              <a:buFont typeface="Wingdings" panose="05000000000000000000" pitchFamily="2" charset="2"/>
              <a:buChar char="v"/>
            </a:pPr>
            <a:r>
              <a:rPr lang="en-AU" sz="3600" dirty="0"/>
              <a:t>LINE FILL RATE(LIFR) </a:t>
            </a:r>
          </a:p>
          <a:p>
            <a:pPr lvl="6" algn="l"/>
            <a:endParaRPr lang="en-AU" sz="3600" dirty="0"/>
          </a:p>
          <a:p>
            <a:pPr marL="3314700" lvl="6" indent="-571500" algn="l">
              <a:buFont typeface="Wingdings" panose="05000000000000000000" pitchFamily="2" charset="2"/>
              <a:buChar char="v"/>
            </a:pPr>
            <a:r>
              <a:rPr lang="en-AU" sz="3600" dirty="0"/>
              <a:t>VOLUME FILL RATE(VOFR)</a:t>
            </a:r>
          </a:p>
          <a:p>
            <a:pPr lvl="6" algn="l"/>
            <a:endParaRPr lang="en-AU" sz="3600" dirty="0"/>
          </a:p>
          <a:p>
            <a:pPr marL="3314700" lvl="6" indent="-571500" algn="l">
              <a:buFont typeface="Wingdings" panose="05000000000000000000" pitchFamily="2" charset="2"/>
              <a:buChar char="v"/>
            </a:pPr>
            <a:r>
              <a:rPr lang="en-AU" sz="3600" dirty="0"/>
              <a:t>ONTIME(OT)</a:t>
            </a:r>
          </a:p>
          <a:p>
            <a:pPr lvl="6" algn="l"/>
            <a:endParaRPr lang="en-AU" sz="3600" dirty="0"/>
          </a:p>
          <a:p>
            <a:pPr marL="3314700" lvl="6" indent="-571500" algn="l">
              <a:buFont typeface="Wingdings" panose="05000000000000000000" pitchFamily="2" charset="2"/>
              <a:buChar char="v"/>
            </a:pPr>
            <a:r>
              <a:rPr lang="en-AU" sz="3600" dirty="0"/>
              <a:t>INFULL(IF)</a:t>
            </a:r>
          </a:p>
          <a:p>
            <a:pPr lvl="6" algn="l"/>
            <a:endParaRPr lang="en-AU" sz="3600" dirty="0"/>
          </a:p>
          <a:p>
            <a:pPr marL="3314700" lvl="6" indent="-571500" algn="l">
              <a:buFont typeface="Wingdings" panose="05000000000000000000" pitchFamily="2" charset="2"/>
              <a:buChar char="v"/>
            </a:pPr>
            <a:r>
              <a:rPr lang="en-AU" sz="3600" dirty="0"/>
              <a:t>ONTIMEINFULL(OTIF)</a:t>
            </a:r>
          </a:p>
        </p:txBody>
      </p:sp>
    </p:spTree>
    <p:extLst>
      <p:ext uri="{BB962C8B-B14F-4D97-AF65-F5344CB8AC3E}">
        <p14:creationId xmlns:p14="http://schemas.microsoft.com/office/powerpoint/2010/main" val="41099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7000"/>
    </mc:Choice>
    <mc:Fallback xmlns="">
      <p:transition spd="slow" advClick="0" advTm="17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9A01-B11D-1B22-131F-67DB65DE8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7838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Business Overview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DAA620-4383-04B5-5E44-30059F8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705970"/>
            <a:ext cx="12192000" cy="1538162"/>
          </a:xfrm>
        </p:spPr>
        <p:txBody>
          <a:bodyPr>
            <a:normAutofit/>
          </a:bodyPr>
          <a:lstStyle/>
          <a:p>
            <a:pPr lvl="6" algn="l"/>
            <a:r>
              <a:rPr lang="en-AU" sz="4000" dirty="0"/>
              <a:t>Customer are not renewing their annual contracts </a:t>
            </a:r>
          </a:p>
          <a:p>
            <a:pPr lvl="6" algn="l"/>
            <a:endParaRPr lang="en-AU" sz="4000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DBB51FB8-483C-2D6D-9027-9AD37DB2A3DD}"/>
              </a:ext>
            </a:extLst>
          </p:cNvPr>
          <p:cNvSpPr txBox="1">
            <a:spLocks/>
          </p:cNvSpPr>
          <p:nvPr/>
        </p:nvSpPr>
        <p:spPr>
          <a:xfrm>
            <a:off x="-1" y="3753134"/>
            <a:ext cx="12192000" cy="3104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6" algn="l"/>
            <a:r>
              <a:rPr lang="en-AU" sz="4000" dirty="0"/>
              <a:t>Suspected Reasons</a:t>
            </a:r>
          </a:p>
          <a:p>
            <a:pPr lvl="6" algn="l"/>
            <a:endParaRPr lang="en-AU" sz="3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r>
              <a:rPr lang="en-AU" sz="3600" dirty="0"/>
              <a:t>Late Delivery </a:t>
            </a:r>
          </a:p>
          <a:p>
            <a:pPr marL="3314700" lvl="6" indent="-571500" algn="l">
              <a:buFont typeface="Arial" panose="020B0604020202020204" pitchFamily="34" charset="0"/>
              <a:buChar char="•"/>
            </a:pPr>
            <a:endParaRPr lang="en-AU" sz="3600" dirty="0"/>
          </a:p>
          <a:p>
            <a:pPr marL="3314700" lvl="6" indent="-571500" algn="l">
              <a:buFont typeface="Arial" panose="020B0604020202020204" pitchFamily="34" charset="0"/>
              <a:buChar char="•"/>
            </a:pPr>
            <a:r>
              <a:rPr lang="en-AU" sz="3600" dirty="0"/>
              <a:t>Unable to </a:t>
            </a:r>
            <a:r>
              <a:rPr lang="en-AU" sz="3600" dirty="0" err="1"/>
              <a:t>fullfill</a:t>
            </a:r>
            <a:r>
              <a:rPr lang="en-AU" sz="3600" dirty="0"/>
              <a:t> the demands of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6137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6100"/>
    </mc:Choice>
    <mc:Fallback xmlns="">
      <p:transition spd="slow" advClick="0" advTm="26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C26E33-F7EB-B373-8660-15F0E654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MODELLING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7E8C3-3506-6328-3F4A-7B843D6AC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580300"/>
            <a:ext cx="6275584" cy="37025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836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C26E33-F7EB-B373-8660-15F0E654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DAX </a:t>
            </a:r>
            <a:r>
              <a:rPr lang="en-US" sz="4600" dirty="0">
                <a:solidFill>
                  <a:srgbClr val="EBEBEB"/>
                </a:solidFill>
              </a:rPr>
              <a:t>Measure</a:t>
            </a: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’s Folders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1AB08A-07C1-9017-ECFD-9091F992A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15" y="965141"/>
            <a:ext cx="4599938" cy="493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8511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C26E33-F7EB-B373-8660-15F0E654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Dax Measures Within The Folders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C3884-AF10-42EC-A828-643B6154F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27ED9-8FCF-824E-8F2C-DA88DD5E2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595" y="962904"/>
            <a:ext cx="1451338" cy="2369532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1B06CB-08A6-37B0-4A89-24AC94B2D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1078" y="962904"/>
            <a:ext cx="1800049" cy="2368485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4A4C7-0D91-EC54-169A-D59864982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157" y="3528520"/>
            <a:ext cx="1694215" cy="2369532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7037A7-F1F3-28F4-9374-4C1308CF0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6904" y="3529567"/>
            <a:ext cx="2888397" cy="23684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98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13D8B2-2F64-A8D6-8D0C-88926886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In Fit To Page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1DB5F-5669-1ED1-6148-0C2BAD15C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522" y="647698"/>
            <a:ext cx="187722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07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22B68-D57A-479C-AD4F-1BDEDAE5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0943"/>
            <a:ext cx="9404723" cy="1109951"/>
          </a:xfrm>
        </p:spPr>
        <p:txBody>
          <a:bodyPr/>
          <a:lstStyle/>
          <a:p>
            <a:pPr algn="ctr"/>
            <a:r>
              <a:rPr lang="en-AU" dirty="0"/>
              <a:t>Major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289D-89E0-7580-D161-E95921ED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6538"/>
            <a:ext cx="8946541" cy="4951862"/>
          </a:xfrm>
        </p:spPr>
        <p:txBody>
          <a:bodyPr>
            <a:no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All the Key Metrics (OT%, IF%, OTIF%) are far behind the target</a:t>
            </a:r>
          </a:p>
          <a:p>
            <a:r>
              <a:rPr lang="en-US" sz="2800" b="0" i="0" dirty="0">
                <a:effectLst/>
                <a:latin typeface="-apple-system"/>
              </a:rPr>
              <a:t>On an average, orders are delayed 0.42 days from the agreed date of delivery</a:t>
            </a:r>
          </a:p>
          <a:p>
            <a:r>
              <a:rPr lang="en-US" sz="2800" b="0" i="0" dirty="0">
                <a:effectLst/>
                <a:latin typeface="-apple-system"/>
              </a:rPr>
              <a:t>Lotus Mart, </a:t>
            </a:r>
            <a:r>
              <a:rPr lang="en-US" sz="2800" b="0" i="0" dirty="0" err="1">
                <a:effectLst/>
                <a:latin typeface="-apple-system"/>
              </a:rPr>
              <a:t>Coolblue</a:t>
            </a:r>
            <a:r>
              <a:rPr lang="en-US" sz="2800" b="0" i="0" dirty="0">
                <a:effectLst/>
                <a:latin typeface="-apple-system"/>
              </a:rPr>
              <a:t>, Acclaimed stores have the highest orders as well as delayed the most to deliver the products on time</a:t>
            </a:r>
          </a:p>
          <a:p>
            <a:r>
              <a:rPr lang="en-US" sz="2800" b="0" i="0" dirty="0">
                <a:effectLst/>
                <a:latin typeface="-apple-system"/>
              </a:rPr>
              <a:t>Ghee, curd and butter products are most delayed to deliver.</a:t>
            </a:r>
          </a:p>
          <a:p>
            <a:r>
              <a:rPr lang="en-US" sz="2800" b="0" i="0" dirty="0">
                <a:effectLst/>
                <a:latin typeface="-apple-system"/>
              </a:rPr>
              <a:t>There is no noticeable improvements in any of the key metrics in the last few months</a:t>
            </a:r>
          </a:p>
        </p:txBody>
      </p:sp>
    </p:spTree>
    <p:extLst>
      <p:ext uri="{BB962C8B-B14F-4D97-AF65-F5344CB8AC3E}">
        <p14:creationId xmlns:p14="http://schemas.microsoft.com/office/powerpoint/2010/main" val="59393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1EC676-E1BF-A80A-16F7-A796B9E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61" y="526576"/>
            <a:ext cx="8825659" cy="1981200"/>
          </a:xfrm>
        </p:spPr>
        <p:txBody>
          <a:bodyPr/>
          <a:lstStyle/>
          <a:p>
            <a:pPr algn="ctr"/>
            <a:r>
              <a:rPr lang="en-AU" sz="6600" dirty="0"/>
              <a:t>Thank you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EBD89-2674-E763-DA20-42C9C9CF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657600"/>
            <a:ext cx="12192000" cy="2362200"/>
          </a:xfrm>
        </p:spPr>
        <p:txBody>
          <a:bodyPr>
            <a:normAutofit/>
          </a:bodyPr>
          <a:lstStyle/>
          <a:p>
            <a:r>
              <a:rPr lang="en-US" sz="4000" dirty="0"/>
              <a:t>Live as if you were to die tomorrow. Learn as if you were to live forever.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501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</TotalTime>
  <Words>167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Wingdings</vt:lpstr>
      <vt:lpstr>Wingdings 3</vt:lpstr>
      <vt:lpstr>Ion</vt:lpstr>
      <vt:lpstr>Business Terms </vt:lpstr>
      <vt:lpstr>Business Overview</vt:lpstr>
      <vt:lpstr>DATA MODELLING</vt:lpstr>
      <vt:lpstr>DAX Measure’s Folders</vt:lpstr>
      <vt:lpstr>Dax Measures Within The Folders </vt:lpstr>
      <vt:lpstr>Dashboard In Fit To Page View</vt:lpstr>
      <vt:lpstr>Major Insights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Shah</dc:creator>
  <cp:lastModifiedBy>Sahil Shah</cp:lastModifiedBy>
  <cp:revision>5</cp:revision>
  <dcterms:created xsi:type="dcterms:W3CDTF">2024-07-11T21:44:10Z</dcterms:created>
  <dcterms:modified xsi:type="dcterms:W3CDTF">2024-07-14T22:37:13Z</dcterms:modified>
</cp:coreProperties>
</file>