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8" r:id="rId3"/>
    <p:sldId id="257" r:id="rId4"/>
    <p:sldId id="265" r:id="rId5"/>
    <p:sldId id="259" r:id="rId6"/>
    <p:sldId id="260" r:id="rId7"/>
    <p:sldId id="262" r:id="rId8"/>
    <p:sldId id="263"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F0000"/>
    <a:srgbClr val="D60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94660"/>
  </p:normalViewPr>
  <p:slideViewPr>
    <p:cSldViewPr snapToGrid="0">
      <p:cViewPr varScale="1">
        <p:scale>
          <a:sx n="70" d="100"/>
          <a:sy n="70" d="100"/>
        </p:scale>
        <p:origin x="525"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5AB4A2-A660-4AE8-9A11-43129E700169}" type="datetimeFigureOut">
              <a:rPr lang="en-AU" smtClean="0"/>
              <a:t>22/07/2024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E66F03-0912-4C07-8B6E-7BF3020BC826}" type="slidenum">
              <a:rPr lang="en-AU" smtClean="0"/>
              <a:t>‹#›</a:t>
            </a:fld>
            <a:endParaRPr lang="en-AU"/>
          </a:p>
        </p:txBody>
      </p:sp>
    </p:spTree>
    <p:extLst>
      <p:ext uri="{BB962C8B-B14F-4D97-AF65-F5344CB8AC3E}">
        <p14:creationId xmlns:p14="http://schemas.microsoft.com/office/powerpoint/2010/main" val="41024641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63E66F03-0912-4C07-8B6E-7BF3020BC826}" type="slidenum">
              <a:rPr lang="en-AU" smtClean="0"/>
              <a:t>1</a:t>
            </a:fld>
            <a:endParaRPr lang="en-AU"/>
          </a:p>
        </p:txBody>
      </p:sp>
    </p:spTree>
    <p:extLst>
      <p:ext uri="{BB962C8B-B14F-4D97-AF65-F5344CB8AC3E}">
        <p14:creationId xmlns:p14="http://schemas.microsoft.com/office/powerpoint/2010/main" val="3435394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63E66F03-0912-4C07-8B6E-7BF3020BC826}" type="slidenum">
              <a:rPr lang="en-AU" smtClean="0"/>
              <a:t>5</a:t>
            </a:fld>
            <a:endParaRPr lang="en-AU"/>
          </a:p>
        </p:txBody>
      </p:sp>
    </p:spTree>
    <p:extLst>
      <p:ext uri="{BB962C8B-B14F-4D97-AF65-F5344CB8AC3E}">
        <p14:creationId xmlns:p14="http://schemas.microsoft.com/office/powerpoint/2010/main" val="2634635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63E66F03-0912-4C07-8B6E-7BF3020BC826}" type="slidenum">
              <a:rPr lang="en-AU" smtClean="0"/>
              <a:t>6</a:t>
            </a:fld>
            <a:endParaRPr lang="en-AU"/>
          </a:p>
        </p:txBody>
      </p:sp>
    </p:spTree>
    <p:extLst>
      <p:ext uri="{BB962C8B-B14F-4D97-AF65-F5344CB8AC3E}">
        <p14:creationId xmlns:p14="http://schemas.microsoft.com/office/powerpoint/2010/main" val="38843940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63E66F03-0912-4C07-8B6E-7BF3020BC826}" type="slidenum">
              <a:rPr lang="en-AU" smtClean="0"/>
              <a:t>7</a:t>
            </a:fld>
            <a:endParaRPr lang="en-AU"/>
          </a:p>
        </p:txBody>
      </p:sp>
    </p:spTree>
    <p:extLst>
      <p:ext uri="{BB962C8B-B14F-4D97-AF65-F5344CB8AC3E}">
        <p14:creationId xmlns:p14="http://schemas.microsoft.com/office/powerpoint/2010/main" val="4675592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63E66F03-0912-4C07-8B6E-7BF3020BC826}" type="slidenum">
              <a:rPr lang="en-AU" smtClean="0"/>
              <a:t>8</a:t>
            </a:fld>
            <a:endParaRPr lang="en-AU"/>
          </a:p>
        </p:txBody>
      </p:sp>
    </p:spTree>
    <p:extLst>
      <p:ext uri="{BB962C8B-B14F-4D97-AF65-F5344CB8AC3E}">
        <p14:creationId xmlns:p14="http://schemas.microsoft.com/office/powerpoint/2010/main" val="21731667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63E66F03-0912-4C07-8B6E-7BF3020BC826}" type="slidenum">
              <a:rPr lang="en-AU" smtClean="0"/>
              <a:t>9</a:t>
            </a:fld>
            <a:endParaRPr lang="en-AU"/>
          </a:p>
        </p:txBody>
      </p:sp>
    </p:spTree>
    <p:extLst>
      <p:ext uri="{BB962C8B-B14F-4D97-AF65-F5344CB8AC3E}">
        <p14:creationId xmlns:p14="http://schemas.microsoft.com/office/powerpoint/2010/main" val="24631042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755C1-8767-847E-B461-B1CECC9D78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7FD71E89-2EDA-A9E8-1CC4-6539C1982A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43287AB6-AF7C-BB69-D1DB-9168F801ADE0}"/>
              </a:ext>
            </a:extLst>
          </p:cNvPr>
          <p:cNvSpPr>
            <a:spLocks noGrp="1"/>
          </p:cNvSpPr>
          <p:nvPr>
            <p:ph type="dt" sz="half" idx="10"/>
          </p:nvPr>
        </p:nvSpPr>
        <p:spPr/>
        <p:txBody>
          <a:bodyPr/>
          <a:lstStyle/>
          <a:p>
            <a:fld id="{15B66186-EBDE-4D78-811C-40B485EA8364}" type="datetimeFigureOut">
              <a:rPr lang="en-AU" smtClean="0"/>
              <a:t>22/07/2024</a:t>
            </a:fld>
            <a:endParaRPr lang="en-AU"/>
          </a:p>
        </p:txBody>
      </p:sp>
      <p:sp>
        <p:nvSpPr>
          <p:cNvPr id="5" name="Footer Placeholder 4">
            <a:extLst>
              <a:ext uri="{FF2B5EF4-FFF2-40B4-BE49-F238E27FC236}">
                <a16:creationId xmlns:a16="http://schemas.microsoft.com/office/drawing/2014/main" id="{C4F1EB5A-A73D-0919-B4BC-E00182A48B7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F0CB65A-50A2-BE1D-A15A-66190958F899}"/>
              </a:ext>
            </a:extLst>
          </p:cNvPr>
          <p:cNvSpPr>
            <a:spLocks noGrp="1"/>
          </p:cNvSpPr>
          <p:nvPr>
            <p:ph type="sldNum" sz="quarter" idx="12"/>
          </p:nvPr>
        </p:nvSpPr>
        <p:spPr/>
        <p:txBody>
          <a:bodyPr/>
          <a:lstStyle/>
          <a:p>
            <a:fld id="{59C6A373-B347-4716-B3C4-4A7947313710}" type="slidenum">
              <a:rPr lang="en-AU" smtClean="0"/>
              <a:t>‹#›</a:t>
            </a:fld>
            <a:endParaRPr lang="en-AU"/>
          </a:p>
        </p:txBody>
      </p:sp>
    </p:spTree>
    <p:extLst>
      <p:ext uri="{BB962C8B-B14F-4D97-AF65-F5344CB8AC3E}">
        <p14:creationId xmlns:p14="http://schemas.microsoft.com/office/powerpoint/2010/main" val="1694929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F4702-02FD-0892-99CB-F36D150CB2C3}"/>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78646319-D40E-9680-EA1D-C13B4D6DD6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A22137FF-79F9-9BF1-B170-36B60A05120E}"/>
              </a:ext>
            </a:extLst>
          </p:cNvPr>
          <p:cNvSpPr>
            <a:spLocks noGrp="1"/>
          </p:cNvSpPr>
          <p:nvPr>
            <p:ph type="dt" sz="half" idx="10"/>
          </p:nvPr>
        </p:nvSpPr>
        <p:spPr/>
        <p:txBody>
          <a:bodyPr/>
          <a:lstStyle/>
          <a:p>
            <a:fld id="{15B66186-EBDE-4D78-811C-40B485EA8364}" type="datetimeFigureOut">
              <a:rPr lang="en-AU" smtClean="0"/>
              <a:t>22/07/2024</a:t>
            </a:fld>
            <a:endParaRPr lang="en-AU"/>
          </a:p>
        </p:txBody>
      </p:sp>
      <p:sp>
        <p:nvSpPr>
          <p:cNvPr id="5" name="Footer Placeholder 4">
            <a:extLst>
              <a:ext uri="{FF2B5EF4-FFF2-40B4-BE49-F238E27FC236}">
                <a16:creationId xmlns:a16="http://schemas.microsoft.com/office/drawing/2014/main" id="{13C5FB61-CF11-B946-4FA7-7297C50E647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187309E-7B34-78BC-B275-F2757E1A72F3}"/>
              </a:ext>
            </a:extLst>
          </p:cNvPr>
          <p:cNvSpPr>
            <a:spLocks noGrp="1"/>
          </p:cNvSpPr>
          <p:nvPr>
            <p:ph type="sldNum" sz="quarter" idx="12"/>
          </p:nvPr>
        </p:nvSpPr>
        <p:spPr/>
        <p:txBody>
          <a:bodyPr/>
          <a:lstStyle/>
          <a:p>
            <a:fld id="{59C6A373-B347-4716-B3C4-4A7947313710}" type="slidenum">
              <a:rPr lang="en-AU" smtClean="0"/>
              <a:t>‹#›</a:t>
            </a:fld>
            <a:endParaRPr lang="en-AU"/>
          </a:p>
        </p:txBody>
      </p:sp>
    </p:spTree>
    <p:extLst>
      <p:ext uri="{BB962C8B-B14F-4D97-AF65-F5344CB8AC3E}">
        <p14:creationId xmlns:p14="http://schemas.microsoft.com/office/powerpoint/2010/main" val="66605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3F70AF-78A2-D993-BAF1-0B7052885A2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2F19E38F-AC76-CA16-0832-8C3DC02EDD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DA31563-0275-7146-7313-D9D84A263CFC}"/>
              </a:ext>
            </a:extLst>
          </p:cNvPr>
          <p:cNvSpPr>
            <a:spLocks noGrp="1"/>
          </p:cNvSpPr>
          <p:nvPr>
            <p:ph type="dt" sz="half" idx="10"/>
          </p:nvPr>
        </p:nvSpPr>
        <p:spPr/>
        <p:txBody>
          <a:bodyPr/>
          <a:lstStyle/>
          <a:p>
            <a:fld id="{15B66186-EBDE-4D78-811C-40B485EA8364}" type="datetimeFigureOut">
              <a:rPr lang="en-AU" smtClean="0"/>
              <a:t>22/07/2024</a:t>
            </a:fld>
            <a:endParaRPr lang="en-AU"/>
          </a:p>
        </p:txBody>
      </p:sp>
      <p:sp>
        <p:nvSpPr>
          <p:cNvPr id="5" name="Footer Placeholder 4">
            <a:extLst>
              <a:ext uri="{FF2B5EF4-FFF2-40B4-BE49-F238E27FC236}">
                <a16:creationId xmlns:a16="http://schemas.microsoft.com/office/drawing/2014/main" id="{E2EA8BE9-1EF1-8B03-BB53-55435D13CD3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7BC149D-FB43-D5D9-621C-36A52C2E8935}"/>
              </a:ext>
            </a:extLst>
          </p:cNvPr>
          <p:cNvSpPr>
            <a:spLocks noGrp="1"/>
          </p:cNvSpPr>
          <p:nvPr>
            <p:ph type="sldNum" sz="quarter" idx="12"/>
          </p:nvPr>
        </p:nvSpPr>
        <p:spPr/>
        <p:txBody>
          <a:bodyPr/>
          <a:lstStyle/>
          <a:p>
            <a:fld id="{59C6A373-B347-4716-B3C4-4A7947313710}" type="slidenum">
              <a:rPr lang="en-AU" smtClean="0"/>
              <a:t>‹#›</a:t>
            </a:fld>
            <a:endParaRPr lang="en-AU"/>
          </a:p>
        </p:txBody>
      </p:sp>
    </p:spTree>
    <p:extLst>
      <p:ext uri="{BB962C8B-B14F-4D97-AF65-F5344CB8AC3E}">
        <p14:creationId xmlns:p14="http://schemas.microsoft.com/office/powerpoint/2010/main" val="763715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880C7-718A-739F-195E-FED90A1FB561}"/>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840241BB-5A3A-346A-7905-AEA535C065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3A406635-D0D0-C898-A7F0-CFC1F596E84A}"/>
              </a:ext>
            </a:extLst>
          </p:cNvPr>
          <p:cNvSpPr>
            <a:spLocks noGrp="1"/>
          </p:cNvSpPr>
          <p:nvPr>
            <p:ph type="dt" sz="half" idx="10"/>
          </p:nvPr>
        </p:nvSpPr>
        <p:spPr/>
        <p:txBody>
          <a:bodyPr/>
          <a:lstStyle/>
          <a:p>
            <a:fld id="{15B66186-EBDE-4D78-811C-40B485EA8364}" type="datetimeFigureOut">
              <a:rPr lang="en-AU" smtClean="0"/>
              <a:t>22/07/2024</a:t>
            </a:fld>
            <a:endParaRPr lang="en-AU"/>
          </a:p>
        </p:txBody>
      </p:sp>
      <p:sp>
        <p:nvSpPr>
          <p:cNvPr id="5" name="Footer Placeholder 4">
            <a:extLst>
              <a:ext uri="{FF2B5EF4-FFF2-40B4-BE49-F238E27FC236}">
                <a16:creationId xmlns:a16="http://schemas.microsoft.com/office/drawing/2014/main" id="{BD37DDF1-0F23-45B7-668F-C00857312CB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DD56C2C-67BF-D4CF-45F5-F0D13F62204B}"/>
              </a:ext>
            </a:extLst>
          </p:cNvPr>
          <p:cNvSpPr>
            <a:spLocks noGrp="1"/>
          </p:cNvSpPr>
          <p:nvPr>
            <p:ph type="sldNum" sz="quarter" idx="12"/>
          </p:nvPr>
        </p:nvSpPr>
        <p:spPr/>
        <p:txBody>
          <a:bodyPr/>
          <a:lstStyle/>
          <a:p>
            <a:fld id="{59C6A373-B347-4716-B3C4-4A7947313710}" type="slidenum">
              <a:rPr lang="en-AU" smtClean="0"/>
              <a:t>‹#›</a:t>
            </a:fld>
            <a:endParaRPr lang="en-AU"/>
          </a:p>
        </p:txBody>
      </p:sp>
    </p:spTree>
    <p:extLst>
      <p:ext uri="{BB962C8B-B14F-4D97-AF65-F5344CB8AC3E}">
        <p14:creationId xmlns:p14="http://schemas.microsoft.com/office/powerpoint/2010/main" val="1667256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C55C8-BE77-7AAF-1207-E8A23311EA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8B910DCA-F283-DCCE-D06F-6240BB8CFAB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3B1D34-FDD8-1A23-F5A4-BC38A0A8B3C9}"/>
              </a:ext>
            </a:extLst>
          </p:cNvPr>
          <p:cNvSpPr>
            <a:spLocks noGrp="1"/>
          </p:cNvSpPr>
          <p:nvPr>
            <p:ph type="dt" sz="half" idx="10"/>
          </p:nvPr>
        </p:nvSpPr>
        <p:spPr/>
        <p:txBody>
          <a:bodyPr/>
          <a:lstStyle/>
          <a:p>
            <a:fld id="{15B66186-EBDE-4D78-811C-40B485EA8364}" type="datetimeFigureOut">
              <a:rPr lang="en-AU" smtClean="0"/>
              <a:t>22/07/2024</a:t>
            </a:fld>
            <a:endParaRPr lang="en-AU"/>
          </a:p>
        </p:txBody>
      </p:sp>
      <p:sp>
        <p:nvSpPr>
          <p:cNvPr id="5" name="Footer Placeholder 4">
            <a:extLst>
              <a:ext uri="{FF2B5EF4-FFF2-40B4-BE49-F238E27FC236}">
                <a16:creationId xmlns:a16="http://schemas.microsoft.com/office/drawing/2014/main" id="{7DFE3030-E75A-81F9-1E10-EF825E7D16D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04F00A5-CBE6-CD8D-0385-375070B28368}"/>
              </a:ext>
            </a:extLst>
          </p:cNvPr>
          <p:cNvSpPr>
            <a:spLocks noGrp="1"/>
          </p:cNvSpPr>
          <p:nvPr>
            <p:ph type="sldNum" sz="quarter" idx="12"/>
          </p:nvPr>
        </p:nvSpPr>
        <p:spPr/>
        <p:txBody>
          <a:bodyPr/>
          <a:lstStyle/>
          <a:p>
            <a:fld id="{59C6A373-B347-4716-B3C4-4A7947313710}" type="slidenum">
              <a:rPr lang="en-AU" smtClean="0"/>
              <a:t>‹#›</a:t>
            </a:fld>
            <a:endParaRPr lang="en-AU"/>
          </a:p>
        </p:txBody>
      </p:sp>
    </p:spTree>
    <p:extLst>
      <p:ext uri="{BB962C8B-B14F-4D97-AF65-F5344CB8AC3E}">
        <p14:creationId xmlns:p14="http://schemas.microsoft.com/office/powerpoint/2010/main" val="102094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EAF55-B2F7-FE4D-16CE-7641DC7B8BFD}"/>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A5FC4EE0-25AF-8F41-C1E7-7257EF381A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4E3F6660-EB26-5664-8B5B-1122CE97CA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074FA5B4-468B-FBF9-4C6E-266BFC82DFBB}"/>
              </a:ext>
            </a:extLst>
          </p:cNvPr>
          <p:cNvSpPr>
            <a:spLocks noGrp="1"/>
          </p:cNvSpPr>
          <p:nvPr>
            <p:ph type="dt" sz="half" idx="10"/>
          </p:nvPr>
        </p:nvSpPr>
        <p:spPr/>
        <p:txBody>
          <a:bodyPr/>
          <a:lstStyle/>
          <a:p>
            <a:fld id="{15B66186-EBDE-4D78-811C-40B485EA8364}" type="datetimeFigureOut">
              <a:rPr lang="en-AU" smtClean="0"/>
              <a:t>22/07/2024</a:t>
            </a:fld>
            <a:endParaRPr lang="en-AU"/>
          </a:p>
        </p:txBody>
      </p:sp>
      <p:sp>
        <p:nvSpPr>
          <p:cNvPr id="6" name="Footer Placeholder 5">
            <a:extLst>
              <a:ext uri="{FF2B5EF4-FFF2-40B4-BE49-F238E27FC236}">
                <a16:creationId xmlns:a16="http://schemas.microsoft.com/office/drawing/2014/main" id="{BB5CF9B3-07B4-23B9-FC02-BB72C30C35F8}"/>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539610C9-B4F9-0F82-95B3-495EBEEDCCBE}"/>
              </a:ext>
            </a:extLst>
          </p:cNvPr>
          <p:cNvSpPr>
            <a:spLocks noGrp="1"/>
          </p:cNvSpPr>
          <p:nvPr>
            <p:ph type="sldNum" sz="quarter" idx="12"/>
          </p:nvPr>
        </p:nvSpPr>
        <p:spPr/>
        <p:txBody>
          <a:bodyPr/>
          <a:lstStyle/>
          <a:p>
            <a:fld id="{59C6A373-B347-4716-B3C4-4A7947313710}" type="slidenum">
              <a:rPr lang="en-AU" smtClean="0"/>
              <a:t>‹#›</a:t>
            </a:fld>
            <a:endParaRPr lang="en-AU"/>
          </a:p>
        </p:txBody>
      </p:sp>
    </p:spTree>
    <p:extLst>
      <p:ext uri="{BB962C8B-B14F-4D97-AF65-F5344CB8AC3E}">
        <p14:creationId xmlns:p14="http://schemas.microsoft.com/office/powerpoint/2010/main" val="265579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98595-6CA8-D6C0-ECBA-AFD6FE5110A9}"/>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B6C8A754-C6FA-F738-D8D1-562CB65869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19B8B5-D7D0-DE85-50AE-1CE64DF92B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492972FC-9E6E-137B-1640-5519767FF6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A6A5C6-05AF-B9D0-FDCB-23C2875A90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279ECEB7-90B6-2210-FFCF-CFCAA84E8797}"/>
              </a:ext>
            </a:extLst>
          </p:cNvPr>
          <p:cNvSpPr>
            <a:spLocks noGrp="1"/>
          </p:cNvSpPr>
          <p:nvPr>
            <p:ph type="dt" sz="half" idx="10"/>
          </p:nvPr>
        </p:nvSpPr>
        <p:spPr/>
        <p:txBody>
          <a:bodyPr/>
          <a:lstStyle/>
          <a:p>
            <a:fld id="{15B66186-EBDE-4D78-811C-40B485EA8364}" type="datetimeFigureOut">
              <a:rPr lang="en-AU" smtClean="0"/>
              <a:t>22/07/2024</a:t>
            </a:fld>
            <a:endParaRPr lang="en-AU"/>
          </a:p>
        </p:txBody>
      </p:sp>
      <p:sp>
        <p:nvSpPr>
          <p:cNvPr id="8" name="Footer Placeholder 7">
            <a:extLst>
              <a:ext uri="{FF2B5EF4-FFF2-40B4-BE49-F238E27FC236}">
                <a16:creationId xmlns:a16="http://schemas.microsoft.com/office/drawing/2014/main" id="{F09D2AEB-68AF-0D04-CD1F-0A80837F71AA}"/>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D8A93654-548F-5AAD-B3E4-EC8C8021BC88}"/>
              </a:ext>
            </a:extLst>
          </p:cNvPr>
          <p:cNvSpPr>
            <a:spLocks noGrp="1"/>
          </p:cNvSpPr>
          <p:nvPr>
            <p:ph type="sldNum" sz="quarter" idx="12"/>
          </p:nvPr>
        </p:nvSpPr>
        <p:spPr/>
        <p:txBody>
          <a:bodyPr/>
          <a:lstStyle/>
          <a:p>
            <a:fld id="{59C6A373-B347-4716-B3C4-4A7947313710}" type="slidenum">
              <a:rPr lang="en-AU" smtClean="0"/>
              <a:t>‹#›</a:t>
            </a:fld>
            <a:endParaRPr lang="en-AU"/>
          </a:p>
        </p:txBody>
      </p:sp>
    </p:spTree>
    <p:extLst>
      <p:ext uri="{BB962C8B-B14F-4D97-AF65-F5344CB8AC3E}">
        <p14:creationId xmlns:p14="http://schemas.microsoft.com/office/powerpoint/2010/main" val="2496191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0B10C-E6B0-C170-5D59-6B5CA410666C}"/>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B3CAF10C-4543-67D5-E69E-319C786B549B}"/>
              </a:ext>
            </a:extLst>
          </p:cNvPr>
          <p:cNvSpPr>
            <a:spLocks noGrp="1"/>
          </p:cNvSpPr>
          <p:nvPr>
            <p:ph type="dt" sz="half" idx="10"/>
          </p:nvPr>
        </p:nvSpPr>
        <p:spPr/>
        <p:txBody>
          <a:bodyPr/>
          <a:lstStyle/>
          <a:p>
            <a:fld id="{15B66186-EBDE-4D78-811C-40B485EA8364}" type="datetimeFigureOut">
              <a:rPr lang="en-AU" smtClean="0"/>
              <a:t>22/07/2024</a:t>
            </a:fld>
            <a:endParaRPr lang="en-AU"/>
          </a:p>
        </p:txBody>
      </p:sp>
      <p:sp>
        <p:nvSpPr>
          <p:cNvPr id="4" name="Footer Placeholder 3">
            <a:extLst>
              <a:ext uri="{FF2B5EF4-FFF2-40B4-BE49-F238E27FC236}">
                <a16:creationId xmlns:a16="http://schemas.microsoft.com/office/drawing/2014/main" id="{BCEDA908-A54C-1AB9-3B2C-2A534D254126}"/>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0475D7FC-138F-6DA6-EBA4-6C3A9D1E79E2}"/>
              </a:ext>
            </a:extLst>
          </p:cNvPr>
          <p:cNvSpPr>
            <a:spLocks noGrp="1"/>
          </p:cNvSpPr>
          <p:nvPr>
            <p:ph type="sldNum" sz="quarter" idx="12"/>
          </p:nvPr>
        </p:nvSpPr>
        <p:spPr/>
        <p:txBody>
          <a:bodyPr/>
          <a:lstStyle/>
          <a:p>
            <a:fld id="{59C6A373-B347-4716-B3C4-4A7947313710}" type="slidenum">
              <a:rPr lang="en-AU" smtClean="0"/>
              <a:t>‹#›</a:t>
            </a:fld>
            <a:endParaRPr lang="en-AU"/>
          </a:p>
        </p:txBody>
      </p:sp>
    </p:spTree>
    <p:extLst>
      <p:ext uri="{BB962C8B-B14F-4D97-AF65-F5344CB8AC3E}">
        <p14:creationId xmlns:p14="http://schemas.microsoft.com/office/powerpoint/2010/main" val="2535627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FBF1CD-20CC-1F3D-736A-4E503D781618}"/>
              </a:ext>
            </a:extLst>
          </p:cNvPr>
          <p:cNvSpPr>
            <a:spLocks noGrp="1"/>
          </p:cNvSpPr>
          <p:nvPr>
            <p:ph type="dt" sz="half" idx="10"/>
          </p:nvPr>
        </p:nvSpPr>
        <p:spPr/>
        <p:txBody>
          <a:bodyPr/>
          <a:lstStyle/>
          <a:p>
            <a:fld id="{15B66186-EBDE-4D78-811C-40B485EA8364}" type="datetimeFigureOut">
              <a:rPr lang="en-AU" smtClean="0"/>
              <a:t>22/07/2024</a:t>
            </a:fld>
            <a:endParaRPr lang="en-AU"/>
          </a:p>
        </p:txBody>
      </p:sp>
      <p:sp>
        <p:nvSpPr>
          <p:cNvPr id="3" name="Footer Placeholder 2">
            <a:extLst>
              <a:ext uri="{FF2B5EF4-FFF2-40B4-BE49-F238E27FC236}">
                <a16:creationId xmlns:a16="http://schemas.microsoft.com/office/drawing/2014/main" id="{ECE8EF89-C604-D5FE-EB02-054161218932}"/>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347196ED-DB3D-3DCB-C4A2-E57D1716411C}"/>
              </a:ext>
            </a:extLst>
          </p:cNvPr>
          <p:cNvSpPr>
            <a:spLocks noGrp="1"/>
          </p:cNvSpPr>
          <p:nvPr>
            <p:ph type="sldNum" sz="quarter" idx="12"/>
          </p:nvPr>
        </p:nvSpPr>
        <p:spPr/>
        <p:txBody>
          <a:bodyPr/>
          <a:lstStyle/>
          <a:p>
            <a:fld id="{59C6A373-B347-4716-B3C4-4A7947313710}" type="slidenum">
              <a:rPr lang="en-AU" smtClean="0"/>
              <a:t>‹#›</a:t>
            </a:fld>
            <a:endParaRPr lang="en-AU"/>
          </a:p>
        </p:txBody>
      </p:sp>
    </p:spTree>
    <p:extLst>
      <p:ext uri="{BB962C8B-B14F-4D97-AF65-F5344CB8AC3E}">
        <p14:creationId xmlns:p14="http://schemas.microsoft.com/office/powerpoint/2010/main" val="1394701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633A1-B169-3421-F8A7-10EC86711E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3094BFA9-7B7C-9DFF-A30F-15BC1A66C8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D6B9CFF8-49D2-1411-A8F4-29F4FC67C1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3D0962-620D-E993-3CAE-5ABF21E97CB8}"/>
              </a:ext>
            </a:extLst>
          </p:cNvPr>
          <p:cNvSpPr>
            <a:spLocks noGrp="1"/>
          </p:cNvSpPr>
          <p:nvPr>
            <p:ph type="dt" sz="half" idx="10"/>
          </p:nvPr>
        </p:nvSpPr>
        <p:spPr/>
        <p:txBody>
          <a:bodyPr/>
          <a:lstStyle/>
          <a:p>
            <a:fld id="{15B66186-EBDE-4D78-811C-40B485EA8364}" type="datetimeFigureOut">
              <a:rPr lang="en-AU" smtClean="0"/>
              <a:t>22/07/2024</a:t>
            </a:fld>
            <a:endParaRPr lang="en-AU"/>
          </a:p>
        </p:txBody>
      </p:sp>
      <p:sp>
        <p:nvSpPr>
          <p:cNvPr id="6" name="Footer Placeholder 5">
            <a:extLst>
              <a:ext uri="{FF2B5EF4-FFF2-40B4-BE49-F238E27FC236}">
                <a16:creationId xmlns:a16="http://schemas.microsoft.com/office/drawing/2014/main" id="{356F56C5-41DB-E4E2-841B-A110A99C45C1}"/>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C1F938FF-43C7-6D1D-92BC-E0620AB154D2}"/>
              </a:ext>
            </a:extLst>
          </p:cNvPr>
          <p:cNvSpPr>
            <a:spLocks noGrp="1"/>
          </p:cNvSpPr>
          <p:nvPr>
            <p:ph type="sldNum" sz="quarter" idx="12"/>
          </p:nvPr>
        </p:nvSpPr>
        <p:spPr/>
        <p:txBody>
          <a:bodyPr/>
          <a:lstStyle/>
          <a:p>
            <a:fld id="{59C6A373-B347-4716-B3C4-4A7947313710}" type="slidenum">
              <a:rPr lang="en-AU" smtClean="0"/>
              <a:t>‹#›</a:t>
            </a:fld>
            <a:endParaRPr lang="en-AU"/>
          </a:p>
        </p:txBody>
      </p:sp>
    </p:spTree>
    <p:extLst>
      <p:ext uri="{BB962C8B-B14F-4D97-AF65-F5344CB8AC3E}">
        <p14:creationId xmlns:p14="http://schemas.microsoft.com/office/powerpoint/2010/main" val="4080488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7363B-E72B-61D2-4EC4-2CE5701AF6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E5CCDBD7-6FED-FBBD-9677-20C17E754E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BDC58547-3EE3-FFE1-0261-DA53D1BE0B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F551CF-20C4-03F9-7D58-02A8D54349B0}"/>
              </a:ext>
            </a:extLst>
          </p:cNvPr>
          <p:cNvSpPr>
            <a:spLocks noGrp="1"/>
          </p:cNvSpPr>
          <p:nvPr>
            <p:ph type="dt" sz="half" idx="10"/>
          </p:nvPr>
        </p:nvSpPr>
        <p:spPr/>
        <p:txBody>
          <a:bodyPr/>
          <a:lstStyle/>
          <a:p>
            <a:fld id="{15B66186-EBDE-4D78-811C-40B485EA8364}" type="datetimeFigureOut">
              <a:rPr lang="en-AU" smtClean="0"/>
              <a:t>22/07/2024</a:t>
            </a:fld>
            <a:endParaRPr lang="en-AU"/>
          </a:p>
        </p:txBody>
      </p:sp>
      <p:sp>
        <p:nvSpPr>
          <p:cNvPr id="6" name="Footer Placeholder 5">
            <a:extLst>
              <a:ext uri="{FF2B5EF4-FFF2-40B4-BE49-F238E27FC236}">
                <a16:creationId xmlns:a16="http://schemas.microsoft.com/office/drawing/2014/main" id="{D746160A-853E-9CFE-CDF6-9AB83D6ABC00}"/>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C67E0F0-A217-BAA4-6059-9DA3DD5C0233}"/>
              </a:ext>
            </a:extLst>
          </p:cNvPr>
          <p:cNvSpPr>
            <a:spLocks noGrp="1"/>
          </p:cNvSpPr>
          <p:nvPr>
            <p:ph type="sldNum" sz="quarter" idx="12"/>
          </p:nvPr>
        </p:nvSpPr>
        <p:spPr/>
        <p:txBody>
          <a:bodyPr/>
          <a:lstStyle/>
          <a:p>
            <a:fld id="{59C6A373-B347-4716-B3C4-4A7947313710}" type="slidenum">
              <a:rPr lang="en-AU" smtClean="0"/>
              <a:t>‹#›</a:t>
            </a:fld>
            <a:endParaRPr lang="en-AU"/>
          </a:p>
        </p:txBody>
      </p:sp>
    </p:spTree>
    <p:extLst>
      <p:ext uri="{BB962C8B-B14F-4D97-AF65-F5344CB8AC3E}">
        <p14:creationId xmlns:p14="http://schemas.microsoft.com/office/powerpoint/2010/main" val="3884909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94C93E6-AED5-12AB-114A-C0BB1CA6C5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791491E7-CF63-49E8-1F7A-2BBAD749D8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8246B47-29CE-0ADB-BB3E-F979B79FB1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5B66186-EBDE-4D78-811C-40B485EA8364}" type="datetimeFigureOut">
              <a:rPr lang="en-AU" smtClean="0"/>
              <a:t>22/07/2024</a:t>
            </a:fld>
            <a:endParaRPr lang="en-AU"/>
          </a:p>
        </p:txBody>
      </p:sp>
      <p:sp>
        <p:nvSpPr>
          <p:cNvPr id="5" name="Footer Placeholder 4">
            <a:extLst>
              <a:ext uri="{FF2B5EF4-FFF2-40B4-BE49-F238E27FC236}">
                <a16:creationId xmlns:a16="http://schemas.microsoft.com/office/drawing/2014/main" id="{BB240AFD-4756-FE56-ED3C-8C494B3080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a:extLst>
              <a:ext uri="{FF2B5EF4-FFF2-40B4-BE49-F238E27FC236}">
                <a16:creationId xmlns:a16="http://schemas.microsoft.com/office/drawing/2014/main" id="{D8F1ABE5-CA0A-289F-DE99-FDFA0E243D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9C6A373-B347-4716-B3C4-4A7947313710}" type="slidenum">
              <a:rPr lang="en-AU" smtClean="0"/>
              <a:t>‹#›</a:t>
            </a:fld>
            <a:endParaRPr lang="en-AU"/>
          </a:p>
        </p:txBody>
      </p:sp>
    </p:spTree>
    <p:extLst>
      <p:ext uri="{BB962C8B-B14F-4D97-AF65-F5344CB8AC3E}">
        <p14:creationId xmlns:p14="http://schemas.microsoft.com/office/powerpoint/2010/main" val="40865223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www.linkedin.com/in/sahil-shah-sahil-shah/"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F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945E0-D0B0-8284-A0C5-90834D5A5F3E}"/>
              </a:ext>
            </a:extLst>
          </p:cNvPr>
          <p:cNvSpPr>
            <a:spLocks noGrp="1"/>
          </p:cNvSpPr>
          <p:nvPr>
            <p:ph type="ctrTitle"/>
          </p:nvPr>
        </p:nvSpPr>
        <p:spPr>
          <a:xfrm>
            <a:off x="2384935" y="400712"/>
            <a:ext cx="7958278" cy="865957"/>
          </a:xfrm>
          <a:solidFill>
            <a:srgbClr val="D60F00"/>
          </a:solidFill>
        </p:spPr>
        <p:txBody>
          <a:bodyPr>
            <a:normAutofit fontScale="90000"/>
          </a:bodyPr>
          <a:lstStyle/>
          <a:p>
            <a:r>
              <a:rPr lang="en-AU" b="1" dirty="0">
                <a:solidFill>
                  <a:schemeClr val="bg1"/>
                </a:solidFill>
              </a:rPr>
              <a:t>Overview</a:t>
            </a:r>
          </a:p>
        </p:txBody>
      </p:sp>
      <p:sp>
        <p:nvSpPr>
          <p:cNvPr id="3" name="Subtitle 2">
            <a:extLst>
              <a:ext uri="{FF2B5EF4-FFF2-40B4-BE49-F238E27FC236}">
                <a16:creationId xmlns:a16="http://schemas.microsoft.com/office/drawing/2014/main" id="{D6906E7A-92EE-8231-AF9B-8F18EE90EE87}"/>
              </a:ext>
            </a:extLst>
          </p:cNvPr>
          <p:cNvSpPr>
            <a:spLocks noGrp="1"/>
          </p:cNvSpPr>
          <p:nvPr>
            <p:ph type="subTitle" idx="1"/>
          </p:nvPr>
        </p:nvSpPr>
        <p:spPr>
          <a:xfrm>
            <a:off x="0" y="2410320"/>
            <a:ext cx="12192000" cy="4297778"/>
          </a:xfrm>
          <a:solidFill>
            <a:srgbClr val="D60F00"/>
          </a:solidFill>
        </p:spPr>
        <p:txBody>
          <a:bodyPr>
            <a:normAutofit lnSpcReduction="10000"/>
          </a:bodyPr>
          <a:lstStyle/>
          <a:p>
            <a:endParaRPr lang="en-US" sz="4400" b="0" i="0" dirty="0">
              <a:solidFill>
                <a:schemeClr val="bg1"/>
              </a:solidFill>
              <a:effectLst/>
              <a:highlight>
                <a:srgbClr val="D60F00"/>
              </a:highlight>
              <a:latin typeface="-apple-system"/>
            </a:endParaRPr>
          </a:p>
          <a:p>
            <a:r>
              <a:rPr lang="en-US" sz="4400" b="0" i="0" dirty="0" err="1">
                <a:solidFill>
                  <a:schemeClr val="bg1"/>
                </a:solidFill>
                <a:effectLst/>
                <a:highlight>
                  <a:srgbClr val="D60F00"/>
                </a:highlight>
                <a:latin typeface="-apple-system"/>
              </a:rPr>
              <a:t>Mitron</a:t>
            </a:r>
            <a:r>
              <a:rPr lang="en-US" sz="4400" b="0" i="0" dirty="0">
                <a:solidFill>
                  <a:schemeClr val="bg1"/>
                </a:solidFill>
                <a:effectLst/>
                <a:highlight>
                  <a:srgbClr val="D60F00"/>
                </a:highlight>
                <a:latin typeface="-apple-system"/>
              </a:rPr>
              <a:t> Bank is a legacy financial institution headquartered in Hyderabad, want to introduce new features into their credit cards line to enhance their product offerings and reach into the financial market.</a:t>
            </a:r>
            <a:br>
              <a:rPr lang="en-US" sz="4400" b="0" i="0" dirty="0">
                <a:solidFill>
                  <a:schemeClr val="bg1"/>
                </a:solidFill>
                <a:effectLst/>
                <a:highlight>
                  <a:srgbClr val="D60F00"/>
                </a:highlight>
                <a:latin typeface="-apple-system"/>
              </a:rPr>
            </a:br>
            <a:endParaRPr lang="en-AU" sz="4400" dirty="0">
              <a:solidFill>
                <a:schemeClr val="bg1"/>
              </a:solidFill>
              <a:highlight>
                <a:srgbClr val="D60F00"/>
              </a:highlight>
            </a:endParaRPr>
          </a:p>
        </p:txBody>
      </p:sp>
      <p:pic>
        <p:nvPicPr>
          <p:cNvPr id="9" name="Picture 8">
            <a:extLst>
              <a:ext uri="{FF2B5EF4-FFF2-40B4-BE49-F238E27FC236}">
                <a16:creationId xmlns:a16="http://schemas.microsoft.com/office/drawing/2014/main" id="{7CD3B815-47C9-FFE4-07C9-EB2580FD011B}"/>
              </a:ext>
            </a:extLst>
          </p:cNvPr>
          <p:cNvPicPr>
            <a:picLocks noChangeAspect="1"/>
          </p:cNvPicPr>
          <p:nvPr/>
        </p:nvPicPr>
        <p:blipFill>
          <a:blip r:embed="rId3"/>
          <a:stretch>
            <a:fillRect/>
          </a:stretch>
        </p:blipFill>
        <p:spPr>
          <a:xfrm>
            <a:off x="0" y="40268"/>
            <a:ext cx="2050565" cy="1514902"/>
          </a:xfrm>
          <a:prstGeom prst="rect">
            <a:avLst/>
          </a:prstGeom>
        </p:spPr>
      </p:pic>
    </p:spTree>
    <p:extLst>
      <p:ext uri="{BB962C8B-B14F-4D97-AF65-F5344CB8AC3E}">
        <p14:creationId xmlns:p14="http://schemas.microsoft.com/office/powerpoint/2010/main" val="2202369288"/>
      </p:ext>
    </p:extLst>
  </p:cSld>
  <p:clrMapOvr>
    <a:masterClrMapping/>
  </p:clrMapOvr>
  <mc:AlternateContent xmlns:mc="http://schemas.openxmlformats.org/markup-compatibility/2006" xmlns:p14="http://schemas.microsoft.com/office/powerpoint/2010/main">
    <mc:Choice Requires="p14">
      <p:transition spd="slow" p14:dur="2000" advClick="0" advTm="28589"/>
    </mc:Choice>
    <mc:Fallback xmlns="">
      <p:transition spd="slow" advClick="0" advTm="28589"/>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6F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945E0-D0B0-8284-A0C5-90834D5A5F3E}"/>
              </a:ext>
            </a:extLst>
          </p:cNvPr>
          <p:cNvSpPr>
            <a:spLocks noGrp="1"/>
          </p:cNvSpPr>
          <p:nvPr>
            <p:ph type="ctrTitle"/>
          </p:nvPr>
        </p:nvSpPr>
        <p:spPr>
          <a:xfrm>
            <a:off x="2384935" y="400712"/>
            <a:ext cx="7958278" cy="865957"/>
          </a:xfrm>
          <a:solidFill>
            <a:srgbClr val="D60F00"/>
          </a:solidFill>
        </p:spPr>
        <p:txBody>
          <a:bodyPr>
            <a:normAutofit fontScale="90000"/>
          </a:bodyPr>
          <a:lstStyle/>
          <a:p>
            <a:r>
              <a:rPr lang="en-AU" b="1" dirty="0">
                <a:solidFill>
                  <a:schemeClr val="bg1"/>
                </a:solidFill>
              </a:rPr>
              <a:t>Objectives</a:t>
            </a:r>
          </a:p>
        </p:txBody>
      </p:sp>
      <p:sp>
        <p:nvSpPr>
          <p:cNvPr id="3" name="Subtitle 2">
            <a:extLst>
              <a:ext uri="{FF2B5EF4-FFF2-40B4-BE49-F238E27FC236}">
                <a16:creationId xmlns:a16="http://schemas.microsoft.com/office/drawing/2014/main" id="{D6906E7A-92EE-8231-AF9B-8F18EE90EE87}"/>
              </a:ext>
            </a:extLst>
          </p:cNvPr>
          <p:cNvSpPr>
            <a:spLocks noGrp="1"/>
          </p:cNvSpPr>
          <p:nvPr>
            <p:ph type="subTitle" idx="1"/>
          </p:nvPr>
        </p:nvSpPr>
        <p:spPr>
          <a:xfrm>
            <a:off x="0" y="2410320"/>
            <a:ext cx="12192000" cy="4297778"/>
          </a:xfrm>
          <a:solidFill>
            <a:srgbClr val="D60F00"/>
          </a:solidFill>
        </p:spPr>
        <p:txBody>
          <a:bodyPr>
            <a:normAutofit/>
          </a:bodyPr>
          <a:lstStyle/>
          <a:p>
            <a:endParaRPr lang="en-US" sz="4400" b="0" i="0" dirty="0">
              <a:solidFill>
                <a:schemeClr val="bg1"/>
              </a:solidFill>
              <a:effectLst/>
              <a:highlight>
                <a:srgbClr val="D60F00"/>
              </a:highlight>
              <a:latin typeface="-apple-system"/>
            </a:endParaRPr>
          </a:p>
          <a:p>
            <a:r>
              <a:rPr lang="en-US" sz="4400" b="0" i="0" dirty="0">
                <a:solidFill>
                  <a:schemeClr val="bg1"/>
                </a:solidFill>
                <a:effectLst/>
                <a:highlight>
                  <a:srgbClr val="D60F00"/>
                </a:highlight>
                <a:latin typeface="-apple-system"/>
              </a:rPr>
              <a:t>The objective is to analyze this data and provide actionable, data-driven recommendations to guide </a:t>
            </a:r>
            <a:r>
              <a:rPr lang="en-US" sz="4400" b="0" i="0" dirty="0" err="1">
                <a:solidFill>
                  <a:schemeClr val="bg1"/>
                </a:solidFill>
                <a:effectLst/>
                <a:highlight>
                  <a:srgbClr val="D60F00"/>
                </a:highlight>
                <a:latin typeface="-apple-system"/>
              </a:rPr>
              <a:t>Mitron</a:t>
            </a:r>
            <a:r>
              <a:rPr lang="en-US" sz="4400" b="0" i="0" dirty="0">
                <a:solidFill>
                  <a:schemeClr val="bg1"/>
                </a:solidFill>
                <a:effectLst/>
                <a:highlight>
                  <a:srgbClr val="D60F00"/>
                </a:highlight>
                <a:latin typeface="-apple-system"/>
              </a:rPr>
              <a:t> Bank in tailoring the new credit cards to customer needs and market trends.</a:t>
            </a:r>
            <a:endParaRPr lang="en-AU" sz="4400" dirty="0">
              <a:solidFill>
                <a:schemeClr val="bg1"/>
              </a:solidFill>
              <a:highlight>
                <a:srgbClr val="D60F00"/>
              </a:highlight>
            </a:endParaRPr>
          </a:p>
        </p:txBody>
      </p:sp>
      <p:pic>
        <p:nvPicPr>
          <p:cNvPr id="9" name="Picture 8">
            <a:extLst>
              <a:ext uri="{FF2B5EF4-FFF2-40B4-BE49-F238E27FC236}">
                <a16:creationId xmlns:a16="http://schemas.microsoft.com/office/drawing/2014/main" id="{7CD3B815-47C9-FFE4-07C9-EB2580FD011B}"/>
              </a:ext>
            </a:extLst>
          </p:cNvPr>
          <p:cNvPicPr>
            <a:picLocks noChangeAspect="1"/>
          </p:cNvPicPr>
          <p:nvPr/>
        </p:nvPicPr>
        <p:blipFill>
          <a:blip r:embed="rId2"/>
          <a:stretch>
            <a:fillRect/>
          </a:stretch>
        </p:blipFill>
        <p:spPr>
          <a:xfrm>
            <a:off x="0" y="40268"/>
            <a:ext cx="2050565" cy="1514902"/>
          </a:xfrm>
          <a:prstGeom prst="rect">
            <a:avLst/>
          </a:prstGeom>
        </p:spPr>
      </p:pic>
    </p:spTree>
    <p:extLst>
      <p:ext uri="{BB962C8B-B14F-4D97-AF65-F5344CB8AC3E}">
        <p14:creationId xmlns:p14="http://schemas.microsoft.com/office/powerpoint/2010/main" val="3047869393"/>
      </p:ext>
    </p:extLst>
  </p:cSld>
  <p:clrMapOvr>
    <a:masterClrMapping/>
  </p:clrMapOvr>
  <mc:AlternateContent xmlns:mc="http://schemas.openxmlformats.org/markup-compatibility/2006" xmlns:p14="http://schemas.microsoft.com/office/powerpoint/2010/main">
    <mc:Choice Requires="p14">
      <p:transition spd="slow" p14:dur="2000" advClick="0" advTm="16054"/>
    </mc:Choice>
    <mc:Fallback xmlns="">
      <p:transition spd="slow" advClick="0" advTm="16054"/>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6F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945E0-D0B0-8284-A0C5-90834D5A5F3E}"/>
              </a:ext>
            </a:extLst>
          </p:cNvPr>
          <p:cNvSpPr>
            <a:spLocks noGrp="1"/>
          </p:cNvSpPr>
          <p:nvPr>
            <p:ph type="ctrTitle"/>
          </p:nvPr>
        </p:nvSpPr>
        <p:spPr>
          <a:xfrm>
            <a:off x="2384935" y="400712"/>
            <a:ext cx="7958278" cy="865957"/>
          </a:xfrm>
          <a:solidFill>
            <a:srgbClr val="D60F00"/>
          </a:solidFill>
        </p:spPr>
        <p:txBody>
          <a:bodyPr>
            <a:normAutofit fontScale="90000"/>
          </a:bodyPr>
          <a:lstStyle/>
          <a:p>
            <a:r>
              <a:rPr lang="en-AU" b="1" dirty="0">
                <a:solidFill>
                  <a:schemeClr val="bg1"/>
                </a:solidFill>
              </a:rPr>
              <a:t>Problem Statement</a:t>
            </a:r>
          </a:p>
        </p:txBody>
      </p:sp>
      <p:sp>
        <p:nvSpPr>
          <p:cNvPr id="3" name="Subtitle 2">
            <a:extLst>
              <a:ext uri="{FF2B5EF4-FFF2-40B4-BE49-F238E27FC236}">
                <a16:creationId xmlns:a16="http://schemas.microsoft.com/office/drawing/2014/main" id="{D6906E7A-92EE-8231-AF9B-8F18EE90EE87}"/>
              </a:ext>
            </a:extLst>
          </p:cNvPr>
          <p:cNvSpPr>
            <a:spLocks noGrp="1"/>
          </p:cNvSpPr>
          <p:nvPr>
            <p:ph type="subTitle" idx="1"/>
          </p:nvPr>
        </p:nvSpPr>
        <p:spPr>
          <a:xfrm>
            <a:off x="0" y="1719618"/>
            <a:ext cx="12192000" cy="4988480"/>
          </a:xfrm>
          <a:solidFill>
            <a:srgbClr val="D60F00"/>
          </a:solidFill>
        </p:spPr>
        <p:txBody>
          <a:bodyPr>
            <a:noAutofit/>
          </a:bodyPr>
          <a:lstStyle/>
          <a:p>
            <a:pPr marL="342900" indent="-342900" algn="l">
              <a:buFont typeface="Arial" panose="020B0604020202020204" pitchFamily="34" charset="0"/>
              <a:buChar char="•"/>
            </a:pPr>
            <a:r>
              <a:rPr lang="en-US" sz="2000" b="1" i="0" dirty="0">
                <a:solidFill>
                  <a:schemeClr val="accent6"/>
                </a:solidFill>
                <a:effectLst/>
                <a:highlight>
                  <a:srgbClr val="D60F00"/>
                </a:highlight>
                <a:latin typeface="-apple-system"/>
              </a:rPr>
              <a:t>Demographic classification</a:t>
            </a:r>
            <a:r>
              <a:rPr lang="en-US" sz="2000" b="0" i="0" dirty="0">
                <a:solidFill>
                  <a:schemeClr val="accent6"/>
                </a:solidFill>
                <a:effectLst/>
                <a:highlight>
                  <a:srgbClr val="D60F00"/>
                </a:highlight>
                <a:latin typeface="-apple-system"/>
              </a:rPr>
              <a:t>: </a:t>
            </a:r>
            <a:r>
              <a:rPr lang="en-US" sz="2000" b="0" i="0" dirty="0">
                <a:solidFill>
                  <a:schemeClr val="bg1"/>
                </a:solidFill>
                <a:effectLst/>
                <a:highlight>
                  <a:srgbClr val="D60F00"/>
                </a:highlight>
                <a:latin typeface="-apple-system"/>
              </a:rPr>
              <a:t>Classify the customers based on available demography such as age group, gender, occupation etc. and provide insights based on them.</a:t>
            </a:r>
          </a:p>
          <a:p>
            <a:pPr marL="342900" indent="-342900" algn="l">
              <a:buFont typeface="Arial" panose="020B0604020202020204" pitchFamily="34" charset="0"/>
              <a:buChar char="•"/>
            </a:pPr>
            <a:r>
              <a:rPr lang="en-US" sz="2000" b="1" i="0" dirty="0">
                <a:solidFill>
                  <a:srgbClr val="00B050"/>
                </a:solidFill>
                <a:effectLst/>
                <a:highlight>
                  <a:srgbClr val="D60F00"/>
                </a:highlight>
                <a:latin typeface="-apple-system"/>
              </a:rPr>
              <a:t>Avg income </a:t>
            </a:r>
            <a:r>
              <a:rPr lang="en-US" sz="2000" b="1" i="0" dirty="0" err="1">
                <a:solidFill>
                  <a:srgbClr val="00B050"/>
                </a:solidFill>
                <a:effectLst/>
                <a:highlight>
                  <a:srgbClr val="D60F00"/>
                </a:highlight>
                <a:latin typeface="-apple-system"/>
              </a:rPr>
              <a:t>utilisation</a:t>
            </a:r>
            <a:r>
              <a:rPr lang="en-US" sz="2000" b="1" i="0" dirty="0">
                <a:solidFill>
                  <a:srgbClr val="00B050"/>
                </a:solidFill>
                <a:effectLst/>
                <a:highlight>
                  <a:srgbClr val="D60F00"/>
                </a:highlight>
                <a:latin typeface="-apple-system"/>
              </a:rPr>
              <a:t> %: </a:t>
            </a:r>
            <a:r>
              <a:rPr lang="en-US" sz="2000" b="0" i="0" dirty="0">
                <a:solidFill>
                  <a:schemeClr val="bg1"/>
                </a:solidFill>
                <a:effectLst/>
                <a:highlight>
                  <a:srgbClr val="D60F00"/>
                </a:highlight>
                <a:latin typeface="-apple-system"/>
              </a:rPr>
              <a:t>Find the average income </a:t>
            </a:r>
            <a:r>
              <a:rPr lang="en-US" sz="2000" b="0" i="0" dirty="0" err="1">
                <a:solidFill>
                  <a:schemeClr val="bg1"/>
                </a:solidFill>
                <a:effectLst/>
                <a:highlight>
                  <a:srgbClr val="D60F00"/>
                </a:highlight>
                <a:latin typeface="-apple-system"/>
              </a:rPr>
              <a:t>utilisation</a:t>
            </a:r>
            <a:r>
              <a:rPr lang="en-US" sz="2000" b="0" i="0" dirty="0">
                <a:solidFill>
                  <a:schemeClr val="bg1"/>
                </a:solidFill>
                <a:effectLst/>
                <a:highlight>
                  <a:srgbClr val="D60F00"/>
                </a:highlight>
                <a:latin typeface="-apple-system"/>
              </a:rPr>
              <a:t> % of customers (</a:t>
            </a:r>
            <a:r>
              <a:rPr lang="en-US" sz="2000" b="0" i="0" dirty="0" err="1">
                <a:solidFill>
                  <a:schemeClr val="bg1"/>
                </a:solidFill>
                <a:effectLst/>
                <a:highlight>
                  <a:srgbClr val="D60F00"/>
                </a:highlight>
                <a:latin typeface="-apple-system"/>
              </a:rPr>
              <a:t>avg_spends</a:t>
            </a:r>
            <a:r>
              <a:rPr lang="en-US" sz="2000" b="0" i="0" dirty="0">
                <a:solidFill>
                  <a:schemeClr val="bg1"/>
                </a:solidFill>
                <a:effectLst/>
                <a:highlight>
                  <a:srgbClr val="D60F00"/>
                </a:highlight>
                <a:latin typeface="-apple-system"/>
              </a:rPr>
              <a:t>/</a:t>
            </a:r>
            <a:r>
              <a:rPr lang="en-US" sz="2000" b="0" i="0" dirty="0" err="1">
                <a:solidFill>
                  <a:schemeClr val="bg1"/>
                </a:solidFill>
                <a:effectLst/>
                <a:highlight>
                  <a:srgbClr val="D60F00"/>
                </a:highlight>
                <a:latin typeface="-apple-system"/>
              </a:rPr>
              <a:t>avg_income</a:t>
            </a:r>
            <a:r>
              <a:rPr lang="en-US" sz="2000" b="0" i="0" dirty="0">
                <a:solidFill>
                  <a:schemeClr val="bg1"/>
                </a:solidFill>
                <a:effectLst/>
                <a:highlight>
                  <a:srgbClr val="D60F00"/>
                </a:highlight>
                <a:latin typeface="-apple-system"/>
              </a:rPr>
              <a:t>). This will be your key metric. The higher the average income </a:t>
            </a:r>
            <a:r>
              <a:rPr lang="en-US" sz="2000" b="0" i="0" dirty="0" err="1">
                <a:solidFill>
                  <a:schemeClr val="bg1"/>
                </a:solidFill>
                <a:effectLst/>
                <a:highlight>
                  <a:srgbClr val="D60F00"/>
                </a:highlight>
                <a:latin typeface="-apple-system"/>
              </a:rPr>
              <a:t>utilisation</a:t>
            </a:r>
            <a:r>
              <a:rPr lang="en-US" sz="2000" b="0" i="0" dirty="0">
                <a:solidFill>
                  <a:schemeClr val="bg1"/>
                </a:solidFill>
                <a:effectLst/>
                <a:highlight>
                  <a:srgbClr val="D60F00"/>
                </a:highlight>
                <a:latin typeface="-apple-system"/>
              </a:rPr>
              <a:t> %, the more is their likelihood to use credit cards.</a:t>
            </a:r>
          </a:p>
          <a:p>
            <a:pPr marL="342900" indent="-342900" algn="l">
              <a:buFont typeface="Arial" panose="020B0604020202020204" pitchFamily="34" charset="0"/>
              <a:buChar char="•"/>
            </a:pPr>
            <a:r>
              <a:rPr lang="en-US" sz="2000" b="1" i="0" dirty="0">
                <a:solidFill>
                  <a:schemeClr val="accent6"/>
                </a:solidFill>
                <a:effectLst/>
                <a:highlight>
                  <a:srgbClr val="D60F00"/>
                </a:highlight>
                <a:latin typeface="-apple-system"/>
              </a:rPr>
              <a:t>Spending Insights</a:t>
            </a:r>
            <a:r>
              <a:rPr lang="en-US" sz="2000" b="0" i="0" dirty="0">
                <a:solidFill>
                  <a:schemeClr val="accent6"/>
                </a:solidFill>
                <a:effectLst/>
                <a:highlight>
                  <a:srgbClr val="D60F00"/>
                </a:highlight>
                <a:latin typeface="-apple-system"/>
              </a:rPr>
              <a:t>: </a:t>
            </a:r>
            <a:r>
              <a:rPr lang="en-US" sz="2000" b="0" i="0" dirty="0">
                <a:solidFill>
                  <a:schemeClr val="bg1"/>
                </a:solidFill>
                <a:effectLst/>
                <a:highlight>
                  <a:srgbClr val="D60F00"/>
                </a:highlight>
                <a:latin typeface="-apple-system"/>
              </a:rPr>
              <a:t>Where do people spend money the most? Does it have any impact due to occupation, gender, city, age etc.? This can help you to add relevant credit card features for specific target groups.</a:t>
            </a:r>
          </a:p>
          <a:p>
            <a:pPr marL="342900" indent="-342900" algn="l">
              <a:buFont typeface="Arial" panose="020B0604020202020204" pitchFamily="34" charset="0"/>
              <a:buChar char="•"/>
            </a:pPr>
            <a:r>
              <a:rPr lang="en-US" sz="2000" b="1" i="0" dirty="0">
                <a:solidFill>
                  <a:schemeClr val="accent6"/>
                </a:solidFill>
                <a:effectLst/>
                <a:highlight>
                  <a:srgbClr val="D60F00"/>
                </a:highlight>
                <a:latin typeface="-apple-system"/>
              </a:rPr>
              <a:t>Key Customer Segments</a:t>
            </a:r>
            <a:r>
              <a:rPr lang="en-US" sz="2000" b="0" i="0" dirty="0">
                <a:solidFill>
                  <a:schemeClr val="accent6"/>
                </a:solidFill>
                <a:effectLst/>
                <a:highlight>
                  <a:srgbClr val="D60F00"/>
                </a:highlight>
                <a:latin typeface="-apple-system"/>
              </a:rPr>
              <a:t>:</a:t>
            </a:r>
            <a:r>
              <a:rPr lang="en-US" sz="2000" b="0" i="0" dirty="0">
                <a:solidFill>
                  <a:schemeClr val="bg1"/>
                </a:solidFill>
                <a:effectLst/>
                <a:highlight>
                  <a:srgbClr val="D60F00"/>
                </a:highlight>
                <a:latin typeface="-apple-system"/>
              </a:rPr>
              <a:t> By doing above, you should be able to identify and profile key customer segments that are likely to be the highest-value users of the new credit cards. This includes understanding their demographics, spending </a:t>
            </a:r>
            <a:r>
              <a:rPr lang="en-US" sz="2000" b="0" i="0" dirty="0" err="1">
                <a:solidFill>
                  <a:schemeClr val="bg1"/>
                </a:solidFill>
                <a:effectLst/>
                <a:highlight>
                  <a:srgbClr val="D60F00"/>
                </a:highlight>
                <a:latin typeface="-apple-system"/>
              </a:rPr>
              <a:t>behaviours</a:t>
            </a:r>
            <a:r>
              <a:rPr lang="en-US" sz="2000" b="0" i="0" dirty="0">
                <a:solidFill>
                  <a:schemeClr val="bg1"/>
                </a:solidFill>
                <a:effectLst/>
                <a:highlight>
                  <a:srgbClr val="D60F00"/>
                </a:highlight>
                <a:latin typeface="-apple-system"/>
              </a:rPr>
              <a:t>, and financial preferences.</a:t>
            </a:r>
          </a:p>
          <a:p>
            <a:pPr marL="342900" indent="-342900" algn="l">
              <a:buFont typeface="Arial" panose="020B0604020202020204" pitchFamily="34" charset="0"/>
              <a:buChar char="•"/>
            </a:pPr>
            <a:r>
              <a:rPr lang="en-US" sz="2000" b="1" i="0" dirty="0">
                <a:solidFill>
                  <a:schemeClr val="accent6"/>
                </a:solidFill>
                <a:effectLst/>
                <a:highlight>
                  <a:srgbClr val="D60F00"/>
                </a:highlight>
                <a:latin typeface="-apple-system"/>
              </a:rPr>
              <a:t>Credit Card Feature Recommendations</a:t>
            </a:r>
            <a:r>
              <a:rPr lang="en-US" sz="2000" b="0" i="0" dirty="0">
                <a:solidFill>
                  <a:schemeClr val="accent6"/>
                </a:solidFill>
                <a:effectLst/>
                <a:highlight>
                  <a:srgbClr val="D60F00"/>
                </a:highlight>
                <a:latin typeface="-apple-system"/>
              </a:rPr>
              <a:t>:</a:t>
            </a:r>
            <a:r>
              <a:rPr lang="en-US" sz="2000" b="0" i="0" dirty="0">
                <a:solidFill>
                  <a:schemeClr val="bg1"/>
                </a:solidFill>
                <a:effectLst/>
                <a:highlight>
                  <a:srgbClr val="D60F00"/>
                </a:highlight>
                <a:latin typeface="-apple-system"/>
              </a:rPr>
              <a:t> Provide recommendations on what key features should be included in the credit card which will improve the likelihood of credit card usage. This should be backed by the insights from data provided and also some secondary research on the internet for this.</a:t>
            </a:r>
          </a:p>
        </p:txBody>
      </p:sp>
      <p:pic>
        <p:nvPicPr>
          <p:cNvPr id="9" name="Picture 8">
            <a:extLst>
              <a:ext uri="{FF2B5EF4-FFF2-40B4-BE49-F238E27FC236}">
                <a16:creationId xmlns:a16="http://schemas.microsoft.com/office/drawing/2014/main" id="{7CD3B815-47C9-FFE4-07C9-EB2580FD011B}"/>
              </a:ext>
            </a:extLst>
          </p:cNvPr>
          <p:cNvPicPr>
            <a:picLocks noChangeAspect="1"/>
          </p:cNvPicPr>
          <p:nvPr/>
        </p:nvPicPr>
        <p:blipFill>
          <a:blip r:embed="rId2"/>
          <a:stretch>
            <a:fillRect/>
          </a:stretch>
        </p:blipFill>
        <p:spPr>
          <a:xfrm>
            <a:off x="0" y="40268"/>
            <a:ext cx="2050565" cy="1514902"/>
          </a:xfrm>
          <a:prstGeom prst="rect">
            <a:avLst/>
          </a:prstGeom>
        </p:spPr>
      </p:pic>
    </p:spTree>
    <p:extLst>
      <p:ext uri="{BB962C8B-B14F-4D97-AF65-F5344CB8AC3E}">
        <p14:creationId xmlns:p14="http://schemas.microsoft.com/office/powerpoint/2010/main" val="1128032415"/>
      </p:ext>
    </p:extLst>
  </p:cSld>
  <p:clrMapOvr>
    <a:masterClrMapping/>
  </p:clrMapOvr>
  <mc:AlternateContent xmlns:mc="http://schemas.openxmlformats.org/markup-compatibility/2006" xmlns:p14="http://schemas.microsoft.com/office/powerpoint/2010/main">
    <mc:Choice Requires="p14">
      <p:transition spd="slow" p14:dur="2000" advClick="0" advTm="155881"/>
    </mc:Choice>
    <mc:Fallback xmlns="">
      <p:transition spd="slow" advClick="0" advTm="155881"/>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6F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945E0-D0B0-8284-A0C5-90834D5A5F3E}"/>
              </a:ext>
            </a:extLst>
          </p:cNvPr>
          <p:cNvSpPr>
            <a:spLocks noGrp="1"/>
          </p:cNvSpPr>
          <p:nvPr>
            <p:ph type="ctrTitle"/>
          </p:nvPr>
        </p:nvSpPr>
        <p:spPr>
          <a:xfrm>
            <a:off x="2384935" y="400712"/>
            <a:ext cx="7958278" cy="865957"/>
          </a:xfrm>
          <a:solidFill>
            <a:srgbClr val="D60F00"/>
          </a:solidFill>
        </p:spPr>
        <p:txBody>
          <a:bodyPr>
            <a:normAutofit fontScale="90000"/>
          </a:bodyPr>
          <a:lstStyle/>
          <a:p>
            <a:r>
              <a:rPr lang="en-AU" b="1" dirty="0">
                <a:solidFill>
                  <a:schemeClr val="bg1"/>
                </a:solidFill>
              </a:rPr>
              <a:t>Measure Used</a:t>
            </a:r>
          </a:p>
        </p:txBody>
      </p:sp>
      <p:pic>
        <p:nvPicPr>
          <p:cNvPr id="9" name="Picture 8">
            <a:extLst>
              <a:ext uri="{FF2B5EF4-FFF2-40B4-BE49-F238E27FC236}">
                <a16:creationId xmlns:a16="http://schemas.microsoft.com/office/drawing/2014/main" id="{7CD3B815-47C9-FFE4-07C9-EB2580FD011B}"/>
              </a:ext>
            </a:extLst>
          </p:cNvPr>
          <p:cNvPicPr>
            <a:picLocks noChangeAspect="1"/>
          </p:cNvPicPr>
          <p:nvPr/>
        </p:nvPicPr>
        <p:blipFill>
          <a:blip r:embed="rId2"/>
          <a:stretch>
            <a:fillRect/>
          </a:stretch>
        </p:blipFill>
        <p:spPr>
          <a:xfrm>
            <a:off x="0" y="40268"/>
            <a:ext cx="2050565" cy="1514902"/>
          </a:xfrm>
          <a:prstGeom prst="rect">
            <a:avLst/>
          </a:prstGeom>
        </p:spPr>
      </p:pic>
      <p:pic>
        <p:nvPicPr>
          <p:cNvPr id="5" name="Picture 4">
            <a:extLst>
              <a:ext uri="{FF2B5EF4-FFF2-40B4-BE49-F238E27FC236}">
                <a16:creationId xmlns:a16="http://schemas.microsoft.com/office/drawing/2014/main" id="{5C99E9EB-2E4B-808E-6128-92BB9BCF2B43}"/>
              </a:ext>
            </a:extLst>
          </p:cNvPr>
          <p:cNvPicPr>
            <a:picLocks noChangeAspect="1"/>
          </p:cNvPicPr>
          <p:nvPr/>
        </p:nvPicPr>
        <p:blipFill>
          <a:blip r:embed="rId3"/>
          <a:stretch>
            <a:fillRect/>
          </a:stretch>
        </p:blipFill>
        <p:spPr>
          <a:xfrm>
            <a:off x="2384935" y="1563690"/>
            <a:ext cx="3778445" cy="4988480"/>
          </a:xfrm>
          <a:prstGeom prst="rect">
            <a:avLst/>
          </a:prstGeom>
        </p:spPr>
      </p:pic>
      <p:pic>
        <p:nvPicPr>
          <p:cNvPr id="7" name="Picture 6">
            <a:extLst>
              <a:ext uri="{FF2B5EF4-FFF2-40B4-BE49-F238E27FC236}">
                <a16:creationId xmlns:a16="http://schemas.microsoft.com/office/drawing/2014/main" id="{7F269FBB-7129-6923-45DA-0E79FA29D6E4}"/>
              </a:ext>
            </a:extLst>
          </p:cNvPr>
          <p:cNvPicPr>
            <a:picLocks noChangeAspect="1"/>
          </p:cNvPicPr>
          <p:nvPr/>
        </p:nvPicPr>
        <p:blipFill>
          <a:blip r:embed="rId4"/>
          <a:stretch>
            <a:fillRect/>
          </a:stretch>
        </p:blipFill>
        <p:spPr>
          <a:xfrm>
            <a:off x="6564768" y="1563690"/>
            <a:ext cx="3778445" cy="4893598"/>
          </a:xfrm>
          <a:prstGeom prst="rect">
            <a:avLst/>
          </a:prstGeom>
        </p:spPr>
      </p:pic>
    </p:spTree>
    <p:extLst>
      <p:ext uri="{BB962C8B-B14F-4D97-AF65-F5344CB8AC3E}">
        <p14:creationId xmlns:p14="http://schemas.microsoft.com/office/powerpoint/2010/main" val="2484058109"/>
      </p:ext>
    </p:extLst>
  </p:cSld>
  <p:clrMapOvr>
    <a:masterClrMapping/>
  </p:clrMapOvr>
  <mc:AlternateContent xmlns:mc="http://schemas.openxmlformats.org/markup-compatibility/2006" xmlns:p14="http://schemas.microsoft.com/office/powerpoint/2010/main">
    <mc:Choice Requires="p14">
      <p:transition spd="slow" p14:dur="2000" advClick="0" advTm="1000"/>
    </mc:Choice>
    <mc:Fallback xmlns="">
      <p:transition spd="slow" advClick="0" advTm="1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6F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945E0-D0B0-8284-A0C5-90834D5A5F3E}"/>
              </a:ext>
            </a:extLst>
          </p:cNvPr>
          <p:cNvSpPr>
            <a:spLocks noGrp="1"/>
          </p:cNvSpPr>
          <p:nvPr>
            <p:ph type="ctrTitle"/>
          </p:nvPr>
        </p:nvSpPr>
        <p:spPr>
          <a:xfrm>
            <a:off x="2384935" y="400712"/>
            <a:ext cx="7958278" cy="865957"/>
          </a:xfrm>
          <a:solidFill>
            <a:srgbClr val="D60F00"/>
          </a:solidFill>
        </p:spPr>
        <p:txBody>
          <a:bodyPr>
            <a:normAutofit/>
          </a:bodyPr>
          <a:lstStyle/>
          <a:p>
            <a:r>
              <a:rPr lang="en-AU" sz="3600" b="1" dirty="0">
                <a:solidFill>
                  <a:schemeClr val="bg1"/>
                </a:solidFill>
              </a:rPr>
              <a:t>Demographic Analysis Insights</a:t>
            </a:r>
          </a:p>
        </p:txBody>
      </p:sp>
      <p:sp>
        <p:nvSpPr>
          <p:cNvPr id="3" name="Subtitle 2">
            <a:extLst>
              <a:ext uri="{FF2B5EF4-FFF2-40B4-BE49-F238E27FC236}">
                <a16:creationId xmlns:a16="http://schemas.microsoft.com/office/drawing/2014/main" id="{D6906E7A-92EE-8231-AF9B-8F18EE90EE87}"/>
              </a:ext>
            </a:extLst>
          </p:cNvPr>
          <p:cNvSpPr>
            <a:spLocks noGrp="1"/>
          </p:cNvSpPr>
          <p:nvPr>
            <p:ph type="subTitle" idx="1"/>
          </p:nvPr>
        </p:nvSpPr>
        <p:spPr>
          <a:xfrm>
            <a:off x="0" y="1719618"/>
            <a:ext cx="12192000" cy="4988480"/>
          </a:xfrm>
          <a:solidFill>
            <a:srgbClr val="D60F00"/>
          </a:solidFill>
        </p:spPr>
        <p:txBody>
          <a:bodyPr>
            <a:noAutofit/>
          </a:bodyPr>
          <a:lstStyle/>
          <a:p>
            <a:pPr lvl="2" algn="l"/>
            <a:endParaRPr lang="en-US" sz="3400" b="0" i="0" dirty="0">
              <a:solidFill>
                <a:schemeClr val="accent6"/>
              </a:solidFill>
              <a:effectLst/>
              <a:highlight>
                <a:srgbClr val="D60F00"/>
              </a:highlight>
              <a:latin typeface="-apple-system"/>
            </a:endParaRPr>
          </a:p>
          <a:p>
            <a:pPr marL="1371600" lvl="2" indent="-457200" algn="l">
              <a:buFont typeface="Wingdings" panose="05000000000000000000" pitchFamily="2" charset="2"/>
              <a:buChar char="v"/>
            </a:pPr>
            <a:r>
              <a:rPr lang="en-US" sz="3400" b="0" i="0" dirty="0">
                <a:solidFill>
                  <a:schemeClr val="accent6"/>
                </a:solidFill>
                <a:effectLst/>
                <a:highlight>
                  <a:srgbClr val="D60F00"/>
                </a:highlight>
                <a:latin typeface="-apple-system"/>
              </a:rPr>
              <a:t>Total Customers: </a:t>
            </a:r>
            <a:r>
              <a:rPr lang="en-US" sz="3400" b="0" i="0" dirty="0">
                <a:solidFill>
                  <a:schemeClr val="bg1"/>
                </a:solidFill>
                <a:effectLst/>
                <a:highlight>
                  <a:srgbClr val="D60F00"/>
                </a:highlight>
                <a:latin typeface="-apple-system"/>
              </a:rPr>
              <a:t>4000</a:t>
            </a:r>
          </a:p>
          <a:p>
            <a:pPr marL="1371600" lvl="2" indent="-457200" algn="l">
              <a:buFont typeface="Wingdings" panose="05000000000000000000" pitchFamily="2" charset="2"/>
              <a:buChar char="v"/>
            </a:pPr>
            <a:r>
              <a:rPr lang="en-US" sz="3400" b="0" i="0" dirty="0">
                <a:solidFill>
                  <a:schemeClr val="accent6"/>
                </a:solidFill>
                <a:effectLst/>
                <a:highlight>
                  <a:srgbClr val="D60F00"/>
                </a:highlight>
                <a:latin typeface="-apple-system"/>
              </a:rPr>
              <a:t>Gender Distribution: </a:t>
            </a:r>
            <a:r>
              <a:rPr lang="en-US" sz="3400" b="0" i="0" dirty="0">
                <a:solidFill>
                  <a:schemeClr val="bg1"/>
                </a:solidFill>
                <a:effectLst/>
                <a:highlight>
                  <a:srgbClr val="D60F00"/>
                </a:highlight>
                <a:latin typeface="-apple-system"/>
              </a:rPr>
              <a:t>Males (64.93%) Females (35.08%)</a:t>
            </a:r>
          </a:p>
          <a:p>
            <a:pPr marL="1371600" lvl="2" indent="-457200" algn="l">
              <a:buFont typeface="Wingdings" panose="05000000000000000000" pitchFamily="2" charset="2"/>
              <a:buChar char="v"/>
            </a:pPr>
            <a:r>
              <a:rPr lang="en-US" sz="3400" b="0" i="0" dirty="0">
                <a:solidFill>
                  <a:schemeClr val="accent6"/>
                </a:solidFill>
                <a:effectLst/>
                <a:highlight>
                  <a:srgbClr val="D60F00"/>
                </a:highlight>
                <a:latin typeface="-apple-system"/>
              </a:rPr>
              <a:t>Age Group Distribution: </a:t>
            </a:r>
            <a:r>
              <a:rPr lang="en-US" sz="3400" b="0" i="0" dirty="0">
                <a:solidFill>
                  <a:schemeClr val="bg1"/>
                </a:solidFill>
                <a:effectLst/>
                <a:highlight>
                  <a:srgbClr val="D60F00"/>
                </a:highlight>
                <a:latin typeface="-apple-system"/>
              </a:rPr>
              <a:t>Highest in 25-35 (1498)</a:t>
            </a:r>
          </a:p>
          <a:p>
            <a:pPr marL="1371600" lvl="2" indent="-457200" algn="l">
              <a:buFont typeface="Wingdings" panose="05000000000000000000" pitchFamily="2" charset="2"/>
              <a:buChar char="v"/>
            </a:pPr>
            <a:r>
              <a:rPr lang="en-US" sz="3400" b="0" i="0" dirty="0">
                <a:solidFill>
                  <a:schemeClr val="accent6"/>
                </a:solidFill>
                <a:effectLst/>
                <a:highlight>
                  <a:srgbClr val="D60F00"/>
                </a:highlight>
                <a:latin typeface="-apple-system"/>
              </a:rPr>
              <a:t>City-wise Distribution: </a:t>
            </a:r>
            <a:r>
              <a:rPr lang="en-US" sz="3400" b="0" i="0" dirty="0">
                <a:solidFill>
                  <a:schemeClr val="bg1"/>
                </a:solidFill>
                <a:effectLst/>
                <a:highlight>
                  <a:srgbClr val="D60F00"/>
                </a:highlight>
                <a:latin typeface="-apple-system"/>
              </a:rPr>
              <a:t>Mumbai leads with 1078 customers.</a:t>
            </a:r>
          </a:p>
          <a:p>
            <a:pPr marL="1371600" lvl="2" indent="-457200" algn="l">
              <a:buFont typeface="Wingdings" panose="05000000000000000000" pitchFamily="2" charset="2"/>
              <a:buChar char="v"/>
            </a:pPr>
            <a:r>
              <a:rPr lang="en-US" sz="3400" b="0" i="0" dirty="0">
                <a:solidFill>
                  <a:schemeClr val="accent6"/>
                </a:solidFill>
                <a:effectLst/>
                <a:highlight>
                  <a:srgbClr val="D60F00"/>
                </a:highlight>
                <a:latin typeface="-apple-system"/>
              </a:rPr>
              <a:t>Occupation-wise Distribution: </a:t>
            </a:r>
            <a:r>
              <a:rPr lang="en-US" sz="3400" b="0" i="0" dirty="0">
                <a:solidFill>
                  <a:schemeClr val="bg1"/>
                </a:solidFill>
                <a:effectLst/>
                <a:highlight>
                  <a:srgbClr val="D60F00"/>
                </a:highlight>
                <a:latin typeface="-apple-system"/>
              </a:rPr>
              <a:t>Salaried IT Employees highest (1294)</a:t>
            </a:r>
          </a:p>
          <a:p>
            <a:pPr marL="1371600" lvl="2" indent="-457200" algn="l">
              <a:buFont typeface="Wingdings" panose="05000000000000000000" pitchFamily="2" charset="2"/>
              <a:buChar char="v"/>
            </a:pPr>
            <a:r>
              <a:rPr lang="en-US" sz="3400" b="0" i="0" dirty="0">
                <a:solidFill>
                  <a:schemeClr val="bg1"/>
                </a:solidFill>
                <a:effectLst/>
                <a:highlight>
                  <a:srgbClr val="D60F00"/>
                </a:highlight>
                <a:latin typeface="-apple-system"/>
              </a:rPr>
              <a:t> </a:t>
            </a:r>
            <a:r>
              <a:rPr lang="en-US" sz="3400" b="0" i="0" dirty="0">
                <a:solidFill>
                  <a:schemeClr val="accent6"/>
                </a:solidFill>
                <a:effectLst/>
                <a:highlight>
                  <a:srgbClr val="D60F00"/>
                </a:highlight>
                <a:latin typeface="-apple-system"/>
              </a:rPr>
              <a:t>Marital Status Distribution: </a:t>
            </a:r>
            <a:r>
              <a:rPr lang="en-US" sz="3400" b="0" i="0" dirty="0">
                <a:solidFill>
                  <a:schemeClr val="bg1"/>
                </a:solidFill>
                <a:effectLst/>
                <a:highlight>
                  <a:srgbClr val="D60F00"/>
                </a:highlight>
                <a:latin typeface="-apple-system"/>
              </a:rPr>
              <a:t>Married Customers (78.41%)</a:t>
            </a:r>
          </a:p>
        </p:txBody>
      </p:sp>
      <p:pic>
        <p:nvPicPr>
          <p:cNvPr id="9" name="Picture 8">
            <a:extLst>
              <a:ext uri="{FF2B5EF4-FFF2-40B4-BE49-F238E27FC236}">
                <a16:creationId xmlns:a16="http://schemas.microsoft.com/office/drawing/2014/main" id="{7CD3B815-47C9-FFE4-07C9-EB2580FD011B}"/>
              </a:ext>
            </a:extLst>
          </p:cNvPr>
          <p:cNvPicPr>
            <a:picLocks noChangeAspect="1"/>
          </p:cNvPicPr>
          <p:nvPr/>
        </p:nvPicPr>
        <p:blipFill>
          <a:blip r:embed="rId3"/>
          <a:stretch>
            <a:fillRect/>
          </a:stretch>
        </p:blipFill>
        <p:spPr>
          <a:xfrm>
            <a:off x="0" y="40268"/>
            <a:ext cx="2050565" cy="1514902"/>
          </a:xfrm>
          <a:prstGeom prst="rect">
            <a:avLst/>
          </a:prstGeom>
        </p:spPr>
      </p:pic>
    </p:spTree>
    <p:extLst>
      <p:ext uri="{BB962C8B-B14F-4D97-AF65-F5344CB8AC3E}">
        <p14:creationId xmlns:p14="http://schemas.microsoft.com/office/powerpoint/2010/main" val="596512993"/>
      </p:ext>
    </p:extLst>
  </p:cSld>
  <p:clrMapOvr>
    <a:masterClrMapping/>
  </p:clrMapOvr>
  <mc:AlternateContent xmlns:mc="http://schemas.openxmlformats.org/markup-compatibility/2006" xmlns:p14="http://schemas.microsoft.com/office/powerpoint/2010/main">
    <mc:Choice Requires="p14">
      <p:transition spd="slow" p14:dur="2000" advClick="0" advTm="1500"/>
    </mc:Choice>
    <mc:Fallback xmlns="">
      <p:transition spd="slow" advClick="0" advTm="15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6F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945E0-D0B0-8284-A0C5-90834D5A5F3E}"/>
              </a:ext>
            </a:extLst>
          </p:cNvPr>
          <p:cNvSpPr>
            <a:spLocks noGrp="1"/>
          </p:cNvSpPr>
          <p:nvPr>
            <p:ph type="ctrTitle"/>
          </p:nvPr>
        </p:nvSpPr>
        <p:spPr>
          <a:xfrm>
            <a:off x="2384935" y="400712"/>
            <a:ext cx="7958278" cy="865957"/>
          </a:xfrm>
          <a:solidFill>
            <a:srgbClr val="D60F00"/>
          </a:solidFill>
        </p:spPr>
        <p:txBody>
          <a:bodyPr>
            <a:normAutofit/>
          </a:bodyPr>
          <a:lstStyle/>
          <a:p>
            <a:r>
              <a:rPr lang="en-AU" sz="3600" b="1" dirty="0">
                <a:solidFill>
                  <a:schemeClr val="bg1"/>
                </a:solidFill>
              </a:rPr>
              <a:t>Spend Analysis Insights</a:t>
            </a:r>
          </a:p>
        </p:txBody>
      </p:sp>
      <p:sp>
        <p:nvSpPr>
          <p:cNvPr id="3" name="Subtitle 2">
            <a:extLst>
              <a:ext uri="{FF2B5EF4-FFF2-40B4-BE49-F238E27FC236}">
                <a16:creationId xmlns:a16="http://schemas.microsoft.com/office/drawing/2014/main" id="{D6906E7A-92EE-8231-AF9B-8F18EE90EE87}"/>
              </a:ext>
            </a:extLst>
          </p:cNvPr>
          <p:cNvSpPr>
            <a:spLocks noGrp="1"/>
          </p:cNvSpPr>
          <p:nvPr>
            <p:ph type="subTitle" idx="1"/>
          </p:nvPr>
        </p:nvSpPr>
        <p:spPr>
          <a:xfrm>
            <a:off x="0" y="1719618"/>
            <a:ext cx="12192000" cy="4988480"/>
          </a:xfrm>
          <a:solidFill>
            <a:srgbClr val="D60F00"/>
          </a:solidFill>
        </p:spPr>
        <p:txBody>
          <a:bodyPr>
            <a:noAutofit/>
          </a:bodyPr>
          <a:lstStyle/>
          <a:p>
            <a:pPr lvl="2" algn="l"/>
            <a:r>
              <a:rPr lang="en-US" sz="2800" b="0" i="0" dirty="0">
                <a:solidFill>
                  <a:schemeClr val="accent6"/>
                </a:solidFill>
                <a:effectLst/>
                <a:highlight>
                  <a:srgbClr val="D60F00"/>
                </a:highlight>
                <a:latin typeface="-apple-system"/>
              </a:rPr>
              <a:t>Avg Income Utilization: </a:t>
            </a:r>
            <a:r>
              <a:rPr lang="en-US" sz="2800" b="0" i="0" dirty="0">
                <a:solidFill>
                  <a:schemeClr val="bg1"/>
                </a:solidFill>
                <a:effectLst/>
                <a:highlight>
                  <a:srgbClr val="D60F00"/>
                </a:highlight>
                <a:latin typeface="-apple-system"/>
              </a:rPr>
              <a:t>42.82%</a:t>
            </a:r>
            <a:br>
              <a:rPr lang="en-US" sz="2800" b="0" i="0" dirty="0">
                <a:solidFill>
                  <a:schemeClr val="bg1"/>
                </a:solidFill>
                <a:effectLst/>
                <a:highlight>
                  <a:srgbClr val="D60F00"/>
                </a:highlight>
                <a:latin typeface="-apple-system"/>
              </a:rPr>
            </a:br>
            <a:r>
              <a:rPr lang="en-US" sz="2800" b="0" i="0" dirty="0">
                <a:solidFill>
                  <a:schemeClr val="accent6"/>
                </a:solidFill>
                <a:effectLst/>
                <a:highlight>
                  <a:srgbClr val="D60F00"/>
                </a:highlight>
                <a:latin typeface="-apple-system"/>
              </a:rPr>
              <a:t>Key Metrics: </a:t>
            </a:r>
            <a:r>
              <a:rPr lang="en-US" sz="2800" b="0" i="0" dirty="0">
                <a:solidFill>
                  <a:schemeClr val="bg1"/>
                </a:solidFill>
                <a:effectLst/>
                <a:highlight>
                  <a:srgbClr val="D60F00"/>
                </a:highlight>
                <a:latin typeface="-apple-system"/>
              </a:rPr>
              <a:t>Total Income: $1240M, Total Spends: $531M</a:t>
            </a:r>
          </a:p>
          <a:p>
            <a:pPr marL="1371600" lvl="2" indent="-457200" algn="l">
              <a:buFont typeface="Wingdings" panose="05000000000000000000" pitchFamily="2" charset="2"/>
              <a:buChar char="v"/>
            </a:pPr>
            <a:r>
              <a:rPr lang="en-US" sz="2800" b="0" i="0" dirty="0">
                <a:solidFill>
                  <a:schemeClr val="bg1"/>
                </a:solidFill>
                <a:effectLst/>
                <a:highlight>
                  <a:srgbClr val="D60F00"/>
                </a:highlight>
                <a:latin typeface="-apple-system"/>
              </a:rPr>
              <a:t>Credit cards dominate spending at $216M with a utilization rate of 17.45%.</a:t>
            </a:r>
          </a:p>
          <a:p>
            <a:pPr marL="1371600" lvl="2" indent="-457200" algn="l">
              <a:buFont typeface="Wingdings" panose="05000000000000000000" pitchFamily="2" charset="2"/>
              <a:buChar char="v"/>
            </a:pPr>
            <a:r>
              <a:rPr lang="en-US" sz="2800" b="0" i="0" dirty="0">
                <a:solidFill>
                  <a:schemeClr val="bg1"/>
                </a:solidFill>
                <a:effectLst/>
                <a:highlight>
                  <a:srgbClr val="D60F00"/>
                </a:highlight>
                <a:latin typeface="-apple-system"/>
              </a:rPr>
              <a:t>Males lead in spending with $357M, and married individuals top spending charts at $429M.</a:t>
            </a:r>
          </a:p>
          <a:p>
            <a:pPr marL="1371600" lvl="2" indent="-457200" algn="l">
              <a:buFont typeface="Wingdings" panose="05000000000000000000" pitchFamily="2" charset="2"/>
              <a:buChar char="v"/>
            </a:pPr>
            <a:r>
              <a:rPr lang="en-US" sz="2800" b="0" i="0" dirty="0">
                <a:solidFill>
                  <a:schemeClr val="bg1"/>
                </a:solidFill>
                <a:effectLst/>
                <a:highlight>
                  <a:srgbClr val="D60F00"/>
                </a:highlight>
                <a:latin typeface="-apple-system"/>
              </a:rPr>
              <a:t>September emerges as the highest spending month at $116M, constituting 21.84% of the total spend.</a:t>
            </a:r>
          </a:p>
          <a:p>
            <a:pPr marL="1371600" lvl="2" indent="-457200" algn="l">
              <a:buFont typeface="Wingdings" panose="05000000000000000000" pitchFamily="2" charset="2"/>
              <a:buChar char="v"/>
            </a:pPr>
            <a:r>
              <a:rPr lang="en-US" sz="2800" b="0" i="0" dirty="0">
                <a:solidFill>
                  <a:schemeClr val="bg1"/>
                </a:solidFill>
                <a:effectLst/>
                <a:highlight>
                  <a:srgbClr val="D60F00"/>
                </a:highlight>
                <a:latin typeface="-apple-system"/>
              </a:rPr>
              <a:t>Males exhibit a higher income utilization rate at 44.39%, compared to females at 39.92%.</a:t>
            </a:r>
          </a:p>
          <a:p>
            <a:pPr marL="1371600" lvl="2" indent="-457200" algn="l">
              <a:buFont typeface="Wingdings" panose="05000000000000000000" pitchFamily="2" charset="2"/>
              <a:buChar char="v"/>
            </a:pPr>
            <a:r>
              <a:rPr lang="en-US" sz="2800" b="0" i="0" dirty="0">
                <a:solidFill>
                  <a:schemeClr val="bg1"/>
                </a:solidFill>
                <a:effectLst/>
                <a:highlight>
                  <a:srgbClr val="D60F00"/>
                </a:highlight>
                <a:latin typeface="-apple-system"/>
              </a:rPr>
              <a:t>Singles show a utilization rate of 43.06%, slightly surpassing married individuals at 42.77%.</a:t>
            </a:r>
          </a:p>
        </p:txBody>
      </p:sp>
      <p:pic>
        <p:nvPicPr>
          <p:cNvPr id="9" name="Picture 8">
            <a:extLst>
              <a:ext uri="{FF2B5EF4-FFF2-40B4-BE49-F238E27FC236}">
                <a16:creationId xmlns:a16="http://schemas.microsoft.com/office/drawing/2014/main" id="{7CD3B815-47C9-FFE4-07C9-EB2580FD011B}"/>
              </a:ext>
            </a:extLst>
          </p:cNvPr>
          <p:cNvPicPr>
            <a:picLocks noChangeAspect="1"/>
          </p:cNvPicPr>
          <p:nvPr/>
        </p:nvPicPr>
        <p:blipFill>
          <a:blip r:embed="rId3"/>
          <a:stretch>
            <a:fillRect/>
          </a:stretch>
        </p:blipFill>
        <p:spPr>
          <a:xfrm>
            <a:off x="0" y="40268"/>
            <a:ext cx="2050565" cy="1514902"/>
          </a:xfrm>
          <a:prstGeom prst="rect">
            <a:avLst/>
          </a:prstGeom>
        </p:spPr>
      </p:pic>
    </p:spTree>
    <p:extLst>
      <p:ext uri="{BB962C8B-B14F-4D97-AF65-F5344CB8AC3E}">
        <p14:creationId xmlns:p14="http://schemas.microsoft.com/office/powerpoint/2010/main" val="1043727177"/>
      </p:ext>
    </p:extLst>
  </p:cSld>
  <p:clrMapOvr>
    <a:masterClrMapping/>
  </p:clrMapOvr>
  <mc:AlternateContent xmlns:mc="http://schemas.openxmlformats.org/markup-compatibility/2006" xmlns:p14="http://schemas.microsoft.com/office/powerpoint/2010/main">
    <mc:Choice Requires="p14">
      <p:transition spd="slow" p14:dur="2000" advClick="0" advTm="1500"/>
    </mc:Choice>
    <mc:Fallback xmlns="">
      <p:transition spd="slow" advClick="0" advTm="15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6F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945E0-D0B0-8284-A0C5-90834D5A5F3E}"/>
              </a:ext>
            </a:extLst>
          </p:cNvPr>
          <p:cNvSpPr>
            <a:spLocks noGrp="1"/>
          </p:cNvSpPr>
          <p:nvPr>
            <p:ph type="ctrTitle"/>
          </p:nvPr>
        </p:nvSpPr>
        <p:spPr>
          <a:xfrm>
            <a:off x="2384935" y="400712"/>
            <a:ext cx="7958278" cy="865957"/>
          </a:xfrm>
          <a:solidFill>
            <a:srgbClr val="FF0000"/>
          </a:solidFill>
        </p:spPr>
        <p:txBody>
          <a:bodyPr>
            <a:normAutofit fontScale="90000"/>
          </a:bodyPr>
          <a:lstStyle/>
          <a:p>
            <a:br>
              <a:rPr lang="en-AU" sz="4400" b="1" dirty="0">
                <a:solidFill>
                  <a:schemeClr val="bg1"/>
                </a:solidFill>
              </a:rPr>
            </a:br>
            <a:br>
              <a:rPr lang="en-AU" sz="4400" b="1" dirty="0">
                <a:solidFill>
                  <a:schemeClr val="bg1"/>
                </a:solidFill>
              </a:rPr>
            </a:br>
            <a:br>
              <a:rPr lang="en-AU" sz="4400" b="1" dirty="0">
                <a:solidFill>
                  <a:schemeClr val="bg1"/>
                </a:solidFill>
              </a:rPr>
            </a:br>
            <a:br>
              <a:rPr lang="en-AU" sz="4400" b="1" dirty="0">
                <a:solidFill>
                  <a:schemeClr val="bg1"/>
                </a:solidFill>
              </a:rPr>
            </a:br>
            <a:br>
              <a:rPr lang="en-AU" sz="4400" b="1" dirty="0">
                <a:solidFill>
                  <a:schemeClr val="bg1"/>
                </a:solidFill>
              </a:rPr>
            </a:br>
            <a:br>
              <a:rPr lang="en-AU" sz="4400" b="1" dirty="0">
                <a:solidFill>
                  <a:schemeClr val="bg1"/>
                </a:solidFill>
              </a:rPr>
            </a:br>
            <a:br>
              <a:rPr lang="en-AU" sz="4400" b="1" dirty="0">
                <a:solidFill>
                  <a:schemeClr val="bg1"/>
                </a:solidFill>
              </a:rPr>
            </a:br>
            <a:br>
              <a:rPr lang="en-AU" sz="4400" b="1" dirty="0">
                <a:solidFill>
                  <a:schemeClr val="bg1"/>
                </a:solidFill>
              </a:rPr>
            </a:br>
            <a:br>
              <a:rPr lang="en-AU" sz="4400" b="1" dirty="0">
                <a:solidFill>
                  <a:schemeClr val="bg1"/>
                </a:solidFill>
              </a:rPr>
            </a:br>
            <a:br>
              <a:rPr lang="en-AU" sz="4400" b="1" dirty="0">
                <a:solidFill>
                  <a:schemeClr val="bg1"/>
                </a:solidFill>
              </a:rPr>
            </a:br>
            <a:br>
              <a:rPr lang="en-AU" sz="4400" b="1" dirty="0">
                <a:solidFill>
                  <a:schemeClr val="bg1"/>
                </a:solidFill>
              </a:rPr>
            </a:br>
            <a:br>
              <a:rPr lang="en-AU" sz="3600" b="1" dirty="0">
                <a:solidFill>
                  <a:schemeClr val="bg1"/>
                </a:solidFill>
              </a:rPr>
            </a:br>
            <a:r>
              <a:rPr lang="en-AU" sz="3600" b="1" dirty="0">
                <a:solidFill>
                  <a:schemeClr val="bg1"/>
                </a:solidFill>
              </a:rPr>
              <a:t>Credit Card </a:t>
            </a:r>
            <a:r>
              <a:rPr lang="en-AU" sz="3600" b="1" dirty="0" err="1">
                <a:solidFill>
                  <a:schemeClr val="bg1"/>
                </a:solidFill>
              </a:rPr>
              <a:t>Recomendation</a:t>
            </a:r>
            <a:endParaRPr lang="en-AU" sz="3600" b="1" dirty="0">
              <a:solidFill>
                <a:schemeClr val="bg1"/>
              </a:solidFill>
            </a:endParaRPr>
          </a:p>
        </p:txBody>
      </p:sp>
      <p:pic>
        <p:nvPicPr>
          <p:cNvPr id="9" name="Picture 8">
            <a:extLst>
              <a:ext uri="{FF2B5EF4-FFF2-40B4-BE49-F238E27FC236}">
                <a16:creationId xmlns:a16="http://schemas.microsoft.com/office/drawing/2014/main" id="{7CD3B815-47C9-FFE4-07C9-EB2580FD011B}"/>
              </a:ext>
            </a:extLst>
          </p:cNvPr>
          <p:cNvPicPr>
            <a:picLocks noChangeAspect="1"/>
          </p:cNvPicPr>
          <p:nvPr/>
        </p:nvPicPr>
        <p:blipFill>
          <a:blip r:embed="rId3"/>
          <a:stretch>
            <a:fillRect/>
          </a:stretch>
        </p:blipFill>
        <p:spPr>
          <a:xfrm>
            <a:off x="0" y="40268"/>
            <a:ext cx="2050565" cy="1514902"/>
          </a:xfrm>
          <a:prstGeom prst="rect">
            <a:avLst/>
          </a:prstGeom>
        </p:spPr>
      </p:pic>
      <p:sp>
        <p:nvSpPr>
          <p:cNvPr id="5" name="Rectangle 2">
            <a:extLst>
              <a:ext uri="{FF2B5EF4-FFF2-40B4-BE49-F238E27FC236}">
                <a16:creationId xmlns:a16="http://schemas.microsoft.com/office/drawing/2014/main" id="{45CB6F55-4495-925B-48E7-75F4BBC07631}"/>
              </a:ext>
            </a:extLst>
          </p:cNvPr>
          <p:cNvSpPr>
            <a:spLocks noGrp="1" noChangeArrowheads="1"/>
          </p:cNvSpPr>
          <p:nvPr>
            <p:ph type="subTitle" idx="1"/>
          </p:nvPr>
        </p:nvSpPr>
        <p:spPr bwMode="auto">
          <a:xfrm>
            <a:off x="184731" y="1797781"/>
            <a:ext cx="11849100" cy="4524315"/>
          </a:xfrm>
          <a:prstGeom prst="rect">
            <a:avLst/>
          </a:prstGeom>
          <a:solidFill>
            <a:srgbClr val="FF0000"/>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Enhanced Reward Programs</a:t>
            </a:r>
            <a:r>
              <a:rPr kumimoji="0" lang="en-US" altLang="en-US" sz="1800" b="0" i="0" u="none" strike="noStrike" cap="none" normalizeH="0" baseline="0" dirty="0">
                <a:ln>
                  <a:noFill/>
                </a:ln>
                <a:solidFill>
                  <a:schemeClr val="bg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bg1"/>
                </a:solidFill>
                <a:effectLst/>
                <a:latin typeface="Arial" panose="020B0604020202020204" pitchFamily="34" charset="0"/>
              </a:rPr>
              <a:t>★ For High Spenders: Introduce tiered reward systems with higher cashback or reward points for customers with higher spending, targeting males and married individuals.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bg1"/>
                </a:solidFill>
                <a:effectLst/>
                <a:latin typeface="Arial" panose="020B0604020202020204" pitchFamily="34" charset="0"/>
              </a:rPr>
              <a:t>★ Occupation-Specific Rewards: Tailor rewards for salaried IT employees.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Customizable Credit Limits</a:t>
            </a:r>
            <a:r>
              <a:rPr kumimoji="0" lang="en-US" altLang="en-US" sz="1800" b="0" i="0" u="none" strike="noStrike" cap="none" normalizeH="0" baseline="0" dirty="0">
                <a:ln>
                  <a:noFill/>
                </a:ln>
                <a:solidFill>
                  <a:schemeClr val="bg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bg1"/>
                </a:solidFill>
                <a:effectLst/>
                <a:latin typeface="Arial" panose="020B0604020202020204" pitchFamily="34" charset="0"/>
              </a:rPr>
              <a:t>★ Utilization-Based Limits: Offer higher credit limits for customers with higher income utilization rates, such as males and singles.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Seasonal Offers and Promotions</a:t>
            </a:r>
            <a:r>
              <a:rPr kumimoji="0" lang="en-US" altLang="en-US" sz="1800" b="0" i="0" u="none" strike="noStrike" cap="none" normalizeH="0" baseline="0" dirty="0">
                <a:ln>
                  <a:noFill/>
                </a:ln>
                <a:solidFill>
                  <a:schemeClr val="bg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bg1"/>
                </a:solidFill>
                <a:effectLst/>
                <a:latin typeface="Arial" panose="020B0604020202020204" pitchFamily="34" charset="0"/>
              </a:rPr>
              <a:t>★ High Spending Months: Launch promotions in September, the highest spending month.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Demographic-Specific Features</a:t>
            </a:r>
            <a:r>
              <a:rPr kumimoji="0" lang="en-US" altLang="en-US" sz="1800" b="0" i="0" u="none" strike="noStrike" cap="none" normalizeH="0" baseline="0" dirty="0">
                <a:ln>
                  <a:noFill/>
                </a:ln>
                <a:solidFill>
                  <a:schemeClr val="bg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bg1"/>
                </a:solidFill>
                <a:effectLst/>
                <a:latin typeface="Arial" panose="020B0604020202020204" pitchFamily="34" charset="0"/>
              </a:rPr>
              <a:t>★ Age Group Focus: Develop features appealing to the 25-35 age group, including travel perks, dining discounts, and lifestyle rewards.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bg1"/>
                </a:solidFill>
                <a:effectLst/>
                <a:latin typeface="Arial" panose="020B0604020202020204" pitchFamily="34" charset="0"/>
              </a:rPr>
              <a:t>★ City-Specific Offers:</a:t>
            </a:r>
            <a:br>
              <a:rPr kumimoji="0" lang="en-US" altLang="en-US" sz="1800" b="0" i="0" u="none" strike="noStrike" cap="none" normalizeH="0" baseline="0" dirty="0">
                <a:ln>
                  <a:noFill/>
                </a:ln>
                <a:solidFill>
                  <a:schemeClr val="bg1"/>
                </a:solidFill>
                <a:effectLst/>
                <a:latin typeface="Arial" panose="020B0604020202020204" pitchFamily="34" charset="0"/>
              </a:rPr>
            </a:br>
            <a:r>
              <a:rPr kumimoji="0" lang="en-US" altLang="en-US" sz="1800" b="0" i="0" u="none" strike="noStrike" cap="none" normalizeH="0" baseline="0" dirty="0">
                <a:ln>
                  <a:noFill/>
                </a:ln>
                <a:solidFill>
                  <a:schemeClr val="bg1"/>
                </a:solidFill>
                <a:effectLst/>
                <a:latin typeface="Arial" panose="020B0604020202020204" pitchFamily="34" charset="0"/>
              </a:rPr>
              <a:t>★ Mumbai-Specific Benefits: Provide city-specific benefits such as local merchant discounts, travel passes, and exclusive city events access.</a:t>
            </a:r>
          </a:p>
        </p:txBody>
      </p:sp>
    </p:spTree>
    <p:extLst>
      <p:ext uri="{BB962C8B-B14F-4D97-AF65-F5344CB8AC3E}">
        <p14:creationId xmlns:p14="http://schemas.microsoft.com/office/powerpoint/2010/main" val="1931428029"/>
      </p:ext>
    </p:extLst>
  </p:cSld>
  <p:clrMapOvr>
    <a:masterClrMapping/>
  </p:clrMapOvr>
  <mc:AlternateContent xmlns:mc="http://schemas.openxmlformats.org/markup-compatibility/2006" xmlns:p14="http://schemas.microsoft.com/office/powerpoint/2010/main">
    <mc:Choice Requires="p14">
      <p:transition spd="slow" p14:dur="2000" advClick="0" advTm="1500"/>
    </mc:Choice>
    <mc:Fallback xmlns="">
      <p:transition spd="slow" advClick="0" advTm="15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6F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945E0-D0B0-8284-A0C5-90834D5A5F3E}"/>
              </a:ext>
            </a:extLst>
          </p:cNvPr>
          <p:cNvSpPr>
            <a:spLocks noGrp="1"/>
          </p:cNvSpPr>
          <p:nvPr>
            <p:ph type="ctrTitle"/>
          </p:nvPr>
        </p:nvSpPr>
        <p:spPr>
          <a:xfrm>
            <a:off x="2384935" y="400712"/>
            <a:ext cx="7958278" cy="865957"/>
          </a:xfrm>
          <a:solidFill>
            <a:srgbClr val="FF0000"/>
          </a:solidFill>
        </p:spPr>
        <p:txBody>
          <a:bodyPr>
            <a:normAutofit fontScale="90000"/>
          </a:bodyPr>
          <a:lstStyle/>
          <a:p>
            <a:br>
              <a:rPr lang="en-AU" sz="4400" b="1" dirty="0">
                <a:solidFill>
                  <a:schemeClr val="bg1"/>
                </a:solidFill>
              </a:rPr>
            </a:br>
            <a:br>
              <a:rPr lang="en-AU" sz="4400" b="1" dirty="0">
                <a:solidFill>
                  <a:schemeClr val="bg1"/>
                </a:solidFill>
              </a:rPr>
            </a:br>
            <a:br>
              <a:rPr lang="en-AU" sz="4400" b="1" dirty="0">
                <a:solidFill>
                  <a:schemeClr val="bg1"/>
                </a:solidFill>
              </a:rPr>
            </a:br>
            <a:br>
              <a:rPr lang="en-AU" sz="4400" b="1" dirty="0">
                <a:solidFill>
                  <a:schemeClr val="bg1"/>
                </a:solidFill>
              </a:rPr>
            </a:br>
            <a:br>
              <a:rPr lang="en-AU" sz="4400" b="1" dirty="0">
                <a:solidFill>
                  <a:schemeClr val="bg1"/>
                </a:solidFill>
              </a:rPr>
            </a:br>
            <a:br>
              <a:rPr lang="en-AU" sz="4400" b="1" dirty="0">
                <a:solidFill>
                  <a:schemeClr val="bg1"/>
                </a:solidFill>
              </a:rPr>
            </a:br>
            <a:br>
              <a:rPr lang="en-AU" sz="4400" b="1" dirty="0">
                <a:solidFill>
                  <a:schemeClr val="bg1"/>
                </a:solidFill>
              </a:rPr>
            </a:br>
            <a:br>
              <a:rPr lang="en-AU" sz="4400" b="1" dirty="0">
                <a:solidFill>
                  <a:schemeClr val="bg1"/>
                </a:solidFill>
              </a:rPr>
            </a:br>
            <a:br>
              <a:rPr lang="en-AU" sz="4400" b="1" dirty="0">
                <a:solidFill>
                  <a:schemeClr val="bg1"/>
                </a:solidFill>
              </a:rPr>
            </a:br>
            <a:br>
              <a:rPr lang="en-AU" sz="4400" b="1" dirty="0">
                <a:solidFill>
                  <a:schemeClr val="bg1"/>
                </a:solidFill>
              </a:rPr>
            </a:br>
            <a:br>
              <a:rPr lang="en-AU" sz="4400" b="1" dirty="0">
                <a:solidFill>
                  <a:schemeClr val="bg1"/>
                </a:solidFill>
              </a:rPr>
            </a:br>
            <a:br>
              <a:rPr lang="en-AU" sz="3600" b="1" dirty="0">
                <a:solidFill>
                  <a:schemeClr val="bg1"/>
                </a:solidFill>
              </a:rPr>
            </a:br>
            <a:r>
              <a:rPr lang="en-AU" sz="3600" b="1" dirty="0">
                <a:solidFill>
                  <a:schemeClr val="bg1"/>
                </a:solidFill>
              </a:rPr>
              <a:t>Credit Card Recommendation Continued</a:t>
            </a:r>
          </a:p>
        </p:txBody>
      </p:sp>
      <p:pic>
        <p:nvPicPr>
          <p:cNvPr id="9" name="Picture 8">
            <a:extLst>
              <a:ext uri="{FF2B5EF4-FFF2-40B4-BE49-F238E27FC236}">
                <a16:creationId xmlns:a16="http://schemas.microsoft.com/office/drawing/2014/main" id="{7CD3B815-47C9-FFE4-07C9-EB2580FD011B}"/>
              </a:ext>
            </a:extLst>
          </p:cNvPr>
          <p:cNvPicPr>
            <a:picLocks noChangeAspect="1"/>
          </p:cNvPicPr>
          <p:nvPr/>
        </p:nvPicPr>
        <p:blipFill>
          <a:blip r:embed="rId3"/>
          <a:stretch>
            <a:fillRect/>
          </a:stretch>
        </p:blipFill>
        <p:spPr>
          <a:xfrm>
            <a:off x="0" y="40268"/>
            <a:ext cx="2050565" cy="1514902"/>
          </a:xfrm>
          <a:prstGeom prst="rect">
            <a:avLst/>
          </a:prstGeom>
        </p:spPr>
      </p:pic>
      <p:sp>
        <p:nvSpPr>
          <p:cNvPr id="5" name="Rectangle 2">
            <a:extLst>
              <a:ext uri="{FF2B5EF4-FFF2-40B4-BE49-F238E27FC236}">
                <a16:creationId xmlns:a16="http://schemas.microsoft.com/office/drawing/2014/main" id="{45CB6F55-4495-925B-48E7-75F4BBC07631}"/>
              </a:ext>
            </a:extLst>
          </p:cNvPr>
          <p:cNvSpPr>
            <a:spLocks noGrp="1" noChangeArrowheads="1"/>
          </p:cNvSpPr>
          <p:nvPr>
            <p:ph type="subTitle" idx="1"/>
          </p:nvPr>
        </p:nvSpPr>
        <p:spPr bwMode="auto">
          <a:xfrm>
            <a:off x="184731" y="2074779"/>
            <a:ext cx="11849100" cy="3970318"/>
          </a:xfrm>
          <a:prstGeom prst="rect">
            <a:avLst/>
          </a:prstGeom>
          <a:solidFill>
            <a:srgbClr val="FF0000"/>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Convenience and Security</a:t>
            </a:r>
            <a:r>
              <a:rPr kumimoji="0" lang="en-US" altLang="en-US" sz="1800" b="0" i="0" u="none" strike="noStrike" cap="none" normalizeH="0" baseline="0" dirty="0">
                <a:ln>
                  <a:noFill/>
                </a:ln>
                <a:solidFill>
                  <a:schemeClr val="bg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bg1"/>
                </a:solidFill>
                <a:effectLst/>
                <a:latin typeface="Arial" panose="020B0604020202020204" pitchFamily="34" charset="0"/>
              </a:rPr>
              <a:t>★ Contactless Payments: Ensure all new credit cards support contactless payments.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bg1"/>
                </a:solidFill>
                <a:effectLst/>
                <a:latin typeface="Arial" panose="020B0604020202020204" pitchFamily="34" charset="0"/>
              </a:rPr>
              <a:t>★ Enhanced Security: Introduce advanced security features like biometric authentication and real-time fraud alerts.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Financial Management Tools</a:t>
            </a:r>
            <a:r>
              <a:rPr kumimoji="0" lang="en-US" altLang="en-US" sz="1800" b="0" i="0" u="none" strike="noStrike" cap="none" normalizeH="0" baseline="0" dirty="0">
                <a:ln>
                  <a:noFill/>
                </a:ln>
                <a:solidFill>
                  <a:schemeClr val="bg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bg1"/>
                </a:solidFill>
                <a:effectLst/>
                <a:latin typeface="Arial" panose="020B0604020202020204" pitchFamily="34" charset="0"/>
              </a:rPr>
              <a:t>★ Spending Insights: Offer tools providing customers with insights into their spending patterns and suggestions on optimizing their credit usage.</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bg1"/>
                </a:solidFill>
                <a:effectLst/>
                <a:latin typeface="Arial" panose="020B0604020202020204" pitchFamily="34" charset="0"/>
              </a:rPr>
              <a:t>★ Budgeting Assistance: Integrate budgeting tools to help customers manage their finances better.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Loyalty Programs</a:t>
            </a:r>
            <a:r>
              <a:rPr kumimoji="0" lang="en-US" altLang="en-US" sz="1800" b="0" i="0" u="none" strike="noStrike" cap="none" normalizeH="0" baseline="0" dirty="0">
                <a:ln>
                  <a:noFill/>
                </a:ln>
                <a:solidFill>
                  <a:schemeClr val="bg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bg1"/>
                </a:solidFill>
                <a:effectLst/>
                <a:latin typeface="Arial" panose="020B0604020202020204" pitchFamily="34" charset="0"/>
              </a:rPr>
              <a:t>★ Long-Term Benefits: Establish loyalty programs that reward long-term customers with benefits such as fee waivers, exclusive access to premium services, and higher reward rates.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Educational Content</a:t>
            </a:r>
            <a:r>
              <a:rPr kumimoji="0" lang="en-US" altLang="en-US" sz="1800" b="0" i="0" u="none" strike="noStrike" cap="none" normalizeH="0" baseline="0" dirty="0">
                <a:ln>
                  <a:noFill/>
                </a:ln>
                <a:solidFill>
                  <a:schemeClr val="bg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bg1"/>
                </a:solidFill>
                <a:effectLst/>
                <a:latin typeface="Arial" panose="020B0604020202020204" pitchFamily="34" charset="0"/>
              </a:rPr>
              <a:t>★ Financial Literacy: Provide educational content and workshops on financial management, credit usage, and maximizing card benefits.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2804391609"/>
      </p:ext>
    </p:extLst>
  </p:cSld>
  <p:clrMapOvr>
    <a:masterClrMapping/>
  </p:clrMapOvr>
  <mc:AlternateContent xmlns:mc="http://schemas.openxmlformats.org/markup-compatibility/2006" xmlns:p14="http://schemas.microsoft.com/office/powerpoint/2010/main">
    <mc:Choice Requires="p14">
      <p:transition spd="slow" p14:dur="2000" advClick="0" advTm="1500"/>
    </mc:Choice>
    <mc:Fallback xmlns="">
      <p:transition spd="slow" advClick="0" advTm="15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6F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945E0-D0B0-8284-A0C5-90834D5A5F3E}"/>
              </a:ext>
            </a:extLst>
          </p:cNvPr>
          <p:cNvSpPr>
            <a:spLocks noGrp="1"/>
          </p:cNvSpPr>
          <p:nvPr>
            <p:ph type="ctrTitle"/>
          </p:nvPr>
        </p:nvSpPr>
        <p:spPr>
          <a:xfrm rot="20729436">
            <a:off x="501545" y="1717722"/>
            <a:ext cx="7958278" cy="865957"/>
          </a:xfrm>
          <a:solidFill>
            <a:srgbClr val="D60F00"/>
          </a:solidFill>
        </p:spPr>
        <p:txBody>
          <a:bodyPr>
            <a:normAutofit/>
          </a:bodyPr>
          <a:lstStyle/>
          <a:p>
            <a:r>
              <a:rPr lang="en-AU" sz="3600" b="1" dirty="0">
                <a:solidFill>
                  <a:schemeClr val="bg1"/>
                </a:solidFill>
              </a:rPr>
              <a:t>Thank you </a:t>
            </a:r>
          </a:p>
        </p:txBody>
      </p:sp>
      <p:sp>
        <p:nvSpPr>
          <p:cNvPr id="3" name="Subtitle 2">
            <a:extLst>
              <a:ext uri="{FF2B5EF4-FFF2-40B4-BE49-F238E27FC236}">
                <a16:creationId xmlns:a16="http://schemas.microsoft.com/office/drawing/2014/main" id="{D6906E7A-92EE-8231-AF9B-8F18EE90EE87}"/>
              </a:ext>
            </a:extLst>
          </p:cNvPr>
          <p:cNvSpPr>
            <a:spLocks noGrp="1"/>
          </p:cNvSpPr>
          <p:nvPr>
            <p:ph type="subTitle" idx="1"/>
          </p:nvPr>
        </p:nvSpPr>
        <p:spPr>
          <a:xfrm rot="20880307">
            <a:off x="150467" y="3089626"/>
            <a:ext cx="11948615" cy="2149522"/>
          </a:xfrm>
          <a:solidFill>
            <a:srgbClr val="D60F00"/>
          </a:solidFill>
        </p:spPr>
        <p:txBody>
          <a:bodyPr>
            <a:noAutofit/>
          </a:bodyPr>
          <a:lstStyle/>
          <a:p>
            <a:pPr lvl="2" algn="l"/>
            <a:r>
              <a:rPr lang="en-US" sz="4000" dirty="0">
                <a:solidFill>
                  <a:schemeClr val="bg1"/>
                </a:solidFill>
              </a:rPr>
              <a:t>Presented by </a:t>
            </a:r>
            <a:r>
              <a:rPr lang="en-US" sz="4000" dirty="0">
                <a:solidFill>
                  <a:srgbClr val="0070C0"/>
                </a:solidFill>
                <a:hlinkClick r:id="rId3">
                  <a:extLst>
                    <a:ext uri="{A12FA001-AC4F-418D-AE19-62706E023703}">
                      <ahyp:hlinkClr xmlns:ahyp="http://schemas.microsoft.com/office/drawing/2018/hyperlinkcolor" val="tx"/>
                    </a:ext>
                  </a:extLst>
                </a:hlinkClick>
              </a:rPr>
              <a:t>Sahil Shah </a:t>
            </a:r>
            <a:br>
              <a:rPr lang="en-US" sz="4000" dirty="0">
                <a:solidFill>
                  <a:schemeClr val="bg1"/>
                </a:solidFill>
              </a:rPr>
            </a:br>
            <a:r>
              <a:rPr lang="en-US" sz="4000" dirty="0">
                <a:solidFill>
                  <a:schemeClr val="bg1"/>
                </a:solidFill>
              </a:rPr>
              <a:t>The beautiful thing about learning is that no one can take it away from you.</a:t>
            </a:r>
            <a:endParaRPr lang="en-US" sz="4000" b="0" i="0" dirty="0">
              <a:solidFill>
                <a:schemeClr val="bg1"/>
              </a:solidFill>
              <a:effectLst/>
              <a:highlight>
                <a:srgbClr val="D60F00"/>
              </a:highlight>
              <a:latin typeface="-apple-system"/>
            </a:endParaRPr>
          </a:p>
        </p:txBody>
      </p:sp>
      <p:pic>
        <p:nvPicPr>
          <p:cNvPr id="9" name="Picture 8">
            <a:extLst>
              <a:ext uri="{FF2B5EF4-FFF2-40B4-BE49-F238E27FC236}">
                <a16:creationId xmlns:a16="http://schemas.microsoft.com/office/drawing/2014/main" id="{7CD3B815-47C9-FFE4-07C9-EB2580FD011B}"/>
              </a:ext>
            </a:extLst>
          </p:cNvPr>
          <p:cNvPicPr>
            <a:picLocks noChangeAspect="1"/>
          </p:cNvPicPr>
          <p:nvPr/>
        </p:nvPicPr>
        <p:blipFill>
          <a:blip r:embed="rId4"/>
          <a:stretch>
            <a:fillRect/>
          </a:stretch>
        </p:blipFill>
        <p:spPr>
          <a:xfrm>
            <a:off x="0" y="40268"/>
            <a:ext cx="2050565" cy="1514902"/>
          </a:xfrm>
          <a:prstGeom prst="rect">
            <a:avLst/>
          </a:prstGeom>
        </p:spPr>
      </p:pic>
    </p:spTree>
    <p:extLst>
      <p:ext uri="{BB962C8B-B14F-4D97-AF65-F5344CB8AC3E}">
        <p14:creationId xmlns:p14="http://schemas.microsoft.com/office/powerpoint/2010/main" val="1695689268"/>
      </p:ext>
    </p:extLst>
  </p:cSld>
  <p:clrMapOvr>
    <a:masterClrMapping/>
  </p:clrMapOvr>
  <mc:AlternateContent xmlns:mc="http://schemas.openxmlformats.org/markup-compatibility/2006" xmlns:p14="http://schemas.microsoft.com/office/powerpoint/2010/main">
    <mc:Choice Requires="p14">
      <p:transition spd="slow" p14:dur="2000" advClick="0" advTm="1500"/>
    </mc:Choice>
    <mc:Fallback xmlns="">
      <p:transition spd="slow" advClick="0" advTm="150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220</TotalTime>
  <Words>775</Words>
  <Application>Microsoft Office PowerPoint</Application>
  <PresentationFormat>Widescreen</PresentationFormat>
  <Paragraphs>59</Paragraphs>
  <Slides>9</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-apple-system</vt:lpstr>
      <vt:lpstr>Aptos</vt:lpstr>
      <vt:lpstr>Aptos Display</vt:lpstr>
      <vt:lpstr>Arial</vt:lpstr>
      <vt:lpstr>Wingdings</vt:lpstr>
      <vt:lpstr>Office Theme</vt:lpstr>
      <vt:lpstr>Overview</vt:lpstr>
      <vt:lpstr>Objectives</vt:lpstr>
      <vt:lpstr>Problem Statement</vt:lpstr>
      <vt:lpstr>Measure Used</vt:lpstr>
      <vt:lpstr>Demographic Analysis Insights</vt:lpstr>
      <vt:lpstr>Spend Analysis Insights</vt:lpstr>
      <vt:lpstr>            Credit Card Recomendation</vt:lpstr>
      <vt:lpstr>            Credit Card Recommendation Continued</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Sahil Shah</dc:creator>
  <cp:lastModifiedBy>Sahil Shah</cp:lastModifiedBy>
  <cp:revision>6</cp:revision>
  <dcterms:created xsi:type="dcterms:W3CDTF">2024-07-22T02:53:00Z</dcterms:created>
  <dcterms:modified xsi:type="dcterms:W3CDTF">2024-07-22T07:12:19Z</dcterms:modified>
</cp:coreProperties>
</file>