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0" r:id="rId7"/>
    <p:sldId id="258" r:id="rId8"/>
    <p:sldId id="286" r:id="rId9"/>
    <p:sldId id="288" r:id="rId10"/>
    <p:sldId id="287" r:id="rId11"/>
    <p:sldId id="292" r:id="rId12"/>
    <p:sldId id="293" r:id="rId13"/>
    <p:sldId id="291" r:id="rId14"/>
    <p:sldId id="294" r:id="rId15"/>
    <p:sldId id="29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883664"/>
            <a:ext cx="7077456" cy="1912112"/>
          </a:xfrm>
        </p:spPr>
        <p:txBody>
          <a:bodyPr/>
          <a:lstStyle/>
          <a:p>
            <a:r>
              <a:rPr lang="en-US" dirty="0"/>
              <a:t>Smart Mining Helmet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212336"/>
            <a:ext cx="7077456" cy="18328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to IoT Project 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Done by: Team </a:t>
            </a:r>
            <a:r>
              <a:rPr lang="en-US"/>
              <a:t>Internet Explorers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D2A5-72A7-F828-A583-DB85B59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Code Logic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34959F-1D11-4518-8BCB-5B22E1DD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64D-17E9-6154-1773-AA528A7A7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3670300" cy="4872252"/>
          </a:xfrm>
        </p:spPr>
        <p:txBody>
          <a:bodyPr/>
          <a:lstStyle/>
          <a:p>
            <a:r>
              <a:rPr lang="en-IN" dirty="0"/>
              <a:t>Created individual functions for inserting to and retrieving data from OM2M, plotting data on </a:t>
            </a:r>
            <a:r>
              <a:rPr lang="en-IN" dirty="0" err="1"/>
              <a:t>ThingSpeak</a:t>
            </a:r>
            <a:r>
              <a:rPr lang="en-IN" dirty="0"/>
              <a:t>, sending email and notification for collision detection using Blynk</a:t>
            </a:r>
          </a:p>
          <a:p>
            <a:r>
              <a:rPr lang="en-IN" dirty="0"/>
              <a:t>Using Wi-Fi to operate OM2M and </a:t>
            </a:r>
            <a:r>
              <a:rPr lang="en-IN" dirty="0" err="1"/>
              <a:t>ThingSpeak</a:t>
            </a:r>
            <a:endParaRPr lang="en-IN" dirty="0"/>
          </a:p>
          <a:p>
            <a:r>
              <a:rPr lang="en-IN" dirty="0"/>
              <a:t>Loop; pass data from sensors into OM2M and </a:t>
            </a:r>
            <a:r>
              <a:rPr lang="en-IN" dirty="0" err="1"/>
              <a:t>ThingSpeak</a:t>
            </a:r>
            <a:endParaRPr lang="en-IN" dirty="0"/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Retrieve last value posted on OM2M to alter buzzer status for both ESP32s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If any of the thresholds are crossed, goes into a while loop, buzzer does not stop beeping till threshold constraints are not met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130EDE1F-D59D-58BA-3817-ED40BE238F28}"/>
              </a:ext>
            </a:extLst>
          </p:cNvPr>
          <p:cNvSpPr/>
          <p:nvPr/>
        </p:nvSpPr>
        <p:spPr>
          <a:xfrm>
            <a:off x="6041390" y="110753"/>
            <a:ext cx="1361440" cy="5355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3AC9D-02F9-889C-D5AF-518433435B0D}"/>
              </a:ext>
            </a:extLst>
          </p:cNvPr>
          <p:cNvSpPr/>
          <p:nvPr/>
        </p:nvSpPr>
        <p:spPr>
          <a:xfrm>
            <a:off x="5731510" y="85758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Connect to Wi-Fi, MQTT 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04B33-CE1D-4FA3-2C34-83AC83AFEB2E}"/>
              </a:ext>
            </a:extLst>
          </p:cNvPr>
          <p:cNvSpPr/>
          <p:nvPr/>
        </p:nvSpPr>
        <p:spPr>
          <a:xfrm>
            <a:off x="5731510" y="1812888"/>
            <a:ext cx="199136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Read values from sensors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80B415-89D6-697C-8DDD-B5B36429109C}"/>
              </a:ext>
            </a:extLst>
          </p:cNvPr>
          <p:cNvSpPr/>
          <p:nvPr/>
        </p:nvSpPr>
        <p:spPr>
          <a:xfrm>
            <a:off x="5749290" y="2820780"/>
            <a:ext cx="196088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POST values onto OM2M, Blynk and </a:t>
            </a:r>
            <a:r>
              <a:rPr lang="en-IN" sz="1600" dirty="0" err="1"/>
              <a:t>ThingSpeak</a:t>
            </a:r>
            <a:r>
              <a:rPr lang="en-IN" sz="1600" dirty="0"/>
              <a:t> 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C287DA2F-48F6-01B5-D108-39444544866B}"/>
              </a:ext>
            </a:extLst>
          </p:cNvPr>
          <p:cNvSpPr/>
          <p:nvPr/>
        </p:nvSpPr>
        <p:spPr>
          <a:xfrm>
            <a:off x="5408930" y="3873591"/>
            <a:ext cx="2641600" cy="16865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Cmp</a:t>
            </a:r>
            <a:r>
              <a:rPr lang="en-IN" sz="1600" dirty="0"/>
              <a:t> Thresholds &amp; last reading on OM2M using GET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2B108654-8A15-20DD-F7C0-9984DD1A8C11}"/>
              </a:ext>
            </a:extLst>
          </p:cNvPr>
          <p:cNvSpPr/>
          <p:nvPr/>
        </p:nvSpPr>
        <p:spPr>
          <a:xfrm>
            <a:off x="8963660" y="2283630"/>
            <a:ext cx="2783840" cy="12636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Check Wi-Fi connection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247A373-B5F3-623D-BD8B-2A4E11D935AF}"/>
              </a:ext>
            </a:extLst>
          </p:cNvPr>
          <p:cNvSpPr/>
          <p:nvPr/>
        </p:nvSpPr>
        <p:spPr>
          <a:xfrm>
            <a:off x="5786755" y="5699442"/>
            <a:ext cx="1870710" cy="7981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Turn on buzzer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5B70265-BEEC-E129-32C3-426EBC78B4AC}"/>
              </a:ext>
            </a:extLst>
          </p:cNvPr>
          <p:cNvSpPr/>
          <p:nvPr/>
        </p:nvSpPr>
        <p:spPr>
          <a:xfrm>
            <a:off x="9093200" y="4274911"/>
            <a:ext cx="2524760" cy="8839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Ensure buzzer off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8BD407-DAC4-EE06-F8F0-8F9E6BC20E4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722110" y="646284"/>
            <a:ext cx="0" cy="21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E4EC43-6D1D-0956-7A97-5C4DD449430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722110" y="1619583"/>
            <a:ext cx="5080" cy="19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E1082C-BF30-3F59-64E4-610345DADE2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727190" y="2595208"/>
            <a:ext cx="2540" cy="22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1244F7-B2DE-7433-6141-0B56D3AA830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729730" y="3694540"/>
            <a:ext cx="0" cy="17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5DBE7E-E807-3F48-C072-12BD4664A9B2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8050530" y="4716871"/>
            <a:ext cx="1042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912B2C-F479-8D66-737B-A874991FFFBA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10355580" y="3547293"/>
            <a:ext cx="0" cy="72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60C853-9D7E-47FD-0352-FC0F6778D135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6722110" y="5560151"/>
            <a:ext cx="7620" cy="13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64983B7-63A0-D736-C230-BF669ADC9A19}"/>
              </a:ext>
            </a:extLst>
          </p:cNvPr>
          <p:cNvCxnSpPr>
            <a:stCxn id="12" idx="3"/>
            <a:endCxn id="11" idx="3"/>
          </p:cNvCxnSpPr>
          <p:nvPr/>
        </p:nvCxnSpPr>
        <p:spPr>
          <a:xfrm flipV="1">
            <a:off x="7657465" y="2915462"/>
            <a:ext cx="4090035" cy="3183078"/>
          </a:xfrm>
          <a:prstGeom prst="bentConnector3">
            <a:avLst>
              <a:gd name="adj1" fmla="val 1055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217DC5F-410A-F065-48B3-4973F6854110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6200000" flipV="1">
            <a:off x="8511622" y="439672"/>
            <a:ext cx="1045047" cy="2642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3A6C066-1DEB-DA9F-34B9-EEF4332E629B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rot="10800000">
            <a:off x="7722870" y="2204048"/>
            <a:ext cx="1240790" cy="711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A776B6F-737A-71CD-BA48-5DEBF23E5317}"/>
              </a:ext>
            </a:extLst>
          </p:cNvPr>
          <p:cNvSpPr txBox="1"/>
          <p:nvPr/>
        </p:nvSpPr>
        <p:spPr>
          <a:xfrm>
            <a:off x="8123552" y="4530065"/>
            <a:ext cx="13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All lower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4213E4-B856-FA93-3A24-E0CA81CD1E10}"/>
              </a:ext>
            </a:extLst>
          </p:cNvPr>
          <p:cNvSpPr txBox="1"/>
          <p:nvPr/>
        </p:nvSpPr>
        <p:spPr>
          <a:xfrm>
            <a:off x="6722110" y="5512837"/>
            <a:ext cx="151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Any 1 higher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359728-0ED7-2736-74C1-369CFA2007A0}"/>
              </a:ext>
            </a:extLst>
          </p:cNvPr>
          <p:cNvSpPr txBox="1"/>
          <p:nvPr/>
        </p:nvSpPr>
        <p:spPr>
          <a:xfrm>
            <a:off x="8713470" y="911198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Not connected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F1EB7E-F651-1A9C-8BB1-64D8F8FC1BD0}"/>
              </a:ext>
            </a:extLst>
          </p:cNvPr>
          <p:cNvSpPr txBox="1"/>
          <p:nvPr/>
        </p:nvSpPr>
        <p:spPr>
          <a:xfrm>
            <a:off x="7850663" y="2283629"/>
            <a:ext cx="1161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Connected</a:t>
            </a:r>
          </a:p>
        </p:txBody>
      </p:sp>
    </p:spTree>
    <p:extLst>
      <p:ext uri="{BB962C8B-B14F-4D97-AF65-F5344CB8AC3E}">
        <p14:creationId xmlns:p14="http://schemas.microsoft.com/office/powerpoint/2010/main" val="206538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5515-5D68-833F-51AD-18F429AC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40" y="2053239"/>
            <a:ext cx="10721340" cy="2751522"/>
          </a:xfrm>
        </p:spPr>
        <p:txBody>
          <a:bodyPr/>
          <a:lstStyle/>
          <a:p>
            <a:pPr algn="ctr"/>
            <a:r>
              <a:rPr lang="en-US" sz="9600" dirty="0"/>
              <a:t>Video Demonstration</a:t>
            </a:r>
            <a:endParaRPr lang="en-IN" sz="9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28E820-17A6-87EA-1E1A-C77E6B80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4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510D-194A-DD26-483F-55B2A485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590CE-6752-660B-9B3C-F8B9DD4E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7CAF-D497-17B1-1AD2-B32D95F73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1300695"/>
          </a:xfrm>
        </p:spPr>
        <p:txBody>
          <a:bodyPr/>
          <a:lstStyle/>
          <a:p>
            <a:r>
              <a:rPr lang="en-IN" dirty="0"/>
              <a:t>Original plan to use MQ2 gas sensor – changed due to safety reasons and potential issues in implementation</a:t>
            </a:r>
          </a:p>
          <a:p>
            <a:r>
              <a:rPr lang="en-IN" dirty="0"/>
              <a:t>Cannot physically visit mines to deploy product – simulated conditions to obtain desired outputs and values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61EEEA-87CF-784E-1AA0-CFD9AA03A001}"/>
              </a:ext>
            </a:extLst>
          </p:cNvPr>
          <p:cNvSpPr txBox="1">
            <a:spLocks/>
          </p:cNvSpPr>
          <p:nvPr/>
        </p:nvSpPr>
        <p:spPr>
          <a:xfrm>
            <a:off x="488950" y="3473009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544D0BD-1397-3C47-878F-C47A86204D5B}"/>
              </a:ext>
            </a:extLst>
          </p:cNvPr>
          <p:cNvSpPr txBox="1">
            <a:spLocks/>
          </p:cNvSpPr>
          <p:nvPr/>
        </p:nvSpPr>
        <p:spPr>
          <a:xfrm>
            <a:off x="444500" y="4555469"/>
            <a:ext cx="6718300" cy="1550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Achieved primary objectives of monitoring external conditions and potential injuries to head</a:t>
            </a:r>
          </a:p>
          <a:p>
            <a:r>
              <a:rPr lang="en-IN" dirty="0"/>
              <a:t>Data from helmet can potentially even be used for purposes other than safety monitoring -- additional datapoints for measuring temperature, pressure, etc. in mine environments</a:t>
            </a:r>
          </a:p>
          <a:p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26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70280"/>
            <a:ext cx="7781544" cy="85905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733040"/>
            <a:ext cx="9592310" cy="3291840"/>
          </a:xfrm>
        </p:spPr>
        <p:txBody>
          <a:bodyPr/>
          <a:lstStyle/>
          <a:p>
            <a:r>
              <a:rPr lang="en-US" dirty="0"/>
              <a:t>Smart Mining Helmet – Original Objectives</a:t>
            </a:r>
          </a:p>
          <a:p>
            <a:endParaRPr lang="en-US" dirty="0"/>
          </a:p>
          <a:p>
            <a:r>
              <a:rPr lang="en-US" dirty="0"/>
              <a:t>Goals: </a:t>
            </a:r>
          </a:p>
          <a:p>
            <a:pPr marL="342900" indent="-342900">
              <a:buAutoNum type="arabicPeriod"/>
            </a:pPr>
            <a:r>
              <a:rPr lang="en-US" dirty="0"/>
              <a:t>Monitor surrounding environment</a:t>
            </a:r>
          </a:p>
          <a:p>
            <a:pPr marL="342900" indent="-342900">
              <a:buAutoNum type="arabicPeriod"/>
            </a:pPr>
            <a:r>
              <a:rPr lang="en-US" dirty="0"/>
              <a:t>Alert on potential head injury (use of notifications and buzzers)</a:t>
            </a:r>
          </a:p>
          <a:p>
            <a:pPr marL="342900" indent="-342900">
              <a:buAutoNum type="arabicPeriod"/>
            </a:pPr>
            <a:r>
              <a:rPr lang="en-US" dirty="0"/>
              <a:t>Worker’s overall safety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Potential Deployment Design: Would be installed onto a mining helmet, crash collision sensor can be cushioned such that it gets triggered due to knocks on the top or back of the head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76CC7-0AFE-E6DE-CFA8-7E01F53515FA}"/>
              </a:ext>
            </a:extLst>
          </p:cNvPr>
          <p:cNvSpPr txBox="1"/>
          <p:nvPr/>
        </p:nvSpPr>
        <p:spPr>
          <a:xfrm>
            <a:off x="7649210" y="2337335"/>
            <a:ext cx="329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Sample Installation Method</a:t>
            </a:r>
          </a:p>
          <a:p>
            <a:r>
              <a:rPr lang="en-IN" dirty="0">
                <a:solidFill>
                  <a:schemeClr val="bg1"/>
                </a:solidFill>
              </a:rPr>
              <a:t>(with sensors on helmet)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08AE6-28D0-1C83-AB2D-84BD81336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8" b="4840"/>
          <a:stretch/>
        </p:blipFill>
        <p:spPr>
          <a:xfrm>
            <a:off x="5704840" y="355600"/>
            <a:ext cx="3352800" cy="1869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2442AF-099B-9D39-743E-D6F56D35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639" y="355599"/>
            <a:ext cx="3184209" cy="18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22605"/>
            <a:ext cx="11214100" cy="535531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70749"/>
            <a:ext cx="5407660" cy="2834640"/>
          </a:xfrm>
        </p:spPr>
        <p:txBody>
          <a:bodyPr/>
          <a:lstStyle/>
          <a:p>
            <a:r>
              <a:rPr lang="en-US" dirty="0"/>
              <a:t>2 ESP32s – 1 to operate buzzer at distant location</a:t>
            </a:r>
          </a:p>
          <a:p>
            <a:r>
              <a:rPr lang="en-US" dirty="0"/>
              <a:t>Connecting wires</a:t>
            </a:r>
          </a:p>
          <a:p>
            <a:r>
              <a:rPr lang="en-US" dirty="0"/>
              <a:t>DHT-11 (measuring temperature and humidity)</a:t>
            </a:r>
          </a:p>
          <a:p>
            <a:r>
              <a:rPr lang="en-US" dirty="0"/>
              <a:t>BMP280 (measuring pressure)</a:t>
            </a:r>
          </a:p>
          <a:p>
            <a:r>
              <a:rPr lang="en-US" dirty="0"/>
              <a:t>Impact switch crash collision sensor (switch mechanism on contact pressure)</a:t>
            </a:r>
          </a:p>
          <a:p>
            <a:r>
              <a:rPr lang="en-US" dirty="0"/>
              <a:t>2 buzzers – 1 for helmet, another which buzzes from a distance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9D4D2-64EB-5F6D-C676-F62A1FCBC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3" t="7917" r="17667"/>
          <a:stretch/>
        </p:blipFill>
        <p:spPr>
          <a:xfrm rot="16200000">
            <a:off x="7913228" y="622770"/>
            <a:ext cx="3914117" cy="3754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216EE6-586E-F618-2264-D42AE2904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16" r="32280"/>
          <a:stretch/>
        </p:blipFill>
        <p:spPr>
          <a:xfrm rot="16200000">
            <a:off x="2678912" y="2230120"/>
            <a:ext cx="2042160" cy="6858000"/>
          </a:xfrm>
          <a:prstGeom prst="rect">
            <a:avLst/>
          </a:prstGeom>
        </p:spPr>
      </p:pic>
      <p:sp>
        <p:nvSpPr>
          <p:cNvPr id="9" name="Arrow: Bent-Up 8">
            <a:extLst>
              <a:ext uri="{FF2B5EF4-FFF2-40B4-BE49-F238E27FC236}">
                <a16:creationId xmlns:a16="http://schemas.microsoft.com/office/drawing/2014/main" id="{D7FE1AF1-74B0-DF2D-9823-184167E58FB3}"/>
              </a:ext>
            </a:extLst>
          </p:cNvPr>
          <p:cNvSpPr/>
          <p:nvPr/>
        </p:nvSpPr>
        <p:spPr>
          <a:xfrm rot="16200000">
            <a:off x="5467274" y="3939881"/>
            <a:ext cx="1254761" cy="4903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003146-1EA4-F311-675B-2460A7FCA5DD}"/>
              </a:ext>
            </a:extLst>
          </p:cNvPr>
          <p:cNvSpPr/>
          <p:nvPr/>
        </p:nvSpPr>
        <p:spPr>
          <a:xfrm rot="9650346">
            <a:off x="6296442" y="3192494"/>
            <a:ext cx="2671392" cy="18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77BE027-76C4-79E2-631F-3B8D957B962C}"/>
              </a:ext>
            </a:extLst>
          </p:cNvPr>
          <p:cNvSpPr/>
          <p:nvPr/>
        </p:nvSpPr>
        <p:spPr>
          <a:xfrm rot="11713228">
            <a:off x="4926106" y="3447013"/>
            <a:ext cx="3505200" cy="2213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AC7ABFF-0580-3A95-E287-A7A1526B44F1}"/>
              </a:ext>
            </a:extLst>
          </p:cNvPr>
          <p:cNvSpPr/>
          <p:nvPr/>
        </p:nvSpPr>
        <p:spPr>
          <a:xfrm rot="10540690">
            <a:off x="3727504" y="2388673"/>
            <a:ext cx="4264353" cy="18678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77D4D37-694D-7EF6-E584-D0787AC58E41}"/>
              </a:ext>
            </a:extLst>
          </p:cNvPr>
          <p:cNvSpPr/>
          <p:nvPr/>
        </p:nvSpPr>
        <p:spPr>
          <a:xfrm rot="9394955">
            <a:off x="4874877" y="1527027"/>
            <a:ext cx="3289418" cy="20457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2CBD-EB2E-0AD4-A0A6-3918C230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Switch Crash Collision Sensor - Working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1A125-841E-4F9D-4BED-BED83B00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D1146-626F-FE3E-13A1-87D5A5AE10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093243"/>
          </a:xfrm>
        </p:spPr>
        <p:txBody>
          <a:bodyPr/>
          <a:lstStyle/>
          <a:p>
            <a:r>
              <a:rPr lang="en-IN" dirty="0"/>
              <a:t>Simple switch mechanism</a:t>
            </a:r>
          </a:p>
          <a:p>
            <a:r>
              <a:rPr lang="en-IN" dirty="0"/>
              <a:t>Based on on-off mechanism – gives output 0 for collision detection, 1 otherwise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55528-5320-782D-C017-2F4211B11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2975428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6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D77C-FA11-30FD-24D3-852C69A5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956296" cy="859055"/>
          </a:xfrm>
        </p:spPr>
        <p:txBody>
          <a:bodyPr>
            <a:normAutofit/>
          </a:bodyPr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9A5D6-FBBD-2C83-E943-694EC4770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C395B-FBDF-E06D-E590-CE354C50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80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93F6-31F2-C211-9843-4D79B591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243965"/>
            <a:ext cx="11214100" cy="535531"/>
          </a:xfrm>
        </p:spPr>
        <p:txBody>
          <a:bodyPr/>
          <a:lstStyle/>
          <a:p>
            <a:r>
              <a:rPr lang="en-IN" dirty="0"/>
              <a:t>Basic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7857B8-B30F-E4E1-9BDE-3113913A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340CE-A034-6235-23C3-3E1AA7C47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950" y="2536307"/>
            <a:ext cx="6637020" cy="3984410"/>
          </a:xfrm>
        </p:spPr>
        <p:txBody>
          <a:bodyPr/>
          <a:lstStyle/>
          <a:p>
            <a:r>
              <a:rPr lang="en-IN" sz="1800" dirty="0"/>
              <a:t>Reads temperature, humidity, air pressure, current status of collision sensor</a:t>
            </a:r>
          </a:p>
          <a:p>
            <a:r>
              <a:rPr lang="en-IN" sz="1800" dirty="0"/>
              <a:t>Buzzer beeps if values go beyond pre-set thresholds, till values don’t return to normal</a:t>
            </a:r>
          </a:p>
          <a:p>
            <a:r>
              <a:rPr lang="en-IN" sz="1800" dirty="0"/>
              <a:t>Accidental pressing of collision sensor can be reversed by putting pressure on sensor again</a:t>
            </a:r>
          </a:p>
          <a:p>
            <a:r>
              <a:rPr lang="en-IN" sz="1800" dirty="0"/>
              <a:t>Crash Collision sensor can also be used as a panic alert system</a:t>
            </a:r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5957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3AE7D6-B8F9-2E53-A5B6-B42078B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B3072C-0067-16C6-7A2E-2B420C99A946}"/>
              </a:ext>
            </a:extLst>
          </p:cNvPr>
          <p:cNvSpPr txBox="1">
            <a:spLocks/>
          </p:cNvSpPr>
          <p:nvPr/>
        </p:nvSpPr>
        <p:spPr>
          <a:xfrm>
            <a:off x="444500" y="1408566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Use of OM2M, </a:t>
            </a:r>
            <a:r>
              <a:rPr lang="en-IN" dirty="0" err="1"/>
              <a:t>ThingSpeak</a:t>
            </a:r>
            <a:r>
              <a:rPr lang="en-IN" dirty="0"/>
              <a:t> and Blynk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D9BE27D-23F2-7FD4-369C-F587585DFFD6}"/>
              </a:ext>
            </a:extLst>
          </p:cNvPr>
          <p:cNvSpPr txBox="1">
            <a:spLocks/>
          </p:cNvSpPr>
          <p:nvPr/>
        </p:nvSpPr>
        <p:spPr>
          <a:xfrm>
            <a:off x="444500" y="2155530"/>
            <a:ext cx="7124700" cy="1056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Data is fed into OM2M, then retrieved for setting buzzer status</a:t>
            </a:r>
          </a:p>
          <a:p>
            <a:r>
              <a:rPr lang="en-IN" dirty="0"/>
              <a:t>Graphical depiction of longer-term data obtained on </a:t>
            </a:r>
            <a:r>
              <a:rPr lang="en-IN" dirty="0" err="1"/>
              <a:t>ThingSpeak</a:t>
            </a:r>
            <a:endParaRPr lang="en-IN" dirty="0"/>
          </a:p>
          <a:p>
            <a:r>
              <a:rPr lang="en-IN" dirty="0"/>
              <a:t>Notification and email sent using Blynk if crash collision sensor is triggered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27550B7-5B44-A1F7-D913-3B865C14B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4170782"/>
            <a:ext cx="7805420" cy="2326855"/>
          </a:xfrm>
        </p:spPr>
        <p:txBody>
          <a:bodyPr/>
          <a:lstStyle/>
          <a:p>
            <a:r>
              <a:rPr lang="en-US" dirty="0"/>
              <a:t>Remote alert system</a:t>
            </a:r>
          </a:p>
          <a:p>
            <a:r>
              <a:rPr lang="en-IN" dirty="0"/>
              <a:t>Buzzer will simultaneously sound along with the buzzer connected to ESP32 connected to sensors</a:t>
            </a:r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ESP32 will GET values from OM2M, similar to the main ESP32 and sound based on thresholds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2FE5BF-DCF4-9596-B48B-CD0D323D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423818"/>
            <a:ext cx="11214100" cy="535531"/>
          </a:xfrm>
        </p:spPr>
        <p:txBody>
          <a:bodyPr/>
          <a:lstStyle/>
          <a:p>
            <a:r>
              <a:rPr lang="en-US" dirty="0"/>
              <a:t>Use of 2</a:t>
            </a:r>
            <a:r>
              <a:rPr lang="en-US" baseline="30000" dirty="0"/>
              <a:t>nd</a:t>
            </a:r>
            <a:r>
              <a:rPr lang="en-US" dirty="0"/>
              <a:t> ESP32 and buzzer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90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062A3F-0490-F2DD-FC8B-2A7D63AF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FD057-A763-191D-0079-BA063955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0" y="-20320"/>
            <a:ext cx="6301706" cy="4045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AF2A8-36D1-73AA-7D3A-33D60C35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15" y="4116229"/>
            <a:ext cx="6207760" cy="2812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D7D781-ADE6-4FE2-9BC2-66911A86B3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608"/>
          <a:stretch/>
        </p:blipFill>
        <p:spPr>
          <a:xfrm>
            <a:off x="7723590" y="0"/>
            <a:ext cx="3731810" cy="40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685</TotalTime>
  <Words>520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Trade Gothic LT Pro</vt:lpstr>
      <vt:lpstr>Trebuchet MS</vt:lpstr>
      <vt:lpstr>Office Theme</vt:lpstr>
      <vt:lpstr>Smart Mining Helmet</vt:lpstr>
      <vt:lpstr>Introduction</vt:lpstr>
      <vt:lpstr>Hardware Components</vt:lpstr>
      <vt:lpstr>Components</vt:lpstr>
      <vt:lpstr>Impact Switch Crash Collision Sensor - Working</vt:lpstr>
      <vt:lpstr>Project Implementation</vt:lpstr>
      <vt:lpstr>Basic Implementation</vt:lpstr>
      <vt:lpstr>Use of 2nd ESP32 and buzzer</vt:lpstr>
      <vt:lpstr>PowerPoint Presentation</vt:lpstr>
      <vt:lpstr>Overview of Code Logic</vt:lpstr>
      <vt:lpstr>Video Demonstration</vt:lpstr>
      <vt:lpstr>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Mining Helmet</dc:title>
  <dc:creator>Rushil Kaul</dc:creator>
  <cp:lastModifiedBy>Sunkari Sai Satvik</cp:lastModifiedBy>
  <cp:revision>7</cp:revision>
  <dcterms:created xsi:type="dcterms:W3CDTF">2022-06-30T08:56:49Z</dcterms:created>
  <dcterms:modified xsi:type="dcterms:W3CDTF">2022-07-01T07:09:11Z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