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88" r:id="rId3"/>
    <p:sldId id="267" r:id="rId4"/>
    <p:sldId id="289" r:id="rId5"/>
    <p:sldId id="293" r:id="rId6"/>
    <p:sldId id="261" r:id="rId7"/>
    <p:sldId id="277" r:id="rId8"/>
    <p:sldId id="294" r:id="rId9"/>
    <p:sldId id="301" r:id="rId10"/>
    <p:sldId id="302" r:id="rId11"/>
    <p:sldId id="303" r:id="rId12"/>
    <p:sldId id="296" r:id="rId13"/>
    <p:sldId id="309" r:id="rId14"/>
    <p:sldId id="308" r:id="rId15"/>
    <p:sldId id="310" r:id="rId16"/>
    <p:sldId id="311" r:id="rId17"/>
    <p:sldId id="312" r:id="rId18"/>
    <p:sldId id="297" r:id="rId19"/>
    <p:sldId id="304" r:id="rId20"/>
    <p:sldId id="298" r:id="rId21"/>
    <p:sldId id="287" r:id="rId22"/>
    <p:sldId id="290" r:id="rId23"/>
    <p:sldId id="313" r:id="rId24"/>
    <p:sldId id="305" r:id="rId25"/>
    <p:sldId id="306" r:id="rId26"/>
    <p:sldId id="307" r:id="rId27"/>
    <p:sldId id="2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05" autoAdjust="0"/>
    <p:restoredTop sz="94660"/>
  </p:normalViewPr>
  <p:slideViewPr>
    <p:cSldViewPr snapToGrid="0">
      <p:cViewPr varScale="1">
        <p:scale>
          <a:sx n="84" d="100"/>
          <a:sy n="84" d="100"/>
        </p:scale>
        <p:origin x="437"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3048A-386C-11DA-54F8-BF221ADAF3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91B79A-22F7-A52A-BE41-E3494BFDEB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C2D011-2064-8036-DE1D-FEA97268C16B}"/>
              </a:ext>
            </a:extLst>
          </p:cNvPr>
          <p:cNvSpPr>
            <a:spLocks noGrp="1"/>
          </p:cNvSpPr>
          <p:nvPr>
            <p:ph type="dt" sz="half" idx="10"/>
          </p:nvPr>
        </p:nvSpPr>
        <p:spPr/>
        <p:txBody>
          <a:bodyPr/>
          <a:lstStyle/>
          <a:p>
            <a:fld id="{EBDAD8AF-17A5-4EF1-BCEB-A06338283A14}" type="datetimeFigureOut">
              <a:rPr lang="en-US" smtClean="0"/>
              <a:t>5/27/2023</a:t>
            </a:fld>
            <a:endParaRPr lang="en-US"/>
          </a:p>
        </p:txBody>
      </p:sp>
      <p:sp>
        <p:nvSpPr>
          <p:cNvPr id="5" name="Footer Placeholder 4">
            <a:extLst>
              <a:ext uri="{FF2B5EF4-FFF2-40B4-BE49-F238E27FC236}">
                <a16:creationId xmlns:a16="http://schemas.microsoft.com/office/drawing/2014/main" id="{26B28FDD-3695-3837-83A8-B13F478356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34595-225E-952F-7B26-CBBBB58ECF71}"/>
              </a:ext>
            </a:extLst>
          </p:cNvPr>
          <p:cNvSpPr>
            <a:spLocks noGrp="1"/>
          </p:cNvSpPr>
          <p:nvPr>
            <p:ph type="sldNum" sz="quarter" idx="12"/>
          </p:nvPr>
        </p:nvSpPr>
        <p:spPr/>
        <p:txBody>
          <a:bodyPr/>
          <a:lstStyle/>
          <a:p>
            <a:fld id="{3561E03C-23A8-403F-8020-58CB74161065}" type="slidenum">
              <a:rPr lang="en-US" smtClean="0"/>
              <a:t>‹#›</a:t>
            </a:fld>
            <a:endParaRPr lang="en-US"/>
          </a:p>
        </p:txBody>
      </p:sp>
    </p:spTree>
    <p:extLst>
      <p:ext uri="{BB962C8B-B14F-4D97-AF65-F5344CB8AC3E}">
        <p14:creationId xmlns:p14="http://schemas.microsoft.com/office/powerpoint/2010/main" val="780550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1DC2-0612-2EC3-7414-F07B650056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18FD88-6A32-D47A-5C08-F34551590F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F7A1DF-9F92-B326-22D2-D1C51A7D848D}"/>
              </a:ext>
            </a:extLst>
          </p:cNvPr>
          <p:cNvSpPr>
            <a:spLocks noGrp="1"/>
          </p:cNvSpPr>
          <p:nvPr>
            <p:ph type="dt" sz="half" idx="10"/>
          </p:nvPr>
        </p:nvSpPr>
        <p:spPr/>
        <p:txBody>
          <a:bodyPr/>
          <a:lstStyle/>
          <a:p>
            <a:fld id="{EBDAD8AF-17A5-4EF1-BCEB-A06338283A14}" type="datetimeFigureOut">
              <a:rPr lang="en-US" smtClean="0"/>
              <a:t>5/27/2023</a:t>
            </a:fld>
            <a:endParaRPr lang="en-US"/>
          </a:p>
        </p:txBody>
      </p:sp>
      <p:sp>
        <p:nvSpPr>
          <p:cNvPr id="5" name="Footer Placeholder 4">
            <a:extLst>
              <a:ext uri="{FF2B5EF4-FFF2-40B4-BE49-F238E27FC236}">
                <a16:creationId xmlns:a16="http://schemas.microsoft.com/office/drawing/2014/main" id="{326299EC-4DEA-053F-6414-BACB9D3F0F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CD0610-0228-697F-08FF-47B8DAD8D620}"/>
              </a:ext>
            </a:extLst>
          </p:cNvPr>
          <p:cNvSpPr>
            <a:spLocks noGrp="1"/>
          </p:cNvSpPr>
          <p:nvPr>
            <p:ph type="sldNum" sz="quarter" idx="12"/>
          </p:nvPr>
        </p:nvSpPr>
        <p:spPr/>
        <p:txBody>
          <a:bodyPr/>
          <a:lstStyle/>
          <a:p>
            <a:fld id="{3561E03C-23A8-403F-8020-58CB74161065}" type="slidenum">
              <a:rPr lang="en-US" smtClean="0"/>
              <a:t>‹#›</a:t>
            </a:fld>
            <a:endParaRPr lang="en-US"/>
          </a:p>
        </p:txBody>
      </p:sp>
    </p:spTree>
    <p:extLst>
      <p:ext uri="{BB962C8B-B14F-4D97-AF65-F5344CB8AC3E}">
        <p14:creationId xmlns:p14="http://schemas.microsoft.com/office/powerpoint/2010/main" val="1676520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7C7061-8F1B-DF0B-D141-1253C239BC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9CAFF2-B469-C957-B87A-BFC58B2DFD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2A23B5-0857-FB4C-F870-FB25A0BDECD8}"/>
              </a:ext>
            </a:extLst>
          </p:cNvPr>
          <p:cNvSpPr>
            <a:spLocks noGrp="1"/>
          </p:cNvSpPr>
          <p:nvPr>
            <p:ph type="dt" sz="half" idx="10"/>
          </p:nvPr>
        </p:nvSpPr>
        <p:spPr/>
        <p:txBody>
          <a:bodyPr/>
          <a:lstStyle/>
          <a:p>
            <a:fld id="{EBDAD8AF-17A5-4EF1-BCEB-A06338283A14}" type="datetimeFigureOut">
              <a:rPr lang="en-US" smtClean="0"/>
              <a:t>5/27/2023</a:t>
            </a:fld>
            <a:endParaRPr lang="en-US"/>
          </a:p>
        </p:txBody>
      </p:sp>
      <p:sp>
        <p:nvSpPr>
          <p:cNvPr id="5" name="Footer Placeholder 4">
            <a:extLst>
              <a:ext uri="{FF2B5EF4-FFF2-40B4-BE49-F238E27FC236}">
                <a16:creationId xmlns:a16="http://schemas.microsoft.com/office/drawing/2014/main" id="{EE2F6E1B-7D20-98B6-DF2C-2461235BD1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4DD25-2CAD-7E06-70CB-E7F5B1DDA317}"/>
              </a:ext>
            </a:extLst>
          </p:cNvPr>
          <p:cNvSpPr>
            <a:spLocks noGrp="1"/>
          </p:cNvSpPr>
          <p:nvPr>
            <p:ph type="sldNum" sz="quarter" idx="12"/>
          </p:nvPr>
        </p:nvSpPr>
        <p:spPr/>
        <p:txBody>
          <a:bodyPr/>
          <a:lstStyle/>
          <a:p>
            <a:fld id="{3561E03C-23A8-403F-8020-58CB74161065}" type="slidenum">
              <a:rPr lang="en-US" smtClean="0"/>
              <a:t>‹#›</a:t>
            </a:fld>
            <a:endParaRPr lang="en-US"/>
          </a:p>
        </p:txBody>
      </p:sp>
    </p:spTree>
    <p:extLst>
      <p:ext uri="{BB962C8B-B14F-4D97-AF65-F5344CB8AC3E}">
        <p14:creationId xmlns:p14="http://schemas.microsoft.com/office/powerpoint/2010/main" val="213832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73579-EF94-274D-D8D8-B0E774F92A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BE84CA-300E-0AFA-F2FC-36E3A66A71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BF3D10-AB0F-9E4B-DF09-5DDBBC7D6C7F}"/>
              </a:ext>
            </a:extLst>
          </p:cNvPr>
          <p:cNvSpPr>
            <a:spLocks noGrp="1"/>
          </p:cNvSpPr>
          <p:nvPr>
            <p:ph type="dt" sz="half" idx="10"/>
          </p:nvPr>
        </p:nvSpPr>
        <p:spPr/>
        <p:txBody>
          <a:bodyPr/>
          <a:lstStyle/>
          <a:p>
            <a:fld id="{EBDAD8AF-17A5-4EF1-BCEB-A06338283A14}" type="datetimeFigureOut">
              <a:rPr lang="en-US" smtClean="0"/>
              <a:t>5/27/2023</a:t>
            </a:fld>
            <a:endParaRPr lang="en-US"/>
          </a:p>
        </p:txBody>
      </p:sp>
      <p:sp>
        <p:nvSpPr>
          <p:cNvPr id="5" name="Footer Placeholder 4">
            <a:extLst>
              <a:ext uri="{FF2B5EF4-FFF2-40B4-BE49-F238E27FC236}">
                <a16:creationId xmlns:a16="http://schemas.microsoft.com/office/drawing/2014/main" id="{A712CC74-EE4F-94FD-9954-4E55BE60D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AA8AE-25C1-0148-2072-8F56355D6A79}"/>
              </a:ext>
            </a:extLst>
          </p:cNvPr>
          <p:cNvSpPr>
            <a:spLocks noGrp="1"/>
          </p:cNvSpPr>
          <p:nvPr>
            <p:ph type="sldNum" sz="quarter" idx="12"/>
          </p:nvPr>
        </p:nvSpPr>
        <p:spPr/>
        <p:txBody>
          <a:bodyPr/>
          <a:lstStyle/>
          <a:p>
            <a:fld id="{3561E03C-23A8-403F-8020-58CB74161065}" type="slidenum">
              <a:rPr lang="en-US" smtClean="0"/>
              <a:t>‹#›</a:t>
            </a:fld>
            <a:endParaRPr lang="en-US"/>
          </a:p>
        </p:txBody>
      </p:sp>
    </p:spTree>
    <p:extLst>
      <p:ext uri="{BB962C8B-B14F-4D97-AF65-F5344CB8AC3E}">
        <p14:creationId xmlns:p14="http://schemas.microsoft.com/office/powerpoint/2010/main" val="2165141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754D1-355D-59A5-4C15-70304F667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3BF6F5-53CD-C7F4-B5FA-ABA374DB68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D24747-9458-0834-1B38-F19A25C3B06A}"/>
              </a:ext>
            </a:extLst>
          </p:cNvPr>
          <p:cNvSpPr>
            <a:spLocks noGrp="1"/>
          </p:cNvSpPr>
          <p:nvPr>
            <p:ph type="dt" sz="half" idx="10"/>
          </p:nvPr>
        </p:nvSpPr>
        <p:spPr/>
        <p:txBody>
          <a:bodyPr/>
          <a:lstStyle/>
          <a:p>
            <a:fld id="{EBDAD8AF-17A5-4EF1-BCEB-A06338283A14}" type="datetimeFigureOut">
              <a:rPr lang="en-US" smtClean="0"/>
              <a:t>5/27/2023</a:t>
            </a:fld>
            <a:endParaRPr lang="en-US"/>
          </a:p>
        </p:txBody>
      </p:sp>
      <p:sp>
        <p:nvSpPr>
          <p:cNvPr id="5" name="Footer Placeholder 4">
            <a:extLst>
              <a:ext uri="{FF2B5EF4-FFF2-40B4-BE49-F238E27FC236}">
                <a16:creationId xmlns:a16="http://schemas.microsoft.com/office/drawing/2014/main" id="{2A7B17AC-B23A-B101-57C7-986D2D158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F927B-85BF-17D4-259C-6C0CF19CD95D}"/>
              </a:ext>
            </a:extLst>
          </p:cNvPr>
          <p:cNvSpPr>
            <a:spLocks noGrp="1"/>
          </p:cNvSpPr>
          <p:nvPr>
            <p:ph type="sldNum" sz="quarter" idx="12"/>
          </p:nvPr>
        </p:nvSpPr>
        <p:spPr/>
        <p:txBody>
          <a:bodyPr/>
          <a:lstStyle/>
          <a:p>
            <a:fld id="{3561E03C-23A8-403F-8020-58CB74161065}" type="slidenum">
              <a:rPr lang="en-US" smtClean="0"/>
              <a:t>‹#›</a:t>
            </a:fld>
            <a:endParaRPr lang="en-US"/>
          </a:p>
        </p:txBody>
      </p:sp>
    </p:spTree>
    <p:extLst>
      <p:ext uri="{BB962C8B-B14F-4D97-AF65-F5344CB8AC3E}">
        <p14:creationId xmlns:p14="http://schemas.microsoft.com/office/powerpoint/2010/main" val="380837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7F520-9FB5-8D56-68B6-97C5002F0B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0D9118-68DB-2DC4-D27F-165BFE27DA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7C8487-2D87-62B7-FDD3-344031D437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E74E58-C31F-C53D-2F6E-7F30533A26C9}"/>
              </a:ext>
            </a:extLst>
          </p:cNvPr>
          <p:cNvSpPr>
            <a:spLocks noGrp="1"/>
          </p:cNvSpPr>
          <p:nvPr>
            <p:ph type="dt" sz="half" idx="10"/>
          </p:nvPr>
        </p:nvSpPr>
        <p:spPr/>
        <p:txBody>
          <a:bodyPr/>
          <a:lstStyle/>
          <a:p>
            <a:fld id="{EBDAD8AF-17A5-4EF1-BCEB-A06338283A14}" type="datetimeFigureOut">
              <a:rPr lang="en-US" smtClean="0"/>
              <a:t>5/27/2023</a:t>
            </a:fld>
            <a:endParaRPr lang="en-US"/>
          </a:p>
        </p:txBody>
      </p:sp>
      <p:sp>
        <p:nvSpPr>
          <p:cNvPr id="6" name="Footer Placeholder 5">
            <a:extLst>
              <a:ext uri="{FF2B5EF4-FFF2-40B4-BE49-F238E27FC236}">
                <a16:creationId xmlns:a16="http://schemas.microsoft.com/office/drawing/2014/main" id="{A738A247-0064-71D7-6B9A-2A9C813267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FD7406-35AC-4B33-DF8E-5A3F0B8CDA27}"/>
              </a:ext>
            </a:extLst>
          </p:cNvPr>
          <p:cNvSpPr>
            <a:spLocks noGrp="1"/>
          </p:cNvSpPr>
          <p:nvPr>
            <p:ph type="sldNum" sz="quarter" idx="12"/>
          </p:nvPr>
        </p:nvSpPr>
        <p:spPr/>
        <p:txBody>
          <a:bodyPr/>
          <a:lstStyle/>
          <a:p>
            <a:fld id="{3561E03C-23A8-403F-8020-58CB74161065}" type="slidenum">
              <a:rPr lang="en-US" smtClean="0"/>
              <a:t>‹#›</a:t>
            </a:fld>
            <a:endParaRPr lang="en-US"/>
          </a:p>
        </p:txBody>
      </p:sp>
    </p:spTree>
    <p:extLst>
      <p:ext uri="{BB962C8B-B14F-4D97-AF65-F5344CB8AC3E}">
        <p14:creationId xmlns:p14="http://schemas.microsoft.com/office/powerpoint/2010/main" val="476558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08D-4378-A3EB-1F89-B0D7202C27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B02F57-6D7B-4F2E-AA8E-48D480F2C7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AA5674-B96B-0E3F-7846-14F0ED9509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ED09FD-F95A-498A-A349-B55095196F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F8FAE8-0EF4-6D43-B29B-52FA7DD23E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7AA0A2-9CFF-96BA-14E4-EECD816C7D3E}"/>
              </a:ext>
            </a:extLst>
          </p:cNvPr>
          <p:cNvSpPr>
            <a:spLocks noGrp="1"/>
          </p:cNvSpPr>
          <p:nvPr>
            <p:ph type="dt" sz="half" idx="10"/>
          </p:nvPr>
        </p:nvSpPr>
        <p:spPr/>
        <p:txBody>
          <a:bodyPr/>
          <a:lstStyle/>
          <a:p>
            <a:fld id="{EBDAD8AF-17A5-4EF1-BCEB-A06338283A14}" type="datetimeFigureOut">
              <a:rPr lang="en-US" smtClean="0"/>
              <a:t>5/27/2023</a:t>
            </a:fld>
            <a:endParaRPr lang="en-US"/>
          </a:p>
        </p:txBody>
      </p:sp>
      <p:sp>
        <p:nvSpPr>
          <p:cNvPr id="8" name="Footer Placeholder 7">
            <a:extLst>
              <a:ext uri="{FF2B5EF4-FFF2-40B4-BE49-F238E27FC236}">
                <a16:creationId xmlns:a16="http://schemas.microsoft.com/office/drawing/2014/main" id="{587970AB-BA02-572D-75A5-278F1D8901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C53F2A-27AC-4AF5-751F-228E6218E7FA}"/>
              </a:ext>
            </a:extLst>
          </p:cNvPr>
          <p:cNvSpPr>
            <a:spLocks noGrp="1"/>
          </p:cNvSpPr>
          <p:nvPr>
            <p:ph type="sldNum" sz="quarter" idx="12"/>
          </p:nvPr>
        </p:nvSpPr>
        <p:spPr/>
        <p:txBody>
          <a:bodyPr/>
          <a:lstStyle/>
          <a:p>
            <a:fld id="{3561E03C-23A8-403F-8020-58CB74161065}" type="slidenum">
              <a:rPr lang="en-US" smtClean="0"/>
              <a:t>‹#›</a:t>
            </a:fld>
            <a:endParaRPr lang="en-US"/>
          </a:p>
        </p:txBody>
      </p:sp>
    </p:spTree>
    <p:extLst>
      <p:ext uri="{BB962C8B-B14F-4D97-AF65-F5344CB8AC3E}">
        <p14:creationId xmlns:p14="http://schemas.microsoft.com/office/powerpoint/2010/main" val="655221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16EF8-EE91-A2DA-B68A-835C281F35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32BB56-B074-9BE7-8C30-221EBB97DC98}"/>
              </a:ext>
            </a:extLst>
          </p:cNvPr>
          <p:cNvSpPr>
            <a:spLocks noGrp="1"/>
          </p:cNvSpPr>
          <p:nvPr>
            <p:ph type="dt" sz="half" idx="10"/>
          </p:nvPr>
        </p:nvSpPr>
        <p:spPr/>
        <p:txBody>
          <a:bodyPr/>
          <a:lstStyle/>
          <a:p>
            <a:fld id="{EBDAD8AF-17A5-4EF1-BCEB-A06338283A14}" type="datetimeFigureOut">
              <a:rPr lang="en-US" smtClean="0"/>
              <a:t>5/27/2023</a:t>
            </a:fld>
            <a:endParaRPr lang="en-US"/>
          </a:p>
        </p:txBody>
      </p:sp>
      <p:sp>
        <p:nvSpPr>
          <p:cNvPr id="4" name="Footer Placeholder 3">
            <a:extLst>
              <a:ext uri="{FF2B5EF4-FFF2-40B4-BE49-F238E27FC236}">
                <a16:creationId xmlns:a16="http://schemas.microsoft.com/office/drawing/2014/main" id="{F848325A-0FC2-62ED-3982-31C33DFD7B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062D57-DD9D-1976-1AA7-2FCC465D9E05}"/>
              </a:ext>
            </a:extLst>
          </p:cNvPr>
          <p:cNvSpPr>
            <a:spLocks noGrp="1"/>
          </p:cNvSpPr>
          <p:nvPr>
            <p:ph type="sldNum" sz="quarter" idx="12"/>
          </p:nvPr>
        </p:nvSpPr>
        <p:spPr/>
        <p:txBody>
          <a:bodyPr/>
          <a:lstStyle/>
          <a:p>
            <a:fld id="{3561E03C-23A8-403F-8020-58CB74161065}" type="slidenum">
              <a:rPr lang="en-US" smtClean="0"/>
              <a:t>‹#›</a:t>
            </a:fld>
            <a:endParaRPr lang="en-US"/>
          </a:p>
        </p:txBody>
      </p:sp>
    </p:spTree>
    <p:extLst>
      <p:ext uri="{BB962C8B-B14F-4D97-AF65-F5344CB8AC3E}">
        <p14:creationId xmlns:p14="http://schemas.microsoft.com/office/powerpoint/2010/main" val="1752110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1D2FA3-9040-0E62-D4A2-A852609EFE52}"/>
              </a:ext>
            </a:extLst>
          </p:cNvPr>
          <p:cNvSpPr>
            <a:spLocks noGrp="1"/>
          </p:cNvSpPr>
          <p:nvPr>
            <p:ph type="dt" sz="half" idx="10"/>
          </p:nvPr>
        </p:nvSpPr>
        <p:spPr/>
        <p:txBody>
          <a:bodyPr/>
          <a:lstStyle/>
          <a:p>
            <a:fld id="{EBDAD8AF-17A5-4EF1-BCEB-A06338283A14}" type="datetimeFigureOut">
              <a:rPr lang="en-US" smtClean="0"/>
              <a:t>5/27/2023</a:t>
            </a:fld>
            <a:endParaRPr lang="en-US"/>
          </a:p>
        </p:txBody>
      </p:sp>
      <p:sp>
        <p:nvSpPr>
          <p:cNvPr id="3" name="Footer Placeholder 2">
            <a:extLst>
              <a:ext uri="{FF2B5EF4-FFF2-40B4-BE49-F238E27FC236}">
                <a16:creationId xmlns:a16="http://schemas.microsoft.com/office/drawing/2014/main" id="{7C3435BB-3A1D-F0E7-9FA8-8F088146AC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B3E552-17B1-35AC-6B2F-931C0DD9B20F}"/>
              </a:ext>
            </a:extLst>
          </p:cNvPr>
          <p:cNvSpPr>
            <a:spLocks noGrp="1"/>
          </p:cNvSpPr>
          <p:nvPr>
            <p:ph type="sldNum" sz="quarter" idx="12"/>
          </p:nvPr>
        </p:nvSpPr>
        <p:spPr/>
        <p:txBody>
          <a:bodyPr/>
          <a:lstStyle/>
          <a:p>
            <a:fld id="{3561E03C-23A8-403F-8020-58CB74161065}" type="slidenum">
              <a:rPr lang="en-US" smtClean="0"/>
              <a:t>‹#›</a:t>
            </a:fld>
            <a:endParaRPr lang="en-US"/>
          </a:p>
        </p:txBody>
      </p:sp>
    </p:spTree>
    <p:extLst>
      <p:ext uri="{BB962C8B-B14F-4D97-AF65-F5344CB8AC3E}">
        <p14:creationId xmlns:p14="http://schemas.microsoft.com/office/powerpoint/2010/main" val="3747867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22FB-4122-3844-0A5D-0BEA416142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6622A2-7934-FE6D-8C77-36361115D3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64C155-682B-FEF5-ABFB-5CBCAA156D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561F68-D885-1E46-8978-BD8AB0B541D2}"/>
              </a:ext>
            </a:extLst>
          </p:cNvPr>
          <p:cNvSpPr>
            <a:spLocks noGrp="1"/>
          </p:cNvSpPr>
          <p:nvPr>
            <p:ph type="dt" sz="half" idx="10"/>
          </p:nvPr>
        </p:nvSpPr>
        <p:spPr/>
        <p:txBody>
          <a:bodyPr/>
          <a:lstStyle/>
          <a:p>
            <a:fld id="{EBDAD8AF-17A5-4EF1-BCEB-A06338283A14}" type="datetimeFigureOut">
              <a:rPr lang="en-US" smtClean="0"/>
              <a:t>5/27/2023</a:t>
            </a:fld>
            <a:endParaRPr lang="en-US"/>
          </a:p>
        </p:txBody>
      </p:sp>
      <p:sp>
        <p:nvSpPr>
          <p:cNvPr id="6" name="Footer Placeholder 5">
            <a:extLst>
              <a:ext uri="{FF2B5EF4-FFF2-40B4-BE49-F238E27FC236}">
                <a16:creationId xmlns:a16="http://schemas.microsoft.com/office/drawing/2014/main" id="{A86F48A4-231E-6DB5-0640-D29D5C9270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C8A5CA-F3F2-C1AA-019B-AD77EE34D2B6}"/>
              </a:ext>
            </a:extLst>
          </p:cNvPr>
          <p:cNvSpPr>
            <a:spLocks noGrp="1"/>
          </p:cNvSpPr>
          <p:nvPr>
            <p:ph type="sldNum" sz="quarter" idx="12"/>
          </p:nvPr>
        </p:nvSpPr>
        <p:spPr/>
        <p:txBody>
          <a:bodyPr/>
          <a:lstStyle/>
          <a:p>
            <a:fld id="{3561E03C-23A8-403F-8020-58CB74161065}" type="slidenum">
              <a:rPr lang="en-US" smtClean="0"/>
              <a:t>‹#›</a:t>
            </a:fld>
            <a:endParaRPr lang="en-US"/>
          </a:p>
        </p:txBody>
      </p:sp>
    </p:spTree>
    <p:extLst>
      <p:ext uri="{BB962C8B-B14F-4D97-AF65-F5344CB8AC3E}">
        <p14:creationId xmlns:p14="http://schemas.microsoft.com/office/powerpoint/2010/main" val="1192873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318DE-6E16-2BED-1B7F-2F5858471E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605DDD-A684-327C-E23B-C0B00FD45F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D204DE-AD89-CB62-67C6-D6E34AF6ED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415578-D58C-853A-5D04-B0B6AB4024A3}"/>
              </a:ext>
            </a:extLst>
          </p:cNvPr>
          <p:cNvSpPr>
            <a:spLocks noGrp="1"/>
          </p:cNvSpPr>
          <p:nvPr>
            <p:ph type="dt" sz="half" idx="10"/>
          </p:nvPr>
        </p:nvSpPr>
        <p:spPr/>
        <p:txBody>
          <a:bodyPr/>
          <a:lstStyle/>
          <a:p>
            <a:fld id="{EBDAD8AF-17A5-4EF1-BCEB-A06338283A14}" type="datetimeFigureOut">
              <a:rPr lang="en-US" smtClean="0"/>
              <a:t>5/27/2023</a:t>
            </a:fld>
            <a:endParaRPr lang="en-US"/>
          </a:p>
        </p:txBody>
      </p:sp>
      <p:sp>
        <p:nvSpPr>
          <p:cNvPr id="6" name="Footer Placeholder 5">
            <a:extLst>
              <a:ext uri="{FF2B5EF4-FFF2-40B4-BE49-F238E27FC236}">
                <a16:creationId xmlns:a16="http://schemas.microsoft.com/office/drawing/2014/main" id="{BAD12892-E20B-416C-3898-E1A2A5396D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F4D8F8-67BA-72B3-787D-35C4C256B393}"/>
              </a:ext>
            </a:extLst>
          </p:cNvPr>
          <p:cNvSpPr>
            <a:spLocks noGrp="1"/>
          </p:cNvSpPr>
          <p:nvPr>
            <p:ph type="sldNum" sz="quarter" idx="12"/>
          </p:nvPr>
        </p:nvSpPr>
        <p:spPr/>
        <p:txBody>
          <a:bodyPr/>
          <a:lstStyle/>
          <a:p>
            <a:fld id="{3561E03C-23A8-403F-8020-58CB74161065}" type="slidenum">
              <a:rPr lang="en-US" smtClean="0"/>
              <a:t>‹#›</a:t>
            </a:fld>
            <a:endParaRPr lang="en-US"/>
          </a:p>
        </p:txBody>
      </p:sp>
    </p:spTree>
    <p:extLst>
      <p:ext uri="{BB962C8B-B14F-4D97-AF65-F5344CB8AC3E}">
        <p14:creationId xmlns:p14="http://schemas.microsoft.com/office/powerpoint/2010/main" val="931329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469AFC-3FBF-8375-8942-A5699BC76F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30C40F-D55C-0D12-A120-E299FAD66F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C79266-FFD4-B96A-70DA-13B276B4AF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DAD8AF-17A5-4EF1-BCEB-A06338283A14}" type="datetimeFigureOut">
              <a:rPr lang="en-US" smtClean="0"/>
              <a:t>5/27/2023</a:t>
            </a:fld>
            <a:endParaRPr lang="en-US"/>
          </a:p>
        </p:txBody>
      </p:sp>
      <p:sp>
        <p:nvSpPr>
          <p:cNvPr id="5" name="Footer Placeholder 4">
            <a:extLst>
              <a:ext uri="{FF2B5EF4-FFF2-40B4-BE49-F238E27FC236}">
                <a16:creationId xmlns:a16="http://schemas.microsoft.com/office/drawing/2014/main" id="{DCA5A1C1-AC20-3857-966A-AF1E0CE070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CAB202-8730-EAD5-DE21-3733008B53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61E03C-23A8-403F-8020-58CB74161065}" type="slidenum">
              <a:rPr lang="en-US" smtClean="0"/>
              <a:t>‹#›</a:t>
            </a:fld>
            <a:endParaRPr lang="en-US"/>
          </a:p>
        </p:txBody>
      </p:sp>
    </p:spTree>
    <p:extLst>
      <p:ext uri="{BB962C8B-B14F-4D97-AF65-F5344CB8AC3E}">
        <p14:creationId xmlns:p14="http://schemas.microsoft.com/office/powerpoint/2010/main" val="1601624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9FA324C-0916-BE1E-DC6A-19EE494B73EF}"/>
              </a:ext>
            </a:extLst>
          </p:cNvPr>
          <p:cNvSpPr txBox="1"/>
          <p:nvPr/>
        </p:nvSpPr>
        <p:spPr>
          <a:xfrm>
            <a:off x="2819400" y="533401"/>
            <a:ext cx="7391400" cy="1200329"/>
          </a:xfrm>
          <a:prstGeom prst="rect">
            <a:avLst/>
          </a:prstGeom>
          <a:noFill/>
        </p:spPr>
        <p:txBody>
          <a:bodyPr wrap="square" rtlCol="0">
            <a:spAutoFit/>
          </a:bodyPr>
          <a:lstStyle/>
          <a:p>
            <a:pPr algn="ctr"/>
            <a:r>
              <a:rPr lang="en-US" sz="3600" dirty="0">
                <a:solidFill>
                  <a:prstClr val="black"/>
                </a:solidFill>
                <a:latin typeface="Times New Roman"/>
                <a:cs typeface="Times New Roman"/>
              </a:rPr>
              <a:t>Analysis of Student’s Scoring Patterns using Process Mining techniques </a:t>
            </a:r>
          </a:p>
        </p:txBody>
      </p:sp>
      <p:sp>
        <p:nvSpPr>
          <p:cNvPr id="10" name="TextBox 9">
            <a:extLst>
              <a:ext uri="{FF2B5EF4-FFF2-40B4-BE49-F238E27FC236}">
                <a16:creationId xmlns:a16="http://schemas.microsoft.com/office/drawing/2014/main" id="{C14966AA-791D-8A67-8EF4-D0554834FC47}"/>
              </a:ext>
            </a:extLst>
          </p:cNvPr>
          <p:cNvSpPr txBox="1"/>
          <p:nvPr/>
        </p:nvSpPr>
        <p:spPr>
          <a:xfrm>
            <a:off x="2819400" y="2362200"/>
            <a:ext cx="6934200" cy="1754326"/>
          </a:xfrm>
          <a:prstGeom prst="rect">
            <a:avLst/>
          </a:prstGeom>
          <a:noFill/>
        </p:spPr>
        <p:txBody>
          <a:bodyPr wrap="square" rtlCol="0">
            <a:spAutoFit/>
          </a:bodyPr>
          <a:lstStyle/>
          <a:p>
            <a:r>
              <a:rPr lang="en-US" dirty="0">
                <a:solidFill>
                  <a:prstClr val="black"/>
                </a:solidFill>
                <a:latin typeface="Times New Roman"/>
                <a:cs typeface="Times New Roman"/>
              </a:rPr>
              <a:t>Team Members</a:t>
            </a:r>
          </a:p>
          <a:p>
            <a:r>
              <a:rPr lang="en-US" dirty="0">
                <a:solidFill>
                  <a:prstClr val="black"/>
                </a:solidFill>
                <a:latin typeface="Times New Roman"/>
                <a:cs typeface="Times New Roman"/>
              </a:rPr>
              <a:t>1. VONKAYALA ASHWINI - 1DS19CS192</a:t>
            </a:r>
          </a:p>
          <a:p>
            <a:r>
              <a:rPr lang="en-US" dirty="0">
                <a:solidFill>
                  <a:prstClr val="black"/>
                </a:solidFill>
                <a:latin typeface="Times New Roman"/>
                <a:cs typeface="Times New Roman"/>
              </a:rPr>
              <a:t>2. PALLAPOTHU LAKSHMI SHARANYA - 1DS19CS730</a:t>
            </a:r>
          </a:p>
          <a:p>
            <a:r>
              <a:rPr lang="en-US" dirty="0">
                <a:solidFill>
                  <a:prstClr val="black"/>
                </a:solidFill>
                <a:latin typeface="Times New Roman"/>
                <a:cs typeface="Times New Roman"/>
              </a:rPr>
              <a:t>3. SRUNGARAPU SAI SRI NANDAN - 1DS19CS172</a:t>
            </a:r>
          </a:p>
          <a:p>
            <a:r>
              <a:rPr lang="en-US" dirty="0">
                <a:solidFill>
                  <a:prstClr val="black"/>
                </a:solidFill>
                <a:latin typeface="Times New Roman"/>
                <a:cs typeface="Times New Roman"/>
              </a:rPr>
              <a:t>4. VISHWAKUMAR K HIREHALLI - 1DS19CS191</a:t>
            </a:r>
          </a:p>
          <a:p>
            <a:endParaRPr lang="en-US" dirty="0">
              <a:solidFill>
                <a:prstClr val="black"/>
              </a:solidFill>
              <a:latin typeface="Times New Roman"/>
              <a:cs typeface="Times New Roman"/>
            </a:endParaRPr>
          </a:p>
        </p:txBody>
      </p:sp>
      <p:sp>
        <p:nvSpPr>
          <p:cNvPr id="11" name="TextBox 10">
            <a:extLst>
              <a:ext uri="{FF2B5EF4-FFF2-40B4-BE49-F238E27FC236}">
                <a16:creationId xmlns:a16="http://schemas.microsoft.com/office/drawing/2014/main" id="{70BD8C51-CA20-628E-0439-7CA0E66D6322}"/>
              </a:ext>
            </a:extLst>
          </p:cNvPr>
          <p:cNvSpPr txBox="1"/>
          <p:nvPr/>
        </p:nvSpPr>
        <p:spPr>
          <a:xfrm>
            <a:off x="2819400" y="4419600"/>
            <a:ext cx="5867400" cy="923330"/>
          </a:xfrm>
          <a:prstGeom prst="rect">
            <a:avLst/>
          </a:prstGeom>
          <a:noFill/>
        </p:spPr>
        <p:txBody>
          <a:bodyPr wrap="square" rtlCol="0">
            <a:spAutoFit/>
          </a:bodyPr>
          <a:lstStyle/>
          <a:p>
            <a:r>
              <a:rPr lang="en-US" dirty="0">
                <a:solidFill>
                  <a:prstClr val="black"/>
                </a:solidFill>
                <a:latin typeface="Times New Roman"/>
                <a:cs typeface="Times New Roman"/>
              </a:rPr>
              <a:t>Under the Guidance of</a:t>
            </a:r>
          </a:p>
          <a:p>
            <a:r>
              <a:rPr lang="en-US" dirty="0">
                <a:solidFill>
                  <a:prstClr val="black"/>
                </a:solidFill>
                <a:latin typeface="Times New Roman"/>
                <a:cs typeface="Times New Roman"/>
              </a:rPr>
              <a:t>Dr. Deepak. G</a:t>
            </a:r>
          </a:p>
          <a:p>
            <a:r>
              <a:rPr lang="en-US" dirty="0">
                <a:solidFill>
                  <a:prstClr val="black"/>
                </a:solidFill>
                <a:latin typeface="Times New Roman"/>
                <a:cs typeface="Times New Roman"/>
              </a:rPr>
              <a:t>Professor, Dept of Computer Science and Engineering</a:t>
            </a:r>
          </a:p>
        </p:txBody>
      </p:sp>
    </p:spTree>
    <p:extLst>
      <p:ext uri="{BB962C8B-B14F-4D97-AF65-F5344CB8AC3E}">
        <p14:creationId xmlns:p14="http://schemas.microsoft.com/office/powerpoint/2010/main" val="2348622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7619B-5EFF-A1B1-80FA-AC3D3B576E23}"/>
              </a:ext>
            </a:extLst>
          </p:cNvPr>
          <p:cNvSpPr>
            <a:spLocks noGrp="1"/>
          </p:cNvSpPr>
          <p:nvPr>
            <p:ph type="title"/>
          </p:nvPr>
        </p:nvSpPr>
        <p:spPr>
          <a:xfrm>
            <a:off x="1325880" y="395605"/>
            <a:ext cx="10515600" cy="1325563"/>
          </a:xfrm>
        </p:spPr>
        <p:txBody>
          <a:bodyPr/>
          <a:lstStyle/>
          <a:p>
            <a:r>
              <a:rPr lang="en-IN" dirty="0"/>
              <a:t>Modules Descriptions</a:t>
            </a:r>
            <a:endParaRPr lang="en-US" dirty="0"/>
          </a:p>
        </p:txBody>
      </p:sp>
      <p:sp>
        <p:nvSpPr>
          <p:cNvPr id="3" name="Content Placeholder 2">
            <a:extLst>
              <a:ext uri="{FF2B5EF4-FFF2-40B4-BE49-F238E27FC236}">
                <a16:creationId xmlns:a16="http://schemas.microsoft.com/office/drawing/2014/main" id="{E17B88D8-E1DE-154B-2FD2-52B846AE0AD1}"/>
              </a:ext>
            </a:extLst>
          </p:cNvPr>
          <p:cNvSpPr>
            <a:spLocks noGrp="1"/>
          </p:cNvSpPr>
          <p:nvPr>
            <p:ph idx="1"/>
          </p:nvPr>
        </p:nvSpPr>
        <p:spPr>
          <a:xfrm>
            <a:off x="1325880" y="1721168"/>
            <a:ext cx="10515600" cy="4351338"/>
          </a:xfrm>
        </p:spPr>
        <p:txBody>
          <a:bodyPr>
            <a:normAutofit/>
          </a:bodyPr>
          <a:lstStyle/>
          <a:p>
            <a:pPr marL="0">
              <a:lnSpc>
                <a:spcPct val="127000"/>
              </a:lnSpc>
              <a:spcBef>
                <a:spcPts val="0"/>
              </a:spcBef>
              <a:spcAft>
                <a:spcPts val="800"/>
              </a:spcAft>
            </a:pPr>
            <a:r>
              <a:rPr lang="en-US" sz="1900" dirty="0">
                <a:latin typeface="Calibri" panose="020F0502020204030204" pitchFamily="34" charset="0"/>
                <a:ea typeface="Calibri" panose="020F0502020204030204" pitchFamily="34" charset="0"/>
                <a:cs typeface="Times New Roman" panose="02020603050405020304" pitchFamily="18" charset="0"/>
              </a:rPr>
              <a:t>Celonis: Celonis is a popular process mining software that can be used to analyze and visualize complex data. In the educational process mining system, Celonis is used to discover, monitor, and improve educational processes by identifying patterns and bottlenecks in the data. Celonis provides a graphical interface that allows users to visualize and explore the data, and it supports a wide range of process mining techniques such as process discovery, conformance checking, and performance analysis.</a:t>
            </a:r>
          </a:p>
          <a:p>
            <a:pPr marL="0">
              <a:lnSpc>
                <a:spcPct val="127000"/>
              </a:lnSpc>
              <a:spcBef>
                <a:spcPts val="0"/>
              </a:spcBef>
              <a:spcAft>
                <a:spcPts val="800"/>
              </a:spcAft>
            </a:pPr>
            <a:r>
              <a:rPr lang="en-US" sz="1900" dirty="0">
                <a:latin typeface="Calibri" panose="020F0502020204030204" pitchFamily="34" charset="0"/>
                <a:ea typeface="Calibri" panose="020F0502020204030204" pitchFamily="34" charset="0"/>
                <a:cs typeface="Times New Roman" panose="02020603050405020304" pitchFamily="18" charset="0"/>
              </a:rPr>
              <a:t>Analysis: The analysis module uses various statistical and machine learning techniques to identify patterns and trends in the data. This module typically involves applying descriptive and exploratory data analysis techniques to understand the data, followed by more advanced techniques such as clustering, classification, and regression analysis to build predictive models. The analysis module can help identify factors that affect student performance, such as learning style, engagement, and motivation.</a:t>
            </a:r>
          </a:p>
        </p:txBody>
      </p:sp>
    </p:spTree>
    <p:extLst>
      <p:ext uri="{BB962C8B-B14F-4D97-AF65-F5344CB8AC3E}">
        <p14:creationId xmlns:p14="http://schemas.microsoft.com/office/powerpoint/2010/main" val="3115133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7619B-5EFF-A1B1-80FA-AC3D3B576E23}"/>
              </a:ext>
            </a:extLst>
          </p:cNvPr>
          <p:cNvSpPr>
            <a:spLocks noGrp="1"/>
          </p:cNvSpPr>
          <p:nvPr>
            <p:ph type="title"/>
          </p:nvPr>
        </p:nvSpPr>
        <p:spPr>
          <a:xfrm>
            <a:off x="1325880" y="395605"/>
            <a:ext cx="10515600" cy="1325563"/>
          </a:xfrm>
        </p:spPr>
        <p:txBody>
          <a:bodyPr/>
          <a:lstStyle/>
          <a:p>
            <a:r>
              <a:rPr lang="en-IN" dirty="0"/>
              <a:t>Modules Descriptions</a:t>
            </a:r>
            <a:endParaRPr lang="en-US" dirty="0"/>
          </a:p>
        </p:txBody>
      </p:sp>
      <p:sp>
        <p:nvSpPr>
          <p:cNvPr id="3" name="Content Placeholder 2">
            <a:extLst>
              <a:ext uri="{FF2B5EF4-FFF2-40B4-BE49-F238E27FC236}">
                <a16:creationId xmlns:a16="http://schemas.microsoft.com/office/drawing/2014/main" id="{E17B88D8-E1DE-154B-2FD2-52B846AE0AD1}"/>
              </a:ext>
            </a:extLst>
          </p:cNvPr>
          <p:cNvSpPr>
            <a:spLocks noGrp="1"/>
          </p:cNvSpPr>
          <p:nvPr>
            <p:ph idx="1"/>
          </p:nvPr>
        </p:nvSpPr>
        <p:spPr>
          <a:xfrm>
            <a:off x="1325880" y="1721168"/>
            <a:ext cx="10515600" cy="4351338"/>
          </a:xfrm>
        </p:spPr>
        <p:txBody>
          <a:bodyPr>
            <a:normAutofit/>
          </a:bodyPr>
          <a:lstStyle/>
          <a:p>
            <a:pPr marL="0">
              <a:lnSpc>
                <a:spcPct val="127000"/>
              </a:lnSpc>
              <a:spcBef>
                <a:spcPts val="0"/>
              </a:spcBef>
              <a:spcAft>
                <a:spcPts val="800"/>
              </a:spcAft>
            </a:pPr>
            <a:r>
              <a:rPr lang="en-US" sz="1900" dirty="0">
                <a:latin typeface="Calibri" panose="020F0502020204030204" pitchFamily="34" charset="0"/>
                <a:ea typeface="Calibri" panose="020F0502020204030204" pitchFamily="34" charset="0"/>
                <a:cs typeface="Times New Roman" panose="02020603050405020304" pitchFamily="18" charset="0"/>
              </a:rPr>
              <a:t>Predict: The predict module is used to forecast future events based on the analysis of historical data. This module typically involves building predictive models using machine learning algorithms to identify patterns and trends in the data. Predictive models can be used to forecast student performance, identify at-risk students, and recommend interventions to improve learning outcomes. The predict module can also be used to optimize educational processes by identifying areas for improvement and predicting the impact of proposed changes.</a:t>
            </a:r>
          </a:p>
        </p:txBody>
      </p:sp>
    </p:spTree>
    <p:extLst>
      <p:ext uri="{BB962C8B-B14F-4D97-AF65-F5344CB8AC3E}">
        <p14:creationId xmlns:p14="http://schemas.microsoft.com/office/powerpoint/2010/main" val="2694232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7619B-5EFF-A1B1-80FA-AC3D3B576E23}"/>
              </a:ext>
            </a:extLst>
          </p:cNvPr>
          <p:cNvSpPr>
            <a:spLocks noGrp="1"/>
          </p:cNvSpPr>
          <p:nvPr>
            <p:ph type="title"/>
          </p:nvPr>
        </p:nvSpPr>
        <p:spPr>
          <a:xfrm>
            <a:off x="1325880" y="395605"/>
            <a:ext cx="10515600" cy="1325563"/>
          </a:xfrm>
        </p:spPr>
        <p:txBody>
          <a:bodyPr/>
          <a:lstStyle/>
          <a:p>
            <a:r>
              <a:rPr lang="en-US" dirty="0"/>
              <a:t>Algorithm</a:t>
            </a:r>
          </a:p>
        </p:txBody>
      </p:sp>
      <p:sp>
        <p:nvSpPr>
          <p:cNvPr id="3" name="Content Placeholder 2">
            <a:extLst>
              <a:ext uri="{FF2B5EF4-FFF2-40B4-BE49-F238E27FC236}">
                <a16:creationId xmlns:a16="http://schemas.microsoft.com/office/drawing/2014/main" id="{E17B88D8-E1DE-154B-2FD2-52B846AE0AD1}"/>
              </a:ext>
            </a:extLst>
          </p:cNvPr>
          <p:cNvSpPr>
            <a:spLocks noGrp="1"/>
          </p:cNvSpPr>
          <p:nvPr>
            <p:ph idx="1"/>
          </p:nvPr>
        </p:nvSpPr>
        <p:spPr>
          <a:xfrm>
            <a:off x="1325880" y="1723264"/>
            <a:ext cx="10515600" cy="4351338"/>
          </a:xfrm>
        </p:spPr>
        <p:txBody>
          <a:bodyPr>
            <a:normAutofit/>
          </a:bodyPr>
          <a:lstStyle/>
          <a:p>
            <a:pPr marL="0">
              <a:lnSpc>
                <a:spcPct val="127000"/>
              </a:lnSpc>
              <a:spcBef>
                <a:spcPts val="0"/>
              </a:spcBef>
              <a:spcAft>
                <a:spcPts val="800"/>
              </a:spcAft>
            </a:pPr>
            <a:r>
              <a:rPr lang="en-US" sz="1900" dirty="0">
                <a:latin typeface="Calibri" panose="020F0502020204030204" pitchFamily="34" charset="0"/>
                <a:ea typeface="Calibri" panose="020F0502020204030204" pitchFamily="34" charset="0"/>
                <a:cs typeface="Times New Roman" panose="02020603050405020304" pitchFamily="18" charset="0"/>
              </a:rPr>
              <a:t>Data Collection: The first step in the educational process mining process is to collect data from the educational system. This data can include student interactions with the system, performance on assessments, and other relevant data.</a:t>
            </a:r>
          </a:p>
          <a:p>
            <a:pPr marL="0">
              <a:lnSpc>
                <a:spcPct val="127000"/>
              </a:lnSpc>
              <a:spcBef>
                <a:spcPts val="0"/>
              </a:spcBef>
              <a:spcAft>
                <a:spcPts val="800"/>
              </a:spcAft>
            </a:pPr>
            <a:r>
              <a:rPr lang="en-US" sz="1900" dirty="0">
                <a:latin typeface="Calibri" panose="020F0502020204030204" pitchFamily="34" charset="0"/>
                <a:ea typeface="Calibri" panose="020F0502020204030204" pitchFamily="34" charset="0"/>
                <a:cs typeface="Times New Roman" panose="02020603050405020304" pitchFamily="18" charset="0"/>
              </a:rPr>
              <a:t>Data Cleaning and Preprocessing: The next step is to clean and preprocess the data to ensure that it is suitable for analysis. This may involve removing duplicates, filling in missing values, and converting the data to a standardized format.</a:t>
            </a:r>
          </a:p>
          <a:p>
            <a:pPr marL="0">
              <a:lnSpc>
                <a:spcPct val="127000"/>
              </a:lnSpc>
              <a:spcBef>
                <a:spcPts val="0"/>
              </a:spcBef>
              <a:spcAft>
                <a:spcPts val="800"/>
              </a:spcAft>
            </a:pPr>
            <a:r>
              <a:rPr lang="en-US" sz="1900" dirty="0">
                <a:latin typeface="Calibri" panose="020F0502020204030204" pitchFamily="34" charset="0"/>
                <a:ea typeface="Calibri" panose="020F0502020204030204" pitchFamily="34" charset="0"/>
                <a:cs typeface="Times New Roman" panose="02020603050405020304" pitchFamily="18" charset="0"/>
              </a:rPr>
              <a:t>Process Mining: The processed data is then analyzed using process mining techniques. This involves using software tools like Celonis to discover, monitor, and improve educational processes.</a:t>
            </a:r>
          </a:p>
        </p:txBody>
      </p:sp>
    </p:spTree>
    <p:extLst>
      <p:ext uri="{BB962C8B-B14F-4D97-AF65-F5344CB8AC3E}">
        <p14:creationId xmlns:p14="http://schemas.microsoft.com/office/powerpoint/2010/main" val="1202024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7619B-5EFF-A1B1-80FA-AC3D3B576E23}"/>
              </a:ext>
            </a:extLst>
          </p:cNvPr>
          <p:cNvSpPr>
            <a:spLocks noGrp="1"/>
          </p:cNvSpPr>
          <p:nvPr>
            <p:ph type="title"/>
          </p:nvPr>
        </p:nvSpPr>
        <p:spPr>
          <a:xfrm>
            <a:off x="1325880" y="395605"/>
            <a:ext cx="10515600" cy="1325563"/>
          </a:xfrm>
        </p:spPr>
        <p:txBody>
          <a:bodyPr/>
          <a:lstStyle/>
          <a:p>
            <a:r>
              <a:rPr lang="en-US" dirty="0"/>
              <a:t>Algorithm</a:t>
            </a:r>
          </a:p>
        </p:txBody>
      </p:sp>
      <p:sp>
        <p:nvSpPr>
          <p:cNvPr id="3" name="Content Placeholder 2">
            <a:extLst>
              <a:ext uri="{FF2B5EF4-FFF2-40B4-BE49-F238E27FC236}">
                <a16:creationId xmlns:a16="http://schemas.microsoft.com/office/drawing/2014/main" id="{E17B88D8-E1DE-154B-2FD2-52B846AE0AD1}"/>
              </a:ext>
            </a:extLst>
          </p:cNvPr>
          <p:cNvSpPr>
            <a:spLocks noGrp="1"/>
          </p:cNvSpPr>
          <p:nvPr>
            <p:ph idx="1"/>
          </p:nvPr>
        </p:nvSpPr>
        <p:spPr>
          <a:xfrm>
            <a:off x="1325880" y="1723264"/>
            <a:ext cx="10515600" cy="4351338"/>
          </a:xfrm>
        </p:spPr>
        <p:txBody>
          <a:bodyPr>
            <a:normAutofit/>
          </a:bodyPr>
          <a:lstStyle/>
          <a:p>
            <a:pPr marL="0">
              <a:lnSpc>
                <a:spcPct val="127000"/>
              </a:lnSpc>
              <a:spcBef>
                <a:spcPts val="0"/>
              </a:spcBef>
              <a:spcAft>
                <a:spcPts val="800"/>
              </a:spcAft>
            </a:pPr>
            <a:r>
              <a:rPr lang="en-US" sz="1900" dirty="0">
                <a:latin typeface="Calibri" panose="020F0502020204030204" pitchFamily="34" charset="0"/>
                <a:ea typeface="Calibri" panose="020F0502020204030204" pitchFamily="34" charset="0"/>
                <a:cs typeface="Times New Roman" panose="02020603050405020304" pitchFamily="18" charset="0"/>
              </a:rPr>
              <a:t>Descriptive Analysis: Descriptive analysis techniques are used to summarize and visualize the data. This helps identify patterns and trends in the data and gain a better understanding of how students interact with the educational system.</a:t>
            </a:r>
          </a:p>
          <a:p>
            <a:pPr marL="0">
              <a:lnSpc>
                <a:spcPct val="127000"/>
              </a:lnSpc>
              <a:spcBef>
                <a:spcPts val="0"/>
              </a:spcBef>
              <a:spcAft>
                <a:spcPts val="800"/>
              </a:spcAft>
            </a:pPr>
            <a:r>
              <a:rPr lang="en-US" sz="1900" dirty="0">
                <a:latin typeface="Calibri" panose="020F0502020204030204" pitchFamily="34" charset="0"/>
                <a:ea typeface="Calibri" panose="020F0502020204030204" pitchFamily="34" charset="0"/>
                <a:cs typeface="Times New Roman" panose="02020603050405020304" pitchFamily="18" charset="0"/>
              </a:rPr>
              <a:t>Predictive Modeling: Predictive modeling techniques are then used to build models that can forecast future events based on historical data. These models can be used to predict student performance, identify at-risk students, and recommend interventions to improve learning outcomes.</a:t>
            </a:r>
          </a:p>
          <a:p>
            <a:pPr marL="0">
              <a:lnSpc>
                <a:spcPct val="127000"/>
              </a:lnSpc>
              <a:spcBef>
                <a:spcPts val="0"/>
              </a:spcBef>
              <a:spcAft>
                <a:spcPts val="800"/>
              </a:spcAft>
            </a:pPr>
            <a:r>
              <a:rPr lang="en-US" sz="1900" dirty="0">
                <a:latin typeface="Calibri" panose="020F0502020204030204" pitchFamily="34" charset="0"/>
                <a:ea typeface="Calibri" panose="020F0502020204030204" pitchFamily="34" charset="0"/>
                <a:cs typeface="Times New Roman" panose="02020603050405020304" pitchFamily="18" charset="0"/>
              </a:rPr>
              <a:t>Evaluation: The predictive models are evaluated using various performance metrics to determine their effectiveness. This involves comparing the predicted outcomes to actual outcomes and assessing the accuracy of the model.</a:t>
            </a:r>
          </a:p>
        </p:txBody>
      </p:sp>
    </p:spTree>
    <p:extLst>
      <p:ext uri="{BB962C8B-B14F-4D97-AF65-F5344CB8AC3E}">
        <p14:creationId xmlns:p14="http://schemas.microsoft.com/office/powerpoint/2010/main" val="965701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7619B-5EFF-A1B1-80FA-AC3D3B576E23}"/>
              </a:ext>
            </a:extLst>
          </p:cNvPr>
          <p:cNvSpPr>
            <a:spLocks noGrp="1"/>
          </p:cNvSpPr>
          <p:nvPr>
            <p:ph type="title"/>
          </p:nvPr>
        </p:nvSpPr>
        <p:spPr>
          <a:xfrm>
            <a:off x="1325880" y="395605"/>
            <a:ext cx="10515600" cy="1325563"/>
          </a:xfrm>
        </p:spPr>
        <p:txBody>
          <a:bodyPr/>
          <a:lstStyle/>
          <a:p>
            <a:r>
              <a:rPr lang="en-US" dirty="0"/>
              <a:t>Algorithm</a:t>
            </a:r>
          </a:p>
        </p:txBody>
      </p:sp>
      <p:sp>
        <p:nvSpPr>
          <p:cNvPr id="3" name="Content Placeholder 2">
            <a:extLst>
              <a:ext uri="{FF2B5EF4-FFF2-40B4-BE49-F238E27FC236}">
                <a16:creationId xmlns:a16="http://schemas.microsoft.com/office/drawing/2014/main" id="{E17B88D8-E1DE-154B-2FD2-52B846AE0AD1}"/>
              </a:ext>
            </a:extLst>
          </p:cNvPr>
          <p:cNvSpPr>
            <a:spLocks noGrp="1"/>
          </p:cNvSpPr>
          <p:nvPr>
            <p:ph idx="1"/>
          </p:nvPr>
        </p:nvSpPr>
        <p:spPr>
          <a:xfrm>
            <a:off x="1325880" y="1723264"/>
            <a:ext cx="10515600" cy="4351338"/>
          </a:xfrm>
        </p:spPr>
        <p:txBody>
          <a:bodyPr>
            <a:normAutofit/>
          </a:bodyPr>
          <a:lstStyle/>
          <a:p>
            <a:pPr marL="0">
              <a:lnSpc>
                <a:spcPct val="127000"/>
              </a:lnSpc>
              <a:spcBef>
                <a:spcPts val="0"/>
              </a:spcBef>
              <a:spcAft>
                <a:spcPts val="800"/>
              </a:spcAft>
            </a:pPr>
            <a:r>
              <a:rPr lang="en-US" sz="1900" dirty="0">
                <a:latin typeface="Calibri" panose="020F0502020204030204" pitchFamily="34" charset="0"/>
                <a:ea typeface="Calibri" panose="020F0502020204030204" pitchFamily="34" charset="0"/>
                <a:cs typeface="Times New Roman" panose="02020603050405020304" pitchFamily="18" charset="0"/>
              </a:rPr>
              <a:t>Intervention and Improvement: The final step involves using the insights gained from the analysis to identify areas for improvement and implement interventions to improve learning outcomes. This may involve modifying educational processes, providing targeted support to at-risk students, or introducing new teaching methods to enhance student engagement and learning.</a:t>
            </a:r>
          </a:p>
        </p:txBody>
      </p:sp>
    </p:spTree>
    <p:extLst>
      <p:ext uri="{BB962C8B-B14F-4D97-AF65-F5344CB8AC3E}">
        <p14:creationId xmlns:p14="http://schemas.microsoft.com/office/powerpoint/2010/main" val="716410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7619B-5EFF-A1B1-80FA-AC3D3B576E23}"/>
              </a:ext>
            </a:extLst>
          </p:cNvPr>
          <p:cNvSpPr>
            <a:spLocks noGrp="1"/>
          </p:cNvSpPr>
          <p:nvPr>
            <p:ph type="title"/>
          </p:nvPr>
        </p:nvSpPr>
        <p:spPr>
          <a:xfrm>
            <a:off x="1325880" y="395605"/>
            <a:ext cx="10515600" cy="1325563"/>
          </a:xfrm>
        </p:spPr>
        <p:txBody>
          <a:bodyPr/>
          <a:lstStyle/>
          <a:p>
            <a:r>
              <a:rPr lang="en-US"/>
              <a:t>Algorithm – Alpha miner</a:t>
            </a:r>
            <a:endParaRPr lang="en-US" dirty="0"/>
          </a:p>
        </p:txBody>
      </p:sp>
      <p:sp>
        <p:nvSpPr>
          <p:cNvPr id="3" name="Content Placeholder 2">
            <a:extLst>
              <a:ext uri="{FF2B5EF4-FFF2-40B4-BE49-F238E27FC236}">
                <a16:creationId xmlns:a16="http://schemas.microsoft.com/office/drawing/2014/main" id="{E17B88D8-E1DE-154B-2FD2-52B846AE0AD1}"/>
              </a:ext>
            </a:extLst>
          </p:cNvPr>
          <p:cNvSpPr>
            <a:spLocks noGrp="1"/>
          </p:cNvSpPr>
          <p:nvPr>
            <p:ph idx="1"/>
          </p:nvPr>
        </p:nvSpPr>
        <p:spPr>
          <a:xfrm>
            <a:off x="1325880" y="1723264"/>
            <a:ext cx="10515600" cy="4351338"/>
          </a:xfrm>
        </p:spPr>
        <p:txBody>
          <a:bodyPr>
            <a:normAutofit/>
          </a:bodyPr>
          <a:lstStyle/>
          <a:p>
            <a:pPr marL="0">
              <a:lnSpc>
                <a:spcPct val="127000"/>
              </a:lnSpc>
              <a:spcBef>
                <a:spcPts val="0"/>
              </a:spcBef>
              <a:spcAft>
                <a:spcPts val="800"/>
              </a:spcAft>
            </a:pPr>
            <a:r>
              <a:rPr lang="en-US" sz="1900" dirty="0">
                <a:latin typeface="Calibri" panose="020F0502020204030204" pitchFamily="34" charset="0"/>
                <a:ea typeface="Calibri" panose="020F0502020204030204" pitchFamily="34" charset="0"/>
                <a:cs typeface="Times New Roman" panose="02020603050405020304" pitchFamily="18" charset="0"/>
              </a:rPr>
              <a:t>Define all events</a:t>
            </a:r>
          </a:p>
          <a:p>
            <a:pPr marL="0">
              <a:lnSpc>
                <a:spcPct val="127000"/>
              </a:lnSpc>
              <a:spcBef>
                <a:spcPts val="0"/>
              </a:spcBef>
              <a:spcAft>
                <a:spcPts val="800"/>
              </a:spcAft>
            </a:pPr>
            <a:r>
              <a:rPr lang="en-US" sz="1900" dirty="0">
                <a:latin typeface="Calibri" panose="020F0502020204030204" pitchFamily="34" charset="0"/>
                <a:ea typeface="Calibri" panose="020F0502020204030204" pitchFamily="34" charset="0"/>
                <a:cs typeface="Times New Roman" panose="02020603050405020304" pitchFamily="18" charset="0"/>
              </a:rPr>
              <a:t>Define all possible start events</a:t>
            </a:r>
          </a:p>
          <a:p>
            <a:pPr marL="0">
              <a:lnSpc>
                <a:spcPct val="127000"/>
              </a:lnSpc>
              <a:spcBef>
                <a:spcPts val="0"/>
              </a:spcBef>
              <a:spcAft>
                <a:spcPts val="800"/>
              </a:spcAft>
            </a:pPr>
            <a:r>
              <a:rPr lang="en-US" sz="1900" dirty="0">
                <a:latin typeface="Calibri" panose="020F0502020204030204" pitchFamily="34" charset="0"/>
                <a:ea typeface="Calibri" panose="020F0502020204030204" pitchFamily="34" charset="0"/>
                <a:cs typeface="Times New Roman" panose="02020603050405020304" pitchFamily="18" charset="0"/>
              </a:rPr>
              <a:t>Define all possible end events</a:t>
            </a:r>
          </a:p>
          <a:p>
            <a:pPr marL="0">
              <a:lnSpc>
                <a:spcPct val="127000"/>
              </a:lnSpc>
              <a:spcBef>
                <a:spcPts val="0"/>
              </a:spcBef>
              <a:spcAft>
                <a:spcPts val="800"/>
              </a:spcAft>
            </a:pPr>
            <a:r>
              <a:rPr lang="en-US" sz="1900" dirty="0">
                <a:latin typeface="Calibri" panose="020F0502020204030204" pitchFamily="34" charset="0"/>
                <a:ea typeface="Calibri" panose="020F0502020204030204" pitchFamily="34" charset="0"/>
                <a:cs typeface="Times New Roman" panose="02020603050405020304" pitchFamily="18" charset="0"/>
              </a:rPr>
              <a:t>Calculate possible sets A and B, all events in A should be casually related to events in B</a:t>
            </a:r>
          </a:p>
          <a:p>
            <a:pPr marL="0">
              <a:lnSpc>
                <a:spcPct val="127000"/>
              </a:lnSpc>
              <a:spcBef>
                <a:spcPts val="0"/>
              </a:spcBef>
              <a:spcAft>
                <a:spcPts val="800"/>
              </a:spcAft>
            </a:pPr>
            <a:r>
              <a:rPr lang="en-US" sz="1900" dirty="0">
                <a:latin typeface="Calibri" panose="020F0502020204030204" pitchFamily="34" charset="0"/>
                <a:ea typeface="Calibri" panose="020F0502020204030204" pitchFamily="34" charset="0"/>
                <a:cs typeface="Times New Roman" panose="02020603050405020304" pitchFamily="18" charset="0"/>
              </a:rPr>
              <a:t>Drop non maximum sets</a:t>
            </a:r>
          </a:p>
          <a:p>
            <a:pPr marL="0">
              <a:lnSpc>
                <a:spcPct val="127000"/>
              </a:lnSpc>
              <a:spcBef>
                <a:spcPts val="0"/>
              </a:spcBef>
              <a:spcAft>
                <a:spcPts val="800"/>
              </a:spcAft>
            </a:pPr>
            <a:r>
              <a:rPr lang="en-US" sz="1900" dirty="0">
                <a:latin typeface="Calibri" panose="020F0502020204030204" pitchFamily="34" charset="0"/>
                <a:ea typeface="Calibri" panose="020F0502020204030204" pitchFamily="34" charset="0"/>
                <a:cs typeface="Times New Roman" panose="02020603050405020304" pitchFamily="18" charset="0"/>
              </a:rPr>
              <a:t>Create places for all derived sets and add start + end state</a:t>
            </a:r>
          </a:p>
          <a:p>
            <a:pPr marL="0">
              <a:lnSpc>
                <a:spcPct val="127000"/>
              </a:lnSpc>
              <a:spcBef>
                <a:spcPts val="0"/>
              </a:spcBef>
              <a:spcAft>
                <a:spcPts val="800"/>
              </a:spcAft>
            </a:pPr>
            <a:r>
              <a:rPr lang="en-US" sz="1900" dirty="0">
                <a:latin typeface="Calibri" panose="020F0502020204030204" pitchFamily="34" charset="0"/>
                <a:ea typeface="Calibri" panose="020F0502020204030204" pitchFamily="34" charset="0"/>
                <a:cs typeface="Times New Roman" panose="02020603050405020304" pitchFamily="18" charset="0"/>
              </a:rPr>
              <a:t>Draw the connections</a:t>
            </a:r>
          </a:p>
        </p:txBody>
      </p:sp>
    </p:spTree>
    <p:extLst>
      <p:ext uri="{BB962C8B-B14F-4D97-AF65-F5344CB8AC3E}">
        <p14:creationId xmlns:p14="http://schemas.microsoft.com/office/powerpoint/2010/main" val="2043900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7619B-5EFF-A1B1-80FA-AC3D3B576E23}"/>
              </a:ext>
            </a:extLst>
          </p:cNvPr>
          <p:cNvSpPr>
            <a:spLocks noGrp="1"/>
          </p:cNvSpPr>
          <p:nvPr>
            <p:ph type="title"/>
          </p:nvPr>
        </p:nvSpPr>
        <p:spPr>
          <a:xfrm>
            <a:off x="1325880" y="395605"/>
            <a:ext cx="10515600" cy="1325563"/>
          </a:xfrm>
        </p:spPr>
        <p:txBody>
          <a:bodyPr/>
          <a:lstStyle/>
          <a:p>
            <a:r>
              <a:rPr lang="en-US" dirty="0"/>
              <a:t>Algorithm</a:t>
            </a:r>
          </a:p>
        </p:txBody>
      </p:sp>
      <p:sp>
        <p:nvSpPr>
          <p:cNvPr id="3" name="Content Placeholder 2">
            <a:extLst>
              <a:ext uri="{FF2B5EF4-FFF2-40B4-BE49-F238E27FC236}">
                <a16:creationId xmlns:a16="http://schemas.microsoft.com/office/drawing/2014/main" id="{E17B88D8-E1DE-154B-2FD2-52B846AE0AD1}"/>
              </a:ext>
            </a:extLst>
          </p:cNvPr>
          <p:cNvSpPr>
            <a:spLocks noGrp="1"/>
          </p:cNvSpPr>
          <p:nvPr>
            <p:ph idx="1"/>
          </p:nvPr>
        </p:nvSpPr>
        <p:spPr>
          <a:xfrm>
            <a:off x="1325880" y="1723264"/>
            <a:ext cx="10515600" cy="4351338"/>
          </a:xfrm>
        </p:spPr>
        <p:txBody>
          <a:bodyPr>
            <a:normAutofit/>
          </a:bodyPr>
          <a:lstStyle/>
          <a:p>
            <a:pPr marL="0">
              <a:lnSpc>
                <a:spcPct val="127000"/>
              </a:lnSpc>
              <a:spcBef>
                <a:spcPts val="0"/>
              </a:spcBef>
              <a:spcAft>
                <a:spcPts val="800"/>
              </a:spcAft>
            </a:pPr>
            <a:r>
              <a:rPr lang="pt-BR" sz="1800" b="0" i="0" u="none" strike="noStrike" baseline="0" dirty="0">
                <a:latin typeface="CMMI12"/>
              </a:rPr>
              <a:t>L</a:t>
            </a:r>
            <a:r>
              <a:rPr lang="pt-BR" sz="1800" b="0" i="0" u="none" strike="noStrike" baseline="0" dirty="0">
                <a:latin typeface="CMR12"/>
              </a:rPr>
              <a:t>1 = [</a:t>
            </a:r>
            <a:r>
              <a:rPr lang="pt-BR" sz="1800" b="0" i="0" u="none" strike="noStrike" baseline="0" dirty="0">
                <a:latin typeface="CMMI12"/>
              </a:rPr>
              <a:t>&lt; A,B,C,D &gt;,&lt; A,C,B,D &gt;,&lt; A,E,D &gt;</a:t>
            </a:r>
            <a:r>
              <a:rPr lang="pt-BR" sz="1800" b="0" i="0" u="none" strike="noStrike" baseline="0" dirty="0">
                <a:latin typeface="CMR12"/>
              </a:rPr>
              <a:t>]</a:t>
            </a:r>
            <a:endParaRPr lang="en-US" sz="19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4A93D0E8-E9B1-5922-E163-86674B66B807}"/>
              </a:ext>
            </a:extLst>
          </p:cNvPr>
          <p:cNvPicPr>
            <a:picLocks noChangeAspect="1"/>
          </p:cNvPicPr>
          <p:nvPr/>
        </p:nvPicPr>
        <p:blipFill>
          <a:blip r:embed="rId2"/>
          <a:stretch>
            <a:fillRect/>
          </a:stretch>
        </p:blipFill>
        <p:spPr>
          <a:xfrm>
            <a:off x="5415738" y="2168141"/>
            <a:ext cx="6078828" cy="3296992"/>
          </a:xfrm>
          <a:prstGeom prst="rect">
            <a:avLst/>
          </a:prstGeom>
        </p:spPr>
      </p:pic>
      <p:pic>
        <p:nvPicPr>
          <p:cNvPr id="7" name="Picture 6">
            <a:extLst>
              <a:ext uri="{FF2B5EF4-FFF2-40B4-BE49-F238E27FC236}">
                <a16:creationId xmlns:a16="http://schemas.microsoft.com/office/drawing/2014/main" id="{35D65523-E8C6-855D-3567-3329BE726C77}"/>
              </a:ext>
            </a:extLst>
          </p:cNvPr>
          <p:cNvPicPr>
            <a:picLocks noChangeAspect="1"/>
          </p:cNvPicPr>
          <p:nvPr/>
        </p:nvPicPr>
        <p:blipFill>
          <a:blip r:embed="rId3"/>
          <a:stretch>
            <a:fillRect/>
          </a:stretch>
        </p:blipFill>
        <p:spPr>
          <a:xfrm>
            <a:off x="2285012" y="2731094"/>
            <a:ext cx="1751527" cy="2511380"/>
          </a:xfrm>
          <a:prstGeom prst="rect">
            <a:avLst/>
          </a:prstGeom>
        </p:spPr>
      </p:pic>
    </p:spTree>
    <p:extLst>
      <p:ext uri="{BB962C8B-B14F-4D97-AF65-F5344CB8AC3E}">
        <p14:creationId xmlns:p14="http://schemas.microsoft.com/office/powerpoint/2010/main" val="497810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7619B-5EFF-A1B1-80FA-AC3D3B576E23}"/>
              </a:ext>
            </a:extLst>
          </p:cNvPr>
          <p:cNvSpPr>
            <a:spLocks noGrp="1"/>
          </p:cNvSpPr>
          <p:nvPr>
            <p:ph type="title"/>
          </p:nvPr>
        </p:nvSpPr>
        <p:spPr>
          <a:xfrm>
            <a:off x="1325880" y="395605"/>
            <a:ext cx="10515600" cy="1325563"/>
          </a:xfrm>
        </p:spPr>
        <p:txBody>
          <a:bodyPr/>
          <a:lstStyle/>
          <a:p>
            <a:r>
              <a:rPr lang="en-US" dirty="0"/>
              <a:t>Algorithm</a:t>
            </a:r>
          </a:p>
        </p:txBody>
      </p:sp>
      <p:sp>
        <p:nvSpPr>
          <p:cNvPr id="3" name="Content Placeholder 2">
            <a:extLst>
              <a:ext uri="{FF2B5EF4-FFF2-40B4-BE49-F238E27FC236}">
                <a16:creationId xmlns:a16="http://schemas.microsoft.com/office/drawing/2014/main" id="{E17B88D8-E1DE-154B-2FD2-52B846AE0AD1}"/>
              </a:ext>
            </a:extLst>
          </p:cNvPr>
          <p:cNvSpPr>
            <a:spLocks noGrp="1"/>
          </p:cNvSpPr>
          <p:nvPr>
            <p:ph idx="1"/>
          </p:nvPr>
        </p:nvSpPr>
        <p:spPr>
          <a:xfrm>
            <a:off x="1325880" y="1723264"/>
            <a:ext cx="10515600" cy="4351338"/>
          </a:xfrm>
        </p:spPr>
        <p:txBody>
          <a:bodyPr>
            <a:normAutofit/>
          </a:bodyPr>
          <a:lstStyle/>
          <a:p>
            <a:pPr marL="0">
              <a:lnSpc>
                <a:spcPct val="127000"/>
              </a:lnSpc>
              <a:spcBef>
                <a:spcPts val="0"/>
              </a:spcBef>
              <a:spcAft>
                <a:spcPts val="800"/>
              </a:spcAft>
            </a:pPr>
            <a:r>
              <a:rPr lang="pt-BR" sz="1800" b="0" i="0" u="none" strike="noStrike" baseline="0" dirty="0">
                <a:latin typeface="CMMI12"/>
              </a:rPr>
              <a:t>L</a:t>
            </a:r>
            <a:r>
              <a:rPr lang="pt-BR" sz="1800" b="0" i="0" u="none" strike="noStrike" baseline="0" dirty="0">
                <a:latin typeface="CMR12"/>
              </a:rPr>
              <a:t>1 = [</a:t>
            </a:r>
            <a:r>
              <a:rPr lang="pt-BR" sz="1800" b="0" i="0" u="none" strike="noStrike" baseline="0" dirty="0">
                <a:latin typeface="CMMI12"/>
              </a:rPr>
              <a:t>&lt; A,B,C,D &gt;,&lt; A,C,B,D &gt;,&lt; A,E,D &gt;</a:t>
            </a:r>
            <a:r>
              <a:rPr lang="pt-BR" sz="1800" b="0" i="0" u="none" strike="noStrike" baseline="0" dirty="0">
                <a:latin typeface="CMR12"/>
              </a:rPr>
              <a:t>]</a:t>
            </a:r>
            <a:endParaRPr lang="en-US" sz="19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9D34BF05-6E15-BF15-3180-F064833727EE}"/>
              </a:ext>
            </a:extLst>
          </p:cNvPr>
          <p:cNvPicPr>
            <a:picLocks noChangeAspect="1"/>
          </p:cNvPicPr>
          <p:nvPr/>
        </p:nvPicPr>
        <p:blipFill>
          <a:blip r:embed="rId2"/>
          <a:stretch>
            <a:fillRect/>
          </a:stretch>
        </p:blipFill>
        <p:spPr>
          <a:xfrm>
            <a:off x="3941235" y="2623924"/>
            <a:ext cx="5022761" cy="2550017"/>
          </a:xfrm>
          <a:prstGeom prst="rect">
            <a:avLst/>
          </a:prstGeom>
        </p:spPr>
      </p:pic>
    </p:spTree>
    <p:extLst>
      <p:ext uri="{BB962C8B-B14F-4D97-AF65-F5344CB8AC3E}">
        <p14:creationId xmlns:p14="http://schemas.microsoft.com/office/powerpoint/2010/main" val="961789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7619B-5EFF-A1B1-80FA-AC3D3B576E23}"/>
              </a:ext>
            </a:extLst>
          </p:cNvPr>
          <p:cNvSpPr>
            <a:spLocks noGrp="1"/>
          </p:cNvSpPr>
          <p:nvPr>
            <p:ph type="title"/>
          </p:nvPr>
        </p:nvSpPr>
        <p:spPr>
          <a:xfrm>
            <a:off x="1325880" y="395605"/>
            <a:ext cx="10515600" cy="1325563"/>
          </a:xfrm>
        </p:spPr>
        <p:txBody>
          <a:bodyPr/>
          <a:lstStyle/>
          <a:p>
            <a:r>
              <a:rPr lang="en-US" dirty="0"/>
              <a:t>Input</a:t>
            </a:r>
          </a:p>
        </p:txBody>
      </p:sp>
      <p:pic>
        <p:nvPicPr>
          <p:cNvPr id="5" name="Content Placeholder 4">
            <a:extLst>
              <a:ext uri="{FF2B5EF4-FFF2-40B4-BE49-F238E27FC236}">
                <a16:creationId xmlns:a16="http://schemas.microsoft.com/office/drawing/2014/main" id="{44D35A31-D741-6844-DE33-58C3E746F4CA}"/>
              </a:ext>
            </a:extLst>
          </p:cNvPr>
          <p:cNvPicPr>
            <a:picLocks noGrp="1" noChangeAspect="1"/>
          </p:cNvPicPr>
          <p:nvPr>
            <p:ph idx="1"/>
          </p:nvPr>
        </p:nvPicPr>
        <p:blipFill>
          <a:blip r:embed="rId2"/>
          <a:stretch>
            <a:fillRect/>
          </a:stretch>
        </p:blipFill>
        <p:spPr>
          <a:xfrm>
            <a:off x="1545336" y="2424352"/>
            <a:ext cx="8695173" cy="2530059"/>
          </a:xfrm>
        </p:spPr>
      </p:pic>
      <p:sp>
        <p:nvSpPr>
          <p:cNvPr id="8" name="TextBox 7">
            <a:extLst>
              <a:ext uri="{FF2B5EF4-FFF2-40B4-BE49-F238E27FC236}">
                <a16:creationId xmlns:a16="http://schemas.microsoft.com/office/drawing/2014/main" id="{DF3A86AD-F100-89C0-56FF-E64B69D33147}"/>
              </a:ext>
            </a:extLst>
          </p:cNvPr>
          <p:cNvSpPr txBox="1"/>
          <p:nvPr/>
        </p:nvSpPr>
        <p:spPr>
          <a:xfrm>
            <a:off x="1325880" y="1636776"/>
            <a:ext cx="5843016" cy="584775"/>
          </a:xfrm>
          <a:prstGeom prst="rect">
            <a:avLst/>
          </a:prstGeom>
          <a:noFill/>
        </p:spPr>
        <p:txBody>
          <a:bodyPr wrap="square" rtlCol="0">
            <a:spAutoFit/>
          </a:bodyPr>
          <a:lstStyle/>
          <a:p>
            <a:r>
              <a:rPr lang="en-US" sz="3200" dirty="0">
                <a:latin typeface="+mj-lt"/>
              </a:rPr>
              <a:t>Attendance</a:t>
            </a:r>
            <a:endParaRPr lang="en-IN" sz="3200" dirty="0">
              <a:latin typeface="+mj-lt"/>
            </a:endParaRPr>
          </a:p>
        </p:txBody>
      </p:sp>
    </p:spTree>
    <p:extLst>
      <p:ext uri="{BB962C8B-B14F-4D97-AF65-F5344CB8AC3E}">
        <p14:creationId xmlns:p14="http://schemas.microsoft.com/office/powerpoint/2010/main" val="1197255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7619B-5EFF-A1B1-80FA-AC3D3B576E23}"/>
              </a:ext>
            </a:extLst>
          </p:cNvPr>
          <p:cNvSpPr>
            <a:spLocks noGrp="1"/>
          </p:cNvSpPr>
          <p:nvPr>
            <p:ph type="title"/>
          </p:nvPr>
        </p:nvSpPr>
        <p:spPr>
          <a:xfrm>
            <a:off x="1325880" y="395605"/>
            <a:ext cx="10515600" cy="1325563"/>
          </a:xfrm>
        </p:spPr>
        <p:txBody>
          <a:bodyPr/>
          <a:lstStyle/>
          <a:p>
            <a:r>
              <a:rPr lang="en-US" dirty="0"/>
              <a:t>Input</a:t>
            </a:r>
          </a:p>
        </p:txBody>
      </p:sp>
      <p:pic>
        <p:nvPicPr>
          <p:cNvPr id="6" name="Picture 5">
            <a:extLst>
              <a:ext uri="{FF2B5EF4-FFF2-40B4-BE49-F238E27FC236}">
                <a16:creationId xmlns:a16="http://schemas.microsoft.com/office/drawing/2014/main" id="{6DBC7880-0329-EE77-533B-535793114BD8}"/>
              </a:ext>
            </a:extLst>
          </p:cNvPr>
          <p:cNvPicPr>
            <a:picLocks noChangeAspect="1"/>
          </p:cNvPicPr>
          <p:nvPr/>
        </p:nvPicPr>
        <p:blipFill>
          <a:blip r:embed="rId2"/>
          <a:stretch>
            <a:fillRect/>
          </a:stretch>
        </p:blipFill>
        <p:spPr>
          <a:xfrm>
            <a:off x="1642070" y="2485514"/>
            <a:ext cx="9251482" cy="3002540"/>
          </a:xfrm>
          <a:prstGeom prst="rect">
            <a:avLst/>
          </a:prstGeom>
        </p:spPr>
      </p:pic>
      <p:sp>
        <p:nvSpPr>
          <p:cNvPr id="7" name="TextBox 6">
            <a:extLst>
              <a:ext uri="{FF2B5EF4-FFF2-40B4-BE49-F238E27FC236}">
                <a16:creationId xmlns:a16="http://schemas.microsoft.com/office/drawing/2014/main" id="{4AD27309-871D-1F10-5974-A6EC9B0B552F}"/>
              </a:ext>
            </a:extLst>
          </p:cNvPr>
          <p:cNvSpPr txBox="1"/>
          <p:nvPr/>
        </p:nvSpPr>
        <p:spPr>
          <a:xfrm>
            <a:off x="1325880" y="1636776"/>
            <a:ext cx="5843016" cy="584775"/>
          </a:xfrm>
          <a:prstGeom prst="rect">
            <a:avLst/>
          </a:prstGeom>
          <a:noFill/>
        </p:spPr>
        <p:txBody>
          <a:bodyPr wrap="square" rtlCol="0">
            <a:spAutoFit/>
          </a:bodyPr>
          <a:lstStyle/>
          <a:p>
            <a:r>
              <a:rPr lang="en-US" sz="3200" dirty="0">
                <a:latin typeface="+mj-lt"/>
              </a:rPr>
              <a:t>Marks</a:t>
            </a:r>
            <a:endParaRPr lang="en-IN" sz="3200" dirty="0">
              <a:latin typeface="+mj-lt"/>
            </a:endParaRPr>
          </a:p>
        </p:txBody>
      </p:sp>
    </p:spTree>
    <p:extLst>
      <p:ext uri="{BB962C8B-B14F-4D97-AF65-F5344CB8AC3E}">
        <p14:creationId xmlns:p14="http://schemas.microsoft.com/office/powerpoint/2010/main" val="688753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7619B-5EFF-A1B1-80FA-AC3D3B576E23}"/>
              </a:ext>
            </a:extLst>
          </p:cNvPr>
          <p:cNvSpPr>
            <a:spLocks noGrp="1"/>
          </p:cNvSpPr>
          <p:nvPr>
            <p:ph type="title"/>
          </p:nvPr>
        </p:nvSpPr>
        <p:spPr>
          <a:xfrm>
            <a:off x="1325880" y="395605"/>
            <a:ext cx="10515600" cy="1325563"/>
          </a:xfrm>
        </p:spPr>
        <p:txBody>
          <a:bodyPr/>
          <a:lstStyle/>
          <a:p>
            <a:r>
              <a:rPr lang="en-US" dirty="0"/>
              <a:t>Introduction</a:t>
            </a:r>
          </a:p>
        </p:txBody>
      </p:sp>
      <p:sp>
        <p:nvSpPr>
          <p:cNvPr id="3" name="Content Placeholder 2">
            <a:extLst>
              <a:ext uri="{FF2B5EF4-FFF2-40B4-BE49-F238E27FC236}">
                <a16:creationId xmlns:a16="http://schemas.microsoft.com/office/drawing/2014/main" id="{E17B88D8-E1DE-154B-2FD2-52B846AE0AD1}"/>
              </a:ext>
            </a:extLst>
          </p:cNvPr>
          <p:cNvSpPr>
            <a:spLocks noGrp="1"/>
          </p:cNvSpPr>
          <p:nvPr>
            <p:ph idx="1"/>
          </p:nvPr>
        </p:nvSpPr>
        <p:spPr>
          <a:xfrm>
            <a:off x="1672109" y="1721168"/>
            <a:ext cx="10515600" cy="4351338"/>
          </a:xfrm>
        </p:spPr>
        <p:txBody>
          <a:bodyPr>
            <a:normAutofit/>
          </a:bodyPr>
          <a:lstStyle/>
          <a:p>
            <a:pPr marL="0">
              <a:lnSpc>
                <a:spcPct val="127000"/>
              </a:lnSpc>
              <a:spcBef>
                <a:spcPts val="0"/>
              </a:spcBef>
              <a:spcAft>
                <a:spcPts val="800"/>
              </a:spcAft>
            </a:pPr>
            <a:r>
              <a:rPr lang="en-US" sz="1900" dirty="0">
                <a:latin typeface="Calibri" panose="020F0502020204030204" pitchFamily="34" charset="0"/>
                <a:ea typeface="Calibri" panose="020F0502020204030204" pitchFamily="34" charset="0"/>
                <a:cs typeface="Times New Roman" panose="02020603050405020304" pitchFamily="18" charset="0"/>
              </a:rPr>
              <a:t>Process mining is a set of techniques that merge data science and process management to aid in the analysis of operational processes using event logs. Process mining aims to convert event data into insights and actions. </a:t>
            </a:r>
          </a:p>
          <a:p>
            <a:pPr marL="0">
              <a:lnSpc>
                <a:spcPct val="127000"/>
              </a:lnSpc>
              <a:spcBef>
                <a:spcPts val="0"/>
              </a:spcBef>
              <a:spcAft>
                <a:spcPts val="800"/>
              </a:spcAft>
            </a:pPr>
            <a:r>
              <a:rPr lang="en-US" sz="1900" dirty="0">
                <a:latin typeface="Calibri" panose="020F0502020204030204" pitchFamily="34" charset="0"/>
                <a:ea typeface="Calibri" panose="020F0502020204030204" pitchFamily="34" charset="0"/>
                <a:cs typeface="Times New Roman" panose="02020603050405020304" pitchFamily="18" charset="0"/>
              </a:rPr>
              <a:t>Event data is used in process mining techniques to show what people, machines, and organizations are really doing. </a:t>
            </a:r>
          </a:p>
          <a:p>
            <a:pPr marL="0">
              <a:lnSpc>
                <a:spcPct val="127000"/>
              </a:lnSpc>
              <a:spcBef>
                <a:spcPts val="0"/>
              </a:spcBef>
              <a:spcAft>
                <a:spcPts val="800"/>
              </a:spcAft>
            </a:pPr>
            <a:r>
              <a:rPr lang="en-US" sz="1900" dirty="0">
                <a:latin typeface="Calibri" panose="020F0502020204030204" pitchFamily="34" charset="0"/>
                <a:ea typeface="Calibri" panose="020F0502020204030204" pitchFamily="34" charset="0"/>
                <a:cs typeface="Times New Roman" panose="02020603050405020304" pitchFamily="18" charset="0"/>
              </a:rPr>
              <a:t>Process mining provides novel insights that can be used to identify the executional path that operational processes take and address performance and compliance issues.</a:t>
            </a:r>
          </a:p>
          <a:p>
            <a:pPr marL="0">
              <a:lnSpc>
                <a:spcPct val="127000"/>
              </a:lnSpc>
              <a:spcBef>
                <a:spcPts val="0"/>
              </a:spcBef>
              <a:spcAft>
                <a:spcPts val="800"/>
              </a:spcAft>
            </a:pPr>
            <a:r>
              <a:rPr lang="en-US" sz="1900" dirty="0">
                <a:latin typeface="Calibri" panose="020F0502020204030204" pitchFamily="34" charset="0"/>
                <a:ea typeface="Calibri" panose="020F0502020204030204" pitchFamily="34" charset="0"/>
                <a:cs typeface="Times New Roman" panose="02020603050405020304" pitchFamily="18" charset="0"/>
              </a:rPr>
              <a:t>Process mining is an essential component of data science, driven by the availability of event data and a desire to improve processes. </a:t>
            </a:r>
          </a:p>
        </p:txBody>
      </p:sp>
    </p:spTree>
    <p:extLst>
      <p:ext uri="{BB962C8B-B14F-4D97-AF65-F5344CB8AC3E}">
        <p14:creationId xmlns:p14="http://schemas.microsoft.com/office/powerpoint/2010/main" val="70043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7619B-5EFF-A1B1-80FA-AC3D3B576E23}"/>
              </a:ext>
            </a:extLst>
          </p:cNvPr>
          <p:cNvSpPr>
            <a:spLocks noGrp="1"/>
          </p:cNvSpPr>
          <p:nvPr>
            <p:ph type="title"/>
          </p:nvPr>
        </p:nvSpPr>
        <p:spPr>
          <a:xfrm>
            <a:off x="1325880" y="395605"/>
            <a:ext cx="10515600" cy="1325563"/>
          </a:xfrm>
        </p:spPr>
        <p:txBody>
          <a:bodyPr/>
          <a:lstStyle/>
          <a:p>
            <a:r>
              <a:rPr lang="en-US" dirty="0"/>
              <a:t>Preprocessing </a:t>
            </a:r>
          </a:p>
        </p:txBody>
      </p:sp>
      <p:pic>
        <p:nvPicPr>
          <p:cNvPr id="5" name="Content Placeholder 4">
            <a:extLst>
              <a:ext uri="{FF2B5EF4-FFF2-40B4-BE49-F238E27FC236}">
                <a16:creationId xmlns:a16="http://schemas.microsoft.com/office/drawing/2014/main" id="{1213BDB0-9F24-5DA5-2538-82672B3B1FE0}"/>
              </a:ext>
            </a:extLst>
          </p:cNvPr>
          <p:cNvPicPr>
            <a:picLocks noGrp="1" noChangeAspect="1"/>
          </p:cNvPicPr>
          <p:nvPr>
            <p:ph idx="1"/>
          </p:nvPr>
        </p:nvPicPr>
        <p:blipFill>
          <a:blip r:embed="rId2"/>
          <a:stretch>
            <a:fillRect/>
          </a:stretch>
        </p:blipFill>
        <p:spPr>
          <a:xfrm>
            <a:off x="1779082" y="2321411"/>
            <a:ext cx="4351397" cy="3734124"/>
          </a:xfrm>
        </p:spPr>
      </p:pic>
      <p:pic>
        <p:nvPicPr>
          <p:cNvPr id="7" name="Picture 6">
            <a:extLst>
              <a:ext uri="{FF2B5EF4-FFF2-40B4-BE49-F238E27FC236}">
                <a16:creationId xmlns:a16="http://schemas.microsoft.com/office/drawing/2014/main" id="{2520B42E-604B-031F-2644-3E2105ED628C}"/>
              </a:ext>
            </a:extLst>
          </p:cNvPr>
          <p:cNvPicPr>
            <a:picLocks noChangeAspect="1"/>
          </p:cNvPicPr>
          <p:nvPr/>
        </p:nvPicPr>
        <p:blipFill>
          <a:blip r:embed="rId3"/>
          <a:stretch>
            <a:fillRect/>
          </a:stretch>
        </p:blipFill>
        <p:spPr>
          <a:xfrm>
            <a:off x="6793992" y="1917516"/>
            <a:ext cx="4381880" cy="4138019"/>
          </a:xfrm>
          <a:prstGeom prst="rect">
            <a:avLst/>
          </a:prstGeom>
        </p:spPr>
      </p:pic>
      <p:sp>
        <p:nvSpPr>
          <p:cNvPr id="8" name="TextBox 7">
            <a:extLst>
              <a:ext uri="{FF2B5EF4-FFF2-40B4-BE49-F238E27FC236}">
                <a16:creationId xmlns:a16="http://schemas.microsoft.com/office/drawing/2014/main" id="{6F0AD0D1-F5F3-27CF-2D11-7070A7FC6316}"/>
              </a:ext>
            </a:extLst>
          </p:cNvPr>
          <p:cNvSpPr txBox="1"/>
          <p:nvPr/>
        </p:nvSpPr>
        <p:spPr>
          <a:xfrm>
            <a:off x="1325880" y="1636776"/>
            <a:ext cx="5843016" cy="584775"/>
          </a:xfrm>
          <a:prstGeom prst="rect">
            <a:avLst/>
          </a:prstGeom>
          <a:noFill/>
        </p:spPr>
        <p:txBody>
          <a:bodyPr wrap="square" rtlCol="0">
            <a:spAutoFit/>
          </a:bodyPr>
          <a:lstStyle/>
          <a:p>
            <a:r>
              <a:rPr lang="en-US" sz="3200" dirty="0">
                <a:latin typeface="+mj-lt"/>
              </a:rPr>
              <a:t>Event logs</a:t>
            </a:r>
            <a:endParaRPr lang="en-IN" sz="3200" dirty="0">
              <a:latin typeface="+mj-lt"/>
            </a:endParaRPr>
          </a:p>
        </p:txBody>
      </p:sp>
    </p:spTree>
    <p:extLst>
      <p:ext uri="{BB962C8B-B14F-4D97-AF65-F5344CB8AC3E}">
        <p14:creationId xmlns:p14="http://schemas.microsoft.com/office/powerpoint/2010/main" val="1220380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B23C4C0-936E-BB8B-9063-EBB3F74A8BD1}"/>
              </a:ext>
            </a:extLst>
          </p:cNvPr>
          <p:cNvSpPr>
            <a:spLocks noGrp="1"/>
          </p:cNvSpPr>
          <p:nvPr>
            <p:ph type="title"/>
          </p:nvPr>
        </p:nvSpPr>
        <p:spPr>
          <a:xfrm>
            <a:off x="1325880" y="395605"/>
            <a:ext cx="10515600" cy="1325563"/>
          </a:xfrm>
        </p:spPr>
        <p:txBody>
          <a:bodyPr/>
          <a:lstStyle/>
          <a:p>
            <a:r>
              <a:rPr lang="en-US" dirty="0"/>
              <a:t>Output</a:t>
            </a:r>
          </a:p>
        </p:txBody>
      </p:sp>
      <p:pic>
        <p:nvPicPr>
          <p:cNvPr id="3" name="Picture 2">
            <a:extLst>
              <a:ext uri="{FF2B5EF4-FFF2-40B4-BE49-F238E27FC236}">
                <a16:creationId xmlns:a16="http://schemas.microsoft.com/office/drawing/2014/main" id="{7A603CBD-A07E-EA59-26B6-5FE064F5C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376" y="1721168"/>
            <a:ext cx="11314176" cy="1832081"/>
          </a:xfrm>
          <a:prstGeom prst="rect">
            <a:avLst/>
          </a:prstGeom>
        </p:spPr>
      </p:pic>
      <p:pic>
        <p:nvPicPr>
          <p:cNvPr id="4" name="Picture 3">
            <a:extLst>
              <a:ext uri="{FF2B5EF4-FFF2-40B4-BE49-F238E27FC236}">
                <a16:creationId xmlns:a16="http://schemas.microsoft.com/office/drawing/2014/main" id="{7043E9F1-A366-BB7E-A828-FF12C672A8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064" y="3894264"/>
            <a:ext cx="11524488" cy="2123567"/>
          </a:xfrm>
          <a:prstGeom prst="rect">
            <a:avLst/>
          </a:prstGeom>
        </p:spPr>
      </p:pic>
    </p:spTree>
    <p:extLst>
      <p:ext uri="{BB962C8B-B14F-4D97-AF65-F5344CB8AC3E}">
        <p14:creationId xmlns:p14="http://schemas.microsoft.com/office/powerpoint/2010/main" val="879167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57A6D57-06C3-C1F9-38B8-760EAF4D4177}"/>
              </a:ext>
            </a:extLst>
          </p:cNvPr>
          <p:cNvSpPr>
            <a:spLocks noGrp="1"/>
          </p:cNvSpPr>
          <p:nvPr>
            <p:ph type="title"/>
          </p:nvPr>
        </p:nvSpPr>
        <p:spPr>
          <a:xfrm>
            <a:off x="1325880" y="395605"/>
            <a:ext cx="10515600" cy="1325563"/>
          </a:xfrm>
        </p:spPr>
        <p:txBody>
          <a:bodyPr/>
          <a:lstStyle/>
          <a:p>
            <a:r>
              <a:rPr lang="en-US" dirty="0"/>
              <a:t>Output</a:t>
            </a:r>
          </a:p>
        </p:txBody>
      </p:sp>
      <p:pic>
        <p:nvPicPr>
          <p:cNvPr id="11" name="Picture 10">
            <a:extLst>
              <a:ext uri="{FF2B5EF4-FFF2-40B4-BE49-F238E27FC236}">
                <a16:creationId xmlns:a16="http://schemas.microsoft.com/office/drawing/2014/main" id="{569101C5-4B05-DC53-CF34-8DEB96A0A7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944" y="2427305"/>
            <a:ext cx="11295888" cy="1302006"/>
          </a:xfrm>
          <a:prstGeom prst="rect">
            <a:avLst/>
          </a:prstGeom>
        </p:spPr>
      </p:pic>
    </p:spTree>
    <p:extLst>
      <p:ext uri="{BB962C8B-B14F-4D97-AF65-F5344CB8AC3E}">
        <p14:creationId xmlns:p14="http://schemas.microsoft.com/office/powerpoint/2010/main" val="3461576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57A6D57-06C3-C1F9-38B8-760EAF4D4177}"/>
              </a:ext>
            </a:extLst>
          </p:cNvPr>
          <p:cNvSpPr>
            <a:spLocks noGrp="1"/>
          </p:cNvSpPr>
          <p:nvPr>
            <p:ph type="title"/>
          </p:nvPr>
        </p:nvSpPr>
        <p:spPr>
          <a:xfrm>
            <a:off x="1325880" y="395605"/>
            <a:ext cx="10515600" cy="1325563"/>
          </a:xfrm>
        </p:spPr>
        <p:txBody>
          <a:bodyPr/>
          <a:lstStyle/>
          <a:p>
            <a:r>
              <a:rPr lang="en-US" dirty="0"/>
              <a:t>Output</a:t>
            </a:r>
          </a:p>
        </p:txBody>
      </p:sp>
      <p:pic>
        <p:nvPicPr>
          <p:cNvPr id="3" name="Picture 2">
            <a:extLst>
              <a:ext uri="{FF2B5EF4-FFF2-40B4-BE49-F238E27FC236}">
                <a16:creationId xmlns:a16="http://schemas.microsoft.com/office/drawing/2014/main" id="{DA89B6AF-45DB-F15D-B9FC-F3DA8139A7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131" y="1721168"/>
            <a:ext cx="4095113" cy="3434260"/>
          </a:xfrm>
          <a:prstGeom prst="rect">
            <a:avLst/>
          </a:prstGeom>
        </p:spPr>
      </p:pic>
      <p:pic>
        <p:nvPicPr>
          <p:cNvPr id="5" name="Picture 4">
            <a:extLst>
              <a:ext uri="{FF2B5EF4-FFF2-40B4-BE49-F238E27FC236}">
                <a16:creationId xmlns:a16="http://schemas.microsoft.com/office/drawing/2014/main" id="{FC3DE4DE-2768-B2AA-D4C7-F37807A6D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8950" y="1271016"/>
            <a:ext cx="3800114" cy="4179042"/>
          </a:xfrm>
          <a:prstGeom prst="rect">
            <a:avLst/>
          </a:prstGeom>
        </p:spPr>
      </p:pic>
    </p:spTree>
    <p:extLst>
      <p:ext uri="{BB962C8B-B14F-4D97-AF65-F5344CB8AC3E}">
        <p14:creationId xmlns:p14="http://schemas.microsoft.com/office/powerpoint/2010/main" val="1998222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57A6D57-06C3-C1F9-38B8-760EAF4D4177}"/>
              </a:ext>
            </a:extLst>
          </p:cNvPr>
          <p:cNvSpPr>
            <a:spLocks noGrp="1"/>
          </p:cNvSpPr>
          <p:nvPr>
            <p:ph type="title"/>
          </p:nvPr>
        </p:nvSpPr>
        <p:spPr>
          <a:xfrm>
            <a:off x="1325880" y="395605"/>
            <a:ext cx="10515600" cy="1325563"/>
          </a:xfrm>
        </p:spPr>
        <p:txBody>
          <a:bodyPr/>
          <a:lstStyle/>
          <a:p>
            <a:r>
              <a:rPr lang="en-US" dirty="0"/>
              <a:t>PROJECT TOOL SNAPSHOT:</a:t>
            </a:r>
          </a:p>
        </p:txBody>
      </p:sp>
      <p:pic>
        <p:nvPicPr>
          <p:cNvPr id="9" name="Picture 8">
            <a:extLst>
              <a:ext uri="{FF2B5EF4-FFF2-40B4-BE49-F238E27FC236}">
                <a16:creationId xmlns:a16="http://schemas.microsoft.com/office/drawing/2014/main" id="{1536591B-EDD6-7FAB-86BB-EBD1B67B1AFE}"/>
              </a:ext>
            </a:extLst>
          </p:cNvPr>
          <p:cNvPicPr>
            <a:picLocks noChangeAspect="1"/>
          </p:cNvPicPr>
          <p:nvPr/>
        </p:nvPicPr>
        <p:blipFill>
          <a:blip r:embed="rId2"/>
          <a:stretch>
            <a:fillRect/>
          </a:stretch>
        </p:blipFill>
        <p:spPr>
          <a:xfrm>
            <a:off x="2004060" y="1482406"/>
            <a:ext cx="8183880" cy="4603433"/>
          </a:xfrm>
          <a:prstGeom prst="rect">
            <a:avLst/>
          </a:prstGeom>
        </p:spPr>
      </p:pic>
    </p:spTree>
    <p:extLst>
      <p:ext uri="{BB962C8B-B14F-4D97-AF65-F5344CB8AC3E}">
        <p14:creationId xmlns:p14="http://schemas.microsoft.com/office/powerpoint/2010/main" val="2909705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57A6D57-06C3-C1F9-38B8-760EAF4D4177}"/>
              </a:ext>
            </a:extLst>
          </p:cNvPr>
          <p:cNvSpPr>
            <a:spLocks noGrp="1"/>
          </p:cNvSpPr>
          <p:nvPr>
            <p:ph type="title"/>
          </p:nvPr>
        </p:nvSpPr>
        <p:spPr>
          <a:xfrm>
            <a:off x="1325880" y="395605"/>
            <a:ext cx="10515600" cy="1325563"/>
          </a:xfrm>
        </p:spPr>
        <p:txBody>
          <a:bodyPr/>
          <a:lstStyle/>
          <a:p>
            <a:r>
              <a:rPr lang="en-US" dirty="0"/>
              <a:t>PROJECT TOOL SNAPSHOT:</a:t>
            </a:r>
          </a:p>
        </p:txBody>
      </p:sp>
      <p:pic>
        <p:nvPicPr>
          <p:cNvPr id="5" name="Picture 4">
            <a:extLst>
              <a:ext uri="{FF2B5EF4-FFF2-40B4-BE49-F238E27FC236}">
                <a16:creationId xmlns:a16="http://schemas.microsoft.com/office/drawing/2014/main" id="{FB3D0486-AAB9-BD12-EEF3-40ECD9972A01}"/>
              </a:ext>
            </a:extLst>
          </p:cNvPr>
          <p:cNvPicPr>
            <a:picLocks noChangeAspect="1"/>
          </p:cNvPicPr>
          <p:nvPr/>
        </p:nvPicPr>
        <p:blipFill>
          <a:blip r:embed="rId2"/>
          <a:stretch>
            <a:fillRect/>
          </a:stretch>
        </p:blipFill>
        <p:spPr>
          <a:xfrm>
            <a:off x="1959751" y="1320800"/>
            <a:ext cx="8272498" cy="4653280"/>
          </a:xfrm>
          <a:prstGeom prst="rect">
            <a:avLst/>
          </a:prstGeom>
        </p:spPr>
      </p:pic>
    </p:spTree>
    <p:extLst>
      <p:ext uri="{BB962C8B-B14F-4D97-AF65-F5344CB8AC3E}">
        <p14:creationId xmlns:p14="http://schemas.microsoft.com/office/powerpoint/2010/main" val="4036697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57A6D57-06C3-C1F9-38B8-760EAF4D4177}"/>
              </a:ext>
            </a:extLst>
          </p:cNvPr>
          <p:cNvSpPr>
            <a:spLocks noGrp="1"/>
          </p:cNvSpPr>
          <p:nvPr>
            <p:ph type="title"/>
          </p:nvPr>
        </p:nvSpPr>
        <p:spPr>
          <a:xfrm>
            <a:off x="1325880" y="395605"/>
            <a:ext cx="10515600" cy="1325563"/>
          </a:xfrm>
        </p:spPr>
        <p:txBody>
          <a:bodyPr/>
          <a:lstStyle/>
          <a:p>
            <a:r>
              <a:rPr lang="en-US" dirty="0"/>
              <a:t>PROJECT TOOL SNAPSHOT:</a:t>
            </a:r>
          </a:p>
        </p:txBody>
      </p:sp>
      <p:pic>
        <p:nvPicPr>
          <p:cNvPr id="10" name="Picture 9">
            <a:extLst>
              <a:ext uri="{FF2B5EF4-FFF2-40B4-BE49-F238E27FC236}">
                <a16:creationId xmlns:a16="http://schemas.microsoft.com/office/drawing/2014/main" id="{C612EF88-EE05-6FD2-4395-C02D64CFD8B7}"/>
              </a:ext>
            </a:extLst>
          </p:cNvPr>
          <p:cNvPicPr>
            <a:picLocks noChangeAspect="1"/>
          </p:cNvPicPr>
          <p:nvPr/>
        </p:nvPicPr>
        <p:blipFill>
          <a:blip r:embed="rId2"/>
          <a:stretch>
            <a:fillRect/>
          </a:stretch>
        </p:blipFill>
        <p:spPr>
          <a:xfrm>
            <a:off x="2012385" y="1534160"/>
            <a:ext cx="8167229" cy="4594066"/>
          </a:xfrm>
          <a:prstGeom prst="rect">
            <a:avLst/>
          </a:prstGeom>
        </p:spPr>
      </p:pic>
    </p:spTree>
    <p:extLst>
      <p:ext uri="{BB962C8B-B14F-4D97-AF65-F5344CB8AC3E}">
        <p14:creationId xmlns:p14="http://schemas.microsoft.com/office/powerpoint/2010/main" val="1765292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C9D27-26FE-D984-6BE0-C5A2BF1DA716}"/>
              </a:ext>
            </a:extLst>
          </p:cNvPr>
          <p:cNvSpPr>
            <a:spLocks noGrp="1"/>
          </p:cNvSpPr>
          <p:nvPr>
            <p:ph type="ctrTitle"/>
          </p:nvPr>
        </p:nvSpPr>
        <p:spPr>
          <a:xfrm>
            <a:off x="4311503" y="1807535"/>
            <a:ext cx="3568995" cy="970590"/>
          </a:xfrm>
        </p:spPr>
        <p:txBody>
          <a:bodyPr/>
          <a:lstStyle/>
          <a:p>
            <a:r>
              <a:rPr lang="en-US" dirty="0"/>
              <a:t>Thank You</a:t>
            </a:r>
          </a:p>
        </p:txBody>
      </p:sp>
      <p:sp>
        <p:nvSpPr>
          <p:cNvPr id="3" name="Subtitle 2">
            <a:extLst>
              <a:ext uri="{FF2B5EF4-FFF2-40B4-BE49-F238E27FC236}">
                <a16:creationId xmlns:a16="http://schemas.microsoft.com/office/drawing/2014/main" id="{0866B358-FD60-C21F-EC78-7883072A0AD9}"/>
              </a:ext>
            </a:extLst>
          </p:cNvPr>
          <p:cNvSpPr>
            <a:spLocks noGrp="1"/>
          </p:cNvSpPr>
          <p:nvPr>
            <p:ph type="subTitle" idx="1"/>
          </p:nvPr>
        </p:nvSpPr>
        <p:spPr>
          <a:xfrm>
            <a:off x="3455581" y="3423684"/>
            <a:ext cx="5280837" cy="1655762"/>
          </a:xfrm>
        </p:spPr>
        <p:txBody>
          <a:bodyPr>
            <a:normAutofit fontScale="92500" lnSpcReduction="10000"/>
          </a:bodyPr>
          <a:lstStyle/>
          <a:p>
            <a:r>
              <a:rPr lang="en-US" sz="2500" dirty="0" err="1"/>
              <a:t>Vonkayala</a:t>
            </a:r>
            <a:r>
              <a:rPr lang="en-US" sz="2500" dirty="0"/>
              <a:t> Ashwini-1DS19CS192</a:t>
            </a:r>
          </a:p>
          <a:p>
            <a:r>
              <a:rPr lang="en-US" sz="2500" dirty="0" err="1"/>
              <a:t>Pallapothu</a:t>
            </a:r>
            <a:r>
              <a:rPr lang="en-US" sz="2500" dirty="0"/>
              <a:t> Lakshmi Sharanya-1DS19CS730</a:t>
            </a:r>
          </a:p>
          <a:p>
            <a:r>
              <a:rPr lang="en-US" sz="2500" dirty="0" err="1"/>
              <a:t>Srungarapu</a:t>
            </a:r>
            <a:r>
              <a:rPr lang="en-US" sz="2500" dirty="0"/>
              <a:t> Sai Sri Nandan-1DS91CS172</a:t>
            </a:r>
          </a:p>
          <a:p>
            <a:r>
              <a:rPr lang="en-US" sz="2500" dirty="0" err="1"/>
              <a:t>Vishwakumar</a:t>
            </a:r>
            <a:r>
              <a:rPr lang="en-US" sz="2500" dirty="0"/>
              <a:t> K Hirehalli-1DS19CS191</a:t>
            </a:r>
          </a:p>
        </p:txBody>
      </p:sp>
    </p:spTree>
    <p:extLst>
      <p:ext uri="{BB962C8B-B14F-4D97-AF65-F5344CB8AC3E}">
        <p14:creationId xmlns:p14="http://schemas.microsoft.com/office/powerpoint/2010/main" val="3946470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3857E-6C7F-DD83-7D35-CCEAC47660D0}"/>
              </a:ext>
            </a:extLst>
          </p:cNvPr>
          <p:cNvSpPr>
            <a:spLocks noGrp="1"/>
          </p:cNvSpPr>
          <p:nvPr>
            <p:ph type="title"/>
          </p:nvPr>
        </p:nvSpPr>
        <p:spPr>
          <a:xfrm>
            <a:off x="1346200" y="354965"/>
            <a:ext cx="10515600" cy="1325563"/>
          </a:xfrm>
        </p:spPr>
        <p:txBody>
          <a:bodyPr/>
          <a:lstStyle/>
          <a:p>
            <a:r>
              <a:rPr lang="en-US" dirty="0"/>
              <a:t>Process mining flowchart</a:t>
            </a:r>
          </a:p>
        </p:txBody>
      </p:sp>
      <p:pic>
        <p:nvPicPr>
          <p:cNvPr id="7" name="Picture 6">
            <a:extLst>
              <a:ext uri="{FF2B5EF4-FFF2-40B4-BE49-F238E27FC236}">
                <a16:creationId xmlns:a16="http://schemas.microsoft.com/office/drawing/2014/main" id="{4CEEA9F9-ACE6-CADB-DD7D-8CE8646FA613}"/>
              </a:ext>
            </a:extLst>
          </p:cNvPr>
          <p:cNvPicPr>
            <a:picLocks noChangeAspect="1"/>
          </p:cNvPicPr>
          <p:nvPr/>
        </p:nvPicPr>
        <p:blipFill>
          <a:blip r:embed="rId2"/>
          <a:stretch>
            <a:fillRect/>
          </a:stretch>
        </p:blipFill>
        <p:spPr>
          <a:xfrm>
            <a:off x="3708717" y="1621155"/>
            <a:ext cx="4774565" cy="3615690"/>
          </a:xfrm>
          <a:prstGeom prst="rect">
            <a:avLst/>
          </a:prstGeom>
        </p:spPr>
      </p:pic>
    </p:spTree>
    <p:extLst>
      <p:ext uri="{BB962C8B-B14F-4D97-AF65-F5344CB8AC3E}">
        <p14:creationId xmlns:p14="http://schemas.microsoft.com/office/powerpoint/2010/main" val="785008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7619B-5EFF-A1B1-80FA-AC3D3B576E23}"/>
              </a:ext>
            </a:extLst>
          </p:cNvPr>
          <p:cNvSpPr>
            <a:spLocks noGrp="1"/>
          </p:cNvSpPr>
          <p:nvPr>
            <p:ph type="title"/>
          </p:nvPr>
        </p:nvSpPr>
        <p:spPr>
          <a:xfrm>
            <a:off x="1325880" y="395605"/>
            <a:ext cx="10515600" cy="1325563"/>
          </a:xfrm>
        </p:spPr>
        <p:txBody>
          <a:bodyPr/>
          <a:lstStyle/>
          <a:p>
            <a:pPr marL="0" lvl="0" indent="0" algn="l" rtl="0">
              <a:spcBef>
                <a:spcPts val="0"/>
              </a:spcBef>
              <a:spcAft>
                <a:spcPts val="0"/>
              </a:spcAft>
              <a:buNone/>
            </a:pPr>
            <a:r>
              <a:rPr lang="en-IN" dirty="0">
                <a:sym typeface="Calibri"/>
              </a:rPr>
              <a:t>Introduction</a:t>
            </a:r>
            <a:r>
              <a:rPr lang="en-IN" dirty="0">
                <a:latin typeface="Calibri"/>
                <a:ea typeface="Calibri"/>
                <a:cs typeface="Calibri"/>
                <a:sym typeface="Calibri"/>
              </a:rPr>
              <a:t> </a:t>
            </a:r>
            <a:r>
              <a:rPr lang="en-IN" dirty="0">
                <a:sym typeface="Calibri"/>
              </a:rPr>
              <a:t>to The Problem:</a:t>
            </a:r>
          </a:p>
        </p:txBody>
      </p:sp>
      <p:sp>
        <p:nvSpPr>
          <p:cNvPr id="3" name="Content Placeholder 2">
            <a:extLst>
              <a:ext uri="{FF2B5EF4-FFF2-40B4-BE49-F238E27FC236}">
                <a16:creationId xmlns:a16="http://schemas.microsoft.com/office/drawing/2014/main" id="{E17B88D8-E1DE-154B-2FD2-52B846AE0AD1}"/>
              </a:ext>
            </a:extLst>
          </p:cNvPr>
          <p:cNvSpPr>
            <a:spLocks noGrp="1"/>
          </p:cNvSpPr>
          <p:nvPr>
            <p:ph idx="1"/>
          </p:nvPr>
        </p:nvSpPr>
        <p:spPr>
          <a:xfrm>
            <a:off x="1672109" y="1721168"/>
            <a:ext cx="10515600" cy="990134"/>
          </a:xfrm>
        </p:spPr>
        <p:txBody>
          <a:bodyPr>
            <a:normAutofit/>
          </a:bodyPr>
          <a:lstStyle/>
          <a:p>
            <a:pPr marL="0">
              <a:lnSpc>
                <a:spcPct val="127000"/>
              </a:lnSpc>
              <a:spcBef>
                <a:spcPts val="0"/>
              </a:spcBef>
              <a:spcAft>
                <a:spcPts val="800"/>
              </a:spcAft>
            </a:pPr>
            <a:r>
              <a:rPr lang="en-US" sz="1900" dirty="0">
                <a:latin typeface="Calibri" panose="020F0502020204030204" pitchFamily="34" charset="0"/>
                <a:ea typeface="Calibri" panose="020F0502020204030204" pitchFamily="34" charset="0"/>
                <a:cs typeface="Times New Roman" panose="02020603050405020304" pitchFamily="18" charset="0"/>
              </a:rPr>
              <a:t>In the current education system, there are a lot of activities with an unstructured way of functioning, as a result of which the quality of student learning processes is decreasing.</a:t>
            </a:r>
          </a:p>
        </p:txBody>
      </p:sp>
      <p:sp>
        <p:nvSpPr>
          <p:cNvPr id="4" name="Title 1">
            <a:extLst>
              <a:ext uri="{FF2B5EF4-FFF2-40B4-BE49-F238E27FC236}">
                <a16:creationId xmlns:a16="http://schemas.microsoft.com/office/drawing/2014/main" id="{B4BD847E-150D-D2E1-D0C6-81187BD6A2C8}"/>
              </a:ext>
            </a:extLst>
          </p:cNvPr>
          <p:cNvSpPr txBox="1">
            <a:spLocks/>
          </p:cNvSpPr>
          <p:nvPr/>
        </p:nvSpPr>
        <p:spPr>
          <a:xfrm>
            <a:off x="1330171" y="228111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Proposed Solution</a:t>
            </a:r>
          </a:p>
        </p:txBody>
      </p:sp>
      <p:sp>
        <p:nvSpPr>
          <p:cNvPr id="5" name="Content Placeholder 2">
            <a:extLst>
              <a:ext uri="{FF2B5EF4-FFF2-40B4-BE49-F238E27FC236}">
                <a16:creationId xmlns:a16="http://schemas.microsoft.com/office/drawing/2014/main" id="{E29D334F-D981-37A0-6495-DD9F34AC8D5C}"/>
              </a:ext>
            </a:extLst>
          </p:cNvPr>
          <p:cNvSpPr txBox="1">
            <a:spLocks/>
          </p:cNvSpPr>
          <p:nvPr/>
        </p:nvSpPr>
        <p:spPr>
          <a:xfrm>
            <a:off x="1676400" y="3606675"/>
            <a:ext cx="10515600" cy="2177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27000"/>
              </a:lnSpc>
              <a:spcBef>
                <a:spcPts val="0"/>
              </a:spcBef>
              <a:spcAft>
                <a:spcPts val="800"/>
              </a:spcAft>
            </a:pPr>
            <a:r>
              <a:rPr lang="en-US" sz="1900" dirty="0">
                <a:latin typeface="Calibri" panose="020F0502020204030204" pitchFamily="34" charset="0"/>
                <a:ea typeface="Calibri" panose="020F0502020204030204" pitchFamily="34" charset="0"/>
                <a:cs typeface="Times New Roman" panose="02020603050405020304" pitchFamily="18" charset="0"/>
              </a:rPr>
              <a:t>Processing mining is a technique that uses event log data to analyze the functionality of a process. We intend to use this technology to investigate the processes taking place in the educational system in order to identify short comings, bottlenecks, or loops.</a:t>
            </a:r>
          </a:p>
          <a:p>
            <a:pPr marL="0">
              <a:lnSpc>
                <a:spcPct val="127000"/>
              </a:lnSpc>
              <a:spcBef>
                <a:spcPts val="0"/>
              </a:spcBef>
              <a:spcAft>
                <a:spcPts val="800"/>
              </a:spcAft>
            </a:pPr>
            <a:r>
              <a:rPr lang="en-US" sz="1900" dirty="0">
                <a:latin typeface="Calibri" panose="020F0502020204030204" pitchFamily="34" charset="0"/>
                <a:ea typeface="Calibri" panose="020F0502020204030204" pitchFamily="34" charset="0"/>
                <a:cs typeface="Times New Roman" panose="02020603050405020304" pitchFamily="18" charset="0"/>
              </a:rPr>
              <a:t>The next step is to build a model to generate a much more efficient method for implementing these processes in the system.</a:t>
            </a:r>
          </a:p>
        </p:txBody>
      </p:sp>
    </p:spTree>
    <p:extLst>
      <p:ext uri="{BB962C8B-B14F-4D97-AF65-F5344CB8AC3E}">
        <p14:creationId xmlns:p14="http://schemas.microsoft.com/office/powerpoint/2010/main" val="2848299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7619B-5EFF-A1B1-80FA-AC3D3B576E23}"/>
              </a:ext>
            </a:extLst>
          </p:cNvPr>
          <p:cNvSpPr>
            <a:spLocks noGrp="1"/>
          </p:cNvSpPr>
          <p:nvPr>
            <p:ph type="title"/>
          </p:nvPr>
        </p:nvSpPr>
        <p:spPr>
          <a:xfrm>
            <a:off x="1325880" y="395605"/>
            <a:ext cx="10515600" cy="1325563"/>
          </a:xfrm>
        </p:spPr>
        <p:txBody>
          <a:bodyPr/>
          <a:lstStyle/>
          <a:p>
            <a:pPr marL="0" lvl="0" indent="0" algn="l" rtl="0">
              <a:spcBef>
                <a:spcPts val="0"/>
              </a:spcBef>
              <a:spcAft>
                <a:spcPts val="0"/>
              </a:spcAft>
              <a:buNone/>
            </a:pPr>
            <a:r>
              <a:rPr lang="en-IN" dirty="0"/>
              <a:t>Contribution of Each project Members</a:t>
            </a:r>
            <a:endParaRPr lang="en-IN" dirty="0">
              <a:sym typeface="Calibri"/>
            </a:endParaRPr>
          </a:p>
        </p:txBody>
      </p:sp>
      <p:graphicFrame>
        <p:nvGraphicFramePr>
          <p:cNvPr id="12" name="Table 12">
            <a:extLst>
              <a:ext uri="{FF2B5EF4-FFF2-40B4-BE49-F238E27FC236}">
                <a16:creationId xmlns:a16="http://schemas.microsoft.com/office/drawing/2014/main" id="{5D3A573B-AB65-F4CB-0558-4A95E5288054}"/>
              </a:ext>
            </a:extLst>
          </p:cNvPr>
          <p:cNvGraphicFramePr>
            <a:graphicFrameLocks noGrp="1"/>
          </p:cNvGraphicFramePr>
          <p:nvPr>
            <p:ph idx="1"/>
            <p:extLst>
              <p:ext uri="{D42A27DB-BD31-4B8C-83A1-F6EECF244321}">
                <p14:modId xmlns:p14="http://schemas.microsoft.com/office/powerpoint/2010/main" val="1042566665"/>
              </p:ext>
            </p:extLst>
          </p:nvPr>
        </p:nvGraphicFramePr>
        <p:xfrm>
          <a:off x="1325880" y="1825624"/>
          <a:ext cx="10515600" cy="3608896"/>
        </p:xfrm>
        <a:graphic>
          <a:graphicData uri="http://schemas.openxmlformats.org/drawingml/2006/table">
            <a:tbl>
              <a:tblPr bandRow="1">
                <a:tableStyleId>{5C22544A-7EE6-4342-B048-85BDC9FD1C3A}</a:tableStyleId>
              </a:tblPr>
              <a:tblGrid>
                <a:gridCol w="5257800">
                  <a:extLst>
                    <a:ext uri="{9D8B030D-6E8A-4147-A177-3AD203B41FA5}">
                      <a16:colId xmlns:a16="http://schemas.microsoft.com/office/drawing/2014/main" val="3868240660"/>
                    </a:ext>
                  </a:extLst>
                </a:gridCol>
                <a:gridCol w="5257800">
                  <a:extLst>
                    <a:ext uri="{9D8B030D-6E8A-4147-A177-3AD203B41FA5}">
                      <a16:colId xmlns:a16="http://schemas.microsoft.com/office/drawing/2014/main" val="2704167895"/>
                    </a:ext>
                  </a:extLst>
                </a:gridCol>
              </a:tblGrid>
              <a:tr h="890048">
                <a:tc>
                  <a:txBody>
                    <a:bodyPr/>
                    <a:lstStyle/>
                    <a:p>
                      <a:r>
                        <a:rPr lang="en-US" dirty="0">
                          <a:solidFill>
                            <a:prstClr val="black"/>
                          </a:solidFill>
                          <a:latin typeface="Times New Roman"/>
                          <a:cs typeface="Times New Roman"/>
                        </a:rPr>
                        <a:t>VONKAYALA ASHWINI - 1DS19CS192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Times New Roman"/>
                          <a:cs typeface="Times New Roman"/>
                        </a:rPr>
                        <a:t>PALLAPOTHU LAKSHMI SHARANYA - 1DS19CS730</a:t>
                      </a:r>
                    </a:p>
                    <a:p>
                      <a:endParaRPr lang="en-IN" dirty="0"/>
                    </a:p>
                  </a:txBody>
                  <a:tcPr/>
                </a:tc>
                <a:extLst>
                  <a:ext uri="{0D108BD9-81ED-4DB2-BD59-A6C34878D82A}">
                    <a16:rowId xmlns:a16="http://schemas.microsoft.com/office/drawing/2014/main" val="1901948603"/>
                  </a:ext>
                </a:extLst>
              </a:tr>
              <a:tr h="890048">
                <a:tc>
                  <a:txBody>
                    <a:bodyPr/>
                    <a:lstStyle/>
                    <a:p>
                      <a:r>
                        <a:rPr lang="en-US" dirty="0"/>
                        <a:t>Preprocessing of the data.</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Celonis</a:t>
                      </a:r>
                      <a:r>
                        <a:rPr lang="en-US" dirty="0"/>
                        <a:t> integration</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IN" dirty="0"/>
                    </a:p>
                  </a:txBody>
                  <a:tcPr/>
                </a:tc>
                <a:extLst>
                  <a:ext uri="{0D108BD9-81ED-4DB2-BD59-A6C34878D82A}">
                    <a16:rowId xmlns:a16="http://schemas.microsoft.com/office/drawing/2014/main" val="458335969"/>
                  </a:ext>
                </a:extLst>
              </a:tr>
              <a:tr h="890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Times New Roman"/>
                          <a:cs typeface="Times New Roman"/>
                        </a:rPr>
                        <a:t>SRUNGARAPU SAI SRI NANDAN - 1DS19CS172</a:t>
                      </a:r>
                    </a:p>
                    <a:p>
                      <a:endParaRPr lang="en-IN" dirty="0"/>
                    </a:p>
                  </a:txBody>
                  <a:tcPr/>
                </a:tc>
                <a:tc>
                  <a:txBody>
                    <a:bodyPr/>
                    <a:lstStyle/>
                    <a:p>
                      <a:r>
                        <a:rPr lang="en-US" dirty="0">
                          <a:solidFill>
                            <a:prstClr val="black"/>
                          </a:solidFill>
                          <a:latin typeface="Times New Roman"/>
                          <a:cs typeface="Times New Roman"/>
                        </a:rPr>
                        <a:t>VISHWAKUMAR K HIREHALLI - 1DS19CS191</a:t>
                      </a:r>
                      <a:endParaRPr lang="en-IN" dirty="0"/>
                    </a:p>
                  </a:txBody>
                  <a:tcPr/>
                </a:tc>
                <a:extLst>
                  <a:ext uri="{0D108BD9-81ED-4DB2-BD59-A6C34878D82A}">
                    <a16:rowId xmlns:a16="http://schemas.microsoft.com/office/drawing/2014/main" val="808001909"/>
                  </a:ext>
                </a:extLst>
              </a:tr>
              <a:tr h="890048">
                <a:tc>
                  <a:txBody>
                    <a:bodyPr/>
                    <a:lstStyle/>
                    <a:p>
                      <a:r>
                        <a:rPr lang="en-US" dirty="0"/>
                        <a:t>Fitness checking</a:t>
                      </a:r>
                      <a:endParaRPr lang="en-IN" dirty="0"/>
                    </a:p>
                  </a:txBody>
                  <a:tcPr/>
                </a:tc>
                <a:tc>
                  <a:txBody>
                    <a:bodyPr/>
                    <a:lstStyle/>
                    <a:p>
                      <a:r>
                        <a:rPr lang="en-US" sz="1800" b="0" i="0" kern="1200" dirty="0">
                          <a:solidFill>
                            <a:schemeClr val="dk1"/>
                          </a:solidFill>
                          <a:effectLst/>
                          <a:latin typeface="+mn-lt"/>
                          <a:ea typeface="+mn-ea"/>
                          <a:cs typeface="+mn-cs"/>
                        </a:rPr>
                        <a:t>Model extraction</a:t>
                      </a:r>
                      <a:endParaRPr lang="en-IN" dirty="0"/>
                    </a:p>
                  </a:txBody>
                  <a:tcPr/>
                </a:tc>
                <a:extLst>
                  <a:ext uri="{0D108BD9-81ED-4DB2-BD59-A6C34878D82A}">
                    <a16:rowId xmlns:a16="http://schemas.microsoft.com/office/drawing/2014/main" val="3101662599"/>
                  </a:ext>
                </a:extLst>
              </a:tr>
            </a:tbl>
          </a:graphicData>
        </a:graphic>
      </p:graphicFrame>
    </p:spTree>
    <p:extLst>
      <p:ext uri="{BB962C8B-B14F-4D97-AF65-F5344CB8AC3E}">
        <p14:creationId xmlns:p14="http://schemas.microsoft.com/office/powerpoint/2010/main" val="755010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75C7E-9ADC-AA5D-E949-3505B5498F45}"/>
              </a:ext>
            </a:extLst>
          </p:cNvPr>
          <p:cNvSpPr>
            <a:spLocks noGrp="1"/>
          </p:cNvSpPr>
          <p:nvPr>
            <p:ph type="title"/>
          </p:nvPr>
        </p:nvSpPr>
        <p:spPr>
          <a:xfrm>
            <a:off x="1254760" y="354965"/>
            <a:ext cx="10515600" cy="1325563"/>
          </a:xfrm>
        </p:spPr>
        <p:txBody>
          <a:bodyPr/>
          <a:lstStyle/>
          <a:p>
            <a:r>
              <a:rPr lang="en-US" dirty="0"/>
              <a:t>Life cycle</a:t>
            </a:r>
          </a:p>
        </p:txBody>
      </p:sp>
      <p:pic>
        <p:nvPicPr>
          <p:cNvPr id="6" name="Picture 5">
            <a:extLst>
              <a:ext uri="{FF2B5EF4-FFF2-40B4-BE49-F238E27FC236}">
                <a16:creationId xmlns:a16="http://schemas.microsoft.com/office/drawing/2014/main" id="{821CE080-5004-90C8-3BD1-53C1A9101E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3887" y="1017746"/>
            <a:ext cx="6843353" cy="5037257"/>
          </a:xfrm>
          <a:prstGeom prst="rect">
            <a:avLst/>
          </a:prstGeom>
        </p:spPr>
      </p:pic>
    </p:spTree>
    <p:extLst>
      <p:ext uri="{BB962C8B-B14F-4D97-AF65-F5344CB8AC3E}">
        <p14:creationId xmlns:p14="http://schemas.microsoft.com/office/powerpoint/2010/main" val="147642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3857E-6C7F-DD83-7D35-CCEAC47660D0}"/>
              </a:ext>
            </a:extLst>
          </p:cNvPr>
          <p:cNvSpPr>
            <a:spLocks noGrp="1"/>
          </p:cNvSpPr>
          <p:nvPr>
            <p:ph type="title"/>
          </p:nvPr>
        </p:nvSpPr>
        <p:spPr>
          <a:xfrm>
            <a:off x="1346200" y="354965"/>
            <a:ext cx="10515600" cy="1325563"/>
          </a:xfrm>
        </p:spPr>
        <p:txBody>
          <a:bodyPr/>
          <a:lstStyle/>
          <a:p>
            <a:r>
              <a:rPr lang="en-IN" sz="4400" dirty="0">
                <a:ea typeface="Calibri"/>
                <a:cs typeface="Calibri"/>
                <a:sym typeface="Calibri"/>
              </a:rPr>
              <a:t>SYSTEM DIAGRAM / ARCHITECTURE:</a:t>
            </a:r>
            <a:endParaRPr lang="en-US" dirty="0"/>
          </a:p>
        </p:txBody>
      </p:sp>
      <p:pic>
        <p:nvPicPr>
          <p:cNvPr id="3" name="Picture 2">
            <a:extLst>
              <a:ext uri="{FF2B5EF4-FFF2-40B4-BE49-F238E27FC236}">
                <a16:creationId xmlns:a16="http://schemas.microsoft.com/office/drawing/2014/main" id="{FE6B16EF-4B08-6AC8-CC52-68E3F9D2ABB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31785" y="1680528"/>
            <a:ext cx="7744429" cy="4469181"/>
          </a:xfrm>
          <a:prstGeom prst="rect">
            <a:avLst/>
          </a:prstGeom>
          <a:noFill/>
          <a:ln>
            <a:noFill/>
          </a:ln>
        </p:spPr>
      </p:pic>
    </p:spTree>
    <p:extLst>
      <p:ext uri="{BB962C8B-B14F-4D97-AF65-F5344CB8AC3E}">
        <p14:creationId xmlns:p14="http://schemas.microsoft.com/office/powerpoint/2010/main" val="3912130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3857E-6C7F-DD83-7D35-CCEAC47660D0}"/>
              </a:ext>
            </a:extLst>
          </p:cNvPr>
          <p:cNvSpPr>
            <a:spLocks noGrp="1"/>
          </p:cNvSpPr>
          <p:nvPr>
            <p:ph type="title"/>
          </p:nvPr>
        </p:nvSpPr>
        <p:spPr>
          <a:xfrm>
            <a:off x="1346200" y="354965"/>
            <a:ext cx="10515600" cy="1325563"/>
          </a:xfrm>
        </p:spPr>
        <p:txBody>
          <a:bodyPr/>
          <a:lstStyle/>
          <a:p>
            <a:pPr marL="0" lvl="0" indent="0" algn="l" rtl="0">
              <a:spcBef>
                <a:spcPts val="0"/>
              </a:spcBef>
              <a:spcAft>
                <a:spcPts val="0"/>
              </a:spcAft>
              <a:buNone/>
            </a:pPr>
            <a:r>
              <a:rPr lang="en-IN" dirty="0"/>
              <a:t>Modules</a:t>
            </a:r>
            <a:endParaRPr lang="en-IN" sz="4400" dirty="0">
              <a:latin typeface="Calibri"/>
              <a:ea typeface="Calibri"/>
              <a:cs typeface="Calibri"/>
              <a:sym typeface="Calibri"/>
            </a:endParaRPr>
          </a:p>
        </p:txBody>
      </p:sp>
      <p:pic>
        <p:nvPicPr>
          <p:cNvPr id="5" name="Picture 4">
            <a:extLst>
              <a:ext uri="{FF2B5EF4-FFF2-40B4-BE49-F238E27FC236}">
                <a16:creationId xmlns:a16="http://schemas.microsoft.com/office/drawing/2014/main" id="{59663C6F-B8EB-31C6-B026-CE7C9128C36D}"/>
              </a:ext>
            </a:extLst>
          </p:cNvPr>
          <p:cNvPicPr>
            <a:picLocks noChangeAspect="1"/>
          </p:cNvPicPr>
          <p:nvPr/>
        </p:nvPicPr>
        <p:blipFill>
          <a:blip r:embed="rId2"/>
          <a:stretch>
            <a:fillRect/>
          </a:stretch>
        </p:blipFill>
        <p:spPr>
          <a:xfrm>
            <a:off x="3643373" y="1482653"/>
            <a:ext cx="5921253" cy="4587638"/>
          </a:xfrm>
          <a:prstGeom prst="rect">
            <a:avLst/>
          </a:prstGeom>
        </p:spPr>
      </p:pic>
    </p:spTree>
    <p:extLst>
      <p:ext uri="{BB962C8B-B14F-4D97-AF65-F5344CB8AC3E}">
        <p14:creationId xmlns:p14="http://schemas.microsoft.com/office/powerpoint/2010/main" val="2187128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7619B-5EFF-A1B1-80FA-AC3D3B576E23}"/>
              </a:ext>
            </a:extLst>
          </p:cNvPr>
          <p:cNvSpPr>
            <a:spLocks noGrp="1"/>
          </p:cNvSpPr>
          <p:nvPr>
            <p:ph type="title"/>
          </p:nvPr>
        </p:nvSpPr>
        <p:spPr>
          <a:xfrm>
            <a:off x="1325880" y="395605"/>
            <a:ext cx="10515600" cy="1325563"/>
          </a:xfrm>
        </p:spPr>
        <p:txBody>
          <a:bodyPr/>
          <a:lstStyle/>
          <a:p>
            <a:r>
              <a:rPr lang="en-IN" dirty="0"/>
              <a:t>Modules Descriptions</a:t>
            </a:r>
            <a:endParaRPr lang="en-US" dirty="0"/>
          </a:p>
        </p:txBody>
      </p:sp>
      <p:sp>
        <p:nvSpPr>
          <p:cNvPr id="3" name="Content Placeholder 2">
            <a:extLst>
              <a:ext uri="{FF2B5EF4-FFF2-40B4-BE49-F238E27FC236}">
                <a16:creationId xmlns:a16="http://schemas.microsoft.com/office/drawing/2014/main" id="{E17B88D8-E1DE-154B-2FD2-52B846AE0AD1}"/>
              </a:ext>
            </a:extLst>
          </p:cNvPr>
          <p:cNvSpPr>
            <a:spLocks noGrp="1"/>
          </p:cNvSpPr>
          <p:nvPr>
            <p:ph idx="1"/>
          </p:nvPr>
        </p:nvSpPr>
        <p:spPr>
          <a:xfrm>
            <a:off x="1325880" y="1721168"/>
            <a:ext cx="10515600" cy="4351338"/>
          </a:xfrm>
        </p:spPr>
        <p:txBody>
          <a:bodyPr>
            <a:normAutofit/>
          </a:bodyPr>
          <a:lstStyle/>
          <a:p>
            <a:pPr marL="0">
              <a:lnSpc>
                <a:spcPct val="127000"/>
              </a:lnSpc>
              <a:spcBef>
                <a:spcPts val="0"/>
              </a:spcBef>
              <a:spcAft>
                <a:spcPts val="800"/>
              </a:spcAft>
            </a:pPr>
            <a:r>
              <a:rPr lang="en-US" sz="1900" dirty="0">
                <a:latin typeface="Calibri" panose="020F0502020204030204" pitchFamily="34" charset="0"/>
                <a:ea typeface="Calibri" panose="020F0502020204030204" pitchFamily="34" charset="0"/>
                <a:cs typeface="Times New Roman" panose="02020603050405020304" pitchFamily="18" charset="0"/>
              </a:rPr>
              <a:t>Educational System: The educational system is the primary source of data for the process mining system. It could be a learning management system, an online course platform, or any other digital tool used for educational purposes. The educational system generates a large amount of raw data that needs to be processed and analyzed to gain insights into how students learn and interact with the system.</a:t>
            </a:r>
          </a:p>
          <a:p>
            <a:pPr marL="0">
              <a:lnSpc>
                <a:spcPct val="127000"/>
              </a:lnSpc>
              <a:spcBef>
                <a:spcPts val="0"/>
              </a:spcBef>
              <a:spcAft>
                <a:spcPts val="800"/>
              </a:spcAft>
            </a:pPr>
            <a:r>
              <a:rPr lang="en-US" sz="1900" dirty="0">
                <a:latin typeface="Calibri" panose="020F0502020204030204" pitchFamily="34" charset="0"/>
                <a:ea typeface="Calibri" panose="020F0502020204030204" pitchFamily="34" charset="0"/>
                <a:cs typeface="Times New Roman" panose="02020603050405020304" pitchFamily="18" charset="0"/>
              </a:rPr>
              <a:t>Preprocessing: The preprocessing module is responsible for cleaning and preparing the raw data obtained from the educational system for further analysis. This module typically involves data cleaning, data transformation, and data integration to ensure the data is suitable for process mining. Data cleaning involves removing errors, duplicates, or incomplete data. Data transformation involves converting data from one format to another, while data integration involves combining data from different sources to create a unified dataset.</a:t>
            </a:r>
          </a:p>
        </p:txBody>
      </p:sp>
    </p:spTree>
    <p:extLst>
      <p:ext uri="{BB962C8B-B14F-4D97-AF65-F5344CB8AC3E}">
        <p14:creationId xmlns:p14="http://schemas.microsoft.com/office/powerpoint/2010/main" val="3557776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1941</TotalTime>
  <Words>1160</Words>
  <Application>Microsoft Office PowerPoint</Application>
  <PresentationFormat>Widescreen</PresentationFormat>
  <Paragraphs>79</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CMMI12</vt:lpstr>
      <vt:lpstr>CMR12</vt:lpstr>
      <vt:lpstr>Times New Roman</vt:lpstr>
      <vt:lpstr>Office Theme</vt:lpstr>
      <vt:lpstr>PowerPoint Presentation</vt:lpstr>
      <vt:lpstr>Introduction</vt:lpstr>
      <vt:lpstr>Process mining flowchart</vt:lpstr>
      <vt:lpstr>Introduction to The Problem:</vt:lpstr>
      <vt:lpstr>Contribution of Each project Members</vt:lpstr>
      <vt:lpstr>Life cycle</vt:lpstr>
      <vt:lpstr>SYSTEM DIAGRAM / ARCHITECTURE:</vt:lpstr>
      <vt:lpstr>Modules</vt:lpstr>
      <vt:lpstr>Modules Descriptions</vt:lpstr>
      <vt:lpstr>Modules Descriptions</vt:lpstr>
      <vt:lpstr>Modules Descriptions</vt:lpstr>
      <vt:lpstr>Algorithm</vt:lpstr>
      <vt:lpstr>Algorithm</vt:lpstr>
      <vt:lpstr>Algorithm</vt:lpstr>
      <vt:lpstr>Algorithm – Alpha miner</vt:lpstr>
      <vt:lpstr>Algorithm</vt:lpstr>
      <vt:lpstr>Algorithm</vt:lpstr>
      <vt:lpstr>Input</vt:lpstr>
      <vt:lpstr>Input</vt:lpstr>
      <vt:lpstr>Preprocessing </vt:lpstr>
      <vt:lpstr>Output</vt:lpstr>
      <vt:lpstr>Output</vt:lpstr>
      <vt:lpstr>Output</vt:lpstr>
      <vt:lpstr>PROJECT TOOL SNAPSHOT:</vt:lpstr>
      <vt:lpstr>PROJECT TOOL SNAPSHOT:</vt:lpstr>
      <vt:lpstr>PROJECT TOOL SNAPSHOT: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Parkinson’s disease using machine learning.</dc:title>
  <dc:creator>snehal chavan</dc:creator>
  <cp:lastModifiedBy>Sai Sri Nandan S</cp:lastModifiedBy>
  <cp:revision>143</cp:revision>
  <dcterms:created xsi:type="dcterms:W3CDTF">2022-12-02T15:32:24Z</dcterms:created>
  <dcterms:modified xsi:type="dcterms:W3CDTF">2023-05-27T04:02:52Z</dcterms:modified>
</cp:coreProperties>
</file>