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E28AE-6E30-1AB3-0399-D57C1F3B7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Disaster on Health Sector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31EF9-29C9-0D0B-F7D1-0328DB0018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02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F344-8E5A-B61B-979E-81934291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Impacts on Medical facilities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F12FC-3BC5-43E5-DF41-0DDCDEE23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2438" indent="-452438" algn="just">
              <a:lnSpc>
                <a:spcPct val="150000"/>
              </a:lnSpc>
              <a:buFontTx/>
              <a:buChar char="•"/>
            </a:pP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 of Hospitals</a:t>
            </a:r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Denying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medical care when most needed due to lack of facilities  raises social and economic concerns</a:t>
            </a:r>
          </a:p>
          <a:p>
            <a:pPr marL="452438" indent="-452438" algn="just">
              <a:lnSpc>
                <a:spcPct val="150000"/>
              </a:lnSpc>
              <a:buFontTx/>
              <a:buChar char="•"/>
            </a:pP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Disaster can 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severely reduce the ability to provide medical services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post disaster phase</a:t>
            </a:r>
            <a:endParaRPr lang="ja-JP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438" indent="-452438" algn="just">
              <a:lnSpc>
                <a:spcPct val="150000"/>
              </a:lnSpc>
              <a:buFontTx/>
              <a:buChar char="•"/>
            </a:pP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confidence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government recovery efforts can alter if the health infrastructure fails and/or is not rebuilt properly</a:t>
            </a:r>
            <a:endParaRPr lang="ja-JP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868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DE66-CFA6-DA15-496B-31707CAC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new health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1E7A5-AC41-DB6A-39C6-B9E40D801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2582" indent="-452582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Disasters can expose populations to 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health risks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asbestos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release from buildings</a:t>
            </a:r>
            <a:endParaRPr lang="ja-JP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582" indent="-452582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Clean-up workers are especially vulnerable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exposure to asbestos and other hazardous building materials because of a lack of protective gear</a:t>
            </a:r>
            <a:endParaRPr lang="ja-JP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951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A98A31-64C0-D39F-0005-D3A25EFA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8D6F4-F0B7-7313-5A72-38398682C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Impacts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Impacts on Health Professionals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Impacts on clean drinking water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Impacts on Medical facilities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Impacts on creating new health risks</a:t>
            </a:r>
          </a:p>
        </p:txBody>
      </p:sp>
    </p:spTree>
    <p:extLst>
      <p:ext uri="{BB962C8B-B14F-4D97-AF65-F5344CB8AC3E}">
        <p14:creationId xmlns:p14="http://schemas.microsoft.com/office/powerpoint/2010/main" val="188093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9C3B-3042-9C4C-A43C-60FBB0493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Impacts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83456-E324-37BB-0045-8FE1FBF58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Women and Children </a:t>
            </a:r>
          </a:p>
          <a:p>
            <a:pPr lvl="1" eaLnBrk="1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Nutrition </a:t>
            </a:r>
          </a:p>
          <a:p>
            <a:pPr lvl="1" eaLnBrk="1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 with Disabilities </a:t>
            </a:r>
          </a:p>
          <a:p>
            <a:pPr lvl="1" eaLnBrk="1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Elderly populations </a:t>
            </a:r>
          </a:p>
          <a:p>
            <a:pPr lvl="1" eaLnBrk="1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Communicable Diseases </a:t>
            </a:r>
          </a:p>
          <a:p>
            <a:pPr lvl="1" eaLnBrk="1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Livelihoods and health impact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088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1E15E-C989-194B-1F27-C398E9B12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Women and Children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22F41FED-1CCA-9A08-B86C-FEF14D2B0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38200"/>
            <a:ext cx="8686800" cy="5745162"/>
          </a:xfrm>
        </p:spPr>
        <p:txBody>
          <a:bodyPr>
            <a:noAutofit/>
          </a:bodyPr>
          <a:lstStyle/>
          <a:p>
            <a:pPr marL="509155" indent="-509155" algn="just">
              <a:buFont typeface="Arial" pitchFamily="34" charset="0"/>
              <a:buChar char="•"/>
              <a:defRPr/>
            </a:pP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mortality among women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population may lead to more orphans</a:t>
            </a:r>
            <a:endParaRPr lang="en-IN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9155" indent="-509155" algn="just">
              <a:buFont typeface="Arial" pitchFamily="34" charset="0"/>
              <a:buChar char="•"/>
              <a:defRPr/>
            </a:pP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 studies have shown that 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orphans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highly vulnerable and exhibit higher mortality rates than their peers.</a:t>
            </a:r>
          </a:p>
          <a:p>
            <a:pPr marL="509155" indent="-509155" algn="just">
              <a:buFont typeface="Arial" pitchFamily="34" charset="0"/>
              <a:buChar char="•"/>
              <a:defRPr/>
            </a:pPr>
            <a:r>
              <a:rPr kumimoji="0"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mortality rates among children</a:t>
            </a:r>
            <a:r>
              <a:rPr kumimoji="0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 15 years old and individuals over 50 years old</a:t>
            </a:r>
            <a:r>
              <a:rPr lang="en-IN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09155" indent="-509155" algn="just">
              <a:buFont typeface="Arial" pitchFamily="34" charset="0"/>
              <a:buChar char="•"/>
              <a:defRPr/>
            </a:pPr>
            <a:r>
              <a:rPr kumimoji="0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Women ages 15-50 years old are more vulnerable than men</a:t>
            </a:r>
            <a:endParaRPr lang="en-IN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9155" indent="-509155" algn="just">
              <a:buFont typeface="Arial" pitchFamily="34" charset="0"/>
              <a:buChar char="•"/>
              <a:defRPr/>
            </a:pPr>
            <a:r>
              <a:rPr kumimoji="0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Women </a:t>
            </a:r>
            <a:r>
              <a:rPr kumimoji="0"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 for young children</a:t>
            </a:r>
            <a:r>
              <a:rPr kumimoji="0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higher mortality rates because of limited mobility.</a:t>
            </a:r>
          </a:p>
          <a:p>
            <a:pPr marL="509155" indent="-509155" algn="just">
              <a:buFont typeface="Arial" pitchFamily="34" charset="0"/>
              <a:buChar char="•"/>
              <a:defRPr/>
            </a:pPr>
            <a:r>
              <a:rPr kumimoji="0"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Children under 5 years old</a:t>
            </a:r>
            <a:r>
              <a:rPr kumimoji="0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main victims of sanitation-related illnesses because of less developed immunity and greater exposure to pathogens</a:t>
            </a:r>
            <a:endParaRPr kumimoji="0" lang="en-CA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kumimoji="0" lang="en-CA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9155" indent="-509155" algn="just">
              <a:buFont typeface="Arial" pitchFamily="34" charset="0"/>
              <a:buChar char="•"/>
              <a:defRPr/>
            </a:pP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9155" indent="-509155" algn="just">
              <a:buFont typeface="Arial" pitchFamily="34" charset="0"/>
              <a:buChar char="•"/>
              <a:defRPr/>
            </a:pPr>
            <a:endParaRPr lang="en-CA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709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00B7D-44E3-16EF-C2DA-FC622B31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Nutrition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45DC9-E0F5-FD52-6822-97B974B87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Nutrition for infants can be negatively impacted by interruptions in breastfeeding as well as exposure to abuse and trauma and degree of affection and physical stimulation received by the infant.</a:t>
            </a:r>
          </a:p>
          <a:p>
            <a:pPr algn="just"/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Risks of artificial feeding to infants.</a:t>
            </a:r>
          </a:p>
          <a:p>
            <a:pPr algn="just"/>
            <a:endParaRPr lang="ja-JP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235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DE10A-5F49-1CFF-FF4C-74E388A1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b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 with Disabilities </a:t>
            </a:r>
            <a:b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3E1A4-0DA6-E843-457F-75CB36F62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452582" indent="-452582" algn="just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altLang="ja-JP" sz="2400" dirty="0">
                <a:latin typeface="Times New Roman" panose="02020603050405020304" pitchFamily="18" charset="0"/>
                <a:ea typeface="ＭＳ Ｐゴシック" pitchFamily="50" charset="-128"/>
                <a:cs typeface="Times New Roman" panose="02020603050405020304" pitchFamily="18" charset="0"/>
              </a:rPr>
              <a:t>People with disabilities are often missed or excluded from relief efforts</a:t>
            </a:r>
            <a:endParaRPr kumimoji="0" lang="ja-JP" altLang="ja-JP" sz="2400" dirty="0">
              <a:latin typeface="Times New Roman" panose="02020603050405020304" pitchFamily="18" charset="0"/>
              <a:ea typeface="ＭＳ Ｐゴシック" pitchFamily="50" charset="-128"/>
              <a:cs typeface="Times New Roman" panose="02020603050405020304" pitchFamily="18" charset="0"/>
            </a:endParaRPr>
          </a:p>
          <a:p>
            <a:pPr marL="452582" indent="-452582" algn="just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altLang="ja-JP" sz="2400" dirty="0">
                <a:latin typeface="Times New Roman" panose="02020603050405020304" pitchFamily="18" charset="0"/>
                <a:ea typeface="ＭＳ Ｐゴシック" pitchFamily="50" charset="-128"/>
                <a:cs typeface="Times New Roman" panose="02020603050405020304" pitchFamily="18" charset="0"/>
              </a:rPr>
              <a:t>Need to </a:t>
            </a:r>
            <a:r>
              <a:rPr kumimoji="0" lang="en-US" altLang="ja-JP" sz="2400" b="1" dirty="0">
                <a:latin typeface="Times New Roman" panose="02020603050405020304" pitchFamily="18" charset="0"/>
                <a:ea typeface="ＭＳ Ｐゴシック" pitchFamily="50" charset="-128"/>
                <a:cs typeface="Times New Roman" panose="02020603050405020304" pitchFamily="18" charset="0"/>
              </a:rPr>
              <a:t>involve NGOs </a:t>
            </a:r>
            <a:r>
              <a:rPr kumimoji="0" lang="en-US" altLang="ja-JP" sz="2400" dirty="0">
                <a:latin typeface="Times New Roman" panose="02020603050405020304" pitchFamily="18" charset="0"/>
                <a:ea typeface="ＭＳ Ｐゴシック" pitchFamily="50" charset="-128"/>
                <a:cs typeface="Times New Roman" panose="02020603050405020304" pitchFamily="18" charset="0"/>
              </a:rPr>
              <a:t>that work with individuals with disabilities in relief  and recovery efforts</a:t>
            </a:r>
            <a:endParaRPr kumimoji="0" lang="en-CA" altLang="ja-JP" sz="2400" dirty="0">
              <a:latin typeface="Times New Roman" panose="02020603050405020304" pitchFamily="18" charset="0"/>
              <a:ea typeface="ＭＳ Ｐゴシック" pitchFamily="50" charset="-128"/>
              <a:cs typeface="Times New Roman" panose="02020603050405020304" pitchFamily="18" charset="0"/>
            </a:endParaRPr>
          </a:p>
          <a:p>
            <a:pPr marL="452438" indent="-452438" algn="just">
              <a:buFontTx/>
              <a:buChar char="•"/>
            </a:pP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 by disabled individuals become inaccessible in a disaster when the electric power is interrupted</a:t>
            </a:r>
            <a:endParaRPr lang="ja-JP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438" indent="-452438" algn="just">
              <a:buFontTx/>
              <a:buChar char="•"/>
            </a:pP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Wireless, SMS and Ham radios 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some assistance but each technology excludes some segment of the disabled population</a:t>
            </a:r>
            <a:endParaRPr lang="ja-JP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438" indent="-452438" algn="just">
              <a:buFontTx/>
              <a:buChar char="•"/>
            </a:pP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Assisting the disabled should be part of any disaster preparedness, mitigation and recovery plan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4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044D3-2B86-EBF8-A883-3E15B2644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b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Elderly populations </a:t>
            </a:r>
            <a:b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108CE-1E84-92BF-1783-49C77D4B3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20000"/>
          </a:bodyPr>
          <a:lstStyle/>
          <a:p>
            <a:pPr marL="339437" indent="-339437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altLang="ja-JP" sz="2400" dirty="0">
                <a:latin typeface="Times New Roman" panose="02020603050405020304" pitchFamily="18" charset="0"/>
                <a:ea typeface="ＭＳ Ｐゴシック" pitchFamily="50" charset="-128"/>
                <a:cs typeface="Times New Roman" panose="02020603050405020304" pitchFamily="18" charset="0"/>
              </a:rPr>
              <a:t>Elderly individuals are especially susceptible to death and injury in disasters because of a </a:t>
            </a:r>
            <a:r>
              <a:rPr kumimoji="0" lang="en-US" altLang="ja-JP" sz="2400" b="1" dirty="0">
                <a:latin typeface="Times New Roman" panose="02020603050405020304" pitchFamily="18" charset="0"/>
                <a:ea typeface="ＭＳ Ｐゴシック" pitchFamily="50" charset="-128"/>
                <a:cs typeface="Times New Roman" panose="02020603050405020304" pitchFamily="18" charset="0"/>
              </a:rPr>
              <a:t>number of factors</a:t>
            </a:r>
            <a:r>
              <a:rPr kumimoji="0" lang="en-US" altLang="ja-JP" sz="2400" dirty="0">
                <a:latin typeface="Times New Roman" panose="02020603050405020304" pitchFamily="18" charset="0"/>
                <a:ea typeface="ＭＳ Ｐゴシック" pitchFamily="50" charset="-128"/>
                <a:cs typeface="Times New Roman" panose="02020603050405020304" pitchFamily="18" charset="0"/>
              </a:rPr>
              <a:t> including </a:t>
            </a:r>
            <a:r>
              <a:rPr kumimoji="0" lang="en-US" altLang="ja-JP" sz="2400" b="1" dirty="0">
                <a:latin typeface="Times New Roman" panose="02020603050405020304" pitchFamily="18" charset="0"/>
                <a:ea typeface="ＭＳ Ｐゴシック" pitchFamily="50" charset="-128"/>
                <a:cs typeface="Times New Roman" panose="02020603050405020304" pitchFamily="18" charset="0"/>
              </a:rPr>
              <a:t>physical and cognitive disabilities</a:t>
            </a:r>
            <a:r>
              <a:rPr kumimoji="0" lang="en-US" altLang="ja-JP" sz="2400" dirty="0">
                <a:latin typeface="Times New Roman" panose="02020603050405020304" pitchFamily="18" charset="0"/>
                <a:ea typeface="ＭＳ Ｐゴシック" pitchFamily="50" charset="-128"/>
                <a:cs typeface="Times New Roman" panose="02020603050405020304" pitchFamily="18" charset="0"/>
              </a:rPr>
              <a:t>, </a:t>
            </a:r>
            <a:r>
              <a:rPr kumimoji="0" lang="en-US" altLang="ja-JP" sz="2400" b="1" dirty="0">
                <a:latin typeface="Times New Roman" panose="02020603050405020304" pitchFamily="18" charset="0"/>
                <a:ea typeface="ＭＳ Ｐゴシック" pitchFamily="50" charset="-128"/>
                <a:cs typeface="Times New Roman" panose="02020603050405020304" pitchFamily="18" charset="0"/>
              </a:rPr>
              <a:t>reliance on caregiver support</a:t>
            </a:r>
            <a:r>
              <a:rPr kumimoji="0" lang="en-US" altLang="ja-JP" sz="2400" dirty="0">
                <a:latin typeface="Times New Roman" panose="02020603050405020304" pitchFamily="18" charset="0"/>
                <a:ea typeface="ＭＳ Ｐゴシック" pitchFamily="50" charset="-128"/>
                <a:cs typeface="Times New Roman" panose="02020603050405020304" pitchFamily="18" charset="0"/>
              </a:rPr>
              <a:t> to function, </a:t>
            </a:r>
            <a:r>
              <a:rPr kumimoji="0" lang="en-US" altLang="ja-JP" sz="2400" b="1" dirty="0">
                <a:latin typeface="Times New Roman" panose="02020603050405020304" pitchFamily="18" charset="0"/>
                <a:ea typeface="ＭＳ Ｐゴシック" pitchFamily="50" charset="-128"/>
                <a:cs typeface="Times New Roman" panose="02020603050405020304" pitchFamily="18" charset="0"/>
              </a:rPr>
              <a:t>transportation needs.</a:t>
            </a:r>
            <a:endParaRPr kumimoji="0" lang="en-US" altLang="ja-JP" sz="2400" dirty="0">
              <a:latin typeface="Times New Roman" panose="02020603050405020304" pitchFamily="18" charset="0"/>
              <a:ea typeface="ＭＳ Ｐゴシック" pitchFamily="50" charset="-128"/>
              <a:cs typeface="Times New Roman" panose="02020603050405020304" pitchFamily="18" charset="0"/>
            </a:endParaRPr>
          </a:p>
          <a:p>
            <a:pPr marL="339437" indent="-339437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altLang="ja-JP" sz="2400" dirty="0">
                <a:latin typeface="Times New Roman" panose="02020603050405020304" pitchFamily="18" charset="0"/>
                <a:ea typeface="ＭＳ Ｐゴシック" pitchFamily="50" charset="-128"/>
                <a:cs typeface="Times New Roman" panose="02020603050405020304" pitchFamily="18" charset="0"/>
              </a:rPr>
              <a:t>Separation during </a:t>
            </a:r>
            <a:r>
              <a:rPr kumimoji="0" lang="en-US" altLang="ja-JP" sz="2400" b="1" dirty="0">
                <a:latin typeface="Times New Roman" panose="02020603050405020304" pitchFamily="18" charset="0"/>
                <a:ea typeface="ＭＳ Ｐゴシック" pitchFamily="50" charset="-128"/>
                <a:cs typeface="Times New Roman" panose="02020603050405020304" pitchFamily="18" charset="0"/>
              </a:rPr>
              <a:t>displacement </a:t>
            </a:r>
            <a:r>
              <a:rPr kumimoji="0" lang="en-US" altLang="ja-JP" sz="2400" dirty="0">
                <a:latin typeface="Times New Roman" panose="02020603050405020304" pitchFamily="18" charset="0"/>
                <a:ea typeface="ＭＳ Ｐゴシック" pitchFamily="50" charset="-128"/>
                <a:cs typeface="Times New Roman" panose="02020603050405020304" pitchFamily="18" charset="0"/>
              </a:rPr>
              <a:t>leaves older people further disadvantaged. This often leads to a double burden on older people. They may lose the normal support structures provided by their own children.</a:t>
            </a:r>
          </a:p>
          <a:p>
            <a:pPr marL="339437" indent="-339437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altLang="ja-JP" sz="2400" dirty="0">
                <a:latin typeface="Times New Roman" panose="02020603050405020304" pitchFamily="18" charset="0"/>
                <a:ea typeface="ＭＳ Ｐゴシック" pitchFamily="50" charset="-128"/>
                <a:cs typeface="Times New Roman" panose="02020603050405020304" pitchFamily="18" charset="0"/>
              </a:rPr>
              <a:t>Elderly individuals must be </a:t>
            </a:r>
            <a:r>
              <a:rPr kumimoji="0" lang="en-US" altLang="ja-JP" sz="2400" b="1" dirty="0">
                <a:latin typeface="Times New Roman" panose="02020603050405020304" pitchFamily="18" charset="0"/>
                <a:ea typeface="ＭＳ Ｐゴシック" pitchFamily="50" charset="-128"/>
                <a:cs typeface="Times New Roman" panose="02020603050405020304" pitchFamily="18" charset="0"/>
              </a:rPr>
              <a:t>included in decisions</a:t>
            </a:r>
            <a:r>
              <a:rPr kumimoji="0" lang="en-US" altLang="ja-JP" sz="2400" dirty="0">
                <a:latin typeface="Times New Roman" panose="02020603050405020304" pitchFamily="18" charset="0"/>
                <a:ea typeface="ＭＳ Ｐゴシック" pitchFamily="50" charset="-128"/>
                <a:cs typeface="Times New Roman" panose="02020603050405020304" pitchFamily="18" charset="0"/>
              </a:rPr>
              <a:t> and governing councils established in </a:t>
            </a:r>
            <a:r>
              <a:rPr kumimoji="0" lang="en-US" altLang="ja-JP" sz="2400" b="1" dirty="0">
                <a:latin typeface="Times New Roman" panose="02020603050405020304" pitchFamily="18" charset="0"/>
                <a:ea typeface="ＭＳ Ｐゴシック" pitchFamily="50" charset="-128"/>
                <a:cs typeface="Times New Roman" panose="02020603050405020304" pitchFamily="18" charset="0"/>
              </a:rPr>
              <a:t>evacuation centers and camps</a:t>
            </a:r>
            <a:r>
              <a:rPr kumimoji="0" lang="en-US" altLang="ja-JP" sz="2400" dirty="0">
                <a:latin typeface="Times New Roman" panose="02020603050405020304" pitchFamily="18" charset="0"/>
                <a:ea typeface="ＭＳ Ｐゴシック" pitchFamily="50" charset="-128"/>
                <a:cs typeface="Times New Roman" panose="02020603050405020304" pitchFamily="18" charset="0"/>
              </a:rPr>
              <a:t> to ensure their needs are considered.</a:t>
            </a:r>
            <a:endParaRPr lang="en-US" sz="2400" dirty="0">
              <a:latin typeface="Times New Roman" panose="02020603050405020304" pitchFamily="18" charset="0"/>
              <a:ea typeface="ＭＳ Ｐゴシック" pitchFamily="50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582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12934-6675-DEED-7651-DCAF6C4A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eaLnBrk="1" hangingPunct="1">
              <a:spcBef>
                <a:spcPts val="300"/>
              </a:spcBef>
              <a:spcAft>
                <a:spcPts val="300"/>
              </a:spcAft>
            </a:pPr>
            <a:r>
              <a:rPr lang="en-US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Communicable Diseases, Livelihoods and health impact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E8244-4752-0A8D-15DA-436120A46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5105400"/>
          </a:xfrm>
        </p:spPr>
        <p:txBody>
          <a:bodyPr>
            <a:normAutofit fontScale="92500" lnSpcReduction="10000"/>
          </a:bodyPr>
          <a:lstStyle/>
          <a:p>
            <a:pPr marL="452438" indent="-452438" algn="just">
              <a:lnSpc>
                <a:spcPct val="150000"/>
              </a:lnSpc>
              <a:buFontTx/>
              <a:buChar char="•"/>
            </a:pPr>
            <a:r>
              <a:rPr lang="en-US" altLang="ja-JP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epidemiological surveillance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must after disasters</a:t>
            </a:r>
            <a:endParaRPr lang="ja-JP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438" indent="-452438" algn="just">
              <a:lnSpc>
                <a:spcPct val="150000"/>
              </a:lnSpc>
              <a:buFontTx/>
              <a:buChar char="•"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Evacuation centers could be hazardous to the health of its occupants</a:t>
            </a:r>
            <a:endParaRPr lang="ja-JP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438" indent="-452438" algn="just">
              <a:lnSpc>
                <a:spcPct val="150000"/>
              </a:lnSpc>
              <a:buFontTx/>
              <a:buChar char="•"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Drinking from unprotected wells can increase chances of a cholera outbreak </a:t>
            </a:r>
            <a:endParaRPr lang="ja-JP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438" indent="-452438" algn="just">
              <a:lnSpc>
                <a:spcPct val="150000"/>
              </a:lnSpc>
              <a:buFontTx/>
              <a:buChar char="•"/>
            </a:pPr>
            <a:r>
              <a:rPr lang="en-US" altLang="ja-JP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Crowding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infected and susceptible hosts, a weakened public health infrastructure and </a:t>
            </a:r>
            <a:r>
              <a:rPr lang="en-US" altLang="ja-JP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interruptions of ongoing vector control programs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all risk factors for vector-borne disease transmission</a:t>
            </a:r>
            <a:r>
              <a:rPr lang="ja-JP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452438" indent="-452438" algn="just">
              <a:lnSpc>
                <a:spcPct val="150000"/>
              </a:lnSpc>
              <a:buFontTx/>
              <a:buChar char="•"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incidence of </a:t>
            </a:r>
            <a:r>
              <a:rPr lang="en-US" altLang="ja-JP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acute diarrheal illness and acute respiratory infection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increased significantly post event</a:t>
            </a:r>
            <a:endParaRPr lang="ja-JP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438" indent="-452438" algn="just">
              <a:lnSpc>
                <a:spcPct val="150000"/>
              </a:lnSpc>
              <a:buFontTx/>
              <a:buChar char="•"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incidence of these illnesses was </a:t>
            </a:r>
            <a:r>
              <a:rPr lang="en-US" altLang="ja-JP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attributable to flooding, poor sanitation measures, lack of drinking water, overcrowding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damage to the basic infrastructure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80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DE2B-2B95-591F-C814-B17EE4CB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Impacts on Health Professionals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10E2D-6F69-A4D5-667C-F531E0EBA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professionals (i.e. 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doctors, nurses, clinicians, technicians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hospital workers, etc.) are vulnerable to death, injury and dislocation from a disaster.  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communities are left under-served by experienced medical professionals in non-disaster periods.</a:t>
            </a:r>
            <a:endParaRPr lang="ja-JP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660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605</Words>
  <Application>Microsoft Office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Impact of Disaster on Health Sector</vt:lpstr>
      <vt:lpstr>Classification</vt:lpstr>
      <vt:lpstr>Human Impacts</vt:lpstr>
      <vt:lpstr>Women and Children</vt:lpstr>
      <vt:lpstr>Nutrition</vt:lpstr>
      <vt:lpstr> Individuals with Disabilities  </vt:lpstr>
      <vt:lpstr> Elderly populations  </vt:lpstr>
      <vt:lpstr>Communicable Diseases, Livelihoods and health impact  </vt:lpstr>
      <vt:lpstr>Impacts on Health Professionals</vt:lpstr>
      <vt:lpstr>Impacts on Medical facilities</vt:lpstr>
      <vt:lpstr>Creating new health risks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Disaster on Health Sector</dc:title>
  <dc:creator>THARANI</dc:creator>
  <cp:lastModifiedBy>Tharani Kotrike</cp:lastModifiedBy>
  <cp:revision>2</cp:revision>
  <dcterms:created xsi:type="dcterms:W3CDTF">2006-08-16T00:00:00Z</dcterms:created>
  <dcterms:modified xsi:type="dcterms:W3CDTF">2024-04-18T04:44:07Z</dcterms:modified>
</cp:coreProperties>
</file>