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sldIdLst>
    <p:sldId id="256" r:id="rId2"/>
    <p:sldId id="259" r:id="rId3"/>
    <p:sldId id="270" r:id="rId4"/>
    <p:sldId id="257" r:id="rId5"/>
    <p:sldId id="261" r:id="rId6"/>
    <p:sldId id="262" r:id="rId7"/>
    <p:sldId id="263" r:id="rId8"/>
    <p:sldId id="266" r:id="rId9"/>
    <p:sldId id="268" r:id="rId10"/>
    <p:sldId id="267"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ona Lodge" initials="FL" lastIdx="1" clrIdx="0">
    <p:extLst>
      <p:ext uri="{19B8F6BF-5375-455C-9EA6-DF929625EA0E}">
        <p15:presenceInfo xmlns:p15="http://schemas.microsoft.com/office/powerpoint/2012/main" userId="S::fiona.lodge@kornferry.com::f8718a24-74cb-4fd3-8fe9-372dbd097c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FCD"/>
    <a:srgbClr val="FFFFFF"/>
    <a:srgbClr val="FFFFF3"/>
    <a:srgbClr val="C1C5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0AA20-FE4F-0445-A4C6-0CF159C10F07}" v="1" dt="2021-09-20T17:15:42.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1769" autoAdjust="0"/>
  </p:normalViewPr>
  <p:slideViewPr>
    <p:cSldViewPr snapToGrid="0">
      <p:cViewPr varScale="1">
        <p:scale>
          <a:sx n="103" d="100"/>
          <a:sy n="103" d="100"/>
        </p:scale>
        <p:origin x="272" y="184"/>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ona Lodge" userId="f8718a24-74cb-4fd3-8fe9-372dbd097c28" providerId="ADAL" clId="{93F0AA20-FE4F-0445-A4C6-0CF159C10F07}"/>
    <pc:docChg chg="custSel modSld">
      <pc:chgData name="Fiona Lodge" userId="f8718a24-74cb-4fd3-8fe9-372dbd097c28" providerId="ADAL" clId="{93F0AA20-FE4F-0445-A4C6-0CF159C10F07}" dt="2021-09-20T17:15:42.269" v="1"/>
      <pc:docMkLst>
        <pc:docMk/>
      </pc:docMkLst>
      <pc:sldChg chg="addCm modCm">
        <pc:chgData name="Fiona Lodge" userId="f8718a24-74cb-4fd3-8fe9-372dbd097c28" providerId="ADAL" clId="{93F0AA20-FE4F-0445-A4C6-0CF159C10F07}" dt="2021-09-20T17:15:42.269" v="1"/>
        <pc:sldMkLst>
          <pc:docMk/>
          <pc:sldMk cId="3112039005" sldId="261"/>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9-20T12:15:38.796" idx="1">
    <p:pos x="10" y="10"/>
    <p:text>Fix the text</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3FBF21-DDD5-4DFC-8B03-138A241CE7A7}"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E6F7FF30-7FB9-43DD-B05D-7391D1B0F939}">
      <dgm:prSet phldrT="[Text]" custT="1"/>
      <dgm:spPr/>
      <dgm:t>
        <a:bodyPr/>
        <a:lstStyle/>
        <a:p>
          <a:pPr algn="ctr"/>
          <a:r>
            <a:rPr lang="en-US" sz="1400" b="0" i="1" dirty="0" err="1">
              <a:solidFill>
                <a:schemeClr val="accent1"/>
              </a:solidFill>
            </a:rPr>
            <a:t>ui.r</a:t>
          </a:r>
          <a:endParaRPr lang="en-US" sz="1400" b="0" i="1" dirty="0">
            <a:solidFill>
              <a:schemeClr val="accent1"/>
            </a:solidFill>
          </a:endParaRPr>
        </a:p>
      </dgm:t>
    </dgm:pt>
    <dgm:pt modelId="{A99B4961-0327-4BEA-A426-FD9B76459750}" type="parTrans" cxnId="{9D8B1FDF-D1FA-4268-8A95-CBF043428CF5}">
      <dgm:prSet/>
      <dgm:spPr/>
      <dgm:t>
        <a:bodyPr/>
        <a:lstStyle/>
        <a:p>
          <a:endParaRPr lang="en-US"/>
        </a:p>
      </dgm:t>
    </dgm:pt>
    <dgm:pt modelId="{689F4BD8-E691-4122-9576-C483662E0BA2}" type="sibTrans" cxnId="{9D8B1FDF-D1FA-4268-8A95-CBF043428CF5}">
      <dgm:prSet/>
      <dgm:spPr/>
      <dgm:t>
        <a:bodyPr/>
        <a:lstStyle/>
        <a:p>
          <a:endParaRPr lang="en-US"/>
        </a:p>
      </dgm:t>
    </dgm:pt>
    <dgm:pt modelId="{3FEE8553-EA2B-4BE6-9653-FEAE409679C4}">
      <dgm:prSet phldrT="[Text]" custT="1"/>
      <dgm:spPr/>
      <dgm:t>
        <a:bodyPr/>
        <a:lstStyle/>
        <a:p>
          <a:pPr algn="l"/>
          <a:r>
            <a:rPr lang="en-US" sz="1400" b="0" i="1" dirty="0" err="1">
              <a:solidFill>
                <a:schemeClr val="accent1"/>
              </a:solidFill>
            </a:rPr>
            <a:t>server.r</a:t>
          </a:r>
          <a:endParaRPr lang="en-US" sz="1400" b="0" i="1" dirty="0">
            <a:solidFill>
              <a:schemeClr val="accent1"/>
            </a:solidFill>
          </a:endParaRPr>
        </a:p>
      </dgm:t>
    </dgm:pt>
    <dgm:pt modelId="{C18F6F93-218B-4134-BE78-88F2D85D00BC}" type="parTrans" cxnId="{DB2021B4-6E86-4209-B269-E065517D476D}">
      <dgm:prSet/>
      <dgm:spPr/>
      <dgm:t>
        <a:bodyPr/>
        <a:lstStyle/>
        <a:p>
          <a:endParaRPr lang="en-US"/>
        </a:p>
      </dgm:t>
    </dgm:pt>
    <dgm:pt modelId="{48ECAA86-D6E3-4038-8B95-A643C4974801}" type="sibTrans" cxnId="{DB2021B4-6E86-4209-B269-E065517D476D}">
      <dgm:prSet/>
      <dgm:spPr/>
      <dgm:t>
        <a:bodyPr/>
        <a:lstStyle/>
        <a:p>
          <a:endParaRPr lang="en-US"/>
        </a:p>
      </dgm:t>
    </dgm:pt>
    <dgm:pt modelId="{BE735AF4-9D33-4D09-88E1-84BC45312470}">
      <dgm:prSet phldrT="[Text]" custT="1"/>
      <dgm:spPr/>
      <dgm:t>
        <a:bodyPr/>
        <a:lstStyle/>
        <a:p>
          <a:pPr algn="l"/>
          <a:r>
            <a:rPr lang="en-US" sz="1400" i="1" dirty="0" err="1">
              <a:solidFill>
                <a:schemeClr val="accent1"/>
              </a:solidFill>
            </a:rPr>
            <a:t>global.r</a:t>
          </a:r>
          <a:endParaRPr lang="en-US" sz="1400" i="1" dirty="0">
            <a:solidFill>
              <a:schemeClr val="accent1"/>
            </a:solidFill>
          </a:endParaRPr>
        </a:p>
      </dgm:t>
    </dgm:pt>
    <dgm:pt modelId="{75B7FB25-1D7D-4E48-9108-0EE54AF07EDD}" type="parTrans" cxnId="{6F411F84-2D9F-4EEB-B0C7-20609BF208D4}">
      <dgm:prSet/>
      <dgm:spPr/>
      <dgm:t>
        <a:bodyPr/>
        <a:lstStyle/>
        <a:p>
          <a:endParaRPr lang="en-US"/>
        </a:p>
      </dgm:t>
    </dgm:pt>
    <dgm:pt modelId="{C2A313CE-40CB-4680-B4CE-A83DC9C7C6BD}" type="sibTrans" cxnId="{6F411F84-2D9F-4EEB-B0C7-20609BF208D4}">
      <dgm:prSet/>
      <dgm:spPr/>
      <dgm:t>
        <a:bodyPr/>
        <a:lstStyle/>
        <a:p>
          <a:endParaRPr lang="en-US"/>
        </a:p>
      </dgm:t>
    </dgm:pt>
    <dgm:pt modelId="{18593970-C23E-4949-9D66-2C0D9131BF39}">
      <dgm:prSet phldrT="[Text]" custT="1"/>
      <dgm:spPr/>
      <dgm:t>
        <a:bodyPr anchor="t"/>
        <a:lstStyle/>
        <a:p>
          <a:r>
            <a:rPr lang="en-US" sz="1400" i="1" dirty="0" err="1">
              <a:solidFill>
                <a:schemeClr val="accent1"/>
              </a:solidFill>
            </a:rPr>
            <a:t>app.r</a:t>
          </a:r>
          <a:endParaRPr lang="en-US" sz="1400" i="1" dirty="0">
            <a:solidFill>
              <a:schemeClr val="accent1"/>
            </a:solidFill>
          </a:endParaRPr>
        </a:p>
      </dgm:t>
    </dgm:pt>
    <dgm:pt modelId="{9E9376C5-AA27-416C-86A6-46D98CDE16D8}" type="parTrans" cxnId="{7A78C518-E045-4636-AF47-2F30B0388547}">
      <dgm:prSet/>
      <dgm:spPr/>
      <dgm:t>
        <a:bodyPr/>
        <a:lstStyle/>
        <a:p>
          <a:endParaRPr lang="en-US"/>
        </a:p>
      </dgm:t>
    </dgm:pt>
    <dgm:pt modelId="{6CC56E45-7860-4386-A7EA-D212FE2F8B2E}" type="sibTrans" cxnId="{7A78C518-E045-4636-AF47-2F30B0388547}">
      <dgm:prSet/>
      <dgm:spPr/>
      <dgm:t>
        <a:bodyPr/>
        <a:lstStyle/>
        <a:p>
          <a:endParaRPr lang="en-US"/>
        </a:p>
      </dgm:t>
    </dgm:pt>
    <dgm:pt modelId="{B9CD7A3D-4FF4-409D-8ED5-110B7BBE5832}" type="pres">
      <dgm:prSet presAssocID="{5B3FBF21-DDD5-4DFC-8B03-138A241CE7A7}" presName="Name0" presStyleCnt="0">
        <dgm:presLayoutVars>
          <dgm:dir/>
          <dgm:resizeHandles val="exact"/>
        </dgm:presLayoutVars>
      </dgm:prSet>
      <dgm:spPr/>
    </dgm:pt>
    <dgm:pt modelId="{80EBEE31-D2E0-41D1-97E9-DFA222F4C4EF}" type="pres">
      <dgm:prSet presAssocID="{E6F7FF30-7FB9-43DD-B05D-7391D1B0F939}" presName="compNode" presStyleCnt="0"/>
      <dgm:spPr/>
    </dgm:pt>
    <dgm:pt modelId="{13300CB5-ACF6-4BE7-89DC-77C9441F3D62}" type="pres">
      <dgm:prSet presAssocID="{E6F7FF30-7FB9-43DD-B05D-7391D1B0F939}" presName="pictRect" presStyleLbl="node1" presStyleIdx="0" presStyleCnt="4" custScaleX="100084" custScaleY="65881" custLinFactNeighborX="25311" custLinFactNeighborY="2782"/>
      <dgm:spPr>
        <a:blipFill rotWithShape="1">
          <a:blip xmlns:r="http://schemas.openxmlformats.org/officeDocument/2006/relationships" r:embed="rId1"/>
          <a:stretch>
            <a:fillRect/>
          </a:stretch>
        </a:blipFill>
        <a:ln>
          <a:solidFill>
            <a:schemeClr val="accent5">
              <a:lumMod val="60000"/>
              <a:lumOff val="40000"/>
            </a:schemeClr>
          </a:solidFill>
        </a:ln>
      </dgm:spPr>
    </dgm:pt>
    <dgm:pt modelId="{05E7B6F1-9D8D-4974-A968-781828B1158B}" type="pres">
      <dgm:prSet presAssocID="{E6F7FF30-7FB9-43DD-B05D-7391D1B0F939}" presName="textRect" presStyleLbl="revTx" presStyleIdx="0" presStyleCnt="4" custScaleX="38363" custScaleY="57742" custLinFactY="-45626" custLinFactNeighborX="-84833" custLinFactNeighborY="-100000">
        <dgm:presLayoutVars>
          <dgm:bulletEnabled val="1"/>
        </dgm:presLayoutVars>
      </dgm:prSet>
      <dgm:spPr/>
    </dgm:pt>
    <dgm:pt modelId="{530E9535-91B6-49CF-815A-52F630C0C238}" type="pres">
      <dgm:prSet presAssocID="{689F4BD8-E691-4122-9576-C483662E0BA2}" presName="sibTrans" presStyleLbl="sibTrans2D1" presStyleIdx="0" presStyleCnt="0"/>
      <dgm:spPr/>
    </dgm:pt>
    <dgm:pt modelId="{18A5067A-EDBE-45CD-957D-C2BC0BDEBD45}" type="pres">
      <dgm:prSet presAssocID="{3FEE8553-EA2B-4BE6-9653-FEAE409679C4}" presName="compNode" presStyleCnt="0"/>
      <dgm:spPr/>
    </dgm:pt>
    <dgm:pt modelId="{B58B1979-B6C9-4A80-B05B-770CF5399551}" type="pres">
      <dgm:prSet presAssocID="{3FEE8553-EA2B-4BE6-9653-FEAE409679C4}" presName="pictRect" presStyleLbl="node1" presStyleIdx="1" presStyleCnt="4" custScaleX="158877" custScaleY="101181" custLinFactY="6821" custLinFactNeighborX="-82849" custLinFactNeighborY="100000"/>
      <dgm:spPr>
        <a:blipFill rotWithShape="1">
          <a:blip xmlns:r="http://schemas.openxmlformats.org/officeDocument/2006/relationships" r:embed="rId2"/>
          <a:stretch>
            <a:fillRect/>
          </a:stretch>
        </a:blipFill>
        <a:ln>
          <a:solidFill>
            <a:schemeClr val="accent5">
              <a:lumMod val="60000"/>
              <a:lumOff val="40000"/>
            </a:schemeClr>
          </a:solidFill>
        </a:ln>
      </dgm:spPr>
    </dgm:pt>
    <dgm:pt modelId="{C2057E7D-72FA-4415-916B-9B70E300D20F}" type="pres">
      <dgm:prSet presAssocID="{3FEE8553-EA2B-4BE6-9653-FEAE409679C4}" presName="textRect" presStyleLbl="revTx" presStyleIdx="1" presStyleCnt="4" custScaleX="57546" custScaleY="94886" custLinFactX="-77185" custLinFactNeighborX="-100000" custLinFactNeighborY="65950">
        <dgm:presLayoutVars>
          <dgm:bulletEnabled val="1"/>
        </dgm:presLayoutVars>
      </dgm:prSet>
      <dgm:spPr/>
    </dgm:pt>
    <dgm:pt modelId="{32E5A5BF-5FCA-4837-BAE4-7B28ECB31A32}" type="pres">
      <dgm:prSet presAssocID="{48ECAA86-D6E3-4038-8B95-A643C4974801}" presName="sibTrans" presStyleLbl="sibTrans2D1" presStyleIdx="0" presStyleCnt="0"/>
      <dgm:spPr/>
    </dgm:pt>
    <dgm:pt modelId="{B4A5C178-00B9-4468-AF1F-26C9071C3795}" type="pres">
      <dgm:prSet presAssocID="{BE735AF4-9D33-4D09-88E1-84BC45312470}" presName="compNode" presStyleCnt="0"/>
      <dgm:spPr/>
    </dgm:pt>
    <dgm:pt modelId="{EAB1DA7E-0671-4635-B906-BE8703DF0DBE}" type="pres">
      <dgm:prSet presAssocID="{BE735AF4-9D33-4D09-88E1-84BC45312470}" presName="pictRect" presStyleLbl="node1" presStyleIdx="2" presStyleCnt="4" custScaleX="99282" custScaleY="39208" custLinFactX="-100000" custLinFactY="100000" custLinFactNeighborX="-150920" custLinFactNeighborY="128277"/>
      <dgm:spPr>
        <a:blipFill rotWithShape="1">
          <a:blip xmlns:r="http://schemas.openxmlformats.org/officeDocument/2006/relationships" r:embed="rId3"/>
          <a:stretch>
            <a:fillRect/>
          </a:stretch>
        </a:blipFill>
        <a:ln>
          <a:solidFill>
            <a:schemeClr val="accent5">
              <a:lumMod val="60000"/>
              <a:lumOff val="40000"/>
            </a:schemeClr>
          </a:solidFill>
        </a:ln>
      </dgm:spPr>
    </dgm:pt>
    <dgm:pt modelId="{4A1D0514-C946-4BE3-A86A-10EEF1CCD45D}" type="pres">
      <dgm:prSet presAssocID="{BE735AF4-9D33-4D09-88E1-84BC45312470}" presName="textRect" presStyleLbl="revTx" presStyleIdx="2" presStyleCnt="4" custLinFactX="-100000" custLinFactY="102727" custLinFactNeighborX="-195400" custLinFactNeighborY="200000">
        <dgm:presLayoutVars>
          <dgm:bulletEnabled val="1"/>
        </dgm:presLayoutVars>
      </dgm:prSet>
      <dgm:spPr/>
    </dgm:pt>
    <dgm:pt modelId="{1C57DC3C-1D15-4F93-91E7-F511D95CC661}" type="pres">
      <dgm:prSet presAssocID="{C2A313CE-40CB-4680-B4CE-A83DC9C7C6BD}" presName="sibTrans" presStyleLbl="sibTrans2D1" presStyleIdx="0" presStyleCnt="0"/>
      <dgm:spPr/>
    </dgm:pt>
    <dgm:pt modelId="{9D88F60A-0766-4A6D-B5B2-600022AFDDA8}" type="pres">
      <dgm:prSet presAssocID="{18593970-C23E-4949-9D66-2C0D9131BF39}" presName="compNode" presStyleCnt="0"/>
      <dgm:spPr/>
    </dgm:pt>
    <dgm:pt modelId="{6443B186-D28C-494D-88FD-ACA396DE45FB}" type="pres">
      <dgm:prSet presAssocID="{18593970-C23E-4949-9D66-2C0D9131BF39}" presName="pictRect" presStyleLbl="node1" presStyleIdx="3" presStyleCnt="4" custScaleX="168470" custScaleY="191723" custLinFactX="14594" custLinFactNeighborX="100000" custLinFactNeighborY="-94845"/>
      <dgm:spPr>
        <a:blipFill rotWithShape="1">
          <a:blip xmlns:r="http://schemas.openxmlformats.org/officeDocument/2006/relationships" r:embed="rId4"/>
          <a:stretch>
            <a:fillRect/>
          </a:stretch>
        </a:blipFill>
        <a:ln>
          <a:solidFill>
            <a:schemeClr val="accent5">
              <a:lumMod val="60000"/>
              <a:lumOff val="40000"/>
            </a:schemeClr>
          </a:solidFill>
        </a:ln>
      </dgm:spPr>
    </dgm:pt>
    <dgm:pt modelId="{E4CC4D3E-E2BB-43A2-A66C-7C8648C4E357}" type="pres">
      <dgm:prSet presAssocID="{18593970-C23E-4949-9D66-2C0D9131BF39}" presName="textRect" presStyleLbl="revTx" presStyleIdx="3" presStyleCnt="4" custScaleY="50341" custLinFactX="15568" custLinFactY="-224657" custLinFactNeighborX="100000" custLinFactNeighborY="-300000">
        <dgm:presLayoutVars>
          <dgm:bulletEnabled val="1"/>
        </dgm:presLayoutVars>
      </dgm:prSet>
      <dgm:spPr/>
    </dgm:pt>
  </dgm:ptLst>
  <dgm:cxnLst>
    <dgm:cxn modelId="{7A78C518-E045-4636-AF47-2F30B0388547}" srcId="{5B3FBF21-DDD5-4DFC-8B03-138A241CE7A7}" destId="{18593970-C23E-4949-9D66-2C0D9131BF39}" srcOrd="3" destOrd="0" parTransId="{9E9376C5-AA27-416C-86A6-46D98CDE16D8}" sibTransId="{6CC56E45-7860-4386-A7EA-D212FE2F8B2E}"/>
    <dgm:cxn modelId="{99BBA26A-1E01-40E7-943B-E8AFA127D3B5}" type="presOf" srcId="{BE735AF4-9D33-4D09-88E1-84BC45312470}" destId="{4A1D0514-C946-4BE3-A86A-10EEF1CCD45D}" srcOrd="0" destOrd="0" presId="urn:microsoft.com/office/officeart/2005/8/layout/pList1"/>
    <dgm:cxn modelId="{B6300478-B160-4438-8C27-6759A646313D}" type="presOf" srcId="{5B3FBF21-DDD5-4DFC-8B03-138A241CE7A7}" destId="{B9CD7A3D-4FF4-409D-8ED5-110B7BBE5832}" srcOrd="0" destOrd="0" presId="urn:microsoft.com/office/officeart/2005/8/layout/pList1"/>
    <dgm:cxn modelId="{1634B581-F87B-4BA8-A838-6C1FE3674E82}" type="presOf" srcId="{E6F7FF30-7FB9-43DD-B05D-7391D1B0F939}" destId="{05E7B6F1-9D8D-4974-A968-781828B1158B}" srcOrd="0" destOrd="0" presId="urn:microsoft.com/office/officeart/2005/8/layout/pList1"/>
    <dgm:cxn modelId="{6F411F84-2D9F-4EEB-B0C7-20609BF208D4}" srcId="{5B3FBF21-DDD5-4DFC-8B03-138A241CE7A7}" destId="{BE735AF4-9D33-4D09-88E1-84BC45312470}" srcOrd="2" destOrd="0" parTransId="{75B7FB25-1D7D-4E48-9108-0EE54AF07EDD}" sibTransId="{C2A313CE-40CB-4680-B4CE-A83DC9C7C6BD}"/>
    <dgm:cxn modelId="{FFC3798E-341F-461D-A5F2-58AA2B1EE29F}" type="presOf" srcId="{18593970-C23E-4949-9D66-2C0D9131BF39}" destId="{E4CC4D3E-E2BB-43A2-A66C-7C8648C4E357}" srcOrd="0" destOrd="0" presId="urn:microsoft.com/office/officeart/2005/8/layout/pList1"/>
    <dgm:cxn modelId="{C130C093-D9EC-4BE8-BF88-4201FF1E6B0E}" type="presOf" srcId="{689F4BD8-E691-4122-9576-C483662E0BA2}" destId="{530E9535-91B6-49CF-815A-52F630C0C238}" srcOrd="0" destOrd="0" presId="urn:microsoft.com/office/officeart/2005/8/layout/pList1"/>
    <dgm:cxn modelId="{A4F5269E-BD92-4B44-999E-24BBF0FB936E}" type="presOf" srcId="{48ECAA86-D6E3-4038-8B95-A643C4974801}" destId="{32E5A5BF-5FCA-4837-BAE4-7B28ECB31A32}" srcOrd="0" destOrd="0" presId="urn:microsoft.com/office/officeart/2005/8/layout/pList1"/>
    <dgm:cxn modelId="{DB2021B4-6E86-4209-B269-E065517D476D}" srcId="{5B3FBF21-DDD5-4DFC-8B03-138A241CE7A7}" destId="{3FEE8553-EA2B-4BE6-9653-FEAE409679C4}" srcOrd="1" destOrd="0" parTransId="{C18F6F93-218B-4134-BE78-88F2D85D00BC}" sibTransId="{48ECAA86-D6E3-4038-8B95-A643C4974801}"/>
    <dgm:cxn modelId="{16695FBA-159C-480F-9734-FC4FFDA85A54}" type="presOf" srcId="{3FEE8553-EA2B-4BE6-9653-FEAE409679C4}" destId="{C2057E7D-72FA-4415-916B-9B70E300D20F}" srcOrd="0" destOrd="0" presId="urn:microsoft.com/office/officeart/2005/8/layout/pList1"/>
    <dgm:cxn modelId="{B59518C7-7D14-47F2-BE95-8F9CFD0A8549}" type="presOf" srcId="{C2A313CE-40CB-4680-B4CE-A83DC9C7C6BD}" destId="{1C57DC3C-1D15-4F93-91E7-F511D95CC661}" srcOrd="0" destOrd="0" presId="urn:microsoft.com/office/officeart/2005/8/layout/pList1"/>
    <dgm:cxn modelId="{9D8B1FDF-D1FA-4268-8A95-CBF043428CF5}" srcId="{5B3FBF21-DDD5-4DFC-8B03-138A241CE7A7}" destId="{E6F7FF30-7FB9-43DD-B05D-7391D1B0F939}" srcOrd="0" destOrd="0" parTransId="{A99B4961-0327-4BEA-A426-FD9B76459750}" sibTransId="{689F4BD8-E691-4122-9576-C483662E0BA2}"/>
    <dgm:cxn modelId="{AC707261-B8C4-4971-B178-565EB0AA2B2A}" type="presParOf" srcId="{B9CD7A3D-4FF4-409D-8ED5-110B7BBE5832}" destId="{80EBEE31-D2E0-41D1-97E9-DFA222F4C4EF}" srcOrd="0" destOrd="0" presId="urn:microsoft.com/office/officeart/2005/8/layout/pList1"/>
    <dgm:cxn modelId="{FA263B6B-B9FD-4BB9-858F-71E2ED062AD9}" type="presParOf" srcId="{80EBEE31-D2E0-41D1-97E9-DFA222F4C4EF}" destId="{13300CB5-ACF6-4BE7-89DC-77C9441F3D62}" srcOrd="0" destOrd="0" presId="urn:microsoft.com/office/officeart/2005/8/layout/pList1"/>
    <dgm:cxn modelId="{A5077433-A9F5-414B-BD97-1756A2F8B22A}" type="presParOf" srcId="{80EBEE31-D2E0-41D1-97E9-DFA222F4C4EF}" destId="{05E7B6F1-9D8D-4974-A968-781828B1158B}" srcOrd="1" destOrd="0" presId="urn:microsoft.com/office/officeart/2005/8/layout/pList1"/>
    <dgm:cxn modelId="{2319DD8B-FB63-4F2B-B094-733CA927E481}" type="presParOf" srcId="{B9CD7A3D-4FF4-409D-8ED5-110B7BBE5832}" destId="{530E9535-91B6-49CF-815A-52F630C0C238}" srcOrd="1" destOrd="0" presId="urn:microsoft.com/office/officeart/2005/8/layout/pList1"/>
    <dgm:cxn modelId="{E434A4EE-9B5D-4A78-A035-5135E8C7DC1E}" type="presParOf" srcId="{B9CD7A3D-4FF4-409D-8ED5-110B7BBE5832}" destId="{18A5067A-EDBE-45CD-957D-C2BC0BDEBD45}" srcOrd="2" destOrd="0" presId="urn:microsoft.com/office/officeart/2005/8/layout/pList1"/>
    <dgm:cxn modelId="{3AC2B6A4-1F9B-4554-AB2F-C4A89997F9C6}" type="presParOf" srcId="{18A5067A-EDBE-45CD-957D-C2BC0BDEBD45}" destId="{B58B1979-B6C9-4A80-B05B-770CF5399551}" srcOrd="0" destOrd="0" presId="urn:microsoft.com/office/officeart/2005/8/layout/pList1"/>
    <dgm:cxn modelId="{7F31F493-512B-490E-AC43-880A4EF35649}" type="presParOf" srcId="{18A5067A-EDBE-45CD-957D-C2BC0BDEBD45}" destId="{C2057E7D-72FA-4415-916B-9B70E300D20F}" srcOrd="1" destOrd="0" presId="urn:microsoft.com/office/officeart/2005/8/layout/pList1"/>
    <dgm:cxn modelId="{CFDFD8E0-72E6-489A-A696-30206A7C3CB7}" type="presParOf" srcId="{B9CD7A3D-4FF4-409D-8ED5-110B7BBE5832}" destId="{32E5A5BF-5FCA-4837-BAE4-7B28ECB31A32}" srcOrd="3" destOrd="0" presId="urn:microsoft.com/office/officeart/2005/8/layout/pList1"/>
    <dgm:cxn modelId="{948ECC07-D2FE-407E-889B-82ADD78C75C9}" type="presParOf" srcId="{B9CD7A3D-4FF4-409D-8ED5-110B7BBE5832}" destId="{B4A5C178-00B9-4468-AF1F-26C9071C3795}" srcOrd="4" destOrd="0" presId="urn:microsoft.com/office/officeart/2005/8/layout/pList1"/>
    <dgm:cxn modelId="{0BE83ED2-A39B-4866-A6B7-AF7645B27CE9}" type="presParOf" srcId="{B4A5C178-00B9-4468-AF1F-26C9071C3795}" destId="{EAB1DA7E-0671-4635-B906-BE8703DF0DBE}" srcOrd="0" destOrd="0" presId="urn:microsoft.com/office/officeart/2005/8/layout/pList1"/>
    <dgm:cxn modelId="{F127A99D-4CC4-4D5D-B8D0-43C57FA2710E}" type="presParOf" srcId="{B4A5C178-00B9-4468-AF1F-26C9071C3795}" destId="{4A1D0514-C946-4BE3-A86A-10EEF1CCD45D}" srcOrd="1" destOrd="0" presId="urn:microsoft.com/office/officeart/2005/8/layout/pList1"/>
    <dgm:cxn modelId="{34BC17E9-60BA-4C4A-95A9-F53AF0A8B340}" type="presParOf" srcId="{B9CD7A3D-4FF4-409D-8ED5-110B7BBE5832}" destId="{1C57DC3C-1D15-4F93-91E7-F511D95CC661}" srcOrd="5" destOrd="0" presId="urn:microsoft.com/office/officeart/2005/8/layout/pList1"/>
    <dgm:cxn modelId="{64E31567-BE1A-413D-8619-1DA4B3BB967A}" type="presParOf" srcId="{B9CD7A3D-4FF4-409D-8ED5-110B7BBE5832}" destId="{9D88F60A-0766-4A6D-B5B2-600022AFDDA8}" srcOrd="6" destOrd="0" presId="urn:microsoft.com/office/officeart/2005/8/layout/pList1"/>
    <dgm:cxn modelId="{1F4AAB76-266C-407D-ACF2-BA4B4CD39698}" type="presParOf" srcId="{9D88F60A-0766-4A6D-B5B2-600022AFDDA8}" destId="{6443B186-D28C-494D-88FD-ACA396DE45FB}" srcOrd="0" destOrd="0" presId="urn:microsoft.com/office/officeart/2005/8/layout/pList1"/>
    <dgm:cxn modelId="{7B966FD8-81A3-4C07-9F85-B337DB208C36}" type="presParOf" srcId="{9D88F60A-0766-4A6D-B5B2-600022AFDDA8}" destId="{E4CC4D3E-E2BB-43A2-A66C-7C8648C4E357}"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00CB5-ACF6-4BE7-89DC-77C9441F3D62}">
      <dsp:nvSpPr>
        <dsp:cNvPr id="0" name=""/>
        <dsp:cNvSpPr/>
      </dsp:nvSpPr>
      <dsp:spPr>
        <a:xfrm>
          <a:off x="738822" y="202799"/>
          <a:ext cx="1771463" cy="803428"/>
        </a:xfrm>
        <a:prstGeom prst="roundRect">
          <a:avLst/>
        </a:prstGeom>
        <a:blipFill rotWithShape="1">
          <a:blip xmlns:r="http://schemas.openxmlformats.org/officeDocument/2006/relationships" r:embed="rId1"/>
          <a:stretch>
            <a:fillRect/>
          </a:stretch>
        </a:blip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05E7B6F1-9D8D-4974-A968-781828B1158B}">
      <dsp:nvSpPr>
        <dsp:cNvPr id="0" name=""/>
        <dsp:cNvSpPr/>
      </dsp:nvSpPr>
      <dsp:spPr>
        <a:xfrm>
          <a:off x="0" y="362819"/>
          <a:ext cx="679016" cy="379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US" sz="1400" b="0" i="1" kern="1200" dirty="0" err="1">
              <a:solidFill>
                <a:schemeClr val="accent1"/>
              </a:solidFill>
            </a:rPr>
            <a:t>ui.r</a:t>
          </a:r>
          <a:endParaRPr lang="en-US" sz="1400" b="0" i="1" kern="1200" dirty="0">
            <a:solidFill>
              <a:schemeClr val="accent1"/>
            </a:solidFill>
          </a:endParaRPr>
        </a:p>
      </dsp:txBody>
      <dsp:txXfrm>
        <a:off x="0" y="362819"/>
        <a:ext cx="679016" cy="379169"/>
      </dsp:txXfrm>
    </dsp:sp>
    <dsp:sp modelId="{B58B1979-B6C9-4A80-B05B-770CF5399551}">
      <dsp:nvSpPr>
        <dsp:cNvPr id="0" name=""/>
        <dsp:cNvSpPr/>
      </dsp:nvSpPr>
      <dsp:spPr>
        <a:xfrm>
          <a:off x="772951" y="1302970"/>
          <a:ext cx="2812086" cy="1233916"/>
        </a:xfrm>
        <a:prstGeom prst="roundRect">
          <a:avLst/>
        </a:prstGeom>
        <a:blipFill rotWithShape="1">
          <a:blip xmlns:r="http://schemas.openxmlformats.org/officeDocument/2006/relationships" r:embed="rId2"/>
          <a:stretch>
            <a:fillRect/>
          </a:stretch>
        </a:blip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C2057E7D-72FA-4415-916B-9B70E300D20F}">
      <dsp:nvSpPr>
        <dsp:cNvPr id="0" name=""/>
        <dsp:cNvSpPr/>
      </dsp:nvSpPr>
      <dsp:spPr>
        <a:xfrm>
          <a:off x="0" y="1676847"/>
          <a:ext cx="1018551" cy="623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l" defTabSz="622300">
            <a:lnSpc>
              <a:spcPct val="90000"/>
            </a:lnSpc>
            <a:spcBef>
              <a:spcPct val="0"/>
            </a:spcBef>
            <a:spcAft>
              <a:spcPct val="35000"/>
            </a:spcAft>
            <a:buNone/>
          </a:pPr>
          <a:r>
            <a:rPr lang="en-US" sz="1400" b="0" i="1" kern="1200" dirty="0" err="1">
              <a:solidFill>
                <a:schemeClr val="accent1"/>
              </a:solidFill>
            </a:rPr>
            <a:t>server.r</a:t>
          </a:r>
          <a:endParaRPr lang="en-US" sz="1400" b="0" i="1" kern="1200" dirty="0">
            <a:solidFill>
              <a:schemeClr val="accent1"/>
            </a:solidFill>
          </a:endParaRPr>
        </a:p>
      </dsp:txBody>
      <dsp:txXfrm>
        <a:off x="0" y="1676847"/>
        <a:ext cx="1018551" cy="623079"/>
      </dsp:txXfrm>
    </dsp:sp>
    <dsp:sp modelId="{EAB1DA7E-0671-4635-B906-BE8703DF0DBE}">
      <dsp:nvSpPr>
        <dsp:cNvPr id="0" name=""/>
        <dsp:cNvSpPr/>
      </dsp:nvSpPr>
      <dsp:spPr>
        <a:xfrm>
          <a:off x="793645" y="2964690"/>
          <a:ext cx="1757268" cy="478147"/>
        </a:xfrm>
        <a:prstGeom prst="roundRect">
          <a:avLst/>
        </a:prstGeom>
        <a:blipFill rotWithShape="1">
          <a:blip xmlns:r="http://schemas.openxmlformats.org/officeDocument/2006/relationships" r:embed="rId3"/>
          <a:stretch>
            <a:fillRect/>
          </a:stretch>
        </a:blip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4A1D0514-C946-4BE3-A86A-10EEF1CCD45D}">
      <dsp:nvSpPr>
        <dsp:cNvPr id="0" name=""/>
        <dsp:cNvSpPr/>
      </dsp:nvSpPr>
      <dsp:spPr>
        <a:xfrm>
          <a:off x="5" y="3017542"/>
          <a:ext cx="1769977" cy="656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l" defTabSz="622300">
            <a:lnSpc>
              <a:spcPct val="90000"/>
            </a:lnSpc>
            <a:spcBef>
              <a:spcPct val="0"/>
            </a:spcBef>
            <a:spcAft>
              <a:spcPct val="35000"/>
            </a:spcAft>
            <a:buNone/>
          </a:pPr>
          <a:r>
            <a:rPr lang="en-US" sz="1400" i="1" kern="1200" dirty="0" err="1">
              <a:solidFill>
                <a:schemeClr val="accent1"/>
              </a:solidFill>
            </a:rPr>
            <a:t>global.r</a:t>
          </a:r>
          <a:endParaRPr lang="en-US" sz="1400" i="1" kern="1200" dirty="0">
            <a:solidFill>
              <a:schemeClr val="accent1"/>
            </a:solidFill>
          </a:endParaRPr>
        </a:p>
      </dsp:txBody>
      <dsp:txXfrm>
        <a:off x="5" y="3017542"/>
        <a:ext cx="1769977" cy="656661"/>
      </dsp:txXfrm>
    </dsp:sp>
    <dsp:sp modelId="{6443B186-D28C-494D-88FD-ACA396DE45FB}">
      <dsp:nvSpPr>
        <dsp:cNvPr id="0" name=""/>
        <dsp:cNvSpPr/>
      </dsp:nvSpPr>
      <dsp:spPr>
        <a:xfrm>
          <a:off x="4182006" y="887208"/>
          <a:ext cx="2981880" cy="2338089"/>
        </a:xfrm>
        <a:prstGeom prst="roundRect">
          <a:avLst/>
        </a:prstGeom>
        <a:blipFill rotWithShape="1">
          <a:blip xmlns:r="http://schemas.openxmlformats.org/officeDocument/2006/relationships" r:embed="rId4"/>
          <a:stretch>
            <a:fillRect/>
          </a:stretch>
        </a:blipFill>
        <a:ln w="25400" cap="flat" cmpd="sng" algn="ctr">
          <a:solidFill>
            <a:schemeClr val="accent5">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sp>
    <dsp:sp modelId="{E4CC4D3E-E2BB-43A2-A66C-7C8648C4E357}">
      <dsp:nvSpPr>
        <dsp:cNvPr id="0" name=""/>
        <dsp:cNvSpPr/>
      </dsp:nvSpPr>
      <dsp:spPr>
        <a:xfrm>
          <a:off x="4805198" y="540483"/>
          <a:ext cx="1769977" cy="33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a:lnSpc>
              <a:spcPct val="90000"/>
            </a:lnSpc>
            <a:spcBef>
              <a:spcPct val="0"/>
            </a:spcBef>
            <a:spcAft>
              <a:spcPct val="35000"/>
            </a:spcAft>
            <a:buNone/>
          </a:pPr>
          <a:r>
            <a:rPr lang="en-US" sz="1400" i="1" kern="1200" dirty="0" err="1">
              <a:solidFill>
                <a:schemeClr val="accent1"/>
              </a:solidFill>
            </a:rPr>
            <a:t>app.r</a:t>
          </a:r>
          <a:endParaRPr lang="en-US" sz="1400" i="1" kern="1200" dirty="0">
            <a:solidFill>
              <a:schemeClr val="accent1"/>
            </a:solidFill>
          </a:endParaRPr>
        </a:p>
      </dsp:txBody>
      <dsp:txXfrm>
        <a:off x="4805198" y="540483"/>
        <a:ext cx="1769977" cy="33056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E00681-EE1E-469F-8859-6751044DF65E}" type="datetimeFigureOut">
              <a:rPr lang="en-US" smtClean="0"/>
              <a:t>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00FA9-144E-4D35-B704-A5D89A33B1DD}" type="slidenum">
              <a:rPr lang="en-US" smtClean="0"/>
              <a:t>‹#›</a:t>
            </a:fld>
            <a:endParaRPr lang="en-US"/>
          </a:p>
        </p:txBody>
      </p:sp>
    </p:spTree>
    <p:extLst>
      <p:ext uri="{BB962C8B-B14F-4D97-AF65-F5344CB8AC3E}">
        <p14:creationId xmlns:p14="http://schemas.microsoft.com/office/powerpoint/2010/main" val="113467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plan is to review the basics</a:t>
            </a:r>
            <a:r>
              <a:rPr lang="en-US" baseline="0" dirty="0"/>
              <a:t> of R Shiny application, and things that you need to know to program in R Shiny.  Then, we will take a look at the syntax and functionality of a simple app.  We will build some layers onto the simple app to explore more concepts and functionality.  This includes (a) Customizing the UI, (b) uploading data to the app (3) We’ll take a time out to think about how Shiny evaluates and reacts to code, and lastly we’ll talk about functions and how they can improve the workflow. This talk will largely follow syntax and examples used in the book, </a:t>
            </a:r>
            <a:r>
              <a:rPr lang="en-US" i="1" baseline="0" dirty="0"/>
              <a:t>Mastering Shiny </a:t>
            </a:r>
            <a:r>
              <a:rPr lang="en-US" i="0" baseline="0" dirty="0"/>
              <a:t>by Hadley Wickham.</a:t>
            </a:r>
            <a:endParaRPr lang="en-US" dirty="0"/>
          </a:p>
        </p:txBody>
      </p:sp>
      <p:sp>
        <p:nvSpPr>
          <p:cNvPr id="4" name="Slide Number Placeholder 3"/>
          <p:cNvSpPr>
            <a:spLocks noGrp="1"/>
          </p:cNvSpPr>
          <p:nvPr>
            <p:ph type="sldNum" sz="quarter" idx="10"/>
          </p:nvPr>
        </p:nvSpPr>
        <p:spPr/>
        <p:txBody>
          <a:bodyPr/>
          <a:lstStyle/>
          <a:p>
            <a:fld id="{D0200FA9-144E-4D35-B704-A5D89A33B1DD}" type="slidenum">
              <a:rPr lang="en-US" smtClean="0"/>
              <a:t>2</a:t>
            </a:fld>
            <a:endParaRPr lang="en-US"/>
          </a:p>
        </p:txBody>
      </p:sp>
    </p:spTree>
    <p:extLst>
      <p:ext uri="{BB962C8B-B14F-4D97-AF65-F5344CB8AC3E}">
        <p14:creationId xmlns:p14="http://schemas.microsoft.com/office/powerpoint/2010/main" val="269982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R Shiny app is a web application that is split into three functions in R.  The </a:t>
            </a:r>
            <a:r>
              <a:rPr lang="en-US" baseline="0" dirty="0" err="1"/>
              <a:t>ui</a:t>
            </a:r>
            <a:r>
              <a:rPr lang="en-US" baseline="0" dirty="0"/>
              <a:t> is the user interface – where </a:t>
            </a:r>
            <a:r>
              <a:rPr lang="en-US" baseline="0" dirty="0" err="1"/>
              <a:t>fluidPage</a:t>
            </a:r>
            <a:r>
              <a:rPr lang="en-US" baseline="0" dirty="0"/>
              <a:t> sets up a very basic, single page layout.  The server is a function that takes input from the </a:t>
            </a:r>
            <a:r>
              <a:rPr lang="en-US" baseline="0" dirty="0" err="1"/>
              <a:t>ui</a:t>
            </a:r>
            <a:r>
              <a:rPr lang="en-US" baseline="0" dirty="0"/>
              <a:t>, and the output are then filled by server.  A global file may contains static variables/functions that are needed as a base to run the application.  </a:t>
            </a:r>
            <a:r>
              <a:rPr lang="en-US" baseline="0" dirty="0" err="1"/>
              <a:t>ShinyApp</a:t>
            </a:r>
            <a:r>
              <a:rPr lang="en-US" baseline="0" dirty="0"/>
              <a:t> runs the application with the defined </a:t>
            </a:r>
            <a:r>
              <a:rPr lang="en-US" baseline="0" dirty="0" err="1"/>
              <a:t>ui</a:t>
            </a:r>
            <a:r>
              <a:rPr lang="en-US" baseline="0" dirty="0"/>
              <a:t> and server functions with </a:t>
            </a:r>
            <a:r>
              <a:rPr lang="en-US" baseline="0" dirty="0" err="1"/>
              <a:t>shinyApp</a:t>
            </a:r>
            <a:r>
              <a:rPr lang="en-US" baseline="0" dirty="0"/>
              <a:t> or Run app in the </a:t>
            </a:r>
            <a:r>
              <a:rPr lang="en-US" baseline="0" dirty="0" err="1"/>
              <a:t>Rstudio</a:t>
            </a:r>
            <a:r>
              <a:rPr lang="en-US" baseline="0" dirty="0"/>
              <a:t> console.  When first beginning to learn R Shiny, it may be best to start by putting the </a:t>
            </a:r>
            <a:r>
              <a:rPr lang="en-US" baseline="0" dirty="0" err="1"/>
              <a:t>ui</a:t>
            </a:r>
            <a:r>
              <a:rPr lang="en-US" baseline="0" dirty="0"/>
              <a:t>, server and global needs in one file so that you can see how everything is interacting together.  The R Shiny application is run with a URL – and this example just displays ‘Hello World’ in the </a:t>
            </a:r>
            <a:r>
              <a:rPr lang="en-US" baseline="0" dirty="0" err="1"/>
              <a:t>ui</a:t>
            </a:r>
            <a:r>
              <a:rPr lang="en-US" baseline="0" dirty="0"/>
              <a:t>.</a:t>
            </a:r>
            <a:endParaRPr lang="en-US" dirty="0"/>
          </a:p>
        </p:txBody>
      </p:sp>
      <p:sp>
        <p:nvSpPr>
          <p:cNvPr id="4" name="Slide Number Placeholder 3"/>
          <p:cNvSpPr>
            <a:spLocks noGrp="1"/>
          </p:cNvSpPr>
          <p:nvPr>
            <p:ph type="sldNum" sz="quarter" idx="10"/>
          </p:nvPr>
        </p:nvSpPr>
        <p:spPr/>
        <p:txBody>
          <a:bodyPr/>
          <a:lstStyle/>
          <a:p>
            <a:fld id="{D0200FA9-144E-4D35-B704-A5D89A33B1DD}" type="slidenum">
              <a:rPr lang="en-US" smtClean="0"/>
              <a:t>3</a:t>
            </a:fld>
            <a:endParaRPr lang="en-US"/>
          </a:p>
        </p:txBody>
      </p:sp>
    </p:spTree>
    <p:extLst>
      <p:ext uri="{BB962C8B-B14F-4D97-AF65-F5344CB8AC3E}">
        <p14:creationId xmlns:p14="http://schemas.microsoft.com/office/powerpoint/2010/main" val="1620071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first thing to remember when learning R or R Shiny is that you do not have to start with the data.   You do not have to use complicated data or try to find obscure datasets. When I was first learning R, this was counterintuitive, because data comes first in your code, and is at the center of what you want to learn.  However, it is much easier to learn concepts and techniques and experience success with them.  Then, working with and understanding what the data needs will follow, but it is important to build your toolbox.  Many R Shiny examples will use built-in datasets, and I recommend starting there. </a:t>
            </a:r>
          </a:p>
          <a:p>
            <a:endParaRPr lang="en-US" baseline="0" dirty="0"/>
          </a:p>
          <a:p>
            <a:r>
              <a:rPr lang="en-US" baseline="0" dirty="0"/>
              <a:t>Determine the easiest place to start.  Often, coders might start with the </a:t>
            </a:r>
            <a:r>
              <a:rPr lang="en-US" baseline="0" dirty="0" err="1"/>
              <a:t>ui</a:t>
            </a:r>
            <a:r>
              <a:rPr lang="en-US" baseline="0" dirty="0"/>
              <a:t> – since it helps builds the scope and dictates variables in the server.  Otherwise – you might start with functions that you definitely know you will need.     </a:t>
            </a:r>
          </a:p>
          <a:p>
            <a:endParaRPr lang="en-US" baseline="0" dirty="0"/>
          </a:p>
          <a:p>
            <a:r>
              <a:rPr lang="en-US" baseline="0" dirty="0"/>
              <a:t>Once you have become comfortable with R Shiny, you will have to think more about how to manage your applications.  </a:t>
            </a:r>
          </a:p>
          <a:p>
            <a:r>
              <a:rPr lang="en-US" baseline="0" dirty="0"/>
              <a:t>Some helpful tips : </a:t>
            </a:r>
          </a:p>
          <a:p>
            <a:r>
              <a:rPr lang="en-US" baseline="0" dirty="0"/>
              <a:t> - Think about the scope as much as you can prior to starting the application.  Get a handle on what is needed from the application.  The type of project (proof of concept) versus (production) will also help you think about what’s needed from the code.</a:t>
            </a:r>
          </a:p>
          <a:p>
            <a:r>
              <a:rPr lang="en-US" baseline="0" dirty="0"/>
              <a:t>- Shiny Apps contain a lot of moving parts and some feature development can be quite time consuming.  It will be important to spend some time on project management.  The nicer your application looks – the more that might be needed </a:t>
            </a:r>
            <a:r>
              <a:rPr lang="en-US" baseline="0" dirty="0">
                <a:sym typeface="Wingdings" panose="05000000000000000000" pitchFamily="2" charset="2"/>
              </a:rPr>
              <a:t></a:t>
            </a:r>
            <a:endParaRPr lang="en-US" baseline="0" dirty="0"/>
          </a:p>
        </p:txBody>
      </p:sp>
      <p:sp>
        <p:nvSpPr>
          <p:cNvPr id="4" name="Slide Number Placeholder 3"/>
          <p:cNvSpPr>
            <a:spLocks noGrp="1"/>
          </p:cNvSpPr>
          <p:nvPr>
            <p:ph type="sldNum" sz="quarter" idx="10"/>
          </p:nvPr>
        </p:nvSpPr>
        <p:spPr/>
        <p:txBody>
          <a:bodyPr/>
          <a:lstStyle/>
          <a:p>
            <a:fld id="{D0200FA9-144E-4D35-B704-A5D89A33B1DD}" type="slidenum">
              <a:rPr lang="en-US" smtClean="0"/>
              <a:t>4</a:t>
            </a:fld>
            <a:endParaRPr lang="en-US"/>
          </a:p>
        </p:txBody>
      </p:sp>
    </p:spTree>
    <p:extLst>
      <p:ext uri="{BB962C8B-B14F-4D97-AF65-F5344CB8AC3E}">
        <p14:creationId xmlns:p14="http://schemas.microsoft.com/office/powerpoint/2010/main" val="343754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data and the plot.  Go to R and explain</a:t>
            </a:r>
            <a:r>
              <a:rPr lang="en-US" baseline="0" dirty="0"/>
              <a:t> the code for the simple app.</a:t>
            </a:r>
            <a:endParaRPr lang="en-US" dirty="0"/>
          </a:p>
        </p:txBody>
      </p:sp>
      <p:sp>
        <p:nvSpPr>
          <p:cNvPr id="4" name="Slide Number Placeholder 3"/>
          <p:cNvSpPr>
            <a:spLocks noGrp="1"/>
          </p:cNvSpPr>
          <p:nvPr>
            <p:ph type="sldNum" sz="quarter" idx="10"/>
          </p:nvPr>
        </p:nvSpPr>
        <p:spPr/>
        <p:txBody>
          <a:bodyPr/>
          <a:lstStyle/>
          <a:p>
            <a:fld id="{D0200FA9-144E-4D35-B704-A5D89A33B1DD}" type="slidenum">
              <a:rPr lang="en-US" smtClean="0"/>
              <a:t>5</a:t>
            </a:fld>
            <a:endParaRPr lang="en-US"/>
          </a:p>
        </p:txBody>
      </p:sp>
    </p:spTree>
    <p:extLst>
      <p:ext uri="{BB962C8B-B14F-4D97-AF65-F5344CB8AC3E}">
        <p14:creationId xmlns:p14="http://schemas.microsoft.com/office/powerpoint/2010/main" val="191662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Shinydashboard</a:t>
            </a:r>
            <a:r>
              <a:rPr lang="en-US" baseline="0" dirty="0"/>
              <a:t> produces a standard dashboard layout that is already set up.  This is set up in a header, sidebar, and body. It has its own syntax for certain items and how they need to be placed, but the heart of the body contains the same shiny syntax.</a:t>
            </a:r>
            <a:endParaRPr lang="en-US" dirty="0"/>
          </a:p>
        </p:txBody>
      </p:sp>
      <p:sp>
        <p:nvSpPr>
          <p:cNvPr id="4" name="Slide Number Placeholder 3"/>
          <p:cNvSpPr>
            <a:spLocks noGrp="1"/>
          </p:cNvSpPr>
          <p:nvPr>
            <p:ph type="sldNum" sz="quarter" idx="10"/>
          </p:nvPr>
        </p:nvSpPr>
        <p:spPr/>
        <p:txBody>
          <a:bodyPr/>
          <a:lstStyle/>
          <a:p>
            <a:fld id="{D0200FA9-144E-4D35-B704-A5D89A33B1DD}" type="slidenum">
              <a:rPr lang="en-US" smtClean="0"/>
              <a:t>6</a:t>
            </a:fld>
            <a:endParaRPr lang="en-US"/>
          </a:p>
        </p:txBody>
      </p:sp>
    </p:spTree>
    <p:extLst>
      <p:ext uri="{BB962C8B-B14F-4D97-AF65-F5344CB8AC3E}">
        <p14:creationId xmlns:p14="http://schemas.microsoft.com/office/powerpoint/2010/main" val="429005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016433" y="2960551"/>
            <a:ext cx="7261200" cy="24056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6400"/>
            </a:lvl1pPr>
            <a:lvl2pPr lvl="1" algn="r">
              <a:spcBef>
                <a:spcPts val="0"/>
              </a:spcBef>
              <a:spcAft>
                <a:spcPts val="0"/>
              </a:spcAft>
              <a:buSzPts val="6000"/>
              <a:buNone/>
              <a:defRPr sz="8000"/>
            </a:lvl2pPr>
            <a:lvl3pPr lvl="2" algn="r">
              <a:spcBef>
                <a:spcPts val="0"/>
              </a:spcBef>
              <a:spcAft>
                <a:spcPts val="0"/>
              </a:spcAft>
              <a:buSzPts val="6000"/>
              <a:buNone/>
              <a:defRPr sz="8000"/>
            </a:lvl3pPr>
            <a:lvl4pPr lvl="3" algn="r">
              <a:spcBef>
                <a:spcPts val="0"/>
              </a:spcBef>
              <a:spcAft>
                <a:spcPts val="0"/>
              </a:spcAft>
              <a:buSzPts val="6000"/>
              <a:buNone/>
              <a:defRPr sz="8000"/>
            </a:lvl4pPr>
            <a:lvl5pPr lvl="4" algn="r">
              <a:spcBef>
                <a:spcPts val="0"/>
              </a:spcBef>
              <a:spcAft>
                <a:spcPts val="0"/>
              </a:spcAft>
              <a:buSzPts val="6000"/>
              <a:buNone/>
              <a:defRPr sz="8000"/>
            </a:lvl5pPr>
            <a:lvl6pPr lvl="5" algn="r">
              <a:spcBef>
                <a:spcPts val="0"/>
              </a:spcBef>
              <a:spcAft>
                <a:spcPts val="0"/>
              </a:spcAft>
              <a:buSzPts val="6000"/>
              <a:buNone/>
              <a:defRPr sz="8000"/>
            </a:lvl6pPr>
            <a:lvl7pPr lvl="6" algn="r">
              <a:spcBef>
                <a:spcPts val="0"/>
              </a:spcBef>
              <a:spcAft>
                <a:spcPts val="0"/>
              </a:spcAft>
              <a:buSzPts val="6000"/>
              <a:buNone/>
              <a:defRPr sz="8000"/>
            </a:lvl7pPr>
            <a:lvl8pPr lvl="7" algn="r">
              <a:spcBef>
                <a:spcPts val="0"/>
              </a:spcBef>
              <a:spcAft>
                <a:spcPts val="0"/>
              </a:spcAft>
              <a:buSzPts val="6000"/>
              <a:buNone/>
              <a:defRPr sz="8000"/>
            </a:lvl8pPr>
            <a:lvl9pPr lvl="8" algn="r">
              <a:spcBef>
                <a:spcPts val="0"/>
              </a:spcBef>
              <a:spcAft>
                <a:spcPts val="0"/>
              </a:spcAft>
              <a:buSzPts val="6000"/>
              <a:buNone/>
              <a:defRPr sz="8000"/>
            </a:lvl9pPr>
          </a:lstStyle>
          <a:p>
            <a:r>
              <a:rPr lang="en-US"/>
              <a:t>Click to edit Master title style</a:t>
            </a:r>
            <a:endParaRPr/>
          </a:p>
        </p:txBody>
      </p:sp>
      <p:sp>
        <p:nvSpPr>
          <p:cNvPr id="11" name="Google Shape;11;p2"/>
          <p:cNvSpPr/>
          <p:nvPr/>
        </p:nvSpPr>
        <p:spPr>
          <a:xfrm>
            <a:off x="8277500" y="5619451"/>
            <a:ext cx="30000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7477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6965-2D7F-4880-A24E-EB75F01A84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255BE3-C0B6-420F-863C-05DF61B629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DCE57-91F8-46D2-B695-990E5B6A5B9C}"/>
              </a:ext>
            </a:extLst>
          </p:cNvPr>
          <p:cNvSpPr>
            <a:spLocks noGrp="1"/>
          </p:cNvSpPr>
          <p:nvPr>
            <p:ph type="dt" sz="half" idx="10"/>
          </p:nvPr>
        </p:nvSpPr>
        <p:spPr/>
        <p:txBody>
          <a:bodyPr/>
          <a:lstStyle/>
          <a:p>
            <a:fld id="{5DA6AEE0-64B7-43F4-A1FF-CB39FCE4F30F}" type="datetimeFigureOut">
              <a:rPr lang="en-US" smtClean="0"/>
              <a:t>9/20/21</a:t>
            </a:fld>
            <a:endParaRPr lang="en-US"/>
          </a:p>
        </p:txBody>
      </p:sp>
      <p:sp>
        <p:nvSpPr>
          <p:cNvPr id="5" name="Footer Placeholder 4">
            <a:extLst>
              <a:ext uri="{FF2B5EF4-FFF2-40B4-BE49-F238E27FC236}">
                <a16:creationId xmlns:a16="http://schemas.microsoft.com/office/drawing/2014/main" id="{A654A045-9AA4-4AE8-954F-408DAA22B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CA683-F4DA-4E62-AF05-0732EB77EEF3}"/>
              </a:ext>
            </a:extLst>
          </p:cNvPr>
          <p:cNvSpPr>
            <a:spLocks noGrp="1"/>
          </p:cNvSpPr>
          <p:nvPr>
            <p:ph type="sldNum" sz="quarter" idx="12"/>
          </p:nvPr>
        </p:nvSpPr>
        <p:spPr/>
        <p:txBody>
          <a:bodyPr/>
          <a:lstStyle/>
          <a:p>
            <a:fld id="{63B1C3D9-C33E-499C-8ADC-74EAC43AA492}" type="slidenum">
              <a:rPr lang="en-US" smtClean="0"/>
              <a:t>‹#›</a:t>
            </a:fld>
            <a:endParaRPr lang="en-US"/>
          </a:p>
        </p:txBody>
      </p:sp>
    </p:spTree>
    <p:extLst>
      <p:ext uri="{BB962C8B-B14F-4D97-AF65-F5344CB8AC3E}">
        <p14:creationId xmlns:p14="http://schemas.microsoft.com/office/powerpoint/2010/main" val="43784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A54B-9C79-495E-AB9A-D884849178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844967-ED78-4CCF-A614-3C1F1A3A43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D8309-8D78-43B4-B149-16EA346154CC}"/>
              </a:ext>
            </a:extLst>
          </p:cNvPr>
          <p:cNvSpPr>
            <a:spLocks noGrp="1"/>
          </p:cNvSpPr>
          <p:nvPr>
            <p:ph type="dt" sz="half" idx="10"/>
          </p:nvPr>
        </p:nvSpPr>
        <p:spPr/>
        <p:txBody>
          <a:bodyPr/>
          <a:lstStyle/>
          <a:p>
            <a:fld id="{5DA6AEE0-64B7-43F4-A1FF-CB39FCE4F30F}" type="datetimeFigureOut">
              <a:rPr lang="en-US" smtClean="0"/>
              <a:t>9/20/21</a:t>
            </a:fld>
            <a:endParaRPr lang="en-US"/>
          </a:p>
        </p:txBody>
      </p:sp>
      <p:sp>
        <p:nvSpPr>
          <p:cNvPr id="5" name="Footer Placeholder 4">
            <a:extLst>
              <a:ext uri="{FF2B5EF4-FFF2-40B4-BE49-F238E27FC236}">
                <a16:creationId xmlns:a16="http://schemas.microsoft.com/office/drawing/2014/main" id="{E126664D-8FFA-46B5-BFA5-6893F2640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2B962-3124-4A39-9F46-B78A483D635C}"/>
              </a:ext>
            </a:extLst>
          </p:cNvPr>
          <p:cNvSpPr>
            <a:spLocks noGrp="1"/>
          </p:cNvSpPr>
          <p:nvPr>
            <p:ph type="sldNum" sz="quarter" idx="12"/>
          </p:nvPr>
        </p:nvSpPr>
        <p:spPr/>
        <p:txBody>
          <a:bodyPr/>
          <a:lstStyle/>
          <a:p>
            <a:fld id="{63B1C3D9-C33E-499C-8ADC-74EAC43AA492}" type="slidenum">
              <a:rPr lang="en-US" smtClean="0"/>
              <a:t>‹#›</a:t>
            </a:fld>
            <a:endParaRPr lang="en-US"/>
          </a:p>
        </p:txBody>
      </p:sp>
    </p:spTree>
    <p:extLst>
      <p:ext uri="{BB962C8B-B14F-4D97-AF65-F5344CB8AC3E}">
        <p14:creationId xmlns:p14="http://schemas.microsoft.com/office/powerpoint/2010/main" val="827286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E7F4-FECB-4736-AA9B-B170DE856B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FEDB5-D1DC-43C0-9D12-3ABDA3B7C82E}"/>
              </a:ext>
            </a:extLst>
          </p:cNvPr>
          <p:cNvSpPr>
            <a:spLocks noGrp="1"/>
          </p:cNvSpPr>
          <p:nvPr>
            <p:ph type="dt" sz="half" idx="10"/>
          </p:nvPr>
        </p:nvSpPr>
        <p:spPr>
          <a:xfrm>
            <a:off x="838200" y="6356350"/>
            <a:ext cx="2743200" cy="365125"/>
          </a:xfrm>
          <a:prstGeom prst="rect">
            <a:avLst/>
          </a:prstGeom>
        </p:spPr>
        <p:txBody>
          <a:bodyPr/>
          <a:lstStyle/>
          <a:p>
            <a:fld id="{5DA6AEE0-64B7-43F4-A1FF-CB39FCE4F30F}" type="datetimeFigureOut">
              <a:rPr lang="en-US" smtClean="0"/>
              <a:t>9/20/21</a:t>
            </a:fld>
            <a:endParaRPr lang="en-US"/>
          </a:p>
        </p:txBody>
      </p:sp>
      <p:sp>
        <p:nvSpPr>
          <p:cNvPr id="4" name="Footer Placeholder 3">
            <a:extLst>
              <a:ext uri="{FF2B5EF4-FFF2-40B4-BE49-F238E27FC236}">
                <a16:creationId xmlns:a16="http://schemas.microsoft.com/office/drawing/2014/main" id="{C9F365B8-2407-4E5E-A7AB-95CF32E1AB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ABDAB5D-7DBA-49F3-B676-E4C10B89F77D}"/>
              </a:ext>
            </a:extLst>
          </p:cNvPr>
          <p:cNvSpPr>
            <a:spLocks noGrp="1"/>
          </p:cNvSpPr>
          <p:nvPr>
            <p:ph type="sldNum" sz="quarter" idx="12"/>
          </p:nvPr>
        </p:nvSpPr>
        <p:spPr/>
        <p:txBody>
          <a:bodyPr/>
          <a:lstStyle/>
          <a:p>
            <a:fld id="{63B1C3D9-C33E-499C-8ADC-74EAC43AA492}" type="slidenum">
              <a:rPr lang="en-US" smtClean="0"/>
              <a:t>‹#›</a:t>
            </a:fld>
            <a:endParaRPr lang="en-US"/>
          </a:p>
        </p:txBody>
      </p:sp>
    </p:spTree>
    <p:extLst>
      <p:ext uri="{BB962C8B-B14F-4D97-AF65-F5344CB8AC3E}">
        <p14:creationId xmlns:p14="http://schemas.microsoft.com/office/powerpoint/2010/main" val="1193756147"/>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4EAA-725D-4487-8625-11103C37BF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32CD7F-7F24-4415-93CF-9B1EA1142C63}"/>
              </a:ext>
            </a:extLst>
          </p:cNvPr>
          <p:cNvSpPr>
            <a:spLocks noGrp="1"/>
          </p:cNvSpPr>
          <p:nvPr>
            <p:ph type="dt" sz="half" idx="10"/>
          </p:nvPr>
        </p:nvSpPr>
        <p:spPr>
          <a:xfrm>
            <a:off x="838200" y="6356350"/>
            <a:ext cx="2743200" cy="365125"/>
          </a:xfrm>
          <a:prstGeom prst="rect">
            <a:avLst/>
          </a:prstGeom>
        </p:spPr>
        <p:txBody>
          <a:bodyPr/>
          <a:lstStyle/>
          <a:p>
            <a:fld id="{5DA6AEE0-64B7-43F4-A1FF-CB39FCE4F30F}" type="datetimeFigureOut">
              <a:rPr lang="en-US" smtClean="0"/>
              <a:t>9/20/21</a:t>
            </a:fld>
            <a:endParaRPr lang="en-US"/>
          </a:p>
        </p:txBody>
      </p:sp>
      <p:sp>
        <p:nvSpPr>
          <p:cNvPr id="4" name="Footer Placeholder 3">
            <a:extLst>
              <a:ext uri="{FF2B5EF4-FFF2-40B4-BE49-F238E27FC236}">
                <a16:creationId xmlns:a16="http://schemas.microsoft.com/office/drawing/2014/main" id="{C5CA1152-D1A2-40E8-882F-4811168A8C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49E9013-364B-40E6-B7ED-BD1DBF4F858E}"/>
              </a:ext>
            </a:extLst>
          </p:cNvPr>
          <p:cNvSpPr>
            <a:spLocks noGrp="1"/>
          </p:cNvSpPr>
          <p:nvPr>
            <p:ph type="sldNum" sz="quarter" idx="12"/>
          </p:nvPr>
        </p:nvSpPr>
        <p:spPr/>
        <p:txBody>
          <a:bodyPr/>
          <a:lstStyle/>
          <a:p>
            <a:fld id="{63B1C3D9-C33E-499C-8ADC-74EAC43AA492}" type="slidenum">
              <a:rPr lang="en-US" smtClean="0"/>
              <a:t>‹#›</a:t>
            </a:fld>
            <a:endParaRPr lang="en-US"/>
          </a:p>
        </p:txBody>
      </p:sp>
    </p:spTree>
    <p:extLst>
      <p:ext uri="{BB962C8B-B14F-4D97-AF65-F5344CB8AC3E}">
        <p14:creationId xmlns:p14="http://schemas.microsoft.com/office/powerpoint/2010/main" val="3446266574"/>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7574133" y="0"/>
            <a:ext cx="4617600" cy="6858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txBox="1">
            <a:spLocks noGrp="1"/>
          </p:cNvSpPr>
          <p:nvPr>
            <p:ph type="ctrTitle"/>
          </p:nvPr>
        </p:nvSpPr>
        <p:spPr>
          <a:xfrm>
            <a:off x="914400" y="3863725"/>
            <a:ext cx="6007200" cy="19104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5333">
                <a:solidFill>
                  <a:srgbClr val="FFFFFF"/>
                </a:solidFill>
              </a:defRPr>
            </a:lvl1pPr>
            <a:lvl2pPr lvl="1" algn="ctr" rtl="0">
              <a:spcBef>
                <a:spcPts val="0"/>
              </a:spcBef>
              <a:spcAft>
                <a:spcPts val="0"/>
              </a:spcAft>
              <a:buClr>
                <a:srgbClr val="FFFFFF"/>
              </a:buClr>
              <a:buSzPts val="4800"/>
              <a:buNone/>
              <a:defRPr sz="6400">
                <a:solidFill>
                  <a:srgbClr val="FFFFFF"/>
                </a:solidFill>
              </a:defRPr>
            </a:lvl2pPr>
            <a:lvl3pPr lvl="2" algn="ctr" rtl="0">
              <a:spcBef>
                <a:spcPts val="0"/>
              </a:spcBef>
              <a:spcAft>
                <a:spcPts val="0"/>
              </a:spcAft>
              <a:buClr>
                <a:srgbClr val="FFFFFF"/>
              </a:buClr>
              <a:buSzPts val="4800"/>
              <a:buNone/>
              <a:defRPr sz="6400">
                <a:solidFill>
                  <a:srgbClr val="FFFFFF"/>
                </a:solidFill>
              </a:defRPr>
            </a:lvl3pPr>
            <a:lvl4pPr lvl="3" algn="ctr" rtl="0">
              <a:spcBef>
                <a:spcPts val="0"/>
              </a:spcBef>
              <a:spcAft>
                <a:spcPts val="0"/>
              </a:spcAft>
              <a:buClr>
                <a:srgbClr val="FFFFFF"/>
              </a:buClr>
              <a:buSzPts val="4800"/>
              <a:buNone/>
              <a:defRPr sz="6400">
                <a:solidFill>
                  <a:srgbClr val="FFFFFF"/>
                </a:solidFill>
              </a:defRPr>
            </a:lvl4pPr>
            <a:lvl5pPr lvl="4" algn="ctr" rtl="0">
              <a:spcBef>
                <a:spcPts val="0"/>
              </a:spcBef>
              <a:spcAft>
                <a:spcPts val="0"/>
              </a:spcAft>
              <a:buClr>
                <a:srgbClr val="FFFFFF"/>
              </a:buClr>
              <a:buSzPts val="4800"/>
              <a:buNone/>
              <a:defRPr sz="6400">
                <a:solidFill>
                  <a:srgbClr val="FFFFFF"/>
                </a:solidFill>
              </a:defRPr>
            </a:lvl5pPr>
            <a:lvl6pPr lvl="5" algn="ctr" rtl="0">
              <a:spcBef>
                <a:spcPts val="0"/>
              </a:spcBef>
              <a:spcAft>
                <a:spcPts val="0"/>
              </a:spcAft>
              <a:buClr>
                <a:srgbClr val="FFFFFF"/>
              </a:buClr>
              <a:buSzPts val="4800"/>
              <a:buNone/>
              <a:defRPr sz="6400">
                <a:solidFill>
                  <a:srgbClr val="FFFFFF"/>
                </a:solidFill>
              </a:defRPr>
            </a:lvl6pPr>
            <a:lvl7pPr lvl="6" algn="ctr" rtl="0">
              <a:spcBef>
                <a:spcPts val="0"/>
              </a:spcBef>
              <a:spcAft>
                <a:spcPts val="0"/>
              </a:spcAft>
              <a:buClr>
                <a:srgbClr val="FFFFFF"/>
              </a:buClr>
              <a:buSzPts val="4800"/>
              <a:buNone/>
              <a:defRPr sz="6400">
                <a:solidFill>
                  <a:srgbClr val="FFFFFF"/>
                </a:solidFill>
              </a:defRPr>
            </a:lvl7pPr>
            <a:lvl8pPr lvl="7" algn="ctr" rtl="0">
              <a:spcBef>
                <a:spcPts val="0"/>
              </a:spcBef>
              <a:spcAft>
                <a:spcPts val="0"/>
              </a:spcAft>
              <a:buClr>
                <a:srgbClr val="FFFFFF"/>
              </a:buClr>
              <a:buSzPts val="4800"/>
              <a:buNone/>
              <a:defRPr sz="6400">
                <a:solidFill>
                  <a:srgbClr val="FFFFFF"/>
                </a:solidFill>
              </a:defRPr>
            </a:lvl8pPr>
            <a:lvl9pPr lvl="8" algn="ctr" rtl="0">
              <a:spcBef>
                <a:spcPts val="0"/>
              </a:spcBef>
              <a:spcAft>
                <a:spcPts val="0"/>
              </a:spcAft>
              <a:buClr>
                <a:srgbClr val="FFFFFF"/>
              </a:buClr>
              <a:buSzPts val="4800"/>
              <a:buNone/>
              <a:defRPr sz="6400">
                <a:solidFill>
                  <a:srgbClr val="FFFFFF"/>
                </a:solidFill>
              </a:defRPr>
            </a:lvl9pPr>
          </a:lstStyle>
          <a:p>
            <a:r>
              <a:rPr lang="en-US"/>
              <a:t>Click to edit Master title style</a:t>
            </a:r>
            <a:endParaRPr/>
          </a:p>
        </p:txBody>
      </p:sp>
      <p:sp>
        <p:nvSpPr>
          <p:cNvPr id="15" name="Google Shape;15;p3"/>
          <p:cNvSpPr txBox="1">
            <a:spLocks noGrp="1"/>
          </p:cNvSpPr>
          <p:nvPr>
            <p:ph type="subTitle" idx="1"/>
          </p:nvPr>
        </p:nvSpPr>
        <p:spPr>
          <a:xfrm>
            <a:off x="8134800" y="3817852"/>
            <a:ext cx="3262000" cy="19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2200"/>
              <a:buNone/>
              <a:defRPr sz="2933">
                <a:solidFill>
                  <a:schemeClr val="accent4"/>
                </a:solidFill>
              </a:defRPr>
            </a:lvl1pPr>
            <a:lvl2pPr lvl="1" rtl="0">
              <a:spcBef>
                <a:spcPts val="0"/>
              </a:spcBef>
              <a:spcAft>
                <a:spcPts val="0"/>
              </a:spcAft>
              <a:buClr>
                <a:schemeClr val="accent4"/>
              </a:buClr>
              <a:buSzPts val="2200"/>
              <a:buNone/>
              <a:defRPr sz="2933">
                <a:solidFill>
                  <a:schemeClr val="accent4"/>
                </a:solidFill>
              </a:defRPr>
            </a:lvl2pPr>
            <a:lvl3pPr lvl="2" rtl="0">
              <a:spcBef>
                <a:spcPts val="0"/>
              </a:spcBef>
              <a:spcAft>
                <a:spcPts val="0"/>
              </a:spcAft>
              <a:buClr>
                <a:schemeClr val="accent4"/>
              </a:buClr>
              <a:buSzPts val="2200"/>
              <a:buNone/>
              <a:defRPr sz="2933">
                <a:solidFill>
                  <a:schemeClr val="accent4"/>
                </a:solidFill>
              </a:defRPr>
            </a:lvl3pPr>
            <a:lvl4pPr lvl="3" rtl="0">
              <a:spcBef>
                <a:spcPts val="0"/>
              </a:spcBef>
              <a:spcAft>
                <a:spcPts val="0"/>
              </a:spcAft>
              <a:buClr>
                <a:schemeClr val="accent4"/>
              </a:buClr>
              <a:buSzPts val="2200"/>
              <a:buNone/>
              <a:defRPr sz="2933">
                <a:solidFill>
                  <a:schemeClr val="accent4"/>
                </a:solidFill>
              </a:defRPr>
            </a:lvl4pPr>
            <a:lvl5pPr lvl="4" rtl="0">
              <a:spcBef>
                <a:spcPts val="0"/>
              </a:spcBef>
              <a:spcAft>
                <a:spcPts val="0"/>
              </a:spcAft>
              <a:buClr>
                <a:schemeClr val="accent4"/>
              </a:buClr>
              <a:buSzPts val="2200"/>
              <a:buNone/>
              <a:defRPr sz="2933">
                <a:solidFill>
                  <a:schemeClr val="accent4"/>
                </a:solidFill>
              </a:defRPr>
            </a:lvl5pPr>
            <a:lvl6pPr lvl="5" rtl="0">
              <a:spcBef>
                <a:spcPts val="0"/>
              </a:spcBef>
              <a:spcAft>
                <a:spcPts val="0"/>
              </a:spcAft>
              <a:buClr>
                <a:schemeClr val="accent4"/>
              </a:buClr>
              <a:buSzPts val="2200"/>
              <a:buNone/>
              <a:defRPr sz="2933">
                <a:solidFill>
                  <a:schemeClr val="accent4"/>
                </a:solidFill>
              </a:defRPr>
            </a:lvl6pPr>
            <a:lvl7pPr lvl="6" rtl="0">
              <a:spcBef>
                <a:spcPts val="0"/>
              </a:spcBef>
              <a:spcAft>
                <a:spcPts val="0"/>
              </a:spcAft>
              <a:buClr>
                <a:schemeClr val="accent4"/>
              </a:buClr>
              <a:buSzPts val="2200"/>
              <a:buNone/>
              <a:defRPr sz="2933">
                <a:solidFill>
                  <a:schemeClr val="accent4"/>
                </a:solidFill>
              </a:defRPr>
            </a:lvl7pPr>
            <a:lvl8pPr lvl="7" rtl="0">
              <a:spcBef>
                <a:spcPts val="0"/>
              </a:spcBef>
              <a:spcAft>
                <a:spcPts val="0"/>
              </a:spcAft>
              <a:buClr>
                <a:schemeClr val="accent4"/>
              </a:buClr>
              <a:buSzPts val="2200"/>
              <a:buNone/>
              <a:defRPr sz="2933">
                <a:solidFill>
                  <a:schemeClr val="accent4"/>
                </a:solidFill>
              </a:defRPr>
            </a:lvl8pPr>
            <a:lvl9pPr lvl="8" rtl="0">
              <a:spcBef>
                <a:spcPts val="0"/>
              </a:spcBef>
              <a:spcAft>
                <a:spcPts val="0"/>
              </a:spcAft>
              <a:buClr>
                <a:schemeClr val="accent4"/>
              </a:buClr>
              <a:buSzPts val="2200"/>
              <a:buNone/>
              <a:defRPr sz="2933">
                <a:solidFill>
                  <a:schemeClr val="accent4"/>
                </a:solidFill>
              </a:defRPr>
            </a:lvl9pPr>
          </a:lstStyle>
          <a:p>
            <a:r>
              <a:rPr lang="en-US"/>
              <a:t>Click to edit Master subtitle style</a:t>
            </a:r>
            <a:endParaRPr/>
          </a:p>
        </p:txBody>
      </p:sp>
      <p:sp>
        <p:nvSpPr>
          <p:cNvPr id="16" name="Google Shape;16;p3"/>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267672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
        <p:cNvGrpSpPr/>
        <p:nvPr/>
      </p:nvGrpSpPr>
      <p:grpSpPr>
        <a:xfrm>
          <a:off x="0" y="0"/>
          <a:ext cx="0" cy="0"/>
          <a:chOff x="0" y="0"/>
          <a:chExt cx="0" cy="0"/>
        </a:xfrm>
      </p:grpSpPr>
      <p:sp>
        <p:nvSpPr>
          <p:cNvPr id="18" name="Google Shape;18;p4"/>
          <p:cNvSpPr/>
          <p:nvPr/>
        </p:nvSpPr>
        <p:spPr>
          <a:xfrm>
            <a:off x="0" y="0"/>
            <a:ext cx="36904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4"/>
          <p:cNvSpPr txBox="1">
            <a:spLocks noGrp="1"/>
          </p:cNvSpPr>
          <p:nvPr>
            <p:ph type="body" idx="1"/>
          </p:nvPr>
        </p:nvSpPr>
        <p:spPr>
          <a:xfrm>
            <a:off x="4220312" y="1528067"/>
            <a:ext cx="6412000" cy="43352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SzPts val="3000"/>
              <a:buChar char="▣"/>
              <a:defRPr sz="4000"/>
            </a:lvl1pPr>
            <a:lvl2pPr marL="1219170" lvl="1" indent="-558786" rtl="0">
              <a:spcBef>
                <a:spcPts val="0"/>
              </a:spcBef>
              <a:spcAft>
                <a:spcPts val="0"/>
              </a:spcAft>
              <a:buSzPts val="3000"/>
              <a:buChar char="□"/>
              <a:defRPr sz="4000"/>
            </a:lvl2pPr>
            <a:lvl3pPr marL="1828754" lvl="2" indent="-558786" rtl="0">
              <a:spcBef>
                <a:spcPts val="0"/>
              </a:spcBef>
              <a:spcAft>
                <a:spcPts val="0"/>
              </a:spcAft>
              <a:buSzPts val="3000"/>
              <a:buChar char="■"/>
              <a:defRPr sz="4000"/>
            </a:lvl3pPr>
            <a:lvl4pPr marL="2438339" lvl="3" indent="-558786" rtl="0">
              <a:spcBef>
                <a:spcPts val="0"/>
              </a:spcBef>
              <a:spcAft>
                <a:spcPts val="0"/>
              </a:spcAft>
              <a:buSzPts val="3000"/>
              <a:buChar char="●"/>
              <a:defRPr sz="4000"/>
            </a:lvl4pPr>
            <a:lvl5pPr marL="3047924" lvl="4" indent="-558786" rtl="0">
              <a:spcBef>
                <a:spcPts val="0"/>
              </a:spcBef>
              <a:spcAft>
                <a:spcPts val="0"/>
              </a:spcAft>
              <a:buSzPts val="3000"/>
              <a:buChar char="○"/>
              <a:defRPr sz="4000"/>
            </a:lvl5pPr>
            <a:lvl6pPr marL="3657509" lvl="5" indent="-558786" rtl="0">
              <a:spcBef>
                <a:spcPts val="0"/>
              </a:spcBef>
              <a:spcAft>
                <a:spcPts val="0"/>
              </a:spcAft>
              <a:buSzPts val="3000"/>
              <a:buChar char="■"/>
              <a:defRPr sz="4000"/>
            </a:lvl6pPr>
            <a:lvl7pPr marL="4267093" lvl="6" indent="-558786" rtl="0">
              <a:spcBef>
                <a:spcPts val="0"/>
              </a:spcBef>
              <a:spcAft>
                <a:spcPts val="0"/>
              </a:spcAft>
              <a:buSzPts val="3000"/>
              <a:buChar char="●"/>
              <a:defRPr sz="4000"/>
            </a:lvl7pPr>
            <a:lvl8pPr marL="4876678" lvl="7" indent="-558786" rtl="0">
              <a:spcBef>
                <a:spcPts val="0"/>
              </a:spcBef>
              <a:spcAft>
                <a:spcPts val="0"/>
              </a:spcAft>
              <a:buSzPts val="3000"/>
              <a:buChar char="○"/>
              <a:defRPr sz="4000"/>
            </a:lvl8pPr>
            <a:lvl9pPr marL="5486263" lvl="8" indent="-558786">
              <a:spcBef>
                <a:spcPts val="0"/>
              </a:spcBef>
              <a:spcAft>
                <a:spcPts val="0"/>
              </a:spcAft>
              <a:buSzPts val="3000"/>
              <a:buChar char="■"/>
              <a:defRPr sz="4000"/>
            </a:lvl9pPr>
          </a:lstStyle>
          <a:p>
            <a:pPr lvl="0"/>
            <a:r>
              <a:rPr lang="en-US"/>
              <a:t>Click to edit Master text styles</a:t>
            </a:r>
          </a:p>
        </p:txBody>
      </p:sp>
      <p:grpSp>
        <p:nvGrpSpPr>
          <p:cNvPr id="20" name="Google Shape;20;p4"/>
          <p:cNvGrpSpPr/>
          <p:nvPr/>
        </p:nvGrpSpPr>
        <p:grpSpPr>
          <a:xfrm>
            <a:off x="1068033" y="1495154"/>
            <a:ext cx="2609600" cy="1229847"/>
            <a:chOff x="801025" y="1190353"/>
            <a:chExt cx="1957200" cy="1229847"/>
          </a:xfrm>
        </p:grpSpPr>
        <p:sp>
          <p:nvSpPr>
            <p:cNvPr id="21" name="Google Shape;21;p4"/>
            <p:cNvSpPr txBox="1"/>
            <p:nvPr/>
          </p:nvSpPr>
          <p:spPr>
            <a:xfrm>
              <a:off x="801025" y="1190353"/>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533" b="1">
                  <a:solidFill>
                    <a:schemeClr val="dk1"/>
                  </a:solidFill>
                </a:rPr>
                <a:t>‘’</a:t>
              </a:r>
              <a:endParaRPr sz="12533" b="1">
                <a:solidFill>
                  <a:schemeClr val="dk1"/>
                </a:solidFill>
              </a:endParaRPr>
            </a:p>
          </p:txBody>
        </p:sp>
        <p:sp>
          <p:nvSpPr>
            <p:cNvPr id="22" name="Google Shape;22;p4"/>
            <p:cNvSpPr/>
            <p:nvPr/>
          </p:nvSpPr>
          <p:spPr>
            <a:xfrm>
              <a:off x="1397400" y="1396000"/>
              <a:ext cx="772200" cy="10242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chemeClr val="dk1"/>
                </a:solidFill>
              </a:endParaRPr>
            </a:p>
          </p:txBody>
        </p:sp>
      </p:grpSp>
      <p:sp>
        <p:nvSpPr>
          <p:cNvPr id="23" name="Google Shape;23;p4"/>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302484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921600" y="203200"/>
            <a:ext cx="10348800" cy="1292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6" name="Google Shape;26;p5"/>
          <p:cNvSpPr txBox="1">
            <a:spLocks noGrp="1"/>
          </p:cNvSpPr>
          <p:nvPr>
            <p:ph type="body" idx="1"/>
          </p:nvPr>
        </p:nvSpPr>
        <p:spPr>
          <a:xfrm>
            <a:off x="921600" y="2014800"/>
            <a:ext cx="10348800" cy="3825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27" name="Google Shape;27;p5"/>
          <p:cNvSpPr/>
          <p:nvPr/>
        </p:nvSpPr>
        <p:spPr>
          <a:xfrm>
            <a:off x="1084364" y="1607788"/>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5"/>
          <p:cNvSpPr/>
          <p:nvPr/>
        </p:nvSpPr>
        <p:spPr>
          <a:xfrm>
            <a:off x="0" y="0"/>
            <a:ext cx="1340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5"/>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90575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p:nvPr/>
        </p:nvSpPr>
        <p:spPr>
          <a:xfrm>
            <a:off x="0" y="0"/>
            <a:ext cx="1340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6"/>
          <p:cNvSpPr/>
          <p:nvPr/>
        </p:nvSpPr>
        <p:spPr>
          <a:xfrm>
            <a:off x="1084364" y="1607788"/>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6"/>
          <p:cNvSpPr txBox="1">
            <a:spLocks noGrp="1"/>
          </p:cNvSpPr>
          <p:nvPr>
            <p:ph type="title"/>
          </p:nvPr>
        </p:nvSpPr>
        <p:spPr>
          <a:xfrm>
            <a:off x="921600" y="837500"/>
            <a:ext cx="10348800" cy="65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4" name="Google Shape;34;p6"/>
          <p:cNvSpPr txBox="1">
            <a:spLocks noGrp="1"/>
          </p:cNvSpPr>
          <p:nvPr>
            <p:ph type="body" idx="1"/>
          </p:nvPr>
        </p:nvSpPr>
        <p:spPr>
          <a:xfrm>
            <a:off x="921600" y="1857900"/>
            <a:ext cx="5023200" cy="3890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5" name="Google Shape;35;p6"/>
          <p:cNvSpPr txBox="1">
            <a:spLocks noGrp="1"/>
          </p:cNvSpPr>
          <p:nvPr>
            <p:ph type="body" idx="2"/>
          </p:nvPr>
        </p:nvSpPr>
        <p:spPr>
          <a:xfrm>
            <a:off x="6247333" y="1857900"/>
            <a:ext cx="5023200" cy="3890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6" name="Google Shape;36;p6"/>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91867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7"/>
        <p:cNvGrpSpPr/>
        <p:nvPr/>
      </p:nvGrpSpPr>
      <p:grpSpPr>
        <a:xfrm>
          <a:off x="0" y="0"/>
          <a:ext cx="0" cy="0"/>
          <a:chOff x="0" y="0"/>
          <a:chExt cx="0" cy="0"/>
        </a:xfrm>
      </p:grpSpPr>
      <p:sp>
        <p:nvSpPr>
          <p:cNvPr id="38" name="Google Shape;38;p7"/>
          <p:cNvSpPr/>
          <p:nvPr/>
        </p:nvSpPr>
        <p:spPr>
          <a:xfrm>
            <a:off x="0" y="0"/>
            <a:ext cx="1340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7"/>
          <p:cNvSpPr/>
          <p:nvPr/>
        </p:nvSpPr>
        <p:spPr>
          <a:xfrm>
            <a:off x="1084364" y="1607788"/>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7"/>
          <p:cNvSpPr txBox="1">
            <a:spLocks noGrp="1"/>
          </p:cNvSpPr>
          <p:nvPr>
            <p:ph type="title"/>
          </p:nvPr>
        </p:nvSpPr>
        <p:spPr>
          <a:xfrm>
            <a:off x="921600" y="837500"/>
            <a:ext cx="10348800" cy="658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1" name="Google Shape;41;p7"/>
          <p:cNvSpPr txBox="1">
            <a:spLocks noGrp="1"/>
          </p:cNvSpPr>
          <p:nvPr>
            <p:ph type="body" idx="1"/>
          </p:nvPr>
        </p:nvSpPr>
        <p:spPr>
          <a:xfrm>
            <a:off x="921600" y="1857900"/>
            <a:ext cx="3335600" cy="3985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2" name="Google Shape;42;p7"/>
          <p:cNvSpPr txBox="1">
            <a:spLocks noGrp="1"/>
          </p:cNvSpPr>
          <p:nvPr>
            <p:ph type="body" idx="2"/>
          </p:nvPr>
        </p:nvSpPr>
        <p:spPr>
          <a:xfrm>
            <a:off x="4428117" y="1857900"/>
            <a:ext cx="3335600" cy="3985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3" name="Google Shape;43;p7"/>
          <p:cNvSpPr txBox="1">
            <a:spLocks noGrp="1"/>
          </p:cNvSpPr>
          <p:nvPr>
            <p:ph type="body" idx="3"/>
          </p:nvPr>
        </p:nvSpPr>
        <p:spPr>
          <a:xfrm>
            <a:off x="7934633" y="1857900"/>
            <a:ext cx="3335600" cy="3985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44" name="Google Shape;44;p7"/>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251410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8"/>
          <p:cNvSpPr/>
          <p:nvPr/>
        </p:nvSpPr>
        <p:spPr>
          <a:xfrm>
            <a:off x="0" y="0"/>
            <a:ext cx="134000" cy="6858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8"/>
          <p:cNvSpPr/>
          <p:nvPr/>
        </p:nvSpPr>
        <p:spPr>
          <a:xfrm>
            <a:off x="1084364" y="1607788"/>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8"/>
          <p:cNvSpPr txBox="1">
            <a:spLocks noGrp="1"/>
          </p:cNvSpPr>
          <p:nvPr>
            <p:ph type="title"/>
          </p:nvPr>
        </p:nvSpPr>
        <p:spPr>
          <a:xfrm>
            <a:off x="921600" y="837500"/>
            <a:ext cx="10348800" cy="658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49" name="Google Shape;49;p8"/>
          <p:cNvSpPr txBox="1">
            <a:spLocks noGrp="1"/>
          </p:cNvSpPr>
          <p:nvPr>
            <p:ph type="sldNum" idx="12"/>
          </p:nvPr>
        </p:nvSpPr>
        <p:spPr>
          <a:xfrm>
            <a:off x="11409033" y="6344577"/>
            <a:ext cx="731600" cy="412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100264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
        <p:cNvGrpSpPr/>
        <p:nvPr/>
      </p:nvGrpSpPr>
      <p:grpSpPr>
        <a:xfrm>
          <a:off x="0" y="0"/>
          <a:ext cx="0" cy="0"/>
          <a:chOff x="0" y="0"/>
          <a:chExt cx="0" cy="0"/>
        </a:xfrm>
      </p:grpSpPr>
      <p:sp>
        <p:nvSpPr>
          <p:cNvPr id="51" name="Google Shape;51;p9"/>
          <p:cNvSpPr txBox="1">
            <a:spLocks noGrp="1"/>
          </p:cNvSpPr>
          <p:nvPr>
            <p:ph type="body" idx="1"/>
          </p:nvPr>
        </p:nvSpPr>
        <p:spPr>
          <a:xfrm>
            <a:off x="609600" y="5678500"/>
            <a:ext cx="10972800" cy="940400"/>
          </a:xfrm>
          <a:prstGeom prst="rect">
            <a:avLst/>
          </a:prstGeom>
        </p:spPr>
        <p:txBody>
          <a:bodyPr spcFirstLastPara="1" wrap="square" lIns="91425" tIns="91425" rIns="91425" bIns="91425" anchor="ctr" anchorCtr="0">
            <a:noAutofit/>
          </a:bodyPr>
          <a:lstStyle>
            <a:lvl1pPr marL="609585" lvl="0" indent="-304792" algn="ctr">
              <a:spcBef>
                <a:spcPts val="480"/>
              </a:spcBef>
              <a:spcAft>
                <a:spcPts val="0"/>
              </a:spcAft>
              <a:buClr>
                <a:schemeClr val="accent4"/>
              </a:buClr>
              <a:buSzPts val="1800"/>
              <a:buNone/>
              <a:defRPr sz="2400">
                <a:solidFill>
                  <a:schemeClr val="accent4"/>
                </a:solidFill>
              </a:defRPr>
            </a:lvl1pPr>
          </a:lstStyle>
          <a:p>
            <a:pPr lvl="0"/>
            <a:r>
              <a:rPr lang="en-US"/>
              <a:t>Click to edit Master text styles</a:t>
            </a:r>
          </a:p>
        </p:txBody>
      </p:sp>
      <p:sp>
        <p:nvSpPr>
          <p:cNvPr id="52" name="Google Shape;52;p9"/>
          <p:cNvSpPr/>
          <p:nvPr/>
        </p:nvSpPr>
        <p:spPr>
          <a:xfrm>
            <a:off x="5073597" y="5616989"/>
            <a:ext cx="2044800" cy="137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9"/>
          <p:cNvSpPr/>
          <p:nvPr/>
        </p:nvSpPr>
        <p:spPr>
          <a:xfrm>
            <a:off x="-5" y="6720300"/>
            <a:ext cx="12192000" cy="13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9"/>
          <p:cNvSpPr txBox="1">
            <a:spLocks noGrp="1"/>
          </p:cNvSpPr>
          <p:nvPr>
            <p:ph type="sldNum" idx="12"/>
          </p:nvPr>
        </p:nvSpPr>
        <p:spPr>
          <a:xfrm>
            <a:off x="5730200" y="6369977"/>
            <a:ext cx="731600" cy="412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80455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0"/>
          <p:cNvSpPr/>
          <p:nvPr/>
        </p:nvSpPr>
        <p:spPr>
          <a:xfrm>
            <a:off x="-5" y="6720300"/>
            <a:ext cx="12192000" cy="137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10"/>
          <p:cNvSpPr txBox="1">
            <a:spLocks noGrp="1"/>
          </p:cNvSpPr>
          <p:nvPr>
            <p:ph type="sldNum" idx="12"/>
          </p:nvPr>
        </p:nvSpPr>
        <p:spPr>
          <a:xfrm>
            <a:off x="5730200" y="6369977"/>
            <a:ext cx="731600" cy="412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276794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1600" y="837500"/>
            <a:ext cx="10348800" cy="658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21600" y="2014800"/>
            <a:ext cx="10348800" cy="3825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409033" y="6344577"/>
            <a:ext cx="731600" cy="412000"/>
          </a:xfrm>
          <a:prstGeom prst="rect">
            <a:avLst/>
          </a:prstGeom>
          <a:noFill/>
          <a:ln>
            <a:noFill/>
          </a:ln>
        </p:spPr>
        <p:txBody>
          <a:bodyPr spcFirstLastPara="1" wrap="square" lIns="91425" tIns="91425" rIns="91425" bIns="91425" anchor="t" anchorCtr="0">
            <a:noAutofit/>
          </a:bodyPr>
          <a:lstStyle>
            <a:lvl1pPr lvl="0" algn="r">
              <a:buNone/>
              <a:defRPr sz="1600" b="1">
                <a:solidFill>
                  <a:schemeClr val="accent1"/>
                </a:solidFill>
                <a:latin typeface="Montserrat"/>
                <a:ea typeface="Montserrat"/>
                <a:cs typeface="Montserrat"/>
                <a:sym typeface="Montserrat"/>
              </a:defRPr>
            </a:lvl1pPr>
            <a:lvl2pPr lvl="1" algn="r">
              <a:buNone/>
              <a:defRPr sz="1600" b="1">
                <a:solidFill>
                  <a:schemeClr val="accent1"/>
                </a:solidFill>
                <a:latin typeface="Montserrat"/>
                <a:ea typeface="Montserrat"/>
                <a:cs typeface="Montserrat"/>
                <a:sym typeface="Montserrat"/>
              </a:defRPr>
            </a:lvl2pPr>
            <a:lvl3pPr lvl="2" algn="r">
              <a:buNone/>
              <a:defRPr sz="1600" b="1">
                <a:solidFill>
                  <a:schemeClr val="accent1"/>
                </a:solidFill>
                <a:latin typeface="Montserrat"/>
                <a:ea typeface="Montserrat"/>
                <a:cs typeface="Montserrat"/>
                <a:sym typeface="Montserrat"/>
              </a:defRPr>
            </a:lvl3pPr>
            <a:lvl4pPr lvl="3" algn="r">
              <a:buNone/>
              <a:defRPr sz="1600" b="1">
                <a:solidFill>
                  <a:schemeClr val="accent1"/>
                </a:solidFill>
                <a:latin typeface="Montserrat"/>
                <a:ea typeface="Montserrat"/>
                <a:cs typeface="Montserrat"/>
                <a:sym typeface="Montserrat"/>
              </a:defRPr>
            </a:lvl4pPr>
            <a:lvl5pPr lvl="4" algn="r">
              <a:buNone/>
              <a:defRPr sz="1600" b="1">
                <a:solidFill>
                  <a:schemeClr val="accent1"/>
                </a:solidFill>
                <a:latin typeface="Montserrat"/>
                <a:ea typeface="Montserrat"/>
                <a:cs typeface="Montserrat"/>
                <a:sym typeface="Montserrat"/>
              </a:defRPr>
            </a:lvl5pPr>
            <a:lvl6pPr lvl="5" algn="r">
              <a:buNone/>
              <a:defRPr sz="1600" b="1">
                <a:solidFill>
                  <a:schemeClr val="accent1"/>
                </a:solidFill>
                <a:latin typeface="Montserrat"/>
                <a:ea typeface="Montserrat"/>
                <a:cs typeface="Montserrat"/>
                <a:sym typeface="Montserrat"/>
              </a:defRPr>
            </a:lvl6pPr>
            <a:lvl7pPr lvl="6" algn="r">
              <a:buNone/>
              <a:defRPr sz="1600" b="1">
                <a:solidFill>
                  <a:schemeClr val="accent1"/>
                </a:solidFill>
                <a:latin typeface="Montserrat"/>
                <a:ea typeface="Montserrat"/>
                <a:cs typeface="Montserrat"/>
                <a:sym typeface="Montserrat"/>
              </a:defRPr>
            </a:lvl7pPr>
            <a:lvl8pPr lvl="7" algn="r">
              <a:buNone/>
              <a:defRPr sz="1600" b="1">
                <a:solidFill>
                  <a:schemeClr val="accent1"/>
                </a:solidFill>
                <a:latin typeface="Montserrat"/>
                <a:ea typeface="Montserrat"/>
                <a:cs typeface="Montserrat"/>
                <a:sym typeface="Montserrat"/>
              </a:defRPr>
            </a:lvl8pPr>
            <a:lvl9pPr lvl="8" algn="r">
              <a:buNone/>
              <a:defRPr sz="1600" b="1">
                <a:solidFill>
                  <a:schemeClr val="accent1"/>
                </a:solidFill>
                <a:latin typeface="Montserrat"/>
                <a:ea typeface="Montserrat"/>
                <a:cs typeface="Montserrat"/>
                <a:sym typeface="Montserrat"/>
              </a:defRPr>
            </a:lvl9pPr>
          </a:lstStyle>
          <a:p>
            <a:fld id="{63B1C3D9-C33E-499C-8ADC-74EAC43AA492}" type="slidenum">
              <a:rPr lang="en-US" smtClean="0"/>
              <a:t>‹#›</a:t>
            </a:fld>
            <a:endParaRPr lang="en-US"/>
          </a:p>
        </p:txBody>
      </p:sp>
    </p:spTree>
    <p:extLst>
      <p:ext uri="{BB962C8B-B14F-4D97-AF65-F5344CB8AC3E}">
        <p14:creationId xmlns:p14="http://schemas.microsoft.com/office/powerpoint/2010/main" val="6208687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hiny.rstudio.com/tutoria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hyperlink" Target="https://rstudio.github.io/shinydashboard/index.html" TargetMode="External"/><Relationship Id="rId4" Type="http://schemas.openxmlformats.org/officeDocument/2006/relationships/hyperlink" Target="https://www.rstudio.com/resources/shiny-dev-con-201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comments" Target="../comments/commen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756130-6631-4432-AF40-A99B9C69382C}"/>
              </a:ext>
            </a:extLst>
          </p:cNvPr>
          <p:cNvSpPr>
            <a:spLocks noGrp="1"/>
          </p:cNvSpPr>
          <p:nvPr>
            <p:ph type="ctrTitle"/>
          </p:nvPr>
        </p:nvSpPr>
        <p:spPr/>
        <p:txBody>
          <a:bodyPr/>
          <a:lstStyle/>
          <a:p>
            <a:r>
              <a:rPr lang="en-US" dirty="0"/>
              <a:t>R Shiny</a:t>
            </a:r>
            <a:br>
              <a:rPr lang="en-US" dirty="0"/>
            </a:br>
            <a:r>
              <a:rPr lang="en-US" sz="1800" dirty="0" err="1">
                <a:solidFill>
                  <a:schemeClr val="bg1">
                    <a:lumMod val="50000"/>
                  </a:schemeClr>
                </a:solidFill>
              </a:rPr>
              <a:t>noRth</a:t>
            </a:r>
            <a:r>
              <a:rPr lang="en-US" sz="1800" dirty="0">
                <a:solidFill>
                  <a:schemeClr val="bg1">
                    <a:lumMod val="50000"/>
                  </a:schemeClr>
                </a:solidFill>
              </a:rPr>
              <a:t> 2021</a:t>
            </a:r>
            <a:br>
              <a:rPr lang="en-US" sz="1800" dirty="0">
                <a:solidFill>
                  <a:schemeClr val="bg1">
                    <a:lumMod val="50000"/>
                  </a:schemeClr>
                </a:solidFill>
              </a:rPr>
            </a:br>
            <a:r>
              <a:rPr lang="en-US" sz="1800" dirty="0">
                <a:solidFill>
                  <a:schemeClr val="bg1">
                    <a:lumMod val="50000"/>
                  </a:schemeClr>
                </a:solidFill>
              </a:rPr>
              <a:t>Fiona Lodge</a:t>
            </a:r>
          </a:p>
        </p:txBody>
      </p:sp>
    </p:spTree>
    <p:extLst>
      <p:ext uri="{BB962C8B-B14F-4D97-AF65-F5344CB8AC3E}">
        <p14:creationId xmlns:p14="http://schemas.microsoft.com/office/powerpoint/2010/main" val="55595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i="1" dirty="0"/>
              <a:t>Server functions do not need to be written with reactive inputs, and it’s preferably not to.  Here, a function takes in the data and checks for the Review and Salesperson column.  The path is reactive within the context of the server.  </a:t>
            </a:r>
            <a:endParaRPr lang="en-US" sz="2000" dirty="0"/>
          </a:p>
        </p:txBody>
      </p:sp>
      <p:sp>
        <p:nvSpPr>
          <p:cNvPr id="6" name="TextBox 5"/>
          <p:cNvSpPr txBox="1"/>
          <p:nvPr/>
        </p:nvSpPr>
        <p:spPr>
          <a:xfrm>
            <a:off x="921600" y="5455931"/>
            <a:ext cx="933080" cy="307777"/>
          </a:xfrm>
          <a:prstGeom prst="rect">
            <a:avLst/>
          </a:prstGeom>
          <a:noFill/>
        </p:spPr>
        <p:txBody>
          <a:bodyPr wrap="square" rtlCol="0">
            <a:spAutoFit/>
          </a:bodyPr>
          <a:lstStyle/>
          <a:p>
            <a:r>
              <a:rPr lang="en-US" b="1" i="1" dirty="0">
                <a:solidFill>
                  <a:schemeClr val="accent2"/>
                </a:solidFill>
              </a:rPr>
              <a:t>SERVER</a:t>
            </a:r>
          </a:p>
        </p:txBody>
      </p:sp>
      <p:pic>
        <p:nvPicPr>
          <p:cNvPr id="3" name="Picture 2"/>
          <p:cNvPicPr>
            <a:picLocks noChangeAspect="1"/>
          </p:cNvPicPr>
          <p:nvPr/>
        </p:nvPicPr>
        <p:blipFill>
          <a:blip r:embed="rId2"/>
          <a:stretch>
            <a:fillRect/>
          </a:stretch>
        </p:blipFill>
        <p:spPr>
          <a:xfrm>
            <a:off x="1988293" y="1973698"/>
            <a:ext cx="5763429" cy="2629267"/>
          </a:xfrm>
          <a:prstGeom prst="rect">
            <a:avLst/>
          </a:prstGeom>
        </p:spPr>
      </p:pic>
      <p:pic>
        <p:nvPicPr>
          <p:cNvPr id="5" name="Picture 4"/>
          <p:cNvPicPr>
            <a:picLocks noChangeAspect="1"/>
          </p:cNvPicPr>
          <p:nvPr/>
        </p:nvPicPr>
        <p:blipFill>
          <a:blip r:embed="rId3"/>
          <a:stretch>
            <a:fillRect/>
          </a:stretch>
        </p:blipFill>
        <p:spPr>
          <a:xfrm>
            <a:off x="1988293" y="4990609"/>
            <a:ext cx="4763165" cy="1238423"/>
          </a:xfrm>
          <a:prstGeom prst="rect">
            <a:avLst/>
          </a:prstGeom>
        </p:spPr>
      </p:pic>
      <p:sp>
        <p:nvSpPr>
          <p:cNvPr id="12" name="TextBox 11"/>
          <p:cNvSpPr txBox="1"/>
          <p:nvPr/>
        </p:nvSpPr>
        <p:spPr>
          <a:xfrm>
            <a:off x="1109226" y="2980554"/>
            <a:ext cx="933080" cy="738664"/>
          </a:xfrm>
          <a:prstGeom prst="rect">
            <a:avLst/>
          </a:prstGeom>
          <a:noFill/>
        </p:spPr>
        <p:txBody>
          <a:bodyPr wrap="square" rtlCol="0">
            <a:spAutoFit/>
          </a:bodyPr>
          <a:lstStyle/>
          <a:p>
            <a:r>
              <a:rPr lang="en-US" b="1" i="1" dirty="0">
                <a:solidFill>
                  <a:schemeClr val="accent2"/>
                </a:solidFill>
              </a:rPr>
              <a:t>Function in R/ folder</a:t>
            </a:r>
          </a:p>
        </p:txBody>
      </p:sp>
    </p:spTree>
    <p:extLst>
      <p:ext uri="{BB962C8B-B14F-4D97-AF65-F5344CB8AC3E}">
        <p14:creationId xmlns:p14="http://schemas.microsoft.com/office/powerpoint/2010/main" val="355855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BE1555-2BDF-4E64-85BE-E3706E93AF57}"/>
              </a:ext>
            </a:extLst>
          </p:cNvPr>
          <p:cNvSpPr>
            <a:spLocks noGrp="1"/>
          </p:cNvSpPr>
          <p:nvPr>
            <p:ph type="title"/>
          </p:nvPr>
        </p:nvSpPr>
        <p:spPr/>
        <p:txBody>
          <a:bodyPr/>
          <a:lstStyle/>
          <a:p>
            <a:r>
              <a:rPr lang="en-US" dirty="0"/>
              <a:t>R Shiny provides the ability to build interactive web applications with the power of knowing only how to code in R.</a:t>
            </a:r>
          </a:p>
        </p:txBody>
      </p:sp>
      <p:sp>
        <p:nvSpPr>
          <p:cNvPr id="3" name="Text Placeholder 2"/>
          <p:cNvSpPr>
            <a:spLocks noGrp="1"/>
          </p:cNvSpPr>
          <p:nvPr>
            <p:ph type="body" idx="2"/>
          </p:nvPr>
        </p:nvSpPr>
        <p:spPr>
          <a:xfrm>
            <a:off x="820699" y="1805347"/>
            <a:ext cx="6064369" cy="4154711"/>
          </a:xfrm>
        </p:spPr>
        <p:txBody>
          <a:bodyPr/>
          <a:lstStyle/>
          <a:p>
            <a:r>
              <a:rPr lang="en-US" dirty="0"/>
              <a:t>Today’s plan</a:t>
            </a:r>
          </a:p>
          <a:p>
            <a:pPr marL="1259399" lvl="1" indent="-514350">
              <a:buFont typeface="+mj-lt"/>
              <a:buAutoNum type="arabicPeriod"/>
            </a:pPr>
            <a:r>
              <a:rPr lang="en-US" sz="2400" dirty="0"/>
              <a:t>Review of R Shiny basics</a:t>
            </a:r>
          </a:p>
          <a:p>
            <a:pPr marL="1259399" lvl="1" indent="-514350">
              <a:buFont typeface="+mj-lt"/>
              <a:buAutoNum type="arabicPeriod"/>
            </a:pPr>
            <a:r>
              <a:rPr lang="en-US" sz="2400" dirty="0"/>
              <a:t>Simple app and add layers to explore concepts that will be needed for applications.</a:t>
            </a:r>
          </a:p>
          <a:p>
            <a:pPr marL="1868983" lvl="2" indent="-514350">
              <a:buFont typeface="+mj-lt"/>
              <a:buAutoNum type="alphaLcParenR"/>
            </a:pPr>
            <a:r>
              <a:rPr lang="en-US" sz="2400" dirty="0"/>
              <a:t>Customize the </a:t>
            </a:r>
            <a:r>
              <a:rPr lang="en-US" sz="2400" dirty="0" err="1"/>
              <a:t>ui</a:t>
            </a:r>
            <a:endParaRPr lang="en-US" sz="2400" dirty="0"/>
          </a:p>
          <a:p>
            <a:pPr marL="1868983" lvl="2" indent="-514350">
              <a:buFont typeface="+mj-lt"/>
              <a:buAutoNum type="alphaLcParenR"/>
            </a:pPr>
            <a:r>
              <a:rPr lang="en-US" sz="2400" dirty="0"/>
              <a:t>Add the ability to upload data</a:t>
            </a:r>
          </a:p>
          <a:p>
            <a:pPr marL="1868983" lvl="2" indent="-514350">
              <a:buFont typeface="+mj-lt"/>
              <a:buAutoNum type="alphaLcParenR"/>
            </a:pPr>
            <a:r>
              <a:rPr lang="en-US" sz="2400" dirty="0"/>
              <a:t>Evaluation/Reactivity (some observations)</a:t>
            </a:r>
          </a:p>
          <a:p>
            <a:pPr marL="1868983" lvl="2" indent="-514350">
              <a:buFont typeface="+mj-lt"/>
              <a:buAutoNum type="alphaLcParenR"/>
            </a:pPr>
            <a:r>
              <a:rPr lang="en-US" sz="2400" dirty="0"/>
              <a:t>UI/Server Functions</a:t>
            </a:r>
          </a:p>
        </p:txBody>
      </p:sp>
      <p:pic>
        <p:nvPicPr>
          <p:cNvPr id="1028" name="Picture 4" descr="See the source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31629" t="7476" r="30548" b="6014"/>
          <a:stretch/>
        </p:blipFill>
        <p:spPr bwMode="auto">
          <a:xfrm>
            <a:off x="8194431" y="1934308"/>
            <a:ext cx="2954216" cy="341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644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ADEBF7-D5A1-497B-8D35-C317DA089699}"/>
              </a:ext>
            </a:extLst>
          </p:cNvPr>
          <p:cNvSpPr>
            <a:spLocks noGrp="1"/>
          </p:cNvSpPr>
          <p:nvPr>
            <p:ph type="title"/>
          </p:nvPr>
        </p:nvSpPr>
        <p:spPr/>
        <p:txBody>
          <a:bodyPr/>
          <a:lstStyle/>
          <a:p>
            <a:r>
              <a:rPr lang="en-US" sz="2400" dirty="0"/>
              <a:t>The structure of an app often consists of three files (</a:t>
            </a:r>
            <a:r>
              <a:rPr lang="en-US" sz="2400" dirty="0" err="1"/>
              <a:t>ui</a:t>
            </a:r>
            <a:r>
              <a:rPr lang="en-US" sz="2400" dirty="0"/>
              <a:t>, server, global) or the three components are saved in one file (app).</a:t>
            </a:r>
          </a:p>
        </p:txBody>
      </p:sp>
      <p:graphicFrame>
        <p:nvGraphicFramePr>
          <p:cNvPr id="6" name="Diagram 5"/>
          <p:cNvGraphicFramePr/>
          <p:nvPr>
            <p:extLst>
              <p:ext uri="{D42A27DB-BD31-4B8C-83A1-F6EECF244321}">
                <p14:modId xmlns:p14="http://schemas.microsoft.com/office/powerpoint/2010/main" val="2741747684"/>
              </p:ext>
            </p:extLst>
          </p:nvPr>
        </p:nvGraphicFramePr>
        <p:xfrm>
          <a:off x="921600" y="2001326"/>
          <a:ext cx="7289319" cy="4382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p:cNvPicPr>
            <a:picLocks noChangeAspect="1"/>
          </p:cNvPicPr>
          <p:nvPr/>
        </p:nvPicPr>
        <p:blipFill>
          <a:blip r:embed="rId8"/>
          <a:stretch>
            <a:fillRect/>
          </a:stretch>
        </p:blipFill>
        <p:spPr>
          <a:xfrm>
            <a:off x="8659172" y="3003696"/>
            <a:ext cx="3206774" cy="1816765"/>
          </a:xfrm>
          <a:prstGeom prst="rect">
            <a:avLst/>
          </a:prstGeom>
          <a:ln>
            <a:solidFill>
              <a:schemeClr val="accent5">
                <a:lumMod val="60000"/>
                <a:lumOff val="40000"/>
              </a:schemeClr>
            </a:solidFill>
          </a:ln>
        </p:spPr>
      </p:pic>
      <p:cxnSp>
        <p:nvCxnSpPr>
          <p:cNvPr id="14" name="Straight Connector 13"/>
          <p:cNvCxnSpPr/>
          <p:nvPr/>
        </p:nvCxnSpPr>
        <p:spPr>
          <a:xfrm flipH="1">
            <a:off x="4813539" y="2456370"/>
            <a:ext cx="8626" cy="2911416"/>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143336" y="3912078"/>
            <a:ext cx="4226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7844" y="5385806"/>
            <a:ext cx="6404038" cy="1323439"/>
          </a:xfrm>
          <a:prstGeom prst="rect">
            <a:avLst/>
          </a:prstGeom>
          <a:solidFill>
            <a:srgbClr val="F3FFCD"/>
          </a:solidFill>
        </p:spPr>
        <p:txBody>
          <a:bodyPr wrap="square">
            <a:spAutoFit/>
          </a:bodyPr>
          <a:lstStyle/>
          <a:p>
            <a:r>
              <a:rPr lang="en-US" sz="1600" i="1" dirty="0">
                <a:solidFill>
                  <a:schemeClr val="accent1"/>
                </a:solidFill>
              </a:rPr>
              <a:t>There are many different reasons to build an app, and mostly dictated by what the business needs.  However, it may be worthwhile to note that putting together a simple app for EDA or other analysis can be useful.  Your shiny app does not need to always be used in production.</a:t>
            </a:r>
          </a:p>
        </p:txBody>
      </p:sp>
    </p:spTree>
    <p:extLst>
      <p:ext uri="{BB962C8B-B14F-4D97-AF65-F5344CB8AC3E}">
        <p14:creationId xmlns:p14="http://schemas.microsoft.com/office/powerpoint/2010/main" val="250575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705CB0-4B65-47D1-A113-991610A0DC45}"/>
              </a:ext>
            </a:extLst>
          </p:cNvPr>
          <p:cNvSpPr>
            <a:spLocks noGrp="1"/>
          </p:cNvSpPr>
          <p:nvPr>
            <p:ph type="title"/>
          </p:nvPr>
        </p:nvSpPr>
        <p:spPr>
          <a:xfrm>
            <a:off x="921600" y="837500"/>
            <a:ext cx="10801698" cy="658000"/>
          </a:xfrm>
        </p:spPr>
        <p:txBody>
          <a:bodyPr/>
          <a:lstStyle/>
          <a:p>
            <a:r>
              <a:rPr lang="en-US" dirty="0"/>
              <a:t>Tips when learning and progressing with R and R Shiny.</a:t>
            </a:r>
          </a:p>
        </p:txBody>
      </p:sp>
      <p:sp>
        <p:nvSpPr>
          <p:cNvPr id="5" name="Content Placeholder 4">
            <a:extLst>
              <a:ext uri="{FF2B5EF4-FFF2-40B4-BE49-F238E27FC236}">
                <a16:creationId xmlns:a16="http://schemas.microsoft.com/office/drawing/2014/main" id="{547C4B87-80B6-47EB-ADCA-E1097D417F72}"/>
              </a:ext>
            </a:extLst>
          </p:cNvPr>
          <p:cNvSpPr>
            <a:spLocks noGrp="1"/>
          </p:cNvSpPr>
          <p:nvPr>
            <p:ph type="body" idx="1"/>
          </p:nvPr>
        </p:nvSpPr>
        <p:spPr>
          <a:xfrm>
            <a:off x="921599" y="1857899"/>
            <a:ext cx="5781125" cy="4068447"/>
          </a:xfrm>
        </p:spPr>
        <p:txBody>
          <a:bodyPr/>
          <a:lstStyle/>
          <a:p>
            <a:pPr marL="0" indent="0">
              <a:buNone/>
            </a:pPr>
            <a:r>
              <a:rPr lang="en-US" sz="2800" b="1" i="1" dirty="0">
                <a:solidFill>
                  <a:schemeClr val="accent2"/>
                </a:solidFill>
              </a:rPr>
              <a:t>Beginnings </a:t>
            </a:r>
          </a:p>
          <a:p>
            <a:pPr marL="342900" indent="-342900"/>
            <a:r>
              <a:rPr lang="en-US" sz="2200" dirty="0"/>
              <a:t>Don’t start with the data </a:t>
            </a:r>
            <a:r>
              <a:rPr lang="en-US" sz="2200" dirty="0">
                <a:solidFill>
                  <a:srgbClr val="C00000"/>
                </a:solidFill>
              </a:rPr>
              <a:t>(counterintuitive)</a:t>
            </a:r>
            <a:r>
              <a:rPr lang="en-US" sz="2200" dirty="0">
                <a:solidFill>
                  <a:schemeClr val="tx1"/>
                </a:solidFill>
              </a:rPr>
              <a:t>.</a:t>
            </a:r>
          </a:p>
          <a:p>
            <a:pPr marL="342900" indent="-342900"/>
            <a:r>
              <a:rPr lang="en-US" sz="2200" dirty="0"/>
              <a:t>Determine the easiest place to start.  </a:t>
            </a:r>
          </a:p>
          <a:p>
            <a:pPr marL="0" indent="0">
              <a:buNone/>
            </a:pPr>
            <a:endParaRPr lang="en-US" sz="2200" dirty="0"/>
          </a:p>
          <a:p>
            <a:pPr marL="0" indent="0">
              <a:buNone/>
            </a:pPr>
            <a:r>
              <a:rPr lang="en-US" b="1" i="1" dirty="0">
                <a:solidFill>
                  <a:schemeClr val="accent2"/>
                </a:solidFill>
              </a:rPr>
              <a:t>Onwards</a:t>
            </a:r>
          </a:p>
          <a:p>
            <a:pPr marL="342900" indent="-342900"/>
            <a:r>
              <a:rPr lang="en-US" sz="2200" dirty="0"/>
              <a:t>Scope </a:t>
            </a:r>
          </a:p>
          <a:p>
            <a:pPr marL="342900" indent="-342900"/>
            <a:r>
              <a:rPr lang="en-US" sz="2200" dirty="0"/>
              <a:t>Coding structure (proof of concept vs. production)</a:t>
            </a:r>
          </a:p>
          <a:p>
            <a:pPr marL="342900" indent="-342900"/>
            <a:r>
              <a:rPr lang="en-US" sz="2200" dirty="0"/>
              <a:t>Project management skills</a:t>
            </a:r>
          </a:p>
          <a:p>
            <a:pPr marL="0" indent="0">
              <a:buNone/>
            </a:pPr>
            <a:endParaRPr lang="en-US" sz="2200" dirty="0"/>
          </a:p>
          <a:p>
            <a:pPr marL="342900" indent="-342900"/>
            <a:endParaRPr lang="en-US" dirty="0"/>
          </a:p>
          <a:p>
            <a:pPr marL="342900" indent="-342900"/>
            <a:endParaRPr lang="en-US" dirty="0"/>
          </a:p>
          <a:p>
            <a:pPr marL="342900" indent="-342900"/>
            <a:endParaRPr lang="en-US" dirty="0"/>
          </a:p>
          <a:p>
            <a:pPr marL="342900" indent="-342900"/>
            <a:endParaRPr lang="en-US" dirty="0"/>
          </a:p>
        </p:txBody>
      </p:sp>
      <p:sp>
        <p:nvSpPr>
          <p:cNvPr id="9" name="Parallelogram 8">
            <a:extLst>
              <a:ext uri="{FF2B5EF4-FFF2-40B4-BE49-F238E27FC236}">
                <a16:creationId xmlns:a16="http://schemas.microsoft.com/office/drawing/2014/main" id="{00277B4D-2082-4642-8AEA-C62667B84E58}"/>
              </a:ext>
            </a:extLst>
          </p:cNvPr>
          <p:cNvSpPr/>
          <p:nvPr/>
        </p:nvSpPr>
        <p:spPr>
          <a:xfrm rot="10800000">
            <a:off x="7057546" y="1888238"/>
            <a:ext cx="5014764" cy="2344370"/>
          </a:xfrm>
          <a:prstGeom prst="parallelogram">
            <a:avLst>
              <a:gd name="adj" fmla="val 9615"/>
            </a:avLst>
          </a:prstGeom>
          <a:solidFill>
            <a:srgbClr val="C1C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2880E67-BA27-46FF-8EA5-B51E911613CF}"/>
              </a:ext>
            </a:extLst>
          </p:cNvPr>
          <p:cNvSpPr txBox="1"/>
          <p:nvPr/>
        </p:nvSpPr>
        <p:spPr>
          <a:xfrm>
            <a:off x="7324144" y="2029370"/>
            <a:ext cx="4481567" cy="2062103"/>
          </a:xfrm>
          <a:prstGeom prst="rect">
            <a:avLst/>
          </a:prstGeom>
          <a:solidFill>
            <a:schemeClr val="bg1"/>
          </a:solidFill>
          <a:ln>
            <a:noFill/>
          </a:ln>
        </p:spPr>
        <p:txBody>
          <a:bodyPr wrap="square" rtlCol="0">
            <a:spAutoFit/>
          </a:bodyPr>
          <a:lstStyle/>
          <a:p>
            <a:pPr algn="ctr"/>
            <a:r>
              <a:rPr lang="en-US" sz="1600" i="1" dirty="0"/>
              <a:t>(Some) Resources</a:t>
            </a:r>
            <a:endParaRPr lang="en-US" dirty="0"/>
          </a:p>
          <a:p>
            <a:r>
              <a:rPr lang="en-US" i="1" dirty="0"/>
              <a:t>Mastering Shiny, </a:t>
            </a:r>
            <a:r>
              <a:rPr lang="en-US" dirty="0"/>
              <a:t>Hadley Wickham</a:t>
            </a:r>
          </a:p>
          <a:p>
            <a:r>
              <a:rPr lang="en-US" i="1" dirty="0" err="1"/>
              <a:t>RStudio</a:t>
            </a:r>
            <a:r>
              <a:rPr lang="en-US" i="1" dirty="0"/>
              <a:t> </a:t>
            </a:r>
            <a:r>
              <a:rPr lang="en-US" dirty="0">
                <a:hlinkClick r:id="rId3"/>
              </a:rPr>
              <a:t>https://shiny.rstudio.com/tutorial/</a:t>
            </a:r>
            <a:endParaRPr lang="en-US" dirty="0"/>
          </a:p>
          <a:p>
            <a:r>
              <a:rPr lang="en-US" dirty="0"/>
              <a:t>Shiny Developer Conference 2016 </a:t>
            </a:r>
            <a:r>
              <a:rPr lang="en-US" dirty="0">
                <a:hlinkClick r:id="rId4"/>
              </a:rPr>
              <a:t>https://www.rstudio.com/resources/shiny-dev-con-2016/</a:t>
            </a:r>
            <a:r>
              <a:rPr lang="en-US" dirty="0"/>
              <a:t> </a:t>
            </a:r>
          </a:p>
          <a:p>
            <a:r>
              <a:rPr lang="en-US" dirty="0" err="1"/>
              <a:t>Shinydashboard</a:t>
            </a:r>
            <a:endParaRPr lang="en-US" dirty="0"/>
          </a:p>
          <a:p>
            <a:r>
              <a:rPr lang="en-US" dirty="0">
                <a:hlinkClick r:id="rId5"/>
              </a:rPr>
              <a:t>https://rstudio.github.io/shinydashboard/index.html</a:t>
            </a:r>
            <a:endParaRPr lang="en-US" dirty="0"/>
          </a:p>
          <a:p>
            <a:endParaRPr lang="en-US" dirty="0"/>
          </a:p>
        </p:txBody>
      </p:sp>
      <p:pic>
        <p:nvPicPr>
          <p:cNvPr id="6" name="Picture 5">
            <a:extLst>
              <a:ext uri="{FF2B5EF4-FFF2-40B4-BE49-F238E27FC236}">
                <a16:creationId xmlns:a16="http://schemas.microsoft.com/office/drawing/2014/main" id="{3C0D0F7F-2886-4284-94E6-9E8F264341DC}"/>
              </a:ext>
            </a:extLst>
          </p:cNvPr>
          <p:cNvPicPr>
            <a:picLocks noChangeAspect="1"/>
          </p:cNvPicPr>
          <p:nvPr/>
        </p:nvPicPr>
        <p:blipFill>
          <a:blip r:embed="rId6"/>
          <a:stretch>
            <a:fillRect/>
          </a:stretch>
        </p:blipFill>
        <p:spPr>
          <a:xfrm>
            <a:off x="7760956" y="4435565"/>
            <a:ext cx="3157355" cy="2019464"/>
          </a:xfrm>
          <a:prstGeom prst="rect">
            <a:avLst/>
          </a:prstGeom>
        </p:spPr>
      </p:pic>
    </p:spTree>
    <p:extLst>
      <p:ext uri="{BB962C8B-B14F-4D97-AF65-F5344CB8AC3E}">
        <p14:creationId xmlns:p14="http://schemas.microsoft.com/office/powerpoint/2010/main" val="258928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AF18-DDC1-4199-B2C3-402639BF43B1}"/>
              </a:ext>
            </a:extLst>
          </p:cNvPr>
          <p:cNvSpPr>
            <a:spLocks noGrp="1"/>
          </p:cNvSpPr>
          <p:nvPr>
            <p:ph type="title"/>
          </p:nvPr>
        </p:nvSpPr>
        <p:spPr>
          <a:solidFill>
            <a:srgbClr val="FFFFFF"/>
          </a:solidFill>
        </p:spPr>
        <p:txBody>
          <a:bodyPr/>
          <a:lstStyle/>
          <a:p>
            <a:r>
              <a:rPr lang="en-US" dirty="0"/>
              <a:t>The app example looks at reviews about salespeople at a company across products and type of clients.  We’ll build some more features into the simple app.</a:t>
            </a:r>
          </a:p>
        </p:txBody>
      </p:sp>
      <p:pic>
        <p:nvPicPr>
          <p:cNvPr id="4" name="Picture 3"/>
          <p:cNvPicPr>
            <a:picLocks noChangeAspect="1"/>
          </p:cNvPicPr>
          <p:nvPr/>
        </p:nvPicPr>
        <p:blipFill>
          <a:blip r:embed="rId3"/>
          <a:stretch>
            <a:fillRect/>
          </a:stretch>
        </p:blipFill>
        <p:spPr>
          <a:xfrm>
            <a:off x="614307" y="3027867"/>
            <a:ext cx="3143689" cy="1390844"/>
          </a:xfrm>
          <a:prstGeom prst="rect">
            <a:avLst/>
          </a:prstGeom>
        </p:spPr>
      </p:pic>
      <p:sp>
        <p:nvSpPr>
          <p:cNvPr id="5" name="TextBox 4"/>
          <p:cNvSpPr txBox="1"/>
          <p:nvPr/>
        </p:nvSpPr>
        <p:spPr>
          <a:xfrm>
            <a:off x="997128" y="2720090"/>
            <a:ext cx="2378046" cy="307777"/>
          </a:xfrm>
          <a:prstGeom prst="rect">
            <a:avLst/>
          </a:prstGeom>
          <a:noFill/>
        </p:spPr>
        <p:txBody>
          <a:bodyPr wrap="square" rtlCol="0">
            <a:spAutoFit/>
          </a:bodyPr>
          <a:lstStyle/>
          <a:p>
            <a:r>
              <a:rPr lang="en-US" b="1" i="1" dirty="0">
                <a:solidFill>
                  <a:schemeClr val="accent2"/>
                </a:solidFill>
              </a:rPr>
              <a:t>Sample of Data (long)</a:t>
            </a:r>
          </a:p>
        </p:txBody>
      </p:sp>
      <p:sp>
        <p:nvSpPr>
          <p:cNvPr id="6" name="TextBox 5"/>
          <p:cNvSpPr txBox="1"/>
          <p:nvPr/>
        </p:nvSpPr>
        <p:spPr>
          <a:xfrm>
            <a:off x="7585760" y="1688053"/>
            <a:ext cx="1266656" cy="307777"/>
          </a:xfrm>
          <a:prstGeom prst="rect">
            <a:avLst/>
          </a:prstGeom>
          <a:noFill/>
        </p:spPr>
        <p:txBody>
          <a:bodyPr wrap="square" rtlCol="0">
            <a:spAutoFit/>
          </a:bodyPr>
          <a:lstStyle/>
          <a:p>
            <a:r>
              <a:rPr lang="en-US" b="1" i="1" dirty="0">
                <a:solidFill>
                  <a:schemeClr val="accent2"/>
                </a:solidFill>
              </a:rPr>
              <a:t>Simple App</a:t>
            </a:r>
          </a:p>
        </p:txBody>
      </p:sp>
      <p:sp>
        <p:nvSpPr>
          <p:cNvPr id="7" name="Rectangle 6"/>
          <p:cNvSpPr/>
          <p:nvPr/>
        </p:nvSpPr>
        <p:spPr>
          <a:xfrm>
            <a:off x="1617522" y="6163230"/>
            <a:ext cx="1241292" cy="338554"/>
          </a:xfrm>
          <a:prstGeom prst="rect">
            <a:avLst/>
          </a:prstGeom>
          <a:solidFill>
            <a:srgbClr val="F3FFCD"/>
          </a:solidFill>
        </p:spPr>
        <p:txBody>
          <a:bodyPr wrap="square">
            <a:spAutoFit/>
          </a:bodyPr>
          <a:lstStyle/>
          <a:p>
            <a:r>
              <a:rPr lang="en-US" sz="1600" i="1" dirty="0">
                <a:solidFill>
                  <a:schemeClr val="accent1"/>
                </a:solidFill>
              </a:rPr>
              <a:t>Go to app!</a:t>
            </a:r>
          </a:p>
        </p:txBody>
      </p:sp>
      <p:pic>
        <p:nvPicPr>
          <p:cNvPr id="8" name="Picture 7"/>
          <p:cNvPicPr>
            <a:picLocks noChangeAspect="1"/>
          </p:cNvPicPr>
          <p:nvPr/>
        </p:nvPicPr>
        <p:blipFill>
          <a:blip r:embed="rId4"/>
          <a:stretch>
            <a:fillRect/>
          </a:stretch>
        </p:blipFill>
        <p:spPr>
          <a:xfrm>
            <a:off x="4366360" y="1995830"/>
            <a:ext cx="7516274" cy="4505954"/>
          </a:xfrm>
          <a:prstGeom prst="rect">
            <a:avLst/>
          </a:prstGeom>
        </p:spPr>
      </p:pic>
    </p:spTree>
    <p:extLst>
      <p:ext uri="{BB962C8B-B14F-4D97-AF65-F5344CB8AC3E}">
        <p14:creationId xmlns:p14="http://schemas.microsoft.com/office/powerpoint/2010/main" val="3112039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1599" y="203199"/>
            <a:ext cx="11127525" cy="1311275"/>
          </a:xfrm>
        </p:spPr>
        <p:txBody>
          <a:bodyPr/>
          <a:lstStyle/>
          <a:p>
            <a:r>
              <a:rPr lang="en-US" sz="2200" dirty="0"/>
              <a:t>To customize the appearance, we’ll use the </a:t>
            </a:r>
            <a:r>
              <a:rPr lang="en-US" sz="2200" dirty="0" err="1"/>
              <a:t>shinydashboard</a:t>
            </a:r>
            <a:r>
              <a:rPr lang="en-US" sz="2200" dirty="0"/>
              <a:t> package in conjunction with a </a:t>
            </a:r>
            <a:r>
              <a:rPr lang="en-US" sz="2200" dirty="0" err="1"/>
              <a:t>css</a:t>
            </a:r>
            <a:r>
              <a:rPr lang="en-US" sz="2200" dirty="0"/>
              <a:t> file. The </a:t>
            </a:r>
            <a:r>
              <a:rPr lang="en-US" sz="2200" dirty="0" err="1"/>
              <a:t>shinydashboard</a:t>
            </a:r>
            <a:r>
              <a:rPr lang="en-US" sz="2200" dirty="0"/>
              <a:t> page sets up a standard dashboard layout for your shiny application.  The three parts are a header, sidebar and body.</a:t>
            </a:r>
          </a:p>
        </p:txBody>
      </p:sp>
      <p:pic>
        <p:nvPicPr>
          <p:cNvPr id="2" name="Picture 1"/>
          <p:cNvPicPr>
            <a:picLocks noChangeAspect="1"/>
          </p:cNvPicPr>
          <p:nvPr/>
        </p:nvPicPr>
        <p:blipFill>
          <a:blip r:embed="rId3"/>
          <a:stretch>
            <a:fillRect/>
          </a:stretch>
        </p:blipFill>
        <p:spPr>
          <a:xfrm>
            <a:off x="788276" y="1831602"/>
            <a:ext cx="6494199" cy="4758383"/>
          </a:xfrm>
          <a:prstGeom prst="rect">
            <a:avLst/>
          </a:prstGeom>
        </p:spPr>
      </p:pic>
      <p:pic>
        <p:nvPicPr>
          <p:cNvPr id="3" name="Picture 2"/>
          <p:cNvPicPr>
            <a:picLocks noChangeAspect="1"/>
          </p:cNvPicPr>
          <p:nvPr/>
        </p:nvPicPr>
        <p:blipFill>
          <a:blip r:embed="rId4"/>
          <a:stretch>
            <a:fillRect/>
          </a:stretch>
        </p:blipFill>
        <p:spPr>
          <a:xfrm>
            <a:off x="5773567" y="2168453"/>
            <a:ext cx="6139825" cy="2042340"/>
          </a:xfrm>
          <a:prstGeom prst="rect">
            <a:avLst/>
          </a:prstGeom>
          <a:ln w="57150">
            <a:solidFill>
              <a:schemeClr val="accent5"/>
            </a:solidFill>
          </a:ln>
        </p:spPr>
      </p:pic>
      <p:sp>
        <p:nvSpPr>
          <p:cNvPr id="9" name="Rectangle 8"/>
          <p:cNvSpPr/>
          <p:nvPr/>
        </p:nvSpPr>
        <p:spPr>
          <a:xfrm>
            <a:off x="10672100" y="6139784"/>
            <a:ext cx="1241292" cy="338554"/>
          </a:xfrm>
          <a:prstGeom prst="rect">
            <a:avLst/>
          </a:prstGeom>
          <a:solidFill>
            <a:srgbClr val="F3FFCD"/>
          </a:solidFill>
        </p:spPr>
        <p:txBody>
          <a:bodyPr wrap="square">
            <a:spAutoFit/>
          </a:bodyPr>
          <a:lstStyle/>
          <a:p>
            <a:r>
              <a:rPr lang="en-US" sz="1600" i="1" dirty="0">
                <a:solidFill>
                  <a:schemeClr val="accent1"/>
                </a:solidFill>
              </a:rPr>
              <a:t>Go to app!</a:t>
            </a:r>
          </a:p>
        </p:txBody>
      </p:sp>
    </p:spTree>
    <p:extLst>
      <p:ext uri="{BB962C8B-B14F-4D97-AF65-F5344CB8AC3E}">
        <p14:creationId xmlns:p14="http://schemas.microsoft.com/office/powerpoint/2010/main" val="272164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600" y="182179"/>
            <a:ext cx="10348800" cy="1292000"/>
          </a:xfrm>
        </p:spPr>
        <p:txBody>
          <a:bodyPr/>
          <a:lstStyle/>
          <a:p>
            <a:r>
              <a:rPr lang="en-US" sz="2800" dirty="0"/>
              <a:t>In reality, the dataset won’t be uploaded within the app.  We’ll provide an example of </a:t>
            </a:r>
            <a:r>
              <a:rPr lang="en-US" sz="2800" dirty="0" err="1"/>
              <a:t>fileInput</a:t>
            </a:r>
            <a:r>
              <a:rPr lang="en-US" sz="2800" dirty="0"/>
              <a:t> to upload a dataset.</a:t>
            </a:r>
          </a:p>
        </p:txBody>
      </p:sp>
      <p:sp>
        <p:nvSpPr>
          <p:cNvPr id="3" name="Text Placeholder 2"/>
          <p:cNvSpPr>
            <a:spLocks noGrp="1"/>
          </p:cNvSpPr>
          <p:nvPr>
            <p:ph type="body" idx="1"/>
          </p:nvPr>
        </p:nvSpPr>
        <p:spPr>
          <a:xfrm>
            <a:off x="921600" y="2014800"/>
            <a:ext cx="9654385" cy="4377374"/>
          </a:xfrm>
        </p:spPr>
        <p:txBody>
          <a:bodyPr/>
          <a:lstStyle/>
          <a:p>
            <a:r>
              <a:rPr lang="en-US" dirty="0"/>
              <a:t>Implications to uploading a dataset to our application:</a:t>
            </a:r>
          </a:p>
          <a:p>
            <a:pPr lvl="1"/>
            <a:r>
              <a:rPr lang="en-US" dirty="0"/>
              <a:t>The choices for the plot overlay could change – we’ll want to make sure we capture those columns by updating the input options in the </a:t>
            </a:r>
            <a:r>
              <a:rPr lang="en-US" dirty="0" err="1"/>
              <a:t>ui</a:t>
            </a:r>
            <a:r>
              <a:rPr lang="en-US" dirty="0"/>
              <a:t>.</a:t>
            </a:r>
          </a:p>
          <a:p>
            <a:pPr lvl="1"/>
            <a:r>
              <a:rPr lang="en-US" dirty="0"/>
              <a:t>Some type of validation is required for the data upload</a:t>
            </a:r>
          </a:p>
          <a:p>
            <a:pPr lvl="1"/>
            <a:r>
              <a:rPr lang="en-US" dirty="0" err="1"/>
              <a:t>fileInput</a:t>
            </a:r>
            <a:r>
              <a:rPr lang="en-US" dirty="0"/>
              <a:t> returns the following</a:t>
            </a:r>
          </a:p>
          <a:p>
            <a:pPr lvl="2"/>
            <a:r>
              <a:rPr lang="en-US" dirty="0"/>
              <a:t>name : filename on user’s computer</a:t>
            </a:r>
          </a:p>
          <a:p>
            <a:pPr lvl="2"/>
            <a:r>
              <a:rPr lang="en-US" dirty="0"/>
              <a:t>size : size in bytes </a:t>
            </a:r>
          </a:p>
          <a:p>
            <a:pPr lvl="2"/>
            <a:r>
              <a:rPr lang="en-US" dirty="0"/>
              <a:t>type : formal specification of file type (don’t worry about)</a:t>
            </a:r>
          </a:p>
          <a:p>
            <a:pPr lvl="2"/>
            <a:r>
              <a:rPr lang="en-US" dirty="0" err="1"/>
              <a:t>datapath</a:t>
            </a:r>
            <a:r>
              <a:rPr lang="en-US" dirty="0"/>
              <a:t> : path to where the data has been uploaded on the server</a:t>
            </a:r>
          </a:p>
          <a:p>
            <a:pPr lvl="1"/>
            <a:endParaRPr lang="en-US" dirty="0"/>
          </a:p>
        </p:txBody>
      </p:sp>
      <p:sp>
        <p:nvSpPr>
          <p:cNvPr id="4" name="Rectangle 3"/>
          <p:cNvSpPr/>
          <p:nvPr/>
        </p:nvSpPr>
        <p:spPr>
          <a:xfrm>
            <a:off x="10575985" y="6222897"/>
            <a:ext cx="1241292" cy="338554"/>
          </a:xfrm>
          <a:prstGeom prst="rect">
            <a:avLst/>
          </a:prstGeom>
          <a:solidFill>
            <a:srgbClr val="F3FFCD"/>
          </a:solidFill>
        </p:spPr>
        <p:txBody>
          <a:bodyPr wrap="square">
            <a:spAutoFit/>
          </a:bodyPr>
          <a:lstStyle/>
          <a:p>
            <a:r>
              <a:rPr lang="en-US" sz="1600" i="1" dirty="0">
                <a:solidFill>
                  <a:schemeClr val="accent1"/>
                </a:solidFill>
              </a:rPr>
              <a:t>Go to app!</a:t>
            </a:r>
          </a:p>
        </p:txBody>
      </p:sp>
    </p:spTree>
    <p:extLst>
      <p:ext uri="{BB962C8B-B14F-4D97-AF65-F5344CB8AC3E}">
        <p14:creationId xmlns:p14="http://schemas.microsoft.com/office/powerpoint/2010/main" val="351505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apps get more complicated and longer, you’ll want think about what can be written in functions.</a:t>
            </a:r>
          </a:p>
        </p:txBody>
      </p:sp>
      <p:sp>
        <p:nvSpPr>
          <p:cNvPr id="8" name="Content Placeholder 7"/>
          <p:cNvSpPr>
            <a:spLocks noGrp="1"/>
          </p:cNvSpPr>
          <p:nvPr>
            <p:ph idx="1"/>
          </p:nvPr>
        </p:nvSpPr>
        <p:spPr>
          <a:xfrm>
            <a:off x="921600" y="2001103"/>
            <a:ext cx="6117555" cy="4153087"/>
          </a:xfrm>
        </p:spPr>
        <p:txBody>
          <a:bodyPr/>
          <a:lstStyle/>
          <a:p>
            <a:r>
              <a:rPr lang="en-US" dirty="0"/>
              <a:t>Many advantages to this:</a:t>
            </a:r>
          </a:p>
          <a:p>
            <a:pPr lvl="1"/>
            <a:r>
              <a:rPr lang="en-US" dirty="0"/>
              <a:t>Functions can be used in other places – and the app and code can be written in a package. </a:t>
            </a:r>
          </a:p>
          <a:p>
            <a:pPr lvl="1"/>
            <a:r>
              <a:rPr lang="en-US" dirty="0"/>
              <a:t>Code within server/</a:t>
            </a:r>
            <a:r>
              <a:rPr lang="en-US" dirty="0" err="1"/>
              <a:t>ui</a:t>
            </a:r>
            <a:r>
              <a:rPr lang="en-US" dirty="0"/>
              <a:t> will be shorter</a:t>
            </a:r>
          </a:p>
          <a:p>
            <a:pPr lvl="1"/>
            <a:r>
              <a:rPr lang="en-US" dirty="0"/>
              <a:t>Isolation in the testing/debugging process.</a:t>
            </a:r>
          </a:p>
          <a:p>
            <a:pPr lvl="1"/>
            <a:r>
              <a:rPr lang="en-US" dirty="0"/>
              <a:t>Functions can combine both </a:t>
            </a:r>
            <a:r>
              <a:rPr lang="en-US" dirty="0" err="1"/>
              <a:t>ui</a:t>
            </a:r>
            <a:r>
              <a:rPr lang="en-US" dirty="0"/>
              <a:t> and server (modules).</a:t>
            </a:r>
          </a:p>
        </p:txBody>
      </p:sp>
      <p:pic>
        <p:nvPicPr>
          <p:cNvPr id="1028" name="Picture 4" descr="https://i.imgflip.com/5nh9g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790" y="2001103"/>
            <a:ext cx="3830408" cy="287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5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elements can be written as functions.</a:t>
            </a:r>
          </a:p>
        </p:txBody>
      </p:sp>
      <p:pic>
        <p:nvPicPr>
          <p:cNvPr id="1028" name="Picture 4" descr="https://i.imgflip.com/5nh9g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790" y="2014800"/>
            <a:ext cx="3830408" cy="28728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3"/>
          <a:srcRect t="15376"/>
          <a:stretch/>
        </p:blipFill>
        <p:spPr>
          <a:xfrm>
            <a:off x="1413306" y="2009651"/>
            <a:ext cx="5572903" cy="2877956"/>
          </a:xfrm>
          <a:prstGeom prst="rect">
            <a:avLst/>
          </a:prstGeom>
        </p:spPr>
      </p:pic>
      <p:sp>
        <p:nvSpPr>
          <p:cNvPr id="6" name="TextBox 5"/>
          <p:cNvSpPr txBox="1"/>
          <p:nvPr/>
        </p:nvSpPr>
        <p:spPr>
          <a:xfrm>
            <a:off x="204397" y="3187019"/>
            <a:ext cx="1266656" cy="523220"/>
          </a:xfrm>
          <a:prstGeom prst="rect">
            <a:avLst/>
          </a:prstGeom>
          <a:noFill/>
        </p:spPr>
        <p:txBody>
          <a:bodyPr wrap="square" rtlCol="0">
            <a:spAutoFit/>
          </a:bodyPr>
          <a:lstStyle/>
          <a:p>
            <a:r>
              <a:rPr lang="en-US" b="1" i="1" dirty="0">
                <a:solidFill>
                  <a:schemeClr val="accent2"/>
                </a:solidFill>
              </a:rPr>
              <a:t>Functions in an R/ folder</a:t>
            </a:r>
          </a:p>
        </p:txBody>
      </p:sp>
      <p:pic>
        <p:nvPicPr>
          <p:cNvPr id="7" name="Picture 6"/>
          <p:cNvPicPr>
            <a:picLocks noChangeAspect="1"/>
          </p:cNvPicPr>
          <p:nvPr/>
        </p:nvPicPr>
        <p:blipFill>
          <a:blip r:embed="rId4"/>
          <a:stretch>
            <a:fillRect/>
          </a:stretch>
        </p:blipFill>
        <p:spPr>
          <a:xfrm>
            <a:off x="2111179" y="4941403"/>
            <a:ext cx="4280996" cy="1916597"/>
          </a:xfrm>
          <a:prstGeom prst="rect">
            <a:avLst/>
          </a:prstGeom>
        </p:spPr>
      </p:pic>
      <p:sp>
        <p:nvSpPr>
          <p:cNvPr id="8" name="TextBox 7"/>
          <p:cNvSpPr txBox="1"/>
          <p:nvPr/>
        </p:nvSpPr>
        <p:spPr>
          <a:xfrm>
            <a:off x="1627539" y="5867493"/>
            <a:ext cx="621102" cy="307777"/>
          </a:xfrm>
          <a:prstGeom prst="rect">
            <a:avLst/>
          </a:prstGeom>
          <a:noFill/>
        </p:spPr>
        <p:txBody>
          <a:bodyPr wrap="square" rtlCol="0">
            <a:spAutoFit/>
          </a:bodyPr>
          <a:lstStyle/>
          <a:p>
            <a:r>
              <a:rPr lang="en-US" b="1" i="1" dirty="0">
                <a:solidFill>
                  <a:schemeClr val="accent2"/>
                </a:solidFill>
              </a:rPr>
              <a:t>UI</a:t>
            </a:r>
          </a:p>
        </p:txBody>
      </p:sp>
    </p:spTree>
    <p:extLst>
      <p:ext uri="{BB962C8B-B14F-4D97-AF65-F5344CB8AC3E}">
        <p14:creationId xmlns:p14="http://schemas.microsoft.com/office/powerpoint/2010/main" val="4171795612"/>
      </p:ext>
    </p:extLst>
  </p:cSld>
  <p:clrMapOvr>
    <a:masterClrMapping/>
  </p:clrMapOvr>
</p:sld>
</file>

<file path=ppt/theme/theme1.xml><?xml version="1.0" encoding="utf-8"?>
<a:theme xmlns:a="http://schemas.openxmlformats.org/drawingml/2006/main" name="Desdemona temp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Desdemona · SlidesCarnival</Template>
  <TotalTime>1286</TotalTime>
  <Words>1248</Words>
  <Application>Microsoft Macintosh PowerPoint</Application>
  <PresentationFormat>Widescreen</PresentationFormat>
  <Paragraphs>78</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Montserrat</vt:lpstr>
      <vt:lpstr>Desdemona template</vt:lpstr>
      <vt:lpstr>R Shiny noRth 2021 Fiona Lodge</vt:lpstr>
      <vt:lpstr>R Shiny provides the ability to build interactive web applications with the power of knowing only how to code in R.</vt:lpstr>
      <vt:lpstr>The structure of an app often consists of three files (ui, server, global) or the three components are saved in one file (app).</vt:lpstr>
      <vt:lpstr>Tips when learning and progressing with R and R Shiny.</vt:lpstr>
      <vt:lpstr>The app example looks at reviews about salespeople at a company across products and type of clients.  We’ll build some more features into the simple app.</vt:lpstr>
      <vt:lpstr>To customize the appearance, we’ll use the shinydashboard package in conjunction with a css file. The shinydashboard page sets up a standard dashboard layout for your shiny application.  The three parts are a header, sidebar and body.</vt:lpstr>
      <vt:lpstr>In reality, the dataset won’t be uploaded within the app.  We’ll provide an example of fileInput to upload a dataset.</vt:lpstr>
      <vt:lpstr>As apps get more complicated and longer, you’ll want think about what can be written in functions.</vt:lpstr>
      <vt:lpstr>UI elements can be written as functions.</vt:lpstr>
      <vt:lpstr>Server functions do not need to be written with reactive inputs, and it’s preferably not to.  Here, a function takes in the data and checks for the Review and Salesperson column.  The path is reactive within the context of the 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Shiny  north 2021 Fiona Lodge</dc:title>
  <dc:creator>John Ekblad</dc:creator>
  <cp:lastModifiedBy>Fiona Lodge</cp:lastModifiedBy>
  <cp:revision>46</cp:revision>
  <dcterms:created xsi:type="dcterms:W3CDTF">2021-09-16T01:42:50Z</dcterms:created>
  <dcterms:modified xsi:type="dcterms:W3CDTF">2021-09-20T17:15:46Z</dcterms:modified>
</cp:coreProperties>
</file>