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handoutMasterIdLst>
    <p:handoutMasterId r:id="rId62"/>
  </p:handoutMasterIdLst>
  <p:sldIdLst>
    <p:sldId id="364" r:id="rId2"/>
    <p:sldId id="469" r:id="rId3"/>
    <p:sldId id="404" r:id="rId4"/>
    <p:sldId id="405" r:id="rId5"/>
    <p:sldId id="420" r:id="rId6"/>
    <p:sldId id="421" r:id="rId7"/>
    <p:sldId id="422" r:id="rId8"/>
    <p:sldId id="423" r:id="rId9"/>
    <p:sldId id="424" r:id="rId10"/>
    <p:sldId id="427" r:id="rId11"/>
    <p:sldId id="425" r:id="rId12"/>
    <p:sldId id="426" r:id="rId13"/>
    <p:sldId id="428" r:id="rId14"/>
    <p:sldId id="471" r:id="rId15"/>
    <p:sldId id="472" r:id="rId16"/>
    <p:sldId id="432" r:id="rId17"/>
    <p:sldId id="433" r:id="rId18"/>
    <p:sldId id="434" r:id="rId19"/>
    <p:sldId id="429" r:id="rId20"/>
    <p:sldId id="430" r:id="rId21"/>
    <p:sldId id="431" r:id="rId22"/>
    <p:sldId id="435" r:id="rId23"/>
    <p:sldId id="436" r:id="rId24"/>
    <p:sldId id="470" r:id="rId25"/>
    <p:sldId id="437" r:id="rId26"/>
    <p:sldId id="474" r:id="rId27"/>
    <p:sldId id="475" r:id="rId28"/>
    <p:sldId id="473" r:id="rId29"/>
    <p:sldId id="439" r:id="rId30"/>
    <p:sldId id="440" r:id="rId31"/>
    <p:sldId id="441" r:id="rId32"/>
    <p:sldId id="442" r:id="rId33"/>
    <p:sldId id="438" r:id="rId34"/>
    <p:sldId id="443" r:id="rId35"/>
    <p:sldId id="444" r:id="rId36"/>
    <p:sldId id="445" r:id="rId37"/>
    <p:sldId id="446" r:id="rId38"/>
    <p:sldId id="447" r:id="rId39"/>
    <p:sldId id="476" r:id="rId40"/>
    <p:sldId id="448" r:id="rId41"/>
    <p:sldId id="449" r:id="rId42"/>
    <p:sldId id="450" r:id="rId43"/>
    <p:sldId id="451" r:id="rId44"/>
    <p:sldId id="452" r:id="rId45"/>
    <p:sldId id="453" r:id="rId46"/>
    <p:sldId id="454" r:id="rId47"/>
    <p:sldId id="455" r:id="rId48"/>
    <p:sldId id="456" r:id="rId49"/>
    <p:sldId id="458" r:id="rId50"/>
    <p:sldId id="459" r:id="rId51"/>
    <p:sldId id="460" r:id="rId52"/>
    <p:sldId id="461" r:id="rId53"/>
    <p:sldId id="462" r:id="rId54"/>
    <p:sldId id="463" r:id="rId55"/>
    <p:sldId id="464" r:id="rId56"/>
    <p:sldId id="465" r:id="rId57"/>
    <p:sldId id="466" r:id="rId58"/>
    <p:sldId id="467" r:id="rId59"/>
    <p:sldId id="468" r:id="rId6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F7C80"/>
    <a:srgbClr val="F293E3"/>
    <a:srgbClr val="F29942"/>
    <a:srgbClr val="F29933"/>
    <a:srgbClr val="FA9933"/>
    <a:srgbClr val="FF99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78" autoAdjust="0"/>
  </p:normalViewPr>
  <p:slideViewPr>
    <p:cSldViewPr snapToGrid="0" snapToObjects="1">
      <p:cViewPr>
        <p:scale>
          <a:sx n="100" d="100"/>
          <a:sy n="100" d="100"/>
        </p:scale>
        <p:origin x="116" y="468"/>
      </p:cViewPr>
      <p:guideLst>
        <p:guide orient="horz" pos="2160"/>
        <p:guide pos="2880"/>
      </p:guideLst>
    </p:cSldViewPr>
  </p:slideViewPr>
  <p:outlineViewPr>
    <p:cViewPr>
      <p:scale>
        <a:sx n="33" d="100"/>
        <a:sy n="33" d="100"/>
      </p:scale>
      <p:origin x="0" y="36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35" d="100"/>
          <a:sy n="135" d="100"/>
        </p:scale>
        <p:origin x="-8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C51C99B-6557-42D2-B4A9-1EC8186297D7}" type="datetimeFigureOut">
              <a:rPr lang="en-US"/>
              <a:pPr>
                <a:defRPr/>
              </a:pPr>
              <a:t>2/22/2023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079F1E8-64B5-4757-B7FB-B0CFD782F4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879FCB-A130-48B0-82FF-04D67FE14AF1}" type="datetimeFigureOut">
              <a:rPr lang="en-US"/>
              <a:pPr>
                <a:defRPr/>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3CE03CF-F643-43E6-AABF-21B08AFD73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l="23499" t="3572" r="32216"/>
          <a:stretch>
            <a:fillRect/>
          </a:stretch>
        </p:blipFill>
        <p:spPr bwMode="auto">
          <a:xfrm>
            <a:off x="74613" y="920750"/>
            <a:ext cx="3857625"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a:spLocks noGrp="1"/>
          </p:cNvSpPr>
          <p:nvPr>
            <p:ph type="subTitle" idx="1"/>
          </p:nvPr>
        </p:nvSpPr>
        <p:spPr>
          <a:xfrm>
            <a:off x="4011220" y="3888086"/>
            <a:ext cx="5001161"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1"/>
          <p:cNvSpPr>
            <a:spLocks noGrp="1"/>
          </p:cNvSpPr>
          <p:nvPr>
            <p:ph type="title"/>
          </p:nvPr>
        </p:nvSpPr>
        <p:spPr>
          <a:xfrm>
            <a:off x="4011221" y="1177637"/>
            <a:ext cx="5001160" cy="2570018"/>
          </a:xfrm>
        </p:spPr>
        <p:txBody>
          <a:bodyPr>
            <a:normAutofit/>
          </a:bodyPr>
          <a:lstStyle>
            <a:lvl1pPr algn="r">
              <a:defRPr sz="2800"/>
            </a:lvl1pPr>
          </a:lstStyle>
          <a:p>
            <a:r>
              <a:rPr lang="en-US" smtClean="0"/>
              <a:t>Click to edit Master title style</a:t>
            </a:r>
            <a:endParaRPr lang="en-US"/>
          </a:p>
        </p:txBody>
      </p:sp>
      <p:sp>
        <p:nvSpPr>
          <p:cNvPr id="5" name="Footer Placeholder 2"/>
          <p:cNvSpPr>
            <a:spLocks noGrp="1"/>
          </p:cNvSpPr>
          <p:nvPr>
            <p:ph type="ftr" sz="quarter" idx="10"/>
          </p:nvPr>
        </p:nvSpPr>
        <p:spPr/>
        <p:txBody>
          <a:bodyPr/>
          <a:lstStyle>
            <a:lvl1pPr>
              <a:defRPr/>
            </a:lvl1pPr>
          </a:lstStyle>
          <a:p>
            <a:pPr>
              <a:defRPr/>
            </a:pPr>
            <a:r>
              <a:rPr lang="en-US"/>
              <a:t>H. Heetderks</a:t>
            </a:r>
          </a:p>
        </p:txBody>
      </p:sp>
      <p:sp>
        <p:nvSpPr>
          <p:cNvPr id="6" name="Slide Number Placeholder 4"/>
          <p:cNvSpPr>
            <a:spLocks noGrp="1"/>
          </p:cNvSpPr>
          <p:nvPr>
            <p:ph type="sldNum" sz="quarter" idx="11"/>
          </p:nvPr>
        </p:nvSpPr>
        <p:spPr/>
        <p:txBody>
          <a:bodyPr/>
          <a:lstStyle>
            <a:lvl1pPr>
              <a:defRPr smtClean="0"/>
            </a:lvl1pPr>
          </a:lstStyle>
          <a:p>
            <a:pPr>
              <a:defRPr/>
            </a:pPr>
            <a:r>
              <a:rPr lang="en-US" altLang="en-US"/>
              <a:t>Slide </a:t>
            </a:r>
            <a:fld id="{F1581D0E-87EA-4451-BE7B-AA2D215E6731}" type="slidenum">
              <a:rPr lang="en-US" altLang="en-US"/>
              <a:pPr>
                <a:defRPr/>
              </a:pPr>
              <a:t>‹#›</a:t>
            </a:fld>
            <a:endParaRPr lang="en-US" altLang="en-US"/>
          </a:p>
        </p:txBody>
      </p:sp>
      <p:sp>
        <p:nvSpPr>
          <p:cNvPr id="8"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272058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7375E"/>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457200" y="897097"/>
            <a:ext cx="8229600" cy="52290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H. Heetderks </a:t>
            </a:r>
          </a:p>
        </p:txBody>
      </p:sp>
      <p:sp>
        <p:nvSpPr>
          <p:cNvPr id="5" name="Slide Number Placeholder 5"/>
          <p:cNvSpPr>
            <a:spLocks noGrp="1"/>
          </p:cNvSpPr>
          <p:nvPr>
            <p:ph type="sldNum" sz="quarter" idx="11"/>
          </p:nvPr>
        </p:nvSpPr>
        <p:spPr/>
        <p:txBody>
          <a:bodyPr/>
          <a:lstStyle>
            <a:lvl1pPr>
              <a:defRPr/>
            </a:lvl1pPr>
          </a:lstStyle>
          <a:p>
            <a:pPr>
              <a:defRPr/>
            </a:pPr>
            <a:r>
              <a:rPr lang="en-US" altLang="en-US"/>
              <a:t>Slide </a:t>
            </a:r>
            <a:fld id="{9D20C49D-BDF3-487B-9E39-BEBFD40AFF72}" type="slidenum">
              <a:rPr lang="en-US" altLang="en-US"/>
              <a:pPr>
                <a:defRPr/>
              </a:pPr>
              <a:t>‹#›</a:t>
            </a:fld>
            <a:endParaRPr lang="en-US" altLang="en-US"/>
          </a:p>
        </p:txBody>
      </p:sp>
      <p:sp>
        <p:nvSpPr>
          <p:cNvPr id="7"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328499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H. Heetderks </a:t>
            </a:r>
          </a:p>
        </p:txBody>
      </p:sp>
      <p:sp>
        <p:nvSpPr>
          <p:cNvPr id="4" name="Slide Number Placeholder 5"/>
          <p:cNvSpPr>
            <a:spLocks noGrp="1"/>
          </p:cNvSpPr>
          <p:nvPr>
            <p:ph type="sldNum" sz="quarter" idx="11"/>
          </p:nvPr>
        </p:nvSpPr>
        <p:spPr/>
        <p:txBody>
          <a:bodyPr/>
          <a:lstStyle>
            <a:lvl1pPr>
              <a:defRPr/>
            </a:lvl1pPr>
          </a:lstStyle>
          <a:p>
            <a:pPr>
              <a:defRPr/>
            </a:pPr>
            <a:r>
              <a:rPr lang="en-US" altLang="en-US"/>
              <a:t>Slide </a:t>
            </a:r>
            <a:fld id="{FB091542-D2BB-47F9-9E65-C94087AB6840}" type="slidenum">
              <a:rPr lang="en-US" altLang="en-US"/>
              <a:pPr>
                <a:defRPr/>
              </a:pPr>
              <a:t>‹#›</a:t>
            </a:fld>
            <a:endParaRPr lang="en-US" altLang="en-US"/>
          </a:p>
        </p:txBody>
      </p:sp>
      <p:sp>
        <p:nvSpPr>
          <p:cNvPr id="5"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287784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032165"/>
            <a:ext cx="4038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1032165"/>
            <a:ext cx="4038600" cy="49831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H. Heetderks </a:t>
            </a:r>
          </a:p>
        </p:txBody>
      </p:sp>
      <p:sp>
        <p:nvSpPr>
          <p:cNvPr id="8" name="Slide Number Placeholder 5"/>
          <p:cNvSpPr>
            <a:spLocks noGrp="1"/>
          </p:cNvSpPr>
          <p:nvPr>
            <p:ph type="sldNum" sz="quarter" idx="11"/>
          </p:nvPr>
        </p:nvSpPr>
        <p:spPr/>
        <p:txBody>
          <a:bodyPr/>
          <a:lstStyle>
            <a:lvl1pPr>
              <a:defRPr/>
            </a:lvl1pPr>
          </a:lstStyle>
          <a:p>
            <a:pPr>
              <a:defRPr/>
            </a:pPr>
            <a:r>
              <a:rPr lang="en-US" altLang="en-US"/>
              <a:t>Slide </a:t>
            </a:r>
            <a:fld id="{F60C4331-AA16-4E3B-9B33-F4D3A86DAA79}" type="slidenum">
              <a:rPr lang="en-US" altLang="en-US"/>
              <a:pPr>
                <a:defRPr/>
              </a:pPr>
              <a:t>‹#›</a:t>
            </a:fld>
            <a:endParaRPr lang="en-US" altLang="en-US"/>
          </a:p>
        </p:txBody>
      </p:sp>
      <p:sp>
        <p:nvSpPr>
          <p:cNvPr id="9"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161034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57200" y="902727"/>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57200" y="1543644"/>
            <a:ext cx="4040188" cy="45107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4"/>
          <p:cNvSpPr>
            <a:spLocks noGrp="1"/>
          </p:cNvSpPr>
          <p:nvPr>
            <p:ph type="body" sz="quarter" idx="3"/>
          </p:nvPr>
        </p:nvSpPr>
        <p:spPr>
          <a:xfrm>
            <a:off x="4645025" y="902727"/>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645025" y="1543645"/>
            <a:ext cx="4041775" cy="45107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p:txBody>
          <a:bodyPr/>
          <a:lstStyle>
            <a:lvl1pPr>
              <a:defRPr/>
            </a:lvl1pPr>
          </a:lstStyle>
          <a:p>
            <a:pPr>
              <a:defRPr/>
            </a:pPr>
            <a:r>
              <a:rPr lang="en-US"/>
              <a:t>H. Heetderks </a:t>
            </a:r>
          </a:p>
        </p:txBody>
      </p:sp>
      <p:sp>
        <p:nvSpPr>
          <p:cNvPr id="11" name="Slide Number Placeholder 5"/>
          <p:cNvSpPr>
            <a:spLocks noGrp="1"/>
          </p:cNvSpPr>
          <p:nvPr>
            <p:ph type="sldNum" sz="quarter" idx="11"/>
          </p:nvPr>
        </p:nvSpPr>
        <p:spPr/>
        <p:txBody>
          <a:bodyPr/>
          <a:lstStyle>
            <a:lvl1pPr>
              <a:defRPr/>
            </a:lvl1pPr>
          </a:lstStyle>
          <a:p>
            <a:pPr>
              <a:defRPr/>
            </a:pPr>
            <a:r>
              <a:rPr lang="en-US" altLang="en-US"/>
              <a:t>Slide </a:t>
            </a:r>
            <a:fld id="{4684B7D4-935C-4377-9BA7-F31620B8C7A2}" type="slidenum">
              <a:rPr lang="en-US" altLang="en-US"/>
              <a:pPr>
                <a:defRPr/>
              </a:pPr>
              <a:t>‹#›</a:t>
            </a:fld>
            <a:endParaRPr lang="en-US" altLang="en-US"/>
          </a:p>
        </p:txBody>
      </p:sp>
      <p:sp>
        <p:nvSpPr>
          <p:cNvPr id="12"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339758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3575050" y="969818"/>
            <a:ext cx="5111750" cy="51563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3"/>
          <p:cNvSpPr>
            <a:spLocks noGrp="1"/>
          </p:cNvSpPr>
          <p:nvPr>
            <p:ph type="body" sz="half" idx="2"/>
          </p:nvPr>
        </p:nvSpPr>
        <p:spPr>
          <a:xfrm>
            <a:off x="457200" y="969818"/>
            <a:ext cx="3008313" cy="5156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1"/>
          <p:cNvSpPr>
            <a:spLocks noGrp="1"/>
          </p:cNvSpPr>
          <p:nvPr>
            <p:ph type="title"/>
          </p:nvPr>
        </p:nvSpPr>
        <p:spPr>
          <a:xfrm>
            <a:off x="457200" y="1"/>
            <a:ext cx="8229600" cy="897096"/>
          </a:xfrm>
        </p:spPr>
        <p:txBody>
          <a:bodyPr/>
          <a:lstStyle/>
          <a:p>
            <a:r>
              <a:rPr lang="en-US" smtClean="0"/>
              <a:t>Click to edit Master title style</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H. Heetderks </a:t>
            </a:r>
          </a:p>
        </p:txBody>
      </p:sp>
      <p:sp>
        <p:nvSpPr>
          <p:cNvPr id="6" name="Slide Number Placeholder 5"/>
          <p:cNvSpPr>
            <a:spLocks noGrp="1"/>
          </p:cNvSpPr>
          <p:nvPr>
            <p:ph type="sldNum" sz="quarter" idx="11"/>
          </p:nvPr>
        </p:nvSpPr>
        <p:spPr/>
        <p:txBody>
          <a:bodyPr/>
          <a:lstStyle>
            <a:lvl1pPr>
              <a:defRPr/>
            </a:lvl1pPr>
          </a:lstStyle>
          <a:p>
            <a:pPr>
              <a:defRPr/>
            </a:pPr>
            <a:r>
              <a:rPr lang="en-US" altLang="en-US"/>
              <a:t>Slide </a:t>
            </a:r>
            <a:fld id="{37170F6B-7F64-4288-85DF-499936862405}" type="slidenum">
              <a:rPr lang="en-US" altLang="en-US"/>
              <a:pPr>
                <a:defRPr/>
              </a:pPr>
              <a:t>‹#›</a:t>
            </a:fld>
            <a:endParaRPr lang="en-US" altLang="en-US"/>
          </a:p>
        </p:txBody>
      </p:sp>
      <p:sp>
        <p:nvSpPr>
          <p:cNvPr id="10"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63331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325" y="0"/>
            <a:ext cx="8890000" cy="896938"/>
          </a:xfrm>
        </p:spPr>
        <p:txBody>
          <a:bodyPr/>
          <a:lstStyle/>
          <a:p>
            <a:r>
              <a:rPr lang="en-US" smtClean="0"/>
              <a:t>Click to edit Master title style</a:t>
            </a:r>
            <a:endParaRPr lang="en-US"/>
          </a:p>
        </p:txBody>
      </p:sp>
      <p:sp>
        <p:nvSpPr>
          <p:cNvPr id="3" name="Content Placeholder 2"/>
          <p:cNvSpPr>
            <a:spLocks noGrp="1"/>
          </p:cNvSpPr>
          <p:nvPr>
            <p:ph idx="1"/>
          </p:nvPr>
        </p:nvSpPr>
        <p:spPr>
          <a:xfrm>
            <a:off x="193675" y="896938"/>
            <a:ext cx="8756650" cy="522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H. Heetderks </a:t>
            </a:r>
          </a:p>
        </p:txBody>
      </p:sp>
      <p:sp>
        <p:nvSpPr>
          <p:cNvPr id="5" name="Slide Number Placeholder 5"/>
          <p:cNvSpPr>
            <a:spLocks noGrp="1"/>
          </p:cNvSpPr>
          <p:nvPr>
            <p:ph type="sldNum" sz="quarter" idx="11"/>
          </p:nvPr>
        </p:nvSpPr>
        <p:spPr/>
        <p:txBody>
          <a:bodyPr/>
          <a:lstStyle>
            <a:lvl1pPr>
              <a:defRPr/>
            </a:lvl1pPr>
          </a:lstStyle>
          <a:p>
            <a:pPr>
              <a:defRPr/>
            </a:pPr>
            <a:r>
              <a:rPr lang="en-US" altLang="en-US"/>
              <a:t>Slide </a:t>
            </a:r>
            <a:fld id="{C2D4E837-4BBD-44EB-91D1-F27ADF3C88E4}" type="slidenum">
              <a:rPr lang="en-US" altLang="en-US"/>
              <a:pPr>
                <a:defRPr/>
              </a:pPr>
              <a:t>‹#›</a:t>
            </a:fld>
            <a:endParaRPr lang="en-US" altLang="en-US"/>
          </a:p>
        </p:txBody>
      </p:sp>
      <p:sp>
        <p:nvSpPr>
          <p:cNvPr id="6" name="Date Placeholder 3"/>
          <p:cNvSpPr>
            <a:spLocks noGrp="1"/>
          </p:cNvSpPr>
          <p:nvPr>
            <p:ph type="dt" sz="half" idx="12"/>
          </p:nvPr>
        </p:nvSpPr>
        <p:spPr/>
        <p:txBody>
          <a:bodyPr/>
          <a:lstStyle>
            <a:lvl1pPr>
              <a:defRPr/>
            </a:lvl1pPr>
          </a:lstStyle>
          <a:p>
            <a:pPr>
              <a:defRPr/>
            </a:pPr>
            <a:r>
              <a:rPr lang="en-US"/>
              <a:t>#3449 Work Arounds</a:t>
            </a:r>
          </a:p>
        </p:txBody>
      </p:sp>
    </p:spTree>
    <p:extLst>
      <p:ext uri="{BB962C8B-B14F-4D97-AF65-F5344CB8AC3E}">
        <p14:creationId xmlns:p14="http://schemas.microsoft.com/office/powerpoint/2010/main" val="136010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126163"/>
            <a:ext cx="9144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7938"/>
            <a:ext cx="9144000" cy="90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descr="NewDM SpectroScopic.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0325" y="6176963"/>
            <a:ext cx="8032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949325" y="6211888"/>
            <a:ext cx="2749550" cy="530225"/>
          </a:xfrm>
          <a:prstGeom prst="rect">
            <a:avLst/>
          </a:prstGeom>
          <a:noFill/>
        </p:spPr>
        <p:txBody>
          <a:bodyPr wrap="none">
            <a:spAutoFit/>
          </a:bodyPr>
          <a:lstStyle/>
          <a:p>
            <a:pPr eaLnBrk="1" fontAlgn="auto" hangingPunct="1">
              <a:spcBef>
                <a:spcPts val="0"/>
              </a:spcBef>
              <a:spcAft>
                <a:spcPts val="0"/>
              </a:spcAft>
              <a:defRPr/>
            </a:pPr>
            <a:r>
              <a:rPr lang="en-US" sz="1050" b="1" dirty="0">
                <a:latin typeface="Arial Rounded MT Bold"/>
                <a:cs typeface="Arial Rounded MT Bold"/>
              </a:rPr>
              <a:t>Dark Energy Spectroscopic Instrument</a:t>
            </a:r>
          </a:p>
          <a:p>
            <a:pPr eaLnBrk="1" fontAlgn="auto" hangingPunct="1">
              <a:spcBef>
                <a:spcPts val="0"/>
              </a:spcBef>
              <a:spcAft>
                <a:spcPts val="0"/>
              </a:spcAft>
              <a:defRPr/>
            </a:pPr>
            <a:r>
              <a:rPr lang="en-US" sz="900" dirty="0">
                <a:solidFill>
                  <a:schemeClr val="bg1">
                    <a:lumMod val="65000"/>
                  </a:schemeClr>
                </a:solidFill>
                <a:latin typeface="Arial"/>
                <a:cs typeface="Arial"/>
              </a:rPr>
              <a:t>U.S. Department of Energy Office of Science</a:t>
            </a:r>
          </a:p>
          <a:p>
            <a:pPr eaLnBrk="1" fontAlgn="auto" hangingPunct="1">
              <a:spcBef>
                <a:spcPts val="0"/>
              </a:spcBef>
              <a:spcAft>
                <a:spcPts val="0"/>
              </a:spcAft>
              <a:defRPr/>
            </a:pPr>
            <a:r>
              <a:rPr lang="en-US" sz="900" dirty="0">
                <a:solidFill>
                  <a:schemeClr val="bg1">
                    <a:lumMod val="65000"/>
                  </a:schemeClr>
                </a:solidFill>
                <a:latin typeface="Arial"/>
                <a:cs typeface="Arial"/>
              </a:rPr>
              <a:t>Lawrence Berkeley National Laboratory</a:t>
            </a:r>
          </a:p>
        </p:txBody>
      </p:sp>
      <p:sp>
        <p:nvSpPr>
          <p:cNvPr id="1030" name="Title Placeholder 1"/>
          <p:cNvSpPr>
            <a:spLocks noGrp="1"/>
          </p:cNvSpPr>
          <p:nvPr>
            <p:ph type="title"/>
          </p:nvPr>
        </p:nvSpPr>
        <p:spPr bwMode="auto">
          <a:xfrm>
            <a:off x="60325" y="0"/>
            <a:ext cx="8890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a:t>
            </a:r>
          </a:p>
        </p:txBody>
      </p:sp>
      <p:sp>
        <p:nvSpPr>
          <p:cNvPr id="1031" name="Text Placeholder 2"/>
          <p:cNvSpPr>
            <a:spLocks noGrp="1"/>
          </p:cNvSpPr>
          <p:nvPr>
            <p:ph type="body" idx="1"/>
          </p:nvPr>
        </p:nvSpPr>
        <p:spPr bwMode="auto">
          <a:xfrm>
            <a:off x="193675" y="896938"/>
            <a:ext cx="87566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5149850" y="6126163"/>
            <a:ext cx="3994150" cy="2476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595959"/>
                </a:solidFill>
                <a:latin typeface="Calibri" pitchFamily="34" charset="0"/>
                <a:cs typeface="Arial" charset="0"/>
              </a:defRPr>
            </a:lvl1pPr>
          </a:lstStyle>
          <a:p>
            <a:pPr>
              <a:defRPr/>
            </a:pPr>
            <a:r>
              <a:rPr lang="en-US"/>
              <a:t>H. Heetderks </a:t>
            </a:r>
          </a:p>
        </p:txBody>
      </p:sp>
      <p:sp>
        <p:nvSpPr>
          <p:cNvPr id="6" name="Slide Number Placeholder 5"/>
          <p:cNvSpPr>
            <a:spLocks noGrp="1"/>
          </p:cNvSpPr>
          <p:nvPr>
            <p:ph type="sldNum" sz="quarter" idx="4"/>
          </p:nvPr>
        </p:nvSpPr>
        <p:spPr>
          <a:xfrm>
            <a:off x="5149850" y="6619875"/>
            <a:ext cx="3994150" cy="238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595959"/>
                </a:solidFill>
                <a:latin typeface="Calibri" panose="020F0502020204030204" pitchFamily="34" charset="0"/>
              </a:defRPr>
            </a:lvl1pPr>
          </a:lstStyle>
          <a:p>
            <a:pPr>
              <a:defRPr/>
            </a:pPr>
            <a:r>
              <a:rPr lang="en-US" altLang="en-US"/>
              <a:t>Slide </a:t>
            </a:r>
            <a:fld id="{027642F4-7A5F-4171-8E33-DC80F13258CB}" type="slidenum">
              <a:rPr lang="en-US" altLang="en-US"/>
              <a:pPr>
                <a:defRPr/>
              </a:pPr>
              <a:t>‹#›</a:t>
            </a:fld>
            <a:endParaRPr lang="en-US" altLang="en-US"/>
          </a:p>
        </p:txBody>
      </p:sp>
      <p:sp>
        <p:nvSpPr>
          <p:cNvPr id="11" name="Date Placeholder 3"/>
          <p:cNvSpPr>
            <a:spLocks noGrp="1"/>
          </p:cNvSpPr>
          <p:nvPr>
            <p:ph type="dt" sz="half" idx="2"/>
          </p:nvPr>
        </p:nvSpPr>
        <p:spPr>
          <a:xfrm>
            <a:off x="5149850" y="6376988"/>
            <a:ext cx="3994150" cy="242887"/>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595959"/>
                </a:solidFill>
                <a:latin typeface="Calibri" pitchFamily="34" charset="0"/>
                <a:cs typeface="Arial" charset="0"/>
              </a:defRPr>
            </a:lvl1pPr>
          </a:lstStyle>
          <a:p>
            <a:pPr>
              <a:defRPr/>
            </a:pPr>
            <a:r>
              <a:rPr lang="en-US"/>
              <a:t>#3449 Work Arounds</a:t>
            </a:r>
          </a:p>
        </p:txBody>
      </p:sp>
    </p:spTree>
  </p:cSld>
  <p:clrMap bg1="lt1" tx1="dk1" bg2="lt2" tx2="dk2" accent1="accent1" accent2="accent2" accent3="accent3" accent4="accent4" accent5="accent5" accent6="accent6" hlink="hlink" folHlink="folHlink"/>
  <p:sldLayoutIdLst>
    <p:sldLayoutId id="2147483693" r:id="rId1"/>
    <p:sldLayoutId id="2147483687" r:id="rId2"/>
    <p:sldLayoutId id="2147483688" r:id="rId3"/>
    <p:sldLayoutId id="2147483689" r:id="rId4"/>
    <p:sldLayoutId id="2147483690" r:id="rId5"/>
    <p:sldLayoutId id="2147483691" r:id="rId6"/>
    <p:sldLayoutId id="2147483692" r:id="rId7"/>
  </p:sldLayoutIdLst>
  <p:hf hdr="0"/>
  <p:txStyles>
    <p:titleStyle>
      <a:lvl1pPr algn="l" defTabSz="457200" rtl="0" eaLnBrk="0" fontAlgn="base" hangingPunct="0">
        <a:lnSpc>
          <a:spcPts val="3400"/>
        </a:lnSpc>
        <a:spcBef>
          <a:spcPct val="0"/>
        </a:spcBef>
        <a:spcAft>
          <a:spcPct val="0"/>
        </a:spcAft>
        <a:defRPr sz="3200" kern="1200">
          <a:solidFill>
            <a:srgbClr val="17375E"/>
          </a:solidFill>
          <a:latin typeface="Arial"/>
          <a:ea typeface="+mj-ea"/>
          <a:cs typeface="Arial"/>
        </a:defRPr>
      </a:lvl1pPr>
      <a:lvl2pPr algn="l" defTabSz="457200" rtl="0" eaLnBrk="0" fontAlgn="base" hangingPunct="0">
        <a:lnSpc>
          <a:spcPts val="3400"/>
        </a:lnSpc>
        <a:spcBef>
          <a:spcPct val="0"/>
        </a:spcBef>
        <a:spcAft>
          <a:spcPct val="0"/>
        </a:spcAft>
        <a:defRPr sz="3200">
          <a:solidFill>
            <a:srgbClr val="17375E"/>
          </a:solidFill>
          <a:latin typeface="Arial" charset="0"/>
          <a:cs typeface="Arial" charset="0"/>
        </a:defRPr>
      </a:lvl2pPr>
      <a:lvl3pPr algn="l" defTabSz="457200" rtl="0" eaLnBrk="0" fontAlgn="base" hangingPunct="0">
        <a:lnSpc>
          <a:spcPts val="3400"/>
        </a:lnSpc>
        <a:spcBef>
          <a:spcPct val="0"/>
        </a:spcBef>
        <a:spcAft>
          <a:spcPct val="0"/>
        </a:spcAft>
        <a:defRPr sz="3200">
          <a:solidFill>
            <a:srgbClr val="17375E"/>
          </a:solidFill>
          <a:latin typeface="Arial" charset="0"/>
          <a:cs typeface="Arial" charset="0"/>
        </a:defRPr>
      </a:lvl3pPr>
      <a:lvl4pPr algn="l" defTabSz="457200" rtl="0" eaLnBrk="0" fontAlgn="base" hangingPunct="0">
        <a:lnSpc>
          <a:spcPts val="3400"/>
        </a:lnSpc>
        <a:spcBef>
          <a:spcPct val="0"/>
        </a:spcBef>
        <a:spcAft>
          <a:spcPct val="0"/>
        </a:spcAft>
        <a:defRPr sz="3200">
          <a:solidFill>
            <a:srgbClr val="17375E"/>
          </a:solidFill>
          <a:latin typeface="Arial" charset="0"/>
          <a:cs typeface="Arial" charset="0"/>
        </a:defRPr>
      </a:lvl4pPr>
      <a:lvl5pPr algn="l" defTabSz="457200" rtl="0" eaLnBrk="0" fontAlgn="base" hangingPunct="0">
        <a:lnSpc>
          <a:spcPts val="3400"/>
        </a:lnSpc>
        <a:spcBef>
          <a:spcPct val="0"/>
        </a:spcBef>
        <a:spcAft>
          <a:spcPct val="0"/>
        </a:spcAft>
        <a:defRPr sz="3200">
          <a:solidFill>
            <a:srgbClr val="17375E"/>
          </a:solidFill>
          <a:latin typeface="Arial" charset="0"/>
          <a:cs typeface="Arial" charset="0"/>
        </a:defRPr>
      </a:lvl5pPr>
      <a:lvl6pPr marL="457200" algn="l" defTabSz="457200" rtl="0" fontAlgn="base">
        <a:lnSpc>
          <a:spcPts val="3400"/>
        </a:lnSpc>
        <a:spcBef>
          <a:spcPct val="0"/>
        </a:spcBef>
        <a:spcAft>
          <a:spcPct val="0"/>
        </a:spcAft>
        <a:defRPr sz="3200">
          <a:solidFill>
            <a:srgbClr val="17375E"/>
          </a:solidFill>
          <a:latin typeface="Arial" charset="0"/>
          <a:cs typeface="Arial" charset="0"/>
        </a:defRPr>
      </a:lvl6pPr>
      <a:lvl7pPr marL="914400" algn="l" defTabSz="457200" rtl="0" fontAlgn="base">
        <a:lnSpc>
          <a:spcPts val="3400"/>
        </a:lnSpc>
        <a:spcBef>
          <a:spcPct val="0"/>
        </a:spcBef>
        <a:spcAft>
          <a:spcPct val="0"/>
        </a:spcAft>
        <a:defRPr sz="3200">
          <a:solidFill>
            <a:srgbClr val="17375E"/>
          </a:solidFill>
          <a:latin typeface="Arial" charset="0"/>
          <a:cs typeface="Arial" charset="0"/>
        </a:defRPr>
      </a:lvl7pPr>
      <a:lvl8pPr marL="1371600" algn="l" defTabSz="457200" rtl="0" fontAlgn="base">
        <a:lnSpc>
          <a:spcPts val="3400"/>
        </a:lnSpc>
        <a:spcBef>
          <a:spcPct val="0"/>
        </a:spcBef>
        <a:spcAft>
          <a:spcPct val="0"/>
        </a:spcAft>
        <a:defRPr sz="3200">
          <a:solidFill>
            <a:srgbClr val="17375E"/>
          </a:solidFill>
          <a:latin typeface="Arial" charset="0"/>
          <a:cs typeface="Arial" charset="0"/>
        </a:defRPr>
      </a:lvl8pPr>
      <a:lvl9pPr marL="1828800" algn="l" defTabSz="457200" rtl="0" fontAlgn="base">
        <a:lnSpc>
          <a:spcPts val="3400"/>
        </a:lnSpc>
        <a:spcBef>
          <a:spcPct val="0"/>
        </a:spcBef>
        <a:spcAft>
          <a:spcPct val="0"/>
        </a:spcAft>
        <a:defRPr sz="3200">
          <a:solidFill>
            <a:srgbClr val="17375E"/>
          </a:solidFill>
          <a:latin typeface="Arial" charset="0"/>
          <a:cs typeface="Arial" charset="0"/>
        </a:defRPr>
      </a:lvl9pPr>
    </p:titleStyle>
    <p:bodyStyle>
      <a:lvl1pPr marL="342900" indent="-342900"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Clr>
          <a:srgbClr val="C00000"/>
        </a:buClr>
        <a:buFont typeface="Arial" panose="020B0604020202020204" pitchFamily="34" charset="0"/>
        <a:buChar char="•"/>
        <a:defRPr sz="16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Clr>
          <a:srgbClr val="C00000"/>
        </a:buClr>
        <a:buFont typeface="Arial" panose="020B0604020202020204" pitchFamily="34" charset="0"/>
        <a:buChar char="–"/>
        <a:defRPr sz="16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Clr>
          <a:srgbClr val="C00000"/>
        </a:buClr>
        <a:buFont typeface="Arial" panose="020B0604020202020204" pitchFamily="34" charset="0"/>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4"/>
          <p:cNvSpPr>
            <a:spLocks noGrp="1"/>
          </p:cNvSpPr>
          <p:nvPr>
            <p:ph type="subTitle" idx="1"/>
          </p:nvPr>
        </p:nvSpPr>
        <p:spPr>
          <a:xfrm>
            <a:off x="4618039" y="4503738"/>
            <a:ext cx="3262312" cy="557212"/>
          </a:xfrm>
        </p:spPr>
        <p:txBody>
          <a:bodyPr/>
          <a:lstStyle/>
          <a:p>
            <a:pPr algn="ctr" eaLnBrk="1" hangingPunct="1"/>
            <a:r>
              <a:rPr lang="en-US" altLang="en-US" dirty="0" smtClean="0">
                <a:solidFill>
                  <a:srgbClr val="898989"/>
                </a:solidFill>
                <a:latin typeface="Arial" panose="020B0604020202020204" pitchFamily="34" charset="0"/>
                <a:cs typeface="Arial" panose="020B0604020202020204" pitchFamily="34" charset="0"/>
              </a:rPr>
              <a:t>Henry </a:t>
            </a:r>
            <a:r>
              <a:rPr lang="en-US" altLang="en-US" dirty="0" err="1" smtClean="0">
                <a:solidFill>
                  <a:srgbClr val="898989"/>
                </a:solidFill>
                <a:latin typeface="Arial" panose="020B0604020202020204" pitchFamily="34" charset="0"/>
                <a:cs typeface="Arial" panose="020B0604020202020204" pitchFamily="34" charset="0"/>
              </a:rPr>
              <a:t>Heetderks</a:t>
            </a:r>
            <a:r>
              <a:rPr lang="en-US" altLang="en-US" dirty="0" smtClean="0">
                <a:solidFill>
                  <a:srgbClr val="898989"/>
                </a:solidFill>
                <a:latin typeface="Arial" panose="020B0604020202020204" pitchFamily="34" charset="0"/>
                <a:cs typeface="Arial" panose="020B0604020202020204" pitchFamily="34" charset="0"/>
              </a:rPr>
              <a:t> (LBNL)</a:t>
            </a:r>
          </a:p>
        </p:txBody>
      </p:sp>
      <p:sp>
        <p:nvSpPr>
          <p:cNvPr id="10241" name="Title 1"/>
          <p:cNvSpPr>
            <a:spLocks noGrp="1"/>
          </p:cNvSpPr>
          <p:nvPr>
            <p:ph type="title"/>
          </p:nvPr>
        </p:nvSpPr>
        <p:spPr>
          <a:xfrm>
            <a:off x="3854925" y="1870759"/>
            <a:ext cx="4892339" cy="2068813"/>
          </a:xfrm>
        </p:spPr>
        <p:txBody>
          <a:bodyPr>
            <a:normAutofit/>
          </a:bodyPr>
          <a:lstStyle/>
          <a:p>
            <a:pPr algn="ctr" defTabSz="965200" eaLnBrk="1" hangingPunct="1">
              <a:defRPr/>
            </a:pPr>
            <a:r>
              <a:rPr lang="en-US" sz="3600" dirty="0" smtClean="0"/>
              <a:t>Verification of DESI Firmware Rev 6.23</a:t>
            </a:r>
            <a:br>
              <a:rPr lang="en-US" sz="3600" dirty="0" smtClean="0"/>
            </a:br>
            <a:r>
              <a:rPr lang="en-US" sz="2000" dirty="0" smtClean="0"/>
              <a:t>2023-02-24</a:t>
            </a:r>
            <a:r>
              <a:rPr lang="en-US" sz="2000" dirty="0" smtClean="0"/>
              <a:t/>
            </a:r>
            <a:br>
              <a:rPr lang="en-US" sz="2000" dirty="0" smtClean="0"/>
            </a:br>
            <a:r>
              <a:rPr lang="en-US" sz="2000" dirty="0" smtClean="0"/>
              <a:t>Version </a:t>
            </a:r>
            <a:r>
              <a:rPr lang="en-US" sz="2000" dirty="0" smtClean="0"/>
              <a:t>B</a:t>
            </a:r>
            <a:endParaRPr lang="en-US" sz="1800" dirty="0" smtClean="0">
              <a:latin typeface="Arial" charset="0"/>
              <a:cs typeface="Arial" charset="0"/>
            </a:endParaRPr>
          </a:p>
        </p:txBody>
      </p:sp>
      <p:sp>
        <p:nvSpPr>
          <p:cNvPr id="5124" name="TextBox 3"/>
          <p:cNvSpPr txBox="1">
            <a:spLocks noChangeArrowheads="1"/>
          </p:cNvSpPr>
          <p:nvPr/>
        </p:nvSpPr>
        <p:spPr bwMode="auto">
          <a:xfrm>
            <a:off x="8791575" y="-19050"/>
            <a:ext cx="2651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C00000"/>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en-US" sz="600"/>
              <a:t>v9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82  --  Set Short Ramp Spin Values, Motor_1</a:t>
            </a:r>
            <a:endParaRPr lang="en-US" dirty="0"/>
          </a:p>
        </p:txBody>
      </p:sp>
      <p:sp>
        <p:nvSpPr>
          <p:cNvPr id="3" name="Content Placeholder 2"/>
          <p:cNvSpPr>
            <a:spLocks noGrp="1"/>
          </p:cNvSpPr>
          <p:nvPr>
            <p:ph idx="1"/>
          </p:nvPr>
        </p:nvSpPr>
        <p:spPr>
          <a:xfrm>
            <a:off x="151986" y="1488661"/>
            <a:ext cx="8229600" cy="4514471"/>
          </a:xfrm>
        </p:spPr>
        <p:txBody>
          <a:bodyPr/>
          <a:lstStyle/>
          <a:p>
            <a:r>
              <a:rPr lang="en-US" dirty="0"/>
              <a:t>This </a:t>
            </a:r>
            <a:r>
              <a:rPr lang="en-US" dirty="0" smtClean="0"/>
              <a:t>is the same as Command 81, except it sets up motor_1  (theta)</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10</a:t>
            </a:fld>
            <a:endParaRPr lang="en-US" altLang="en-US" dirty="0"/>
          </a:p>
        </p:txBody>
      </p:sp>
    </p:spTree>
    <p:extLst>
      <p:ext uri="{BB962C8B-B14F-4D97-AF65-F5344CB8AC3E}">
        <p14:creationId xmlns:p14="http://schemas.microsoft.com/office/powerpoint/2010/main" val="200888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2, 3, 5, 6, 80, 81, and 82 have two additional properties</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If the command is sent with the data byte(s) for a given parameter set equal to zero,  then that parameter is unchanged</a:t>
            </a:r>
          </a:p>
          <a:p>
            <a:pPr lvl="1"/>
            <a:r>
              <a:rPr lang="en-US" sz="1600" dirty="0" smtClean="0"/>
              <a:t>Non-zero data bytes for other parameters will set the parameter as usual</a:t>
            </a:r>
          </a:p>
          <a:p>
            <a:pPr lvl="1"/>
            <a:r>
              <a:rPr lang="en-US" sz="1600" dirty="0" smtClean="0"/>
              <a:t>If any of these commands is sent with data[0] == 255, then all parameters will be set to zero</a:t>
            </a:r>
          </a:p>
          <a:p>
            <a:r>
              <a:rPr lang="en-US" dirty="0" smtClean="0"/>
              <a:t>If one of the above commands is sent while Verbose &amp; 2 == 1, then a response is sent with the current values of the parameters in data[0] through data[7] in the same order as they are put in the command to send them.</a:t>
            </a:r>
          </a:p>
          <a:p>
            <a:pPr lvl="1"/>
            <a:r>
              <a:rPr lang="en-US" sz="1600" dirty="0" smtClean="0"/>
              <a:t>E.g., to find the current values of motor power, send 20000 2 0 0 0 0 0 0 0 0</a:t>
            </a:r>
          </a:p>
          <a:p>
            <a:pPr lvl="1"/>
            <a:r>
              <a:rPr lang="en-US" sz="1600" dirty="0" smtClean="0"/>
              <a:t>Commands 81 and 82 report 3 CAN messages:</a:t>
            </a:r>
          </a:p>
          <a:p>
            <a:pPr marL="1257300" lvl="2" indent="-342900">
              <a:buFont typeface="+mj-lt"/>
              <a:buAutoNum type="arabicPeriod"/>
            </a:pPr>
            <a:r>
              <a:rPr lang="en-US" sz="1400" dirty="0" smtClean="0"/>
              <a:t>A message with the current values for the spin rotation which have been sent</a:t>
            </a:r>
          </a:p>
          <a:p>
            <a:pPr marL="1257300" lvl="2" indent="-342900">
              <a:buFont typeface="+mj-lt"/>
              <a:buAutoNum type="arabicPeriod"/>
            </a:pPr>
            <a:r>
              <a:rPr lang="en-US" sz="1400" dirty="0" smtClean="0"/>
              <a:t>A message with the number of spin steps (cycles through the TIMER interrupt) for that  spin up or down</a:t>
            </a:r>
          </a:p>
          <a:p>
            <a:pPr marL="1257300" lvl="2" indent="-342900">
              <a:buFont typeface="+mj-lt"/>
              <a:buAutoNum type="arabicPeriod"/>
            </a:pPr>
            <a:r>
              <a:rPr lang="en-US" sz="1400" dirty="0" smtClean="0"/>
              <a:t>A message which shows the degrees of rotation of the  rotor for each step, multiplied by 10,000  (This is a floating point number  made into an integer.)</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11</a:t>
            </a:fld>
            <a:endParaRPr lang="en-US" altLang="en-US" dirty="0"/>
          </a:p>
        </p:txBody>
      </p:sp>
    </p:spTree>
    <p:extLst>
      <p:ext uri="{BB962C8B-B14F-4D97-AF65-F5344CB8AC3E}">
        <p14:creationId xmlns:p14="http://schemas.microsoft.com/office/powerpoint/2010/main" val="424453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Example of use of command 81 / 82 to set up a cruise of both phi and theta using short ramp spins</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For phi, say we want to spin up  CCW in 1.75 degrees, spin down in 3.28 degrees, and travel a total of 12.89 degrees.  We want to run at 100% power for spin up, 90% for spin down, and 75% for the cruise. Want to cruise at 15,000 RPM motor speed.</a:t>
            </a:r>
          </a:p>
          <a:p>
            <a:pPr marL="800100" lvl="1" indent="-342900">
              <a:buFont typeface="+mj-lt"/>
              <a:buAutoNum type="arabicPeriod"/>
            </a:pPr>
            <a:r>
              <a:rPr lang="en-US" dirty="0" smtClean="0"/>
              <a:t>For the  power, send:  20000  2  100  90  75  0  0  0  0  0</a:t>
            </a:r>
          </a:p>
          <a:p>
            <a:pPr marL="800100" lvl="1" indent="-342900">
              <a:buFont typeface="+mj-lt"/>
              <a:buAutoNum type="arabicPeriod"/>
            </a:pPr>
            <a:r>
              <a:rPr lang="en-US" dirty="0" smtClean="0"/>
              <a:t>The CCW_CruiseStep_0 = 15,000 / 300 = 50  </a:t>
            </a:r>
          </a:p>
          <a:p>
            <a:pPr marL="800100" lvl="1" indent="-342900">
              <a:buFont typeface="+mj-lt"/>
              <a:buAutoNum type="arabicPeriod"/>
            </a:pPr>
            <a:r>
              <a:rPr lang="en-US" dirty="0" smtClean="0"/>
              <a:t>So </a:t>
            </a:r>
            <a:r>
              <a:rPr lang="en-US" dirty="0"/>
              <a:t>send:  20000  5  0  50  0  0  0  0  0  </a:t>
            </a:r>
            <a:r>
              <a:rPr lang="en-US" dirty="0" smtClean="0"/>
              <a:t>0</a:t>
            </a:r>
          </a:p>
          <a:p>
            <a:pPr marL="800100" lvl="1" indent="-342900">
              <a:buFont typeface="+mj-lt"/>
              <a:buAutoNum type="arabicPeriod"/>
            </a:pPr>
            <a:r>
              <a:rPr lang="en-US" dirty="0"/>
              <a:t>To turn the output shaft 1.75 degrees, we have to </a:t>
            </a:r>
            <a:r>
              <a:rPr lang="en-US" dirty="0" smtClean="0"/>
              <a:t>rotate the motor 1.75 * 337.35943 revolutions so that is 5,904 = 0x 1710 tenths of a degree</a:t>
            </a:r>
          </a:p>
          <a:p>
            <a:pPr marL="800100" lvl="1" indent="-342900">
              <a:buFont typeface="+mj-lt"/>
              <a:buAutoNum type="arabicPeriod"/>
            </a:pPr>
            <a:r>
              <a:rPr lang="en-US" dirty="0" smtClean="0"/>
              <a:t>Similarly, for a 3.28 degree spin we have 3.28 * 337.35943 * 10 = 11,065  = 0x 2B39  tenths of a degree on the motor</a:t>
            </a:r>
          </a:p>
          <a:p>
            <a:pPr marL="800100" lvl="1" indent="-342900">
              <a:buFont typeface="+mj-lt"/>
              <a:buAutoNum type="arabicPeriod"/>
            </a:pPr>
            <a:r>
              <a:rPr lang="en-US" dirty="0" smtClean="0"/>
              <a:t>So send command 81:   20000  81  0  0  0  0  23 16 43 57  (note that we have to  convert 5,904 to 0x1710 and then express the two bytes as decimal numbers if using my command sender).</a:t>
            </a:r>
          </a:p>
          <a:p>
            <a:pPr marL="457200" lvl="1" indent="0">
              <a:buNone/>
            </a:pPr>
            <a:endParaRPr lang="en-US" dirty="0" smtClean="0"/>
          </a:p>
          <a:p>
            <a:pPr marL="800100" lvl="1" indent="-342900">
              <a:buFont typeface="+mj-lt"/>
              <a:buAutoNum type="arabicPeriod"/>
            </a:pPr>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12</a:t>
            </a:fld>
            <a:endParaRPr lang="en-US" altLang="en-US" dirty="0"/>
          </a:p>
        </p:txBody>
      </p:sp>
    </p:spTree>
    <p:extLst>
      <p:ext uri="{BB962C8B-B14F-4D97-AF65-F5344CB8AC3E}">
        <p14:creationId xmlns:p14="http://schemas.microsoft.com/office/powerpoint/2010/main" val="139643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Example of use of command 81 / 82 to set up a cruise of both phi and theta using short ramp spins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Continuing:</a:t>
            </a:r>
          </a:p>
          <a:p>
            <a:pPr marL="800100" lvl="1" indent="-342900">
              <a:buFont typeface="+mj-lt"/>
              <a:buAutoNum type="arabicPeriod" startAt="7"/>
            </a:pPr>
            <a:r>
              <a:rPr lang="en-US" dirty="0" smtClean="0"/>
              <a:t>Want to cruise 12.89 -1.75 - 3.28 = 7.86 degrees at the output = 26,516 tenths of a degree on the motor.</a:t>
            </a:r>
          </a:p>
          <a:p>
            <a:pPr marL="800100" lvl="1" indent="-342900">
              <a:buFont typeface="+mj-lt"/>
              <a:buAutoNum type="arabicPeriod" startAt="7"/>
            </a:pPr>
            <a:r>
              <a:rPr lang="en-US" dirty="0" smtClean="0"/>
              <a:t>Each step gives 50 tenths of a degree (from command 5) so need 26,516 / 50 = 530d = 0x212 steps</a:t>
            </a:r>
          </a:p>
          <a:p>
            <a:pPr marL="800100" lvl="1" indent="-342900">
              <a:buFont typeface="+mj-lt"/>
              <a:buAutoNum type="arabicPeriod" startAt="7"/>
            </a:pPr>
            <a:r>
              <a:rPr lang="en-US" dirty="0" smtClean="0"/>
              <a:t>This gives us the data to generate Command 28:  Phi move = 1, Phi Cruise = 1, Phi CCW = 1, Theta Move = 0, Theta Cruise = X, Theta CCW = X, so the first byte is 56</a:t>
            </a:r>
          </a:p>
          <a:p>
            <a:pPr marL="800100" lvl="1" indent="-342900">
              <a:buFont typeface="+mj-lt"/>
              <a:buAutoNum type="arabicPeriod" startAt="7"/>
            </a:pPr>
            <a:r>
              <a:rPr lang="en-US" dirty="0" smtClean="0"/>
              <a:t>And the whole command is:  20000  26  56  0  2  18  0  0  0  0   (expressing the data as decimal)</a:t>
            </a:r>
          </a:p>
          <a:p>
            <a:pPr marL="800100" lvl="1" indent="-342900">
              <a:buFont typeface="+mj-lt"/>
              <a:buAutoNum type="arabicPeriod" startAt="7"/>
            </a:pPr>
            <a:endParaRPr lang="en-US" dirty="0"/>
          </a:p>
          <a:p>
            <a:pPr marL="457200" lvl="1" indent="0">
              <a:buNone/>
            </a:pPr>
            <a:r>
              <a:rPr lang="en-US" dirty="0" smtClean="0"/>
              <a:t>Note that Command 5 to set up the speed </a:t>
            </a:r>
            <a:r>
              <a:rPr lang="en-US" dirty="0"/>
              <a:t>has to be </a:t>
            </a:r>
            <a:r>
              <a:rPr lang="en-US" dirty="0" smtClean="0"/>
              <a:t>before Command 81 is sent or the calculation will be done with an incorrect speed value.</a:t>
            </a:r>
            <a:endParaRPr lang="en-US" dirty="0"/>
          </a:p>
          <a:p>
            <a:pPr marL="800100" lvl="1" indent="-342900">
              <a:buFont typeface="+mj-lt"/>
              <a:buAutoNum type="arabicPeriod" startAt="7"/>
            </a:pPr>
            <a:endParaRPr lang="en-US" dirty="0" smtClean="0"/>
          </a:p>
          <a:p>
            <a:pPr marL="457200" lvl="1" indent="0">
              <a:buNone/>
            </a:pPr>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13</a:t>
            </a:fld>
            <a:endParaRPr lang="en-US" altLang="en-US" dirty="0"/>
          </a:p>
        </p:txBody>
      </p:sp>
    </p:spTree>
    <p:extLst>
      <p:ext uri="{BB962C8B-B14F-4D97-AF65-F5344CB8AC3E}">
        <p14:creationId xmlns:p14="http://schemas.microsoft.com/office/powerpoint/2010/main" val="228054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a:t>
            </a:r>
            <a:r>
              <a:rPr lang="en-US" sz="2800" dirty="0" smtClean="0"/>
              <a:t>12 </a:t>
            </a:r>
            <a:r>
              <a:rPr lang="en-US" sz="2800" dirty="0" smtClean="0"/>
              <a:t>--  Report </a:t>
            </a:r>
            <a:r>
              <a:rPr lang="en-US" sz="2800" dirty="0" smtClean="0"/>
              <a:t>Device Type</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can be run any </a:t>
            </a:r>
            <a:r>
              <a:rPr lang="en-US" dirty="0" smtClean="0"/>
              <a:t>time</a:t>
            </a:r>
          </a:p>
          <a:p>
            <a:endParaRPr lang="en-US" dirty="0" smtClean="0"/>
          </a:p>
          <a:p>
            <a:r>
              <a:rPr lang="en-US" dirty="0" smtClean="0"/>
              <a:t>The command is sent with no data bytes</a:t>
            </a:r>
          </a:p>
          <a:p>
            <a:endParaRPr lang="en-US" dirty="0"/>
          </a:p>
          <a:p>
            <a:r>
              <a:rPr lang="en-US" dirty="0" smtClean="0"/>
              <a:t>Command 12 response is:</a:t>
            </a:r>
          </a:p>
          <a:p>
            <a:pPr marL="0" indent="0">
              <a:buNone/>
            </a:pPr>
            <a:r>
              <a:rPr lang="en-US" dirty="0"/>
              <a:t> </a:t>
            </a:r>
            <a:r>
              <a:rPr lang="en-US" dirty="0" smtClean="0"/>
              <a:t>    0X</a:t>
            </a:r>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14</a:t>
            </a:fld>
            <a:endParaRPr lang="en-US" altLang="en-US" dirty="0"/>
          </a:p>
        </p:txBody>
      </p:sp>
      <p:cxnSp>
        <p:nvCxnSpPr>
          <p:cNvPr id="8" name="Straight Arrow Connector 7"/>
          <p:cNvCxnSpPr/>
          <p:nvPr/>
        </p:nvCxnSpPr>
        <p:spPr>
          <a:xfrm flipV="1">
            <a:off x="1058336" y="3250956"/>
            <a:ext cx="0" cy="7112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58336" y="396216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873674" y="3583434"/>
            <a:ext cx="4202817" cy="369332"/>
          </a:xfrm>
          <a:prstGeom prst="rect">
            <a:avLst/>
          </a:prstGeom>
          <a:noFill/>
        </p:spPr>
        <p:txBody>
          <a:bodyPr wrap="none" rtlCol="0">
            <a:spAutoFit/>
          </a:bodyPr>
          <a:lstStyle/>
          <a:p>
            <a:r>
              <a:rPr lang="en-US" dirty="0" smtClean="0"/>
              <a:t>‘0’ if the device is set to be a positioner</a:t>
            </a:r>
            <a:r>
              <a:rPr lang="en-US" dirty="0" smtClean="0"/>
              <a:t> </a:t>
            </a:r>
            <a:endParaRPr lang="en-US" dirty="0"/>
          </a:p>
        </p:txBody>
      </p:sp>
      <p:sp>
        <p:nvSpPr>
          <p:cNvPr id="25" name="TextBox 24"/>
          <p:cNvSpPr txBox="1"/>
          <p:nvPr/>
        </p:nvSpPr>
        <p:spPr>
          <a:xfrm>
            <a:off x="1873674" y="3952766"/>
            <a:ext cx="3920689" cy="369332"/>
          </a:xfrm>
          <a:prstGeom prst="rect">
            <a:avLst/>
          </a:prstGeom>
          <a:noFill/>
        </p:spPr>
        <p:txBody>
          <a:bodyPr wrap="none" rtlCol="0">
            <a:spAutoFit/>
          </a:bodyPr>
          <a:lstStyle/>
          <a:p>
            <a:r>
              <a:rPr lang="en-US" dirty="0" smtClean="0"/>
              <a:t>‘1’ if the device is set to be a fiducial</a:t>
            </a:r>
            <a:r>
              <a:rPr lang="en-US" dirty="0" smtClean="0"/>
              <a:t> </a:t>
            </a:r>
            <a:endParaRPr lang="en-US" dirty="0"/>
          </a:p>
        </p:txBody>
      </p:sp>
      <p:cxnSp>
        <p:nvCxnSpPr>
          <p:cNvPr id="26" name="Straight Connector 25"/>
          <p:cNvCxnSpPr/>
          <p:nvPr/>
        </p:nvCxnSpPr>
        <p:spPr>
          <a:xfrm flipV="1">
            <a:off x="1841397" y="3704135"/>
            <a:ext cx="0" cy="4972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1841399" y="3517941"/>
            <a:ext cx="196951" cy="1788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1841398" y="4184951"/>
            <a:ext cx="196952" cy="2026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a:t>
            </a:r>
            <a:r>
              <a:rPr lang="en-US" sz="2800" dirty="0" smtClean="0"/>
              <a:t>25 </a:t>
            </a:r>
            <a:r>
              <a:rPr lang="en-US" sz="2800" dirty="0" smtClean="0"/>
              <a:t>--  </a:t>
            </a:r>
            <a:r>
              <a:rPr lang="en-US" sz="2800" dirty="0" smtClean="0"/>
              <a:t>Set Device Type</a:t>
            </a:r>
            <a:endParaRPr lang="en-US" sz="2800" dirty="0"/>
          </a:p>
        </p:txBody>
      </p:sp>
      <p:sp>
        <p:nvSpPr>
          <p:cNvPr id="3" name="Content Placeholder 2"/>
          <p:cNvSpPr>
            <a:spLocks noGrp="1"/>
          </p:cNvSpPr>
          <p:nvPr>
            <p:ph idx="1"/>
          </p:nvPr>
        </p:nvSpPr>
        <p:spPr>
          <a:xfrm>
            <a:off x="282575" y="959167"/>
            <a:ext cx="8229600" cy="5229067"/>
          </a:xfrm>
        </p:spPr>
        <p:txBody>
          <a:bodyPr/>
          <a:lstStyle/>
          <a:p>
            <a:r>
              <a:rPr lang="en-US" dirty="0" smtClean="0"/>
              <a:t>Command 25 is sent with one data byte</a:t>
            </a:r>
            <a:endParaRPr lang="en-US" dirty="0"/>
          </a:p>
          <a:p>
            <a:r>
              <a:rPr lang="en-US" dirty="0" smtClean="0"/>
              <a:t>Command 25 format is:</a:t>
            </a:r>
          </a:p>
          <a:p>
            <a:pPr marL="0" indent="0">
              <a:buNone/>
            </a:pPr>
            <a:r>
              <a:rPr lang="en-US" dirty="0"/>
              <a:t> </a:t>
            </a:r>
            <a:r>
              <a:rPr lang="en-US" dirty="0" smtClean="0"/>
              <a:t>    0X</a:t>
            </a:r>
          </a:p>
          <a:p>
            <a:pPr marL="0" indent="0">
              <a:buNone/>
            </a:pPr>
            <a:endParaRPr lang="en-US" dirty="0"/>
          </a:p>
          <a:p>
            <a:pPr marL="0" indent="0">
              <a:buNone/>
            </a:pPr>
            <a:endParaRPr lang="en-US" dirty="0" smtClean="0"/>
          </a:p>
          <a:p>
            <a:pPr marL="0" indent="0">
              <a:buNone/>
            </a:pPr>
            <a:endParaRPr lang="en-US" dirty="0" smtClean="0"/>
          </a:p>
          <a:p>
            <a:r>
              <a:rPr lang="en-US" dirty="0"/>
              <a:t>Once this command is sent, its setting is applied immediately and also stored in flash to be used as a default for when the device is power cycled or reset.</a:t>
            </a:r>
            <a:r>
              <a:rPr lang="en-US" b="1" dirty="0"/>
              <a:t>  </a:t>
            </a:r>
            <a:endParaRPr lang="en-US" b="1" dirty="0" smtClean="0"/>
          </a:p>
          <a:p>
            <a:r>
              <a:rPr lang="en-US" dirty="0" smtClean="0"/>
              <a:t>The </a:t>
            </a:r>
            <a:r>
              <a:rPr lang="en-US" dirty="0"/>
              <a:t>general broadcast ID for all devices is 0x4e20. To address </a:t>
            </a:r>
            <a:r>
              <a:rPr lang="en-US" dirty="0" smtClean="0"/>
              <a:t>positioners </a:t>
            </a:r>
            <a:r>
              <a:rPr lang="en-US" dirty="0"/>
              <a:t>only, an additional broadcast ID is used: </a:t>
            </a:r>
            <a:r>
              <a:rPr lang="en-US" dirty="0" smtClean="0"/>
              <a:t>0x4e21</a:t>
            </a:r>
          </a:p>
          <a:p>
            <a:r>
              <a:rPr lang="en-US" dirty="0" smtClean="0"/>
              <a:t>To address </a:t>
            </a:r>
            <a:r>
              <a:rPr lang="en-US" dirty="0"/>
              <a:t>all fiducials, the broadcast ID 0x4e22 is </a:t>
            </a:r>
            <a:r>
              <a:rPr lang="en-US" dirty="0" smtClean="0"/>
              <a:t>used</a:t>
            </a:r>
          </a:p>
          <a:p>
            <a:r>
              <a:rPr lang="en-US" dirty="0"/>
              <a:t>C</a:t>
            </a:r>
            <a:r>
              <a:rPr lang="en-US" dirty="0" smtClean="0"/>
              <a:t>ommand 25 </a:t>
            </a:r>
            <a:r>
              <a:rPr lang="en-US" dirty="0"/>
              <a:t>updates the device so that it responds to the appropriate category broadcast ID, in addition to the general broadcast ID.</a:t>
            </a:r>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15</a:t>
            </a:fld>
            <a:endParaRPr lang="en-US" altLang="en-US" dirty="0"/>
          </a:p>
        </p:txBody>
      </p:sp>
      <p:cxnSp>
        <p:nvCxnSpPr>
          <p:cNvPr id="8" name="Straight Arrow Connector 7"/>
          <p:cNvCxnSpPr/>
          <p:nvPr/>
        </p:nvCxnSpPr>
        <p:spPr>
          <a:xfrm flipV="1">
            <a:off x="937686" y="2006356"/>
            <a:ext cx="0" cy="7112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37686" y="271756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53024" y="2338834"/>
            <a:ext cx="4510594" cy="369332"/>
          </a:xfrm>
          <a:prstGeom prst="rect">
            <a:avLst/>
          </a:prstGeom>
          <a:noFill/>
        </p:spPr>
        <p:txBody>
          <a:bodyPr wrap="none" rtlCol="0">
            <a:spAutoFit/>
          </a:bodyPr>
          <a:lstStyle/>
          <a:p>
            <a:r>
              <a:rPr lang="en-US" dirty="0" smtClean="0"/>
              <a:t>‘0’ if the device is to be set as a positioner</a:t>
            </a:r>
            <a:r>
              <a:rPr lang="en-US" dirty="0" smtClean="0"/>
              <a:t> </a:t>
            </a:r>
            <a:endParaRPr lang="en-US" dirty="0"/>
          </a:p>
        </p:txBody>
      </p:sp>
      <p:sp>
        <p:nvSpPr>
          <p:cNvPr id="25" name="TextBox 24"/>
          <p:cNvSpPr txBox="1"/>
          <p:nvPr/>
        </p:nvSpPr>
        <p:spPr>
          <a:xfrm>
            <a:off x="1753024" y="2708166"/>
            <a:ext cx="4228465" cy="369332"/>
          </a:xfrm>
          <a:prstGeom prst="rect">
            <a:avLst/>
          </a:prstGeom>
          <a:noFill/>
        </p:spPr>
        <p:txBody>
          <a:bodyPr wrap="none" rtlCol="0">
            <a:spAutoFit/>
          </a:bodyPr>
          <a:lstStyle/>
          <a:p>
            <a:r>
              <a:rPr lang="en-US" dirty="0" smtClean="0"/>
              <a:t>‘1’ if the device is </a:t>
            </a:r>
            <a:r>
              <a:rPr lang="en-US" dirty="0"/>
              <a:t>to be set as </a:t>
            </a:r>
            <a:r>
              <a:rPr lang="en-US" dirty="0" smtClean="0"/>
              <a:t>a fiducial</a:t>
            </a:r>
            <a:r>
              <a:rPr lang="en-US" dirty="0" smtClean="0"/>
              <a:t> </a:t>
            </a:r>
            <a:endParaRPr lang="en-US" dirty="0"/>
          </a:p>
        </p:txBody>
      </p:sp>
      <p:cxnSp>
        <p:nvCxnSpPr>
          <p:cNvPr id="26" name="Straight Connector 25"/>
          <p:cNvCxnSpPr/>
          <p:nvPr/>
        </p:nvCxnSpPr>
        <p:spPr>
          <a:xfrm flipV="1">
            <a:off x="1720747" y="2459535"/>
            <a:ext cx="0" cy="4972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1720749" y="2273341"/>
            <a:ext cx="196951" cy="1788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1720748" y="2940351"/>
            <a:ext cx="196952" cy="2026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59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16 --  Set Fiducial Duty Cycle</a:t>
            </a:r>
            <a:endParaRPr lang="en-US" sz="2800" dirty="0"/>
          </a:p>
        </p:txBody>
      </p:sp>
      <p:sp>
        <p:nvSpPr>
          <p:cNvPr id="3" name="Content Placeholder 2"/>
          <p:cNvSpPr>
            <a:spLocks noGrp="1"/>
          </p:cNvSpPr>
          <p:nvPr>
            <p:ph idx="1"/>
          </p:nvPr>
        </p:nvSpPr>
        <p:spPr>
          <a:xfrm>
            <a:off x="370206" y="1079817"/>
            <a:ext cx="8229600" cy="5229067"/>
          </a:xfrm>
        </p:spPr>
        <p:txBody>
          <a:bodyPr/>
          <a:lstStyle/>
          <a:p>
            <a:r>
              <a:rPr lang="en-US" dirty="0"/>
              <a:t>Command </a:t>
            </a:r>
            <a:r>
              <a:rPr lang="en-US" dirty="0" smtClean="0"/>
              <a:t>16 </a:t>
            </a:r>
            <a:r>
              <a:rPr lang="en-US" dirty="0"/>
              <a:t>format is:</a:t>
            </a:r>
          </a:p>
          <a:p>
            <a:pPr marL="0" indent="0">
              <a:buNone/>
            </a:pPr>
            <a:r>
              <a:rPr lang="en-US" dirty="0"/>
              <a:t>      XX  </a:t>
            </a:r>
            <a:r>
              <a:rPr lang="en-US" dirty="0" err="1"/>
              <a:t>XX</a:t>
            </a:r>
            <a:r>
              <a:rPr lang="en-US" dirty="0"/>
              <a:t>  </a:t>
            </a:r>
            <a:r>
              <a:rPr lang="en-US" dirty="0" smtClean="0"/>
              <a:t>00  00  00  </a:t>
            </a:r>
            <a:r>
              <a:rPr lang="en-US" dirty="0"/>
              <a:t>00 </a:t>
            </a:r>
            <a:r>
              <a:rPr lang="en-US" dirty="0" smtClean="0"/>
              <a:t> </a:t>
            </a:r>
            <a:r>
              <a:rPr lang="en-US" dirty="0"/>
              <a:t>00  00 </a:t>
            </a:r>
          </a:p>
          <a:p>
            <a:endParaRPr lang="en-US" dirty="0" smtClean="0"/>
          </a:p>
          <a:p>
            <a:endParaRPr lang="en-US" dirty="0"/>
          </a:p>
          <a:p>
            <a:pPr marL="0" indent="0">
              <a:buNone/>
            </a:pPr>
            <a:endParaRPr lang="en-US" dirty="0" smtClean="0"/>
          </a:p>
          <a:p>
            <a:r>
              <a:rPr lang="en-US" dirty="0" smtClean="0"/>
              <a:t>Units set as positioners will not respond to this</a:t>
            </a:r>
          </a:p>
          <a:p>
            <a:endParaRPr lang="en-US" dirty="0"/>
          </a:p>
          <a:p>
            <a:r>
              <a:rPr lang="en-US" dirty="0" smtClean="0"/>
              <a:t>Sending Command 16 with data[0] == 0  AND  data[1] == 0 will turn off the fiducial</a:t>
            </a:r>
          </a:p>
          <a:p>
            <a:endParaRPr lang="en-US" dirty="0"/>
          </a:p>
          <a:p>
            <a:r>
              <a:rPr lang="en-US" dirty="0" smtClean="0"/>
              <a:t>Command 70 will also set the duty cycle to zero and turn off the fiducial</a:t>
            </a:r>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16</a:t>
            </a:fld>
            <a:endParaRPr lang="en-US" altLang="en-US" dirty="0"/>
          </a:p>
        </p:txBody>
      </p:sp>
      <p:cxnSp>
        <p:nvCxnSpPr>
          <p:cNvPr id="16" name="Straight Arrow Connector 15"/>
          <p:cNvCxnSpPr/>
          <p:nvPr/>
        </p:nvCxnSpPr>
        <p:spPr>
          <a:xfrm flipV="1">
            <a:off x="1539250" y="1758285"/>
            <a:ext cx="0" cy="2832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539250" y="204155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058337" y="1765056"/>
            <a:ext cx="0" cy="7112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058337" y="247626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96583" y="1856889"/>
            <a:ext cx="1864613" cy="369332"/>
          </a:xfrm>
          <a:prstGeom prst="rect">
            <a:avLst/>
          </a:prstGeom>
          <a:noFill/>
        </p:spPr>
        <p:txBody>
          <a:bodyPr wrap="none" rtlCol="0">
            <a:spAutoFit/>
          </a:bodyPr>
          <a:lstStyle/>
          <a:p>
            <a:r>
              <a:rPr lang="en-US" dirty="0" smtClean="0"/>
              <a:t>Duty </a:t>
            </a:r>
            <a:r>
              <a:rPr lang="en-US" dirty="0" smtClean="0"/>
              <a:t>Cycle LSB</a:t>
            </a:r>
            <a:endParaRPr lang="en-US" dirty="0"/>
          </a:p>
        </p:txBody>
      </p:sp>
      <p:sp>
        <p:nvSpPr>
          <p:cNvPr id="21" name="TextBox 20"/>
          <p:cNvSpPr txBox="1"/>
          <p:nvPr/>
        </p:nvSpPr>
        <p:spPr>
          <a:xfrm>
            <a:off x="1708575" y="2282200"/>
            <a:ext cx="1864613" cy="369332"/>
          </a:xfrm>
          <a:prstGeom prst="rect">
            <a:avLst/>
          </a:prstGeom>
          <a:noFill/>
        </p:spPr>
        <p:txBody>
          <a:bodyPr wrap="none" rtlCol="0">
            <a:spAutoFit/>
          </a:bodyPr>
          <a:lstStyle/>
          <a:p>
            <a:r>
              <a:rPr lang="en-US" dirty="0" smtClean="0"/>
              <a:t>Duty Cycle </a:t>
            </a:r>
            <a:r>
              <a:rPr lang="en-US" dirty="0" smtClean="0"/>
              <a:t>MSB</a:t>
            </a:r>
            <a:endParaRPr lang="en-US" dirty="0"/>
          </a:p>
        </p:txBody>
      </p:sp>
      <p:sp>
        <p:nvSpPr>
          <p:cNvPr id="12" name="TextBox 11"/>
          <p:cNvSpPr txBox="1"/>
          <p:nvPr/>
        </p:nvSpPr>
        <p:spPr>
          <a:xfrm>
            <a:off x="4109355" y="2041555"/>
            <a:ext cx="2248372" cy="369332"/>
          </a:xfrm>
          <a:prstGeom prst="rect">
            <a:avLst/>
          </a:prstGeom>
          <a:noFill/>
        </p:spPr>
        <p:txBody>
          <a:bodyPr wrap="none" rtlCol="0">
            <a:spAutoFit/>
          </a:bodyPr>
          <a:lstStyle/>
          <a:p>
            <a:r>
              <a:rPr lang="en-US" dirty="0" smtClean="0"/>
              <a:t>  2</a:t>
            </a:r>
            <a:r>
              <a:rPr lang="en-US" baseline="30000" dirty="0" smtClean="0"/>
              <a:t>16</a:t>
            </a:r>
            <a:r>
              <a:rPr lang="en-US" dirty="0" smtClean="0"/>
              <a:t>=100 </a:t>
            </a:r>
            <a:r>
              <a:rPr lang="en-US" dirty="0"/>
              <a:t>%, 0 = </a:t>
            </a:r>
            <a:r>
              <a:rPr lang="en-US" dirty="0" smtClean="0"/>
              <a:t>off</a:t>
            </a:r>
            <a:endParaRPr lang="en-US" dirty="0"/>
          </a:p>
        </p:txBody>
      </p:sp>
      <p:cxnSp>
        <p:nvCxnSpPr>
          <p:cNvPr id="13" name="Straight Connector 12"/>
          <p:cNvCxnSpPr/>
          <p:nvPr/>
        </p:nvCxnSpPr>
        <p:spPr>
          <a:xfrm flipV="1">
            <a:off x="4282450" y="2010989"/>
            <a:ext cx="0" cy="4972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4109355" y="1836420"/>
            <a:ext cx="173095" cy="205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159305" y="2491804"/>
            <a:ext cx="123146" cy="13526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900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54 </a:t>
            </a:r>
            <a:r>
              <a:rPr lang="en-US" sz="2800" dirty="0"/>
              <a:t>--  Timed Fiducial Operation</a:t>
            </a:r>
          </a:p>
        </p:txBody>
      </p:sp>
      <p:sp>
        <p:nvSpPr>
          <p:cNvPr id="3" name="Content Placeholder 2"/>
          <p:cNvSpPr>
            <a:spLocks noGrp="1"/>
          </p:cNvSpPr>
          <p:nvPr>
            <p:ph idx="1"/>
          </p:nvPr>
        </p:nvSpPr>
        <p:spPr>
          <a:xfrm>
            <a:off x="342622" y="878598"/>
            <a:ext cx="8229600" cy="5229067"/>
          </a:xfrm>
        </p:spPr>
        <p:txBody>
          <a:bodyPr/>
          <a:lstStyle/>
          <a:p>
            <a:r>
              <a:rPr lang="en-US" dirty="0" smtClean="0"/>
              <a:t>Command 54 format is:</a:t>
            </a:r>
          </a:p>
          <a:p>
            <a:pPr marL="0" indent="0">
              <a:buNone/>
            </a:pPr>
            <a:r>
              <a:rPr lang="en-US" dirty="0" smtClean="0"/>
              <a:t>      XX  </a:t>
            </a:r>
            <a:r>
              <a:rPr lang="en-US" dirty="0" err="1" smtClean="0"/>
              <a:t>XX</a:t>
            </a:r>
            <a:r>
              <a:rPr lang="en-US" dirty="0" smtClean="0"/>
              <a:t>  </a:t>
            </a:r>
            <a:r>
              <a:rPr lang="en-US" dirty="0" smtClean="0"/>
              <a:t>YY  </a:t>
            </a:r>
            <a:r>
              <a:rPr lang="en-US" dirty="0" err="1" smtClean="0"/>
              <a:t>YY</a:t>
            </a:r>
            <a:r>
              <a:rPr lang="en-US" dirty="0" smtClean="0"/>
              <a:t>   </a:t>
            </a:r>
            <a:r>
              <a:rPr lang="en-US" dirty="0" smtClean="0"/>
              <a:t>00   00   00  00 </a:t>
            </a:r>
          </a:p>
          <a:p>
            <a:pPr marL="0" indent="0">
              <a:buNone/>
            </a:pPr>
            <a:endParaRPr lang="en-US" dirty="0"/>
          </a:p>
          <a:p>
            <a:pPr marL="0" indent="0">
              <a:buNone/>
            </a:pPr>
            <a:endParaRPr lang="en-US" dirty="0" smtClean="0"/>
          </a:p>
          <a:p>
            <a:pPr marL="0" indent="0">
              <a:buNone/>
            </a:pPr>
            <a:endParaRPr lang="en-US" dirty="0"/>
          </a:p>
          <a:p>
            <a:endParaRPr lang="en-US" sz="900" dirty="0" smtClean="0"/>
          </a:p>
          <a:p>
            <a:pPr>
              <a:spcBef>
                <a:spcPts val="1200"/>
              </a:spcBef>
            </a:pPr>
            <a:r>
              <a:rPr lang="en-US" dirty="0" smtClean="0"/>
              <a:t>Cancel Command 54 (i.e. duty cycle to zero, and remaining time to zero) by:</a:t>
            </a:r>
          </a:p>
          <a:p>
            <a:pPr lvl="1">
              <a:spcBef>
                <a:spcPts val="0"/>
              </a:spcBef>
            </a:pPr>
            <a:r>
              <a:rPr lang="en-US" dirty="0" smtClean="0"/>
              <a:t>Send 54  XX  </a:t>
            </a:r>
            <a:r>
              <a:rPr lang="en-US" dirty="0" err="1" smtClean="0"/>
              <a:t>XX</a:t>
            </a:r>
            <a:r>
              <a:rPr lang="en-US" dirty="0" smtClean="0"/>
              <a:t>  00  00   00  00  00  00    </a:t>
            </a:r>
            <a:r>
              <a:rPr lang="en-US" u="sng" dirty="0" smtClean="0"/>
              <a:t>OR</a:t>
            </a:r>
          </a:p>
          <a:p>
            <a:pPr lvl="1">
              <a:spcBef>
                <a:spcPts val="0"/>
              </a:spcBef>
            </a:pPr>
            <a:r>
              <a:rPr lang="en-US" dirty="0" smtClean="0"/>
              <a:t>Send 54  00   00  </a:t>
            </a:r>
            <a:r>
              <a:rPr lang="en-US" dirty="0" smtClean="0"/>
              <a:t>YY  </a:t>
            </a:r>
            <a:r>
              <a:rPr lang="en-US" dirty="0" err="1" smtClean="0"/>
              <a:t>YY</a:t>
            </a:r>
            <a:r>
              <a:rPr lang="en-US" dirty="0" smtClean="0"/>
              <a:t>  </a:t>
            </a:r>
            <a:r>
              <a:rPr lang="en-US" dirty="0" smtClean="0"/>
              <a:t>00  00  00  00    </a:t>
            </a:r>
            <a:r>
              <a:rPr lang="en-US" u="sng" dirty="0" smtClean="0"/>
              <a:t>OR</a:t>
            </a:r>
          </a:p>
          <a:p>
            <a:pPr lvl="1">
              <a:spcBef>
                <a:spcPts val="0"/>
              </a:spcBef>
            </a:pPr>
            <a:r>
              <a:rPr lang="en-US" dirty="0" smtClean="0"/>
              <a:t>Send 70     </a:t>
            </a:r>
            <a:r>
              <a:rPr lang="en-US" u="sng" dirty="0" smtClean="0"/>
              <a:t>OR</a:t>
            </a:r>
          </a:p>
          <a:p>
            <a:pPr lvl="1">
              <a:spcBef>
                <a:spcPts val="0"/>
              </a:spcBef>
            </a:pPr>
            <a:r>
              <a:rPr lang="en-US" dirty="0" smtClean="0"/>
              <a:t>Send 16  00  00</a:t>
            </a:r>
          </a:p>
          <a:p>
            <a:pPr>
              <a:spcBef>
                <a:spcPts val="1200"/>
              </a:spcBef>
            </a:pPr>
            <a:r>
              <a:rPr lang="en-US" dirty="0" smtClean="0"/>
              <a:t>If </a:t>
            </a:r>
            <a:r>
              <a:rPr lang="en-US" dirty="0" err="1" smtClean="0"/>
              <a:t>Cmd</a:t>
            </a:r>
            <a:r>
              <a:rPr lang="en-US" dirty="0" smtClean="0"/>
              <a:t> 54 is in operation and </a:t>
            </a:r>
            <a:r>
              <a:rPr lang="en-US" dirty="0" err="1" smtClean="0"/>
              <a:t>Cmd</a:t>
            </a:r>
            <a:r>
              <a:rPr lang="en-US" dirty="0" smtClean="0"/>
              <a:t> 16 is sent, </a:t>
            </a:r>
            <a:r>
              <a:rPr lang="en-US" dirty="0" err="1" smtClean="0"/>
              <a:t>Cmd</a:t>
            </a:r>
            <a:r>
              <a:rPr lang="en-US" dirty="0" smtClean="0"/>
              <a:t> 16 will prevail</a:t>
            </a:r>
          </a:p>
          <a:p>
            <a:pPr>
              <a:spcBef>
                <a:spcPts val="1200"/>
              </a:spcBef>
            </a:pPr>
            <a:r>
              <a:rPr lang="en-US" dirty="0" smtClean="0"/>
              <a:t>If </a:t>
            </a:r>
            <a:r>
              <a:rPr lang="en-US" dirty="0" err="1" smtClean="0"/>
              <a:t>Cmd</a:t>
            </a:r>
            <a:r>
              <a:rPr lang="en-US" dirty="0" smtClean="0"/>
              <a:t> 54 is in operation, and a new </a:t>
            </a:r>
            <a:r>
              <a:rPr lang="en-US" dirty="0" err="1" smtClean="0"/>
              <a:t>Cmd</a:t>
            </a:r>
            <a:r>
              <a:rPr lang="en-US" dirty="0" smtClean="0"/>
              <a:t> 54 is sent, the new duty cycle and the longest operation time will prevail</a:t>
            </a:r>
          </a:p>
          <a:p>
            <a:endParaRPr lang="en-US" dirty="0" smtClean="0"/>
          </a:p>
          <a:p>
            <a:endParaRPr lang="en-US" dirty="0" smtClean="0"/>
          </a:p>
          <a:p>
            <a:endParaRPr lang="en-US" dirty="0" smtClean="0"/>
          </a:p>
          <a:p>
            <a:pPr marL="457200" lvl="1" indent="0">
              <a:buNone/>
            </a:pPr>
            <a:endParaRPr lang="en-US" dirty="0" smtClean="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17</a:t>
            </a:fld>
            <a:endParaRPr lang="en-US" altLang="en-US" dirty="0"/>
          </a:p>
        </p:txBody>
      </p:sp>
      <p:cxnSp>
        <p:nvCxnSpPr>
          <p:cNvPr id="7" name="Straight Arrow Connector 6"/>
          <p:cNvCxnSpPr/>
          <p:nvPr/>
        </p:nvCxnSpPr>
        <p:spPr>
          <a:xfrm flipV="1">
            <a:off x="2473960" y="1564472"/>
            <a:ext cx="0" cy="16215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453109" y="172662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993056" y="1564472"/>
            <a:ext cx="0" cy="489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993056" y="205569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505948" y="1564472"/>
            <a:ext cx="0" cy="8181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505948" y="2382661"/>
            <a:ext cx="7691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657699" y="2515917"/>
            <a:ext cx="1864613" cy="369332"/>
          </a:xfrm>
          <a:prstGeom prst="rect">
            <a:avLst/>
          </a:prstGeom>
          <a:noFill/>
        </p:spPr>
        <p:txBody>
          <a:bodyPr wrap="none" rtlCol="0">
            <a:spAutoFit/>
          </a:bodyPr>
          <a:lstStyle/>
          <a:p>
            <a:r>
              <a:rPr lang="en-US" dirty="0" smtClean="0"/>
              <a:t>Duty Cycle MSB</a:t>
            </a:r>
            <a:endParaRPr lang="en-US" dirty="0"/>
          </a:p>
        </p:txBody>
      </p:sp>
      <p:sp>
        <p:nvSpPr>
          <p:cNvPr id="17" name="TextBox 16"/>
          <p:cNvSpPr txBox="1"/>
          <p:nvPr/>
        </p:nvSpPr>
        <p:spPr>
          <a:xfrm>
            <a:off x="2647817" y="1861683"/>
            <a:ext cx="3595921" cy="369332"/>
          </a:xfrm>
          <a:prstGeom prst="rect">
            <a:avLst/>
          </a:prstGeom>
          <a:noFill/>
        </p:spPr>
        <p:txBody>
          <a:bodyPr wrap="none" rtlCol="0">
            <a:spAutoFit/>
          </a:bodyPr>
          <a:lstStyle/>
          <a:p>
            <a:r>
              <a:rPr lang="en-US" dirty="0" smtClean="0"/>
              <a:t> Operating Time in Seconds MSB</a:t>
            </a:r>
            <a:endParaRPr lang="en-US" dirty="0"/>
          </a:p>
        </p:txBody>
      </p:sp>
      <p:sp>
        <p:nvSpPr>
          <p:cNvPr id="19" name="TextBox 18"/>
          <p:cNvSpPr txBox="1"/>
          <p:nvPr/>
        </p:nvSpPr>
        <p:spPr>
          <a:xfrm>
            <a:off x="2275132" y="2197995"/>
            <a:ext cx="1800493" cy="369332"/>
          </a:xfrm>
          <a:prstGeom prst="rect">
            <a:avLst/>
          </a:prstGeom>
          <a:noFill/>
        </p:spPr>
        <p:txBody>
          <a:bodyPr wrap="none" rtlCol="0">
            <a:spAutoFit/>
          </a:bodyPr>
          <a:lstStyle/>
          <a:p>
            <a:r>
              <a:rPr lang="en-US" dirty="0" smtClean="0"/>
              <a:t>Duty Cycle LSB</a:t>
            </a:r>
            <a:endParaRPr lang="en-US" dirty="0"/>
          </a:p>
        </p:txBody>
      </p:sp>
      <p:sp>
        <p:nvSpPr>
          <p:cNvPr id="20" name="TextBox 19"/>
          <p:cNvSpPr txBox="1"/>
          <p:nvPr/>
        </p:nvSpPr>
        <p:spPr>
          <a:xfrm>
            <a:off x="3004058" y="1554886"/>
            <a:ext cx="3595921" cy="369332"/>
          </a:xfrm>
          <a:prstGeom prst="rect">
            <a:avLst/>
          </a:prstGeom>
          <a:noFill/>
        </p:spPr>
        <p:txBody>
          <a:bodyPr wrap="none" rtlCol="0">
            <a:spAutoFit/>
          </a:bodyPr>
          <a:lstStyle/>
          <a:p>
            <a:r>
              <a:rPr lang="en-US" dirty="0" smtClean="0"/>
              <a:t> Operating Time in Seconds LSB</a:t>
            </a:r>
            <a:endParaRPr lang="en-US" dirty="0"/>
          </a:p>
        </p:txBody>
      </p:sp>
      <p:cxnSp>
        <p:nvCxnSpPr>
          <p:cNvPr id="21" name="Straight Arrow Connector 20"/>
          <p:cNvCxnSpPr/>
          <p:nvPr/>
        </p:nvCxnSpPr>
        <p:spPr>
          <a:xfrm flipV="1">
            <a:off x="1031814" y="1534973"/>
            <a:ext cx="0" cy="118848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16544" y="272346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76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55 --  Report Fiducial Duty Cycle</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55 is sent with no data</a:t>
            </a:r>
          </a:p>
          <a:p>
            <a:endParaRPr lang="en-US" dirty="0"/>
          </a:p>
          <a:p>
            <a:r>
              <a:rPr lang="en-US" dirty="0" smtClean="0"/>
              <a:t>Command 55 response is:</a:t>
            </a:r>
          </a:p>
          <a:p>
            <a:pPr marL="0" indent="0">
              <a:buNone/>
            </a:pPr>
            <a:r>
              <a:rPr lang="en-US" dirty="0" smtClean="0"/>
              <a:t>      01  00  00  00   X </a:t>
            </a:r>
            <a:r>
              <a:rPr lang="en-US" dirty="0" err="1" smtClean="0"/>
              <a:t>X</a:t>
            </a:r>
            <a:r>
              <a:rPr lang="en-US" dirty="0" smtClean="0"/>
              <a:t>   </a:t>
            </a:r>
            <a:r>
              <a:rPr lang="en-US" dirty="0" err="1" smtClean="0"/>
              <a:t>X</a:t>
            </a:r>
            <a:r>
              <a:rPr lang="en-US" dirty="0" smtClean="0"/>
              <a:t> </a:t>
            </a:r>
            <a:r>
              <a:rPr lang="en-US" dirty="0" err="1" smtClean="0"/>
              <a:t>X</a:t>
            </a:r>
            <a:r>
              <a:rPr lang="en-US" dirty="0" smtClean="0"/>
              <a:t>   00  00 </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18</a:t>
            </a:fld>
            <a:endParaRPr lang="en-US" altLang="en-US" dirty="0"/>
          </a:p>
        </p:txBody>
      </p:sp>
      <p:cxnSp>
        <p:nvCxnSpPr>
          <p:cNvPr id="7" name="Straight Arrow Connector 6"/>
          <p:cNvCxnSpPr/>
          <p:nvPr/>
        </p:nvCxnSpPr>
        <p:spPr>
          <a:xfrm flipV="1">
            <a:off x="3537373" y="2591412"/>
            <a:ext cx="0" cy="6422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537373" y="323367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887135" y="2591412"/>
            <a:ext cx="0" cy="12056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887135" y="379706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120988" y="2533234"/>
            <a:ext cx="0" cy="19060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20988" y="443932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194706" y="3049004"/>
            <a:ext cx="1864613" cy="369332"/>
          </a:xfrm>
          <a:prstGeom prst="rect">
            <a:avLst/>
          </a:prstGeom>
          <a:noFill/>
        </p:spPr>
        <p:txBody>
          <a:bodyPr wrap="none" rtlCol="0">
            <a:spAutoFit/>
          </a:bodyPr>
          <a:lstStyle/>
          <a:p>
            <a:r>
              <a:rPr lang="en-US" dirty="0" smtClean="0"/>
              <a:t>Duty Cycle MSB</a:t>
            </a:r>
            <a:endParaRPr lang="en-US" dirty="0"/>
          </a:p>
        </p:txBody>
      </p:sp>
      <p:sp>
        <p:nvSpPr>
          <p:cNvPr id="17" name="TextBox 16"/>
          <p:cNvSpPr txBox="1"/>
          <p:nvPr/>
        </p:nvSpPr>
        <p:spPr>
          <a:xfrm>
            <a:off x="3537373" y="3603002"/>
            <a:ext cx="1800493" cy="369332"/>
          </a:xfrm>
          <a:prstGeom prst="rect">
            <a:avLst/>
          </a:prstGeom>
          <a:noFill/>
        </p:spPr>
        <p:txBody>
          <a:bodyPr wrap="none" rtlCol="0">
            <a:spAutoFit/>
          </a:bodyPr>
          <a:lstStyle/>
          <a:p>
            <a:r>
              <a:rPr lang="en-US" dirty="0" smtClean="0"/>
              <a:t>Duty Cycle LSB</a:t>
            </a:r>
            <a:endParaRPr lang="en-US" dirty="0"/>
          </a:p>
        </p:txBody>
      </p:sp>
      <p:sp>
        <p:nvSpPr>
          <p:cNvPr id="18" name="TextBox 17"/>
          <p:cNvSpPr txBox="1"/>
          <p:nvPr/>
        </p:nvSpPr>
        <p:spPr>
          <a:xfrm>
            <a:off x="1766573" y="4221347"/>
            <a:ext cx="2766527" cy="369332"/>
          </a:xfrm>
          <a:prstGeom prst="rect">
            <a:avLst/>
          </a:prstGeom>
          <a:noFill/>
        </p:spPr>
        <p:txBody>
          <a:bodyPr wrap="none" rtlCol="0">
            <a:spAutoFit/>
          </a:bodyPr>
          <a:lstStyle/>
          <a:p>
            <a:r>
              <a:rPr lang="en-US" dirty="0" smtClean="0"/>
              <a:t>‘1’ indicates it is a fiducial</a:t>
            </a:r>
            <a:endParaRPr lang="en-US" dirty="0"/>
          </a:p>
        </p:txBody>
      </p:sp>
    </p:spTree>
    <p:extLst>
      <p:ext uri="{BB962C8B-B14F-4D97-AF65-F5344CB8AC3E}">
        <p14:creationId xmlns:p14="http://schemas.microsoft.com/office/powerpoint/2010/main" val="240682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13 --  Report Motor Movement Status</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can be run any time</a:t>
            </a:r>
          </a:p>
          <a:p>
            <a:r>
              <a:rPr lang="en-US" dirty="0"/>
              <a:t>If </a:t>
            </a:r>
            <a:r>
              <a:rPr lang="en-US" dirty="0" smtClean="0"/>
              <a:t>no move table has been loaded, or one </a:t>
            </a:r>
            <a:r>
              <a:rPr lang="en-US" dirty="0"/>
              <a:t>or more lines of a move table have been entered, but no command 27 has been sent, it reports ‘0’</a:t>
            </a:r>
          </a:p>
          <a:p>
            <a:r>
              <a:rPr lang="en-US" dirty="0" smtClean="0"/>
              <a:t>If one or more lines of a move table have been entered,  AND it has not timed out,  AND command 27 0 has been sent, it reports ‘2’</a:t>
            </a:r>
          </a:p>
          <a:p>
            <a:pPr lvl="1"/>
            <a:r>
              <a:rPr lang="en-US" dirty="0" smtClean="0"/>
              <a:t>I.e. it is saying that it is “Armed” and will run if a SYNC is received</a:t>
            </a:r>
          </a:p>
          <a:p>
            <a:r>
              <a:rPr lang="en-US" dirty="0" smtClean="0"/>
              <a:t>If it has been armed but is allowed to time out, Command 13 will report ‘4’ for the first time it is sent after the timeout, but subsequent executions of command 13 will report ‘0’</a:t>
            </a:r>
          </a:p>
          <a:p>
            <a:r>
              <a:rPr lang="en-US" dirty="0" smtClean="0"/>
              <a:t>If a motor is running, it will report ‘1’</a:t>
            </a:r>
          </a:p>
          <a:p>
            <a:r>
              <a:rPr lang="en-US" dirty="0" smtClean="0"/>
              <a:t>If it is in a delay during the execution of a move table it will report ‘0’</a:t>
            </a:r>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19</a:t>
            </a:fld>
            <a:endParaRPr lang="en-US" altLang="en-US" dirty="0"/>
          </a:p>
        </p:txBody>
      </p:sp>
    </p:spTree>
    <p:extLst>
      <p:ext uri="{BB962C8B-B14F-4D97-AF65-F5344CB8AC3E}">
        <p14:creationId xmlns:p14="http://schemas.microsoft.com/office/powerpoint/2010/main" val="55825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t>
            </a:r>
            <a:r>
              <a:rPr lang="en-US" dirty="0" smtClean="0"/>
              <a:t>1  </a:t>
            </a:r>
            <a:r>
              <a:rPr lang="en-US" dirty="0" smtClean="0"/>
              <a:t>--  </a:t>
            </a:r>
            <a:r>
              <a:rPr lang="en-US" dirty="0" smtClean="0"/>
              <a:t>Cancel </a:t>
            </a:r>
            <a:r>
              <a:rPr lang="en-US" dirty="0" err="1" smtClean="0"/>
              <a:t>Autoshutdown</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There have been cases of positioners with damaged CAN transceivers which bring down the CAN bus and do not respond to command to shut down</a:t>
            </a:r>
            <a:endParaRPr lang="en-US" dirty="0"/>
          </a:p>
          <a:p>
            <a:r>
              <a:rPr lang="en-US" dirty="0" smtClean="0"/>
              <a:t>To deal with this firmware from 6.0 and beyond includes an automatic shut down feature which put the unit in Stop Mode if a Command 1 is not received within 60 seconds of turn on</a:t>
            </a:r>
            <a:endParaRPr lang="en-US" dirty="0"/>
          </a:p>
          <a:p>
            <a:r>
              <a:rPr lang="en-US" dirty="0" smtClean="0"/>
              <a:t>From 6.22 on, the positioner will not respond to any other command before Command 1 is received</a:t>
            </a:r>
          </a:p>
          <a:p>
            <a:r>
              <a:rPr lang="en-US" dirty="0"/>
              <a:t>If Verbose &amp; 1 is TRUE, then there is a response to Command 1:</a:t>
            </a:r>
          </a:p>
          <a:p>
            <a:pPr marL="0" indent="0">
              <a:spcBef>
                <a:spcPts val="0"/>
              </a:spcBef>
              <a:buNone/>
            </a:pPr>
            <a:r>
              <a:rPr lang="en-US" dirty="0"/>
              <a:t>     WW   XX   YY   ZZ  </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1000" dirty="0"/>
          </a:p>
          <a:p>
            <a:r>
              <a:rPr lang="en-US" dirty="0" smtClean="0"/>
              <a:t>Verbose == ‘1’ by default</a:t>
            </a:r>
            <a:endParaRPr lang="en-US" dirty="0" smtClean="0"/>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a:t>
            </a:fld>
            <a:endParaRPr lang="en-US" altLang="en-US" dirty="0"/>
          </a:p>
        </p:txBody>
      </p:sp>
      <p:cxnSp>
        <p:nvCxnSpPr>
          <p:cNvPr id="6" name="Straight Connector 5"/>
          <p:cNvCxnSpPr/>
          <p:nvPr/>
        </p:nvCxnSpPr>
        <p:spPr>
          <a:xfrm>
            <a:off x="2743893" y="4440546"/>
            <a:ext cx="59698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267162" y="4272933"/>
            <a:ext cx="0" cy="4915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93588" y="4764438"/>
            <a:ext cx="60887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754196" y="4284134"/>
            <a:ext cx="0" cy="1564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069180" y="4298122"/>
            <a:ext cx="0" cy="10808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07541" y="5056329"/>
            <a:ext cx="61061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707541" y="4317766"/>
            <a:ext cx="0" cy="7315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69180" y="5378934"/>
            <a:ext cx="94366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12846" y="5194268"/>
            <a:ext cx="5258684" cy="369332"/>
          </a:xfrm>
          <a:prstGeom prst="rect">
            <a:avLst/>
          </a:prstGeom>
          <a:noFill/>
        </p:spPr>
        <p:txBody>
          <a:bodyPr wrap="none" rtlCol="0">
            <a:spAutoFit/>
          </a:bodyPr>
          <a:lstStyle/>
          <a:p>
            <a:r>
              <a:rPr lang="en-US" dirty="0" smtClean="0"/>
              <a:t>Value </a:t>
            </a:r>
            <a:r>
              <a:rPr lang="en-US" dirty="0"/>
              <a:t>of </a:t>
            </a:r>
            <a:r>
              <a:rPr lang="en-US" dirty="0" err="1" smtClean="0"/>
              <a:t>Stand_By_Flag</a:t>
            </a:r>
            <a:r>
              <a:rPr lang="en-US" dirty="0" smtClean="0"/>
              <a:t> </a:t>
            </a:r>
            <a:r>
              <a:rPr lang="en-US" dirty="0" smtClean="0"/>
              <a:t>prior to receipt of </a:t>
            </a:r>
            <a:r>
              <a:rPr lang="en-US" dirty="0" err="1" smtClean="0"/>
              <a:t>Cmd</a:t>
            </a:r>
            <a:r>
              <a:rPr lang="en-US" dirty="0" smtClean="0"/>
              <a:t> </a:t>
            </a:r>
            <a:r>
              <a:rPr lang="en-US" dirty="0" smtClean="0"/>
              <a:t>1 </a:t>
            </a:r>
            <a:endParaRPr lang="en-US" dirty="0"/>
          </a:p>
        </p:txBody>
      </p:sp>
      <p:sp>
        <p:nvSpPr>
          <p:cNvPr id="15" name="TextBox 14"/>
          <p:cNvSpPr txBox="1"/>
          <p:nvPr/>
        </p:nvSpPr>
        <p:spPr>
          <a:xfrm>
            <a:off x="2293588" y="4884766"/>
            <a:ext cx="5998309" cy="369332"/>
          </a:xfrm>
          <a:prstGeom prst="rect">
            <a:avLst/>
          </a:prstGeom>
          <a:noFill/>
        </p:spPr>
        <p:txBody>
          <a:bodyPr wrap="none" rtlCol="0">
            <a:spAutoFit/>
          </a:bodyPr>
          <a:lstStyle/>
          <a:p>
            <a:r>
              <a:rPr lang="en-US" dirty="0"/>
              <a:t>Value of </a:t>
            </a:r>
            <a:r>
              <a:rPr lang="en-US" dirty="0" smtClean="0"/>
              <a:t>the LSB of RTC_ALRM prior to receipt of </a:t>
            </a:r>
            <a:r>
              <a:rPr lang="en-US" dirty="0" err="1" smtClean="0"/>
              <a:t>Cmd</a:t>
            </a:r>
            <a:r>
              <a:rPr lang="en-US" dirty="0" smtClean="0"/>
              <a:t> 1</a:t>
            </a:r>
            <a:endParaRPr lang="en-US" dirty="0"/>
          </a:p>
        </p:txBody>
      </p:sp>
      <p:sp>
        <p:nvSpPr>
          <p:cNvPr id="16" name="TextBox 15"/>
          <p:cNvSpPr txBox="1"/>
          <p:nvPr/>
        </p:nvSpPr>
        <p:spPr>
          <a:xfrm>
            <a:off x="2913571" y="4579772"/>
            <a:ext cx="4938083" cy="369332"/>
          </a:xfrm>
          <a:prstGeom prst="rect">
            <a:avLst/>
          </a:prstGeom>
          <a:noFill/>
        </p:spPr>
        <p:txBody>
          <a:bodyPr wrap="none" rtlCol="0">
            <a:spAutoFit/>
          </a:bodyPr>
          <a:lstStyle/>
          <a:p>
            <a:r>
              <a:rPr lang="en-US" dirty="0"/>
              <a:t>Value of </a:t>
            </a:r>
            <a:r>
              <a:rPr lang="en-US" dirty="0" err="1" smtClean="0"/>
              <a:t>Stand_By_Flag</a:t>
            </a:r>
            <a:r>
              <a:rPr lang="en-US" dirty="0" smtClean="0"/>
              <a:t> after receipt of </a:t>
            </a:r>
            <a:r>
              <a:rPr lang="en-US" dirty="0" err="1" smtClean="0"/>
              <a:t>Cmd</a:t>
            </a:r>
            <a:r>
              <a:rPr lang="en-US" dirty="0" smtClean="0"/>
              <a:t> 1</a:t>
            </a:r>
            <a:endParaRPr lang="en-US" dirty="0"/>
          </a:p>
        </p:txBody>
      </p:sp>
      <p:sp>
        <p:nvSpPr>
          <p:cNvPr id="17" name="TextBox 16"/>
          <p:cNvSpPr txBox="1"/>
          <p:nvPr/>
        </p:nvSpPr>
        <p:spPr>
          <a:xfrm>
            <a:off x="3340873" y="4238694"/>
            <a:ext cx="5741828" cy="369332"/>
          </a:xfrm>
          <a:prstGeom prst="rect">
            <a:avLst/>
          </a:prstGeom>
          <a:noFill/>
        </p:spPr>
        <p:txBody>
          <a:bodyPr wrap="none" rtlCol="0">
            <a:spAutoFit/>
          </a:bodyPr>
          <a:lstStyle/>
          <a:p>
            <a:r>
              <a:rPr lang="en-US" dirty="0"/>
              <a:t>Value of </a:t>
            </a:r>
            <a:r>
              <a:rPr lang="en-US" dirty="0" smtClean="0"/>
              <a:t>the LSB of RTC_ALRM after receipt of </a:t>
            </a:r>
            <a:r>
              <a:rPr lang="en-US" dirty="0" err="1" smtClean="0"/>
              <a:t>Cmd</a:t>
            </a:r>
            <a:r>
              <a:rPr lang="en-US" dirty="0" smtClean="0"/>
              <a:t> 1</a:t>
            </a:r>
            <a:endParaRPr lang="en-US" dirty="0"/>
          </a:p>
        </p:txBody>
      </p:sp>
    </p:spTree>
    <p:extLst>
      <p:ext uri="{BB962C8B-B14F-4D97-AF65-F5344CB8AC3E}">
        <p14:creationId xmlns:p14="http://schemas.microsoft.com/office/powerpoint/2010/main" val="90635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a:t>Command 14 --  Report Current </a:t>
            </a:r>
            <a:r>
              <a:rPr lang="en-US" sz="2800" dirty="0" smtClean="0"/>
              <a:t>Monitor Values</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Shows higher values when motor(s) are running</a:t>
            </a:r>
          </a:p>
          <a:p>
            <a:endParaRPr lang="en-US" dirty="0"/>
          </a:p>
          <a:p>
            <a:r>
              <a:rPr lang="en-US" dirty="0" smtClean="0"/>
              <a:t>Other positioners on the bus which are not running seem to show more noise when another unit on the bus is running</a:t>
            </a:r>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20</a:t>
            </a:fld>
            <a:endParaRPr lang="en-US" altLang="en-US" dirty="0"/>
          </a:p>
        </p:txBody>
      </p:sp>
    </p:spTree>
    <p:extLst>
      <p:ext uri="{BB962C8B-B14F-4D97-AF65-F5344CB8AC3E}">
        <p14:creationId xmlns:p14="http://schemas.microsoft.com/office/powerpoint/2010/main" val="111433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15 --  Report Bootloader Version</a:t>
            </a:r>
            <a:endParaRPr lang="en-US" sz="2800" dirty="0"/>
          </a:p>
        </p:txBody>
      </p:sp>
      <p:sp>
        <p:nvSpPr>
          <p:cNvPr id="3" name="Content Placeholder 2"/>
          <p:cNvSpPr>
            <a:spLocks noGrp="1"/>
          </p:cNvSpPr>
          <p:nvPr>
            <p:ph idx="1"/>
          </p:nvPr>
        </p:nvSpPr>
        <p:spPr>
          <a:xfrm>
            <a:off x="390524" y="1079817"/>
            <a:ext cx="8535761" cy="5229067"/>
          </a:xfrm>
        </p:spPr>
        <p:txBody>
          <a:bodyPr/>
          <a:lstStyle/>
          <a:p>
            <a:r>
              <a:rPr lang="en-US" dirty="0" smtClean="0"/>
              <a:t>6.22 currently contains structures which store the rotor angle for each pass through the TIMER interrupt for the phi axis motor</a:t>
            </a:r>
          </a:p>
          <a:p>
            <a:endParaRPr lang="en-US" sz="800" dirty="0"/>
          </a:p>
          <a:p>
            <a:r>
              <a:rPr lang="en-US" dirty="0" smtClean="0"/>
              <a:t>This overwrites the RAM location where the bootloader stored its version number</a:t>
            </a:r>
          </a:p>
          <a:p>
            <a:endParaRPr lang="en-US" sz="800" dirty="0"/>
          </a:p>
          <a:p>
            <a:r>
              <a:rPr lang="en-US" dirty="0" smtClean="0"/>
              <a:t>So Command 15 returns 00</a:t>
            </a:r>
          </a:p>
          <a:p>
            <a:endParaRPr lang="en-US" sz="800" dirty="0"/>
          </a:p>
          <a:p>
            <a:r>
              <a:rPr lang="en-US" dirty="0" smtClean="0"/>
              <a:t>If the structures are removed it works nominally</a:t>
            </a:r>
          </a:p>
          <a:p>
            <a:endParaRPr lang="en-US" sz="1000" dirty="0"/>
          </a:p>
          <a:p>
            <a:r>
              <a:rPr lang="en-US" dirty="0" smtClean="0"/>
              <a:t>The bootloader version can alternatively be read by sending Command 42 followed after one second by Command 128 (with no data)</a:t>
            </a:r>
          </a:p>
          <a:p>
            <a:pPr lvl="1"/>
            <a:r>
              <a:rPr lang="en-US" dirty="0" smtClean="0"/>
              <a:t>This will return  8 data bytes:   (with the </a:t>
            </a:r>
            <a:r>
              <a:rPr lang="en-US" dirty="0" err="1" smtClean="0"/>
              <a:t>posID</a:t>
            </a:r>
            <a:r>
              <a:rPr lang="en-US" dirty="0" smtClean="0"/>
              <a:t> in the message ID as usual)</a:t>
            </a:r>
          </a:p>
          <a:p>
            <a:pPr lvl="1"/>
            <a:r>
              <a:rPr lang="en-US" dirty="0" smtClean="0"/>
              <a:t>42 6F </a:t>
            </a:r>
            <a:r>
              <a:rPr lang="en-US" dirty="0" err="1" smtClean="0"/>
              <a:t>6F</a:t>
            </a:r>
            <a:r>
              <a:rPr lang="en-US" dirty="0" smtClean="0"/>
              <a:t> 74 46 57 XX YY</a:t>
            </a:r>
          </a:p>
          <a:p>
            <a:pPr lvl="1"/>
            <a:r>
              <a:rPr lang="en-US" sz="1400" dirty="0" smtClean="0"/>
              <a:t>(‘B</a:t>
            </a:r>
            <a:r>
              <a:rPr lang="en-US" sz="1400" dirty="0" smtClean="0"/>
              <a:t>’  </a:t>
            </a:r>
            <a:r>
              <a:rPr lang="en-US" sz="1400" dirty="0" smtClean="0"/>
              <a:t>‘O’   ‘O’   ‘T’  ‘F’  ‘W’)</a:t>
            </a:r>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21</a:t>
            </a:fld>
            <a:endParaRPr lang="en-US" altLang="en-US" dirty="0"/>
          </a:p>
        </p:txBody>
      </p:sp>
      <p:cxnSp>
        <p:nvCxnSpPr>
          <p:cNvPr id="13" name="Straight Arrow Connector 12"/>
          <p:cNvCxnSpPr/>
          <p:nvPr/>
        </p:nvCxnSpPr>
        <p:spPr>
          <a:xfrm flipV="1">
            <a:off x="3672831" y="5076331"/>
            <a:ext cx="0" cy="2832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330164" y="5174935"/>
            <a:ext cx="1582677" cy="369332"/>
          </a:xfrm>
          <a:prstGeom prst="rect">
            <a:avLst/>
          </a:prstGeom>
          <a:noFill/>
        </p:spPr>
        <p:txBody>
          <a:bodyPr wrap="none" rtlCol="0">
            <a:spAutoFit/>
          </a:bodyPr>
          <a:lstStyle/>
          <a:p>
            <a:r>
              <a:rPr lang="en-US" dirty="0" smtClean="0"/>
              <a:t>Minor Ver. </a:t>
            </a:r>
            <a:r>
              <a:rPr lang="en-US" dirty="0" err="1" smtClean="0"/>
              <a:t>Nr</a:t>
            </a:r>
            <a:r>
              <a:rPr lang="en-US" dirty="0" smtClean="0"/>
              <a:t>.</a:t>
            </a:r>
            <a:endParaRPr lang="en-US" dirty="0"/>
          </a:p>
        </p:txBody>
      </p:sp>
      <p:sp>
        <p:nvSpPr>
          <p:cNvPr id="18" name="TextBox 17"/>
          <p:cNvSpPr txBox="1"/>
          <p:nvPr/>
        </p:nvSpPr>
        <p:spPr>
          <a:xfrm>
            <a:off x="3983674" y="5420997"/>
            <a:ext cx="1582677" cy="369332"/>
          </a:xfrm>
          <a:prstGeom prst="rect">
            <a:avLst/>
          </a:prstGeom>
          <a:noFill/>
        </p:spPr>
        <p:txBody>
          <a:bodyPr wrap="none" rtlCol="0">
            <a:spAutoFit/>
          </a:bodyPr>
          <a:lstStyle/>
          <a:p>
            <a:r>
              <a:rPr lang="en-US" dirty="0" smtClean="0"/>
              <a:t>Major Ver. </a:t>
            </a:r>
            <a:r>
              <a:rPr lang="en-US" dirty="0" err="1" smtClean="0"/>
              <a:t>Nr</a:t>
            </a:r>
            <a:r>
              <a:rPr lang="en-US" dirty="0" smtClean="0"/>
              <a:t>.</a:t>
            </a:r>
            <a:endParaRPr lang="en-US" dirty="0"/>
          </a:p>
        </p:txBody>
      </p:sp>
      <p:cxnSp>
        <p:nvCxnSpPr>
          <p:cNvPr id="20" name="Straight Connector 19"/>
          <p:cNvCxnSpPr/>
          <p:nvPr/>
        </p:nvCxnSpPr>
        <p:spPr>
          <a:xfrm>
            <a:off x="3670893" y="535960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3331498" y="5083103"/>
            <a:ext cx="0" cy="5319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331498" y="561506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01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Commands 19, 20, and 24 -- </a:t>
            </a:r>
            <a:r>
              <a:rPr lang="en-US" sz="2800" dirty="0"/>
              <a:t> C</a:t>
            </a:r>
            <a:r>
              <a:rPr lang="en-US" sz="2800" dirty="0" smtClean="0"/>
              <a:t>hange </a:t>
            </a:r>
            <a:r>
              <a:rPr lang="en-US" sz="2800" dirty="0" smtClean="0"/>
              <a:t>the ID of a positioner or a </a:t>
            </a:r>
            <a:r>
              <a:rPr lang="en-US" sz="2800" dirty="0" smtClean="0"/>
              <a:t>Fiducial.   Procedure to do this:</a:t>
            </a:r>
            <a:endParaRPr lang="en-US" sz="2800" dirty="0"/>
          </a:p>
        </p:txBody>
      </p:sp>
      <p:sp>
        <p:nvSpPr>
          <p:cNvPr id="3" name="Content Placeholder 2"/>
          <p:cNvSpPr>
            <a:spLocks noGrp="1"/>
          </p:cNvSpPr>
          <p:nvPr>
            <p:ph idx="1"/>
          </p:nvPr>
        </p:nvSpPr>
        <p:spPr>
          <a:xfrm>
            <a:off x="342622" y="878598"/>
            <a:ext cx="8229600" cy="5229067"/>
          </a:xfrm>
        </p:spPr>
        <p:txBody>
          <a:bodyPr/>
          <a:lstStyle/>
          <a:p>
            <a:pPr marL="457200" indent="-457200">
              <a:buFont typeface="+mj-lt"/>
              <a:buAutoNum type="arabicPeriod"/>
            </a:pPr>
            <a:r>
              <a:rPr lang="en-US" dirty="0" smtClean="0"/>
              <a:t>Use Command 19 (sent with no data) to read the short Silicon ID:</a:t>
            </a:r>
          </a:p>
          <a:p>
            <a:pPr marL="0" indent="0">
              <a:buNone/>
            </a:pPr>
            <a:r>
              <a:rPr lang="en-US" dirty="0"/>
              <a:t> </a:t>
            </a:r>
            <a:r>
              <a:rPr lang="en-US" dirty="0" smtClean="0"/>
              <a:t>      This could be sent either as broadcast or to a single ID</a:t>
            </a:r>
          </a:p>
          <a:p>
            <a:pPr marL="0" indent="0">
              <a:buNone/>
            </a:pPr>
            <a:r>
              <a:rPr lang="en-US" dirty="0" smtClean="0"/>
              <a:t>       Command 19 response format is:</a:t>
            </a:r>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p>
          <a:p>
            <a:pPr marL="0" indent="0">
              <a:buNone/>
            </a:pPr>
            <a:endParaRPr lang="en-US" dirty="0" smtClean="0"/>
          </a:p>
          <a:p>
            <a:pPr marL="0" indent="0">
              <a:buNone/>
            </a:pPr>
            <a:endParaRPr lang="en-US" dirty="0" smtClean="0"/>
          </a:p>
          <a:p>
            <a:pPr marL="0" indent="0">
              <a:spcBef>
                <a:spcPts val="0"/>
              </a:spcBef>
              <a:buNone/>
            </a:pPr>
            <a:endParaRPr lang="en-US" dirty="0"/>
          </a:p>
          <a:p>
            <a:pPr marL="457200" indent="-457200">
              <a:spcBef>
                <a:spcPts val="0"/>
              </a:spcBef>
              <a:buFont typeface="+mj-lt"/>
              <a:buAutoNum type="arabicPeriod" startAt="2"/>
            </a:pPr>
            <a:r>
              <a:rPr lang="en-US" dirty="0" smtClean="0"/>
              <a:t>Send Command 24 to the current ID of the positioner to be changed with the silicon data received from Command 19</a:t>
            </a:r>
          </a:p>
          <a:p>
            <a:pPr marL="0" indent="0">
              <a:spcBef>
                <a:spcPts val="0"/>
              </a:spcBef>
              <a:buNone/>
            </a:pPr>
            <a:r>
              <a:rPr lang="en-US" dirty="0" smtClean="0"/>
              <a:t>       </a:t>
            </a:r>
            <a:r>
              <a:rPr lang="en-US" dirty="0"/>
              <a:t>Command </a:t>
            </a:r>
            <a:r>
              <a:rPr lang="en-US" dirty="0" smtClean="0"/>
              <a:t>24 </a:t>
            </a:r>
            <a:r>
              <a:rPr lang="en-US" dirty="0"/>
              <a:t>format is:</a:t>
            </a:r>
          </a:p>
          <a:p>
            <a:pPr marL="0" indent="0">
              <a:spcBef>
                <a:spcPts val="0"/>
              </a:spcBef>
              <a:buNone/>
            </a:pPr>
            <a:r>
              <a:rPr lang="en-US" dirty="0" smtClean="0"/>
              <a:t>       </a:t>
            </a:r>
            <a:r>
              <a:rPr lang="en-US" dirty="0"/>
              <a:t>XX  </a:t>
            </a:r>
            <a:r>
              <a:rPr lang="en-US" dirty="0" err="1"/>
              <a:t>XX</a:t>
            </a:r>
            <a:r>
              <a:rPr lang="en-US" dirty="0"/>
              <a:t>  </a:t>
            </a:r>
            <a:r>
              <a:rPr lang="en-US" dirty="0" err="1"/>
              <a:t>XX</a:t>
            </a:r>
            <a:r>
              <a:rPr lang="en-US" dirty="0"/>
              <a:t>  </a:t>
            </a:r>
            <a:r>
              <a:rPr lang="en-US" dirty="0" err="1"/>
              <a:t>XX</a:t>
            </a:r>
            <a:r>
              <a:rPr lang="en-US" dirty="0"/>
              <a:t>   </a:t>
            </a:r>
            <a:r>
              <a:rPr lang="en-US" dirty="0" err="1"/>
              <a:t>XX</a:t>
            </a:r>
            <a:r>
              <a:rPr lang="en-US" dirty="0"/>
              <a:t>   </a:t>
            </a:r>
            <a:r>
              <a:rPr lang="en-US" dirty="0" err="1"/>
              <a:t>XX</a:t>
            </a:r>
            <a:r>
              <a:rPr lang="en-US" dirty="0"/>
              <a:t>   </a:t>
            </a:r>
            <a:r>
              <a:rPr lang="en-US" dirty="0" err="1"/>
              <a:t>XX</a:t>
            </a:r>
            <a:r>
              <a:rPr lang="en-US" dirty="0"/>
              <a:t>  </a:t>
            </a:r>
            <a:r>
              <a:rPr lang="en-US" dirty="0" err="1"/>
              <a:t>XX</a:t>
            </a:r>
            <a:r>
              <a:rPr lang="en-US" dirty="0"/>
              <a:t> </a:t>
            </a:r>
          </a:p>
          <a:p>
            <a:pPr marL="0" indent="0">
              <a:spcBef>
                <a:spcPts val="0"/>
              </a:spcBef>
              <a:buNone/>
            </a:pPr>
            <a:endParaRPr lang="en-US" dirty="0" smtClean="0"/>
          </a:p>
          <a:p>
            <a:endParaRPr lang="en-US" dirty="0" smtClean="0"/>
          </a:p>
          <a:p>
            <a:r>
              <a:rPr lang="en-US" dirty="0" smtClean="0"/>
              <a:t>Note that depending on the details of your command sender and CAN monitor, that the byte order </a:t>
            </a:r>
            <a:r>
              <a:rPr lang="en-US" dirty="0" smtClean="0"/>
              <a:t>may be reversed</a:t>
            </a:r>
            <a:r>
              <a:rPr lang="en-US" dirty="0" smtClean="0"/>
              <a:t>.</a:t>
            </a:r>
            <a:endParaRPr lang="en-US" dirty="0"/>
          </a:p>
          <a:p>
            <a:endParaRPr lang="en-US" dirty="0" smtClean="0"/>
          </a:p>
          <a:p>
            <a:endParaRPr lang="en-US" dirty="0" smtClean="0"/>
          </a:p>
          <a:p>
            <a:endParaRPr lang="en-US" dirty="0" smtClean="0"/>
          </a:p>
          <a:p>
            <a:pPr marL="457200" lvl="1" indent="0">
              <a:buNone/>
            </a:pPr>
            <a:endParaRPr lang="en-US" dirty="0" smtClean="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22</a:t>
            </a:fld>
            <a:endParaRPr lang="en-US" altLang="en-US" dirty="0"/>
          </a:p>
        </p:txBody>
      </p:sp>
      <p:cxnSp>
        <p:nvCxnSpPr>
          <p:cNvPr id="7" name="Straight Arrow Connector 6"/>
          <p:cNvCxnSpPr/>
          <p:nvPr/>
        </p:nvCxnSpPr>
        <p:spPr>
          <a:xfrm flipV="1">
            <a:off x="4672802" y="2329851"/>
            <a:ext cx="0" cy="16215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651951" y="249200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126069" y="2370357"/>
            <a:ext cx="0" cy="489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126069" y="286158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80830" y="2667568"/>
            <a:ext cx="1749197" cy="369332"/>
          </a:xfrm>
          <a:prstGeom prst="rect">
            <a:avLst/>
          </a:prstGeom>
          <a:noFill/>
        </p:spPr>
        <p:txBody>
          <a:bodyPr wrap="none" rtlCol="0">
            <a:spAutoFit/>
          </a:bodyPr>
          <a:lstStyle/>
          <a:p>
            <a:r>
              <a:rPr lang="en-US" dirty="0" smtClean="0"/>
              <a:t> LSB of 8 bytes</a:t>
            </a:r>
            <a:endParaRPr lang="en-US" dirty="0"/>
          </a:p>
        </p:txBody>
      </p:sp>
      <p:sp>
        <p:nvSpPr>
          <p:cNvPr id="20" name="TextBox 19"/>
          <p:cNvSpPr txBox="1"/>
          <p:nvPr/>
        </p:nvSpPr>
        <p:spPr>
          <a:xfrm>
            <a:off x="5202900" y="2320265"/>
            <a:ext cx="1813317" cy="369332"/>
          </a:xfrm>
          <a:prstGeom prst="rect">
            <a:avLst/>
          </a:prstGeom>
          <a:noFill/>
        </p:spPr>
        <p:txBody>
          <a:bodyPr wrap="none" rtlCol="0">
            <a:spAutoFit/>
          </a:bodyPr>
          <a:lstStyle/>
          <a:p>
            <a:r>
              <a:rPr lang="en-US" dirty="0" smtClean="0"/>
              <a:t> MSB of 8 bytes</a:t>
            </a:r>
            <a:endParaRPr lang="en-US" dirty="0"/>
          </a:p>
        </p:txBody>
      </p:sp>
      <p:cxnSp>
        <p:nvCxnSpPr>
          <p:cNvPr id="39" name="Straight Arrow Connector 38"/>
          <p:cNvCxnSpPr/>
          <p:nvPr/>
        </p:nvCxnSpPr>
        <p:spPr>
          <a:xfrm flipV="1">
            <a:off x="4659251" y="4551505"/>
            <a:ext cx="0" cy="16215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38400" y="471366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1112518" y="4592011"/>
            <a:ext cx="0" cy="489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112518" y="508323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767279" y="4889222"/>
            <a:ext cx="1813317" cy="369332"/>
          </a:xfrm>
          <a:prstGeom prst="rect">
            <a:avLst/>
          </a:prstGeom>
          <a:noFill/>
        </p:spPr>
        <p:txBody>
          <a:bodyPr wrap="none" rtlCol="0">
            <a:spAutoFit/>
          </a:bodyPr>
          <a:lstStyle/>
          <a:p>
            <a:r>
              <a:rPr lang="en-US" dirty="0" smtClean="0"/>
              <a:t> MSB of 8 bytes</a:t>
            </a:r>
            <a:endParaRPr lang="en-US" dirty="0"/>
          </a:p>
        </p:txBody>
      </p:sp>
      <p:sp>
        <p:nvSpPr>
          <p:cNvPr id="44" name="TextBox 43"/>
          <p:cNvSpPr txBox="1"/>
          <p:nvPr/>
        </p:nvSpPr>
        <p:spPr>
          <a:xfrm>
            <a:off x="5189349" y="4541919"/>
            <a:ext cx="1749197" cy="369332"/>
          </a:xfrm>
          <a:prstGeom prst="rect">
            <a:avLst/>
          </a:prstGeom>
          <a:noFill/>
        </p:spPr>
        <p:txBody>
          <a:bodyPr wrap="none" rtlCol="0">
            <a:spAutoFit/>
          </a:bodyPr>
          <a:lstStyle/>
          <a:p>
            <a:r>
              <a:rPr lang="en-US" dirty="0" smtClean="0"/>
              <a:t> LSB of 8 bytes</a:t>
            </a:r>
            <a:endParaRPr lang="en-US" dirty="0"/>
          </a:p>
        </p:txBody>
      </p:sp>
    </p:spTree>
    <p:extLst>
      <p:ext uri="{BB962C8B-B14F-4D97-AF65-F5344CB8AC3E}">
        <p14:creationId xmlns:p14="http://schemas.microsoft.com/office/powerpoint/2010/main" val="306934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To change the ID of a positioner or a Fiducial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342622" y="878598"/>
            <a:ext cx="8229600" cy="5229067"/>
          </a:xfrm>
        </p:spPr>
        <p:txBody>
          <a:bodyPr/>
          <a:lstStyle/>
          <a:p>
            <a:pPr marL="457200" indent="-457200">
              <a:buFont typeface="+mj-lt"/>
              <a:buAutoNum type="arabicPeriod" startAt="3"/>
            </a:pPr>
            <a:r>
              <a:rPr lang="en-US" dirty="0" smtClean="0"/>
              <a:t>Use Command 20 to send the new ID </a:t>
            </a:r>
            <a:r>
              <a:rPr lang="en-US" i="1" dirty="0" smtClean="0"/>
              <a:t>to the current ID </a:t>
            </a:r>
            <a:r>
              <a:rPr lang="en-US" dirty="0" smtClean="0"/>
              <a:t>of the unit to be changed</a:t>
            </a:r>
          </a:p>
          <a:p>
            <a:pPr marL="0" indent="0">
              <a:buNone/>
            </a:pPr>
            <a:r>
              <a:rPr lang="en-US" dirty="0" smtClean="0"/>
              <a:t>       Command 20 format is:</a:t>
            </a:r>
          </a:p>
          <a:p>
            <a:pPr marL="0" indent="0">
              <a:buNone/>
            </a:pPr>
            <a:r>
              <a:rPr lang="en-US" dirty="0" smtClean="0"/>
              <a:t>       XX  </a:t>
            </a:r>
            <a:r>
              <a:rPr lang="en-US" dirty="0" err="1" smtClean="0"/>
              <a:t>XX</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This will work for devices set as either positioners or as fiducials</a:t>
            </a:r>
            <a:endParaRPr lang="en-US" dirty="0"/>
          </a:p>
          <a:p>
            <a:endParaRPr lang="en-US" dirty="0" smtClean="0"/>
          </a:p>
          <a:p>
            <a:endParaRPr lang="en-US" dirty="0"/>
          </a:p>
          <a:p>
            <a:pPr marL="457200" indent="-457200">
              <a:buFont typeface="+mj-lt"/>
              <a:buAutoNum type="arabicPeriod" startAt="4"/>
            </a:pPr>
            <a:r>
              <a:rPr lang="en-US" dirty="0" smtClean="0"/>
              <a:t>Send a command such as a broadcast </a:t>
            </a:r>
            <a:r>
              <a:rPr lang="en-US" dirty="0" err="1" smtClean="0"/>
              <a:t>Cmd</a:t>
            </a:r>
            <a:r>
              <a:rPr lang="en-US" dirty="0" smtClean="0"/>
              <a:t> 11 to verify that the  device now appears with the new ID</a:t>
            </a:r>
          </a:p>
          <a:p>
            <a:endParaRPr lang="en-US" dirty="0" smtClean="0"/>
          </a:p>
          <a:p>
            <a:endParaRPr lang="en-US" dirty="0" smtClean="0"/>
          </a:p>
          <a:p>
            <a:pPr marL="457200" lvl="1" indent="0">
              <a:buNone/>
            </a:pPr>
            <a:endParaRPr lang="en-US" dirty="0" smtClean="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23</a:t>
            </a:fld>
            <a:endParaRPr lang="en-US" altLang="en-US" dirty="0"/>
          </a:p>
        </p:txBody>
      </p:sp>
      <p:cxnSp>
        <p:nvCxnSpPr>
          <p:cNvPr id="9" name="Straight Connector 8"/>
          <p:cNvCxnSpPr/>
          <p:nvPr/>
        </p:nvCxnSpPr>
        <p:spPr>
          <a:xfrm>
            <a:off x="1559563" y="2485854"/>
            <a:ext cx="79382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126069" y="2228427"/>
            <a:ext cx="0" cy="6314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126069" y="286158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80830" y="2667568"/>
            <a:ext cx="2903359" cy="369332"/>
          </a:xfrm>
          <a:prstGeom prst="rect">
            <a:avLst/>
          </a:prstGeom>
          <a:noFill/>
        </p:spPr>
        <p:txBody>
          <a:bodyPr wrap="none" rtlCol="0">
            <a:spAutoFit/>
          </a:bodyPr>
          <a:lstStyle/>
          <a:p>
            <a:r>
              <a:rPr lang="en-US" dirty="0" smtClean="0"/>
              <a:t> MSB of the new device ID</a:t>
            </a:r>
            <a:endParaRPr lang="en-US" dirty="0"/>
          </a:p>
        </p:txBody>
      </p:sp>
      <p:sp>
        <p:nvSpPr>
          <p:cNvPr id="20" name="TextBox 19"/>
          <p:cNvSpPr txBox="1"/>
          <p:nvPr/>
        </p:nvSpPr>
        <p:spPr>
          <a:xfrm>
            <a:off x="2293073" y="2301188"/>
            <a:ext cx="2839239" cy="369332"/>
          </a:xfrm>
          <a:prstGeom prst="rect">
            <a:avLst/>
          </a:prstGeom>
          <a:noFill/>
        </p:spPr>
        <p:txBody>
          <a:bodyPr wrap="none" rtlCol="0">
            <a:spAutoFit/>
          </a:bodyPr>
          <a:lstStyle/>
          <a:p>
            <a:r>
              <a:rPr lang="en-US" dirty="0" smtClean="0"/>
              <a:t> LSB of the new device ID</a:t>
            </a:r>
            <a:endParaRPr lang="en-US" dirty="0"/>
          </a:p>
        </p:txBody>
      </p:sp>
      <p:cxnSp>
        <p:nvCxnSpPr>
          <p:cNvPr id="21" name="Straight Arrow Connector 20"/>
          <p:cNvCxnSpPr/>
          <p:nvPr/>
        </p:nvCxnSpPr>
        <p:spPr>
          <a:xfrm flipV="1">
            <a:off x="1559563" y="2250777"/>
            <a:ext cx="0" cy="2350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79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21  --  Report CAN ID</a:t>
            </a:r>
            <a:endParaRPr lang="en-US" sz="2800" dirty="0"/>
          </a:p>
        </p:txBody>
      </p:sp>
      <p:sp>
        <p:nvSpPr>
          <p:cNvPr id="3" name="Content Placeholder 2"/>
          <p:cNvSpPr>
            <a:spLocks noGrp="1"/>
          </p:cNvSpPr>
          <p:nvPr>
            <p:ph idx="1"/>
          </p:nvPr>
        </p:nvSpPr>
        <p:spPr>
          <a:xfrm>
            <a:off x="342622" y="878598"/>
            <a:ext cx="8229600" cy="5229067"/>
          </a:xfrm>
        </p:spPr>
        <p:txBody>
          <a:bodyPr/>
          <a:lstStyle/>
          <a:p>
            <a:r>
              <a:rPr lang="en-US" dirty="0" smtClean="0"/>
              <a:t>Command 21 is sent with no data bytes</a:t>
            </a:r>
          </a:p>
          <a:p>
            <a:endParaRPr lang="en-US" dirty="0" smtClean="0"/>
          </a:p>
          <a:p>
            <a:r>
              <a:rPr lang="en-US" dirty="0" smtClean="0"/>
              <a:t>Command 21 </a:t>
            </a:r>
            <a:r>
              <a:rPr lang="en-US" dirty="0" smtClean="0"/>
              <a:t>format is</a:t>
            </a:r>
            <a:r>
              <a:rPr lang="en-US" dirty="0" smtClean="0"/>
              <a:t>:</a:t>
            </a:r>
            <a:endParaRPr lang="en-US" dirty="0" smtClean="0"/>
          </a:p>
          <a:p>
            <a:pPr marL="0" indent="0">
              <a:buNone/>
            </a:pPr>
            <a:r>
              <a:rPr lang="en-US" dirty="0" smtClean="0"/>
              <a:t>       XX  </a:t>
            </a:r>
            <a:r>
              <a:rPr lang="en-US" dirty="0" err="1" smtClean="0"/>
              <a:t>XX</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This will work for devices set as either positioners or as fiducials</a:t>
            </a:r>
            <a:endParaRPr lang="en-US" dirty="0"/>
          </a:p>
          <a:p>
            <a:endParaRPr lang="en-US" dirty="0" smtClean="0"/>
          </a:p>
          <a:p>
            <a:pPr marL="0" indent="0">
              <a:buNone/>
            </a:pPr>
            <a:endParaRPr lang="en-US" dirty="0" smtClean="0"/>
          </a:p>
          <a:p>
            <a:endParaRPr lang="en-US" dirty="0" smtClean="0"/>
          </a:p>
          <a:p>
            <a:pPr marL="457200" lvl="1" indent="0">
              <a:buNone/>
            </a:pPr>
            <a:endParaRPr lang="en-US" dirty="0" smtClean="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24</a:t>
            </a:fld>
            <a:endParaRPr lang="en-US" altLang="en-US" dirty="0"/>
          </a:p>
        </p:txBody>
      </p:sp>
      <p:cxnSp>
        <p:nvCxnSpPr>
          <p:cNvPr id="9" name="Straight Connector 8"/>
          <p:cNvCxnSpPr/>
          <p:nvPr/>
        </p:nvCxnSpPr>
        <p:spPr>
          <a:xfrm>
            <a:off x="1559563" y="2581104"/>
            <a:ext cx="79382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126069" y="2323677"/>
            <a:ext cx="0" cy="6314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126069" y="295683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80830" y="2762818"/>
            <a:ext cx="3062057" cy="369332"/>
          </a:xfrm>
          <a:prstGeom prst="rect">
            <a:avLst/>
          </a:prstGeom>
          <a:noFill/>
        </p:spPr>
        <p:txBody>
          <a:bodyPr wrap="none" rtlCol="0">
            <a:spAutoFit/>
          </a:bodyPr>
          <a:lstStyle/>
          <a:p>
            <a:r>
              <a:rPr lang="en-US" dirty="0" smtClean="0"/>
              <a:t> </a:t>
            </a:r>
            <a:r>
              <a:rPr lang="en-US" dirty="0" smtClean="0"/>
              <a:t>LSB </a:t>
            </a:r>
            <a:r>
              <a:rPr lang="en-US" dirty="0" smtClean="0"/>
              <a:t>of the </a:t>
            </a:r>
            <a:r>
              <a:rPr lang="en-US" dirty="0" smtClean="0"/>
              <a:t>device’s CAN </a:t>
            </a:r>
            <a:r>
              <a:rPr lang="en-US" dirty="0" smtClean="0"/>
              <a:t>ID</a:t>
            </a:r>
            <a:endParaRPr lang="en-US" dirty="0"/>
          </a:p>
        </p:txBody>
      </p:sp>
      <p:sp>
        <p:nvSpPr>
          <p:cNvPr id="20" name="TextBox 19"/>
          <p:cNvSpPr txBox="1"/>
          <p:nvPr/>
        </p:nvSpPr>
        <p:spPr>
          <a:xfrm>
            <a:off x="2293073" y="2396438"/>
            <a:ext cx="3126177" cy="646331"/>
          </a:xfrm>
          <a:prstGeom prst="rect">
            <a:avLst/>
          </a:prstGeom>
          <a:noFill/>
        </p:spPr>
        <p:txBody>
          <a:bodyPr wrap="none" rtlCol="0">
            <a:spAutoFit/>
          </a:bodyPr>
          <a:lstStyle/>
          <a:p>
            <a:r>
              <a:rPr lang="en-US" dirty="0" smtClean="0"/>
              <a:t> </a:t>
            </a:r>
            <a:r>
              <a:rPr lang="en-US" dirty="0" smtClean="0"/>
              <a:t>MSB </a:t>
            </a:r>
            <a:r>
              <a:rPr lang="en-US" dirty="0"/>
              <a:t>of the </a:t>
            </a:r>
            <a:r>
              <a:rPr lang="en-US" dirty="0" smtClean="0"/>
              <a:t>device’s </a:t>
            </a:r>
            <a:r>
              <a:rPr lang="en-US" dirty="0"/>
              <a:t>CAN ID</a:t>
            </a:r>
          </a:p>
          <a:p>
            <a:endParaRPr lang="en-US" dirty="0"/>
          </a:p>
        </p:txBody>
      </p:sp>
      <p:cxnSp>
        <p:nvCxnSpPr>
          <p:cNvPr id="21" name="Straight Arrow Connector 20"/>
          <p:cNvCxnSpPr/>
          <p:nvPr/>
        </p:nvCxnSpPr>
        <p:spPr>
          <a:xfrm flipV="1">
            <a:off x="1559563" y="2346027"/>
            <a:ext cx="0" cy="2350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928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a:t>
            </a:r>
            <a:r>
              <a:rPr lang="en-US" sz="2800" dirty="0" smtClean="0"/>
              <a:t>26 </a:t>
            </a:r>
            <a:r>
              <a:rPr lang="en-US" sz="2800" dirty="0" smtClean="0"/>
              <a:t>--  </a:t>
            </a:r>
            <a:r>
              <a:rPr lang="en-US" sz="2800" dirty="0" smtClean="0"/>
              <a:t>Load Move Table</a:t>
            </a:r>
            <a:endParaRPr lang="en-US" sz="2800" dirty="0"/>
          </a:p>
        </p:txBody>
      </p:sp>
      <p:sp>
        <p:nvSpPr>
          <p:cNvPr id="3" name="Content Placeholder 2"/>
          <p:cNvSpPr>
            <a:spLocks noGrp="1"/>
          </p:cNvSpPr>
          <p:nvPr>
            <p:ph idx="1"/>
          </p:nvPr>
        </p:nvSpPr>
        <p:spPr>
          <a:xfrm>
            <a:off x="341324" y="920737"/>
            <a:ext cx="8229600" cy="5229067"/>
          </a:xfrm>
        </p:spPr>
        <p:txBody>
          <a:bodyPr/>
          <a:lstStyle/>
          <a:p>
            <a:r>
              <a:rPr lang="en-US" dirty="0" smtClean="0"/>
              <a:t>Command </a:t>
            </a:r>
            <a:r>
              <a:rPr lang="en-US" dirty="0" smtClean="0"/>
              <a:t>26 is sent with 8 data bytes to implement a move of both phi and theta along with a post move delay</a:t>
            </a:r>
            <a:endParaRPr lang="en-US" dirty="0" smtClean="0"/>
          </a:p>
          <a:p>
            <a:pPr lvl="1">
              <a:spcBef>
                <a:spcPts val="0"/>
              </a:spcBef>
            </a:pPr>
            <a:r>
              <a:rPr lang="en-US" sz="1400" dirty="0"/>
              <a:t>data[0</a:t>
            </a:r>
            <a:r>
              <a:rPr lang="en-US" sz="1400" dirty="0" smtClean="0"/>
              <a:t>]:</a:t>
            </a:r>
          </a:p>
          <a:p>
            <a:pPr lvl="2">
              <a:spcBef>
                <a:spcPts val="0"/>
              </a:spcBef>
            </a:pPr>
            <a:r>
              <a:rPr lang="en-US" sz="1400" dirty="0" smtClean="0"/>
              <a:t> </a:t>
            </a:r>
            <a:r>
              <a:rPr lang="en-US" sz="1400" dirty="0"/>
              <a:t>bit_7  -- Immediate Execute (note 1)</a:t>
            </a:r>
          </a:p>
          <a:p>
            <a:pPr lvl="2">
              <a:spcBef>
                <a:spcPts val="0"/>
              </a:spcBef>
            </a:pPr>
            <a:r>
              <a:rPr lang="en-US" sz="1400" dirty="0" smtClean="0"/>
              <a:t> bit_6  </a:t>
            </a:r>
            <a:r>
              <a:rPr lang="en-US" sz="1400" dirty="0"/>
              <a:t>-- Immediate Execute (note 1)</a:t>
            </a:r>
          </a:p>
          <a:p>
            <a:pPr lvl="2">
              <a:spcBef>
                <a:spcPts val="0"/>
              </a:spcBef>
            </a:pPr>
            <a:r>
              <a:rPr lang="en-US" sz="1400" dirty="0" smtClean="0"/>
              <a:t> bit_5  </a:t>
            </a:r>
            <a:r>
              <a:rPr lang="en-US" sz="1400" dirty="0"/>
              <a:t>-- Phi Move</a:t>
            </a:r>
          </a:p>
          <a:p>
            <a:pPr lvl="2">
              <a:spcBef>
                <a:spcPts val="0"/>
              </a:spcBef>
            </a:pPr>
            <a:r>
              <a:rPr lang="en-US" sz="1400" dirty="0"/>
              <a:t> </a:t>
            </a:r>
            <a:r>
              <a:rPr lang="en-US" sz="1400" dirty="0" smtClean="0"/>
              <a:t>bit_4  </a:t>
            </a:r>
            <a:r>
              <a:rPr lang="en-US" sz="1400" dirty="0"/>
              <a:t>-- 1: Phi Cruise if ‘1’, creep if ‘0’</a:t>
            </a:r>
          </a:p>
          <a:p>
            <a:pPr lvl="2">
              <a:spcBef>
                <a:spcPts val="0"/>
              </a:spcBef>
            </a:pPr>
            <a:r>
              <a:rPr lang="en-US" sz="1400" dirty="0" smtClean="0"/>
              <a:t> bit_3  </a:t>
            </a:r>
            <a:r>
              <a:rPr lang="en-US" sz="1400" dirty="0"/>
              <a:t>-- 1: Phi CCW if ‘1’, CW if ‘0’</a:t>
            </a:r>
          </a:p>
          <a:p>
            <a:pPr lvl="2">
              <a:spcBef>
                <a:spcPts val="0"/>
              </a:spcBef>
            </a:pPr>
            <a:r>
              <a:rPr lang="en-US" sz="1400" dirty="0"/>
              <a:t> </a:t>
            </a:r>
            <a:r>
              <a:rPr lang="en-US" sz="1400" dirty="0" smtClean="0"/>
              <a:t>bit_2  </a:t>
            </a:r>
            <a:r>
              <a:rPr lang="en-US" sz="1400" dirty="0"/>
              <a:t>-- Theta Move</a:t>
            </a:r>
          </a:p>
          <a:p>
            <a:pPr lvl="2">
              <a:spcBef>
                <a:spcPts val="0"/>
              </a:spcBef>
            </a:pPr>
            <a:r>
              <a:rPr lang="en-US" sz="1400" dirty="0" smtClean="0"/>
              <a:t> bit_1  </a:t>
            </a:r>
            <a:r>
              <a:rPr lang="en-US" sz="1400" dirty="0"/>
              <a:t>-- 1: Theta Cruise if ‘1’, creep if ‘0’</a:t>
            </a:r>
          </a:p>
          <a:p>
            <a:pPr lvl="2">
              <a:spcBef>
                <a:spcPts val="0"/>
              </a:spcBef>
            </a:pPr>
            <a:r>
              <a:rPr lang="en-US" sz="1400" dirty="0"/>
              <a:t> </a:t>
            </a:r>
            <a:r>
              <a:rPr lang="en-US" sz="1400" dirty="0" smtClean="0"/>
              <a:t>bit_0  </a:t>
            </a:r>
            <a:r>
              <a:rPr lang="en-US" sz="1400" dirty="0"/>
              <a:t>-- 1: Theta CCW if ‘1’, CW if ‘0’</a:t>
            </a:r>
          </a:p>
          <a:p>
            <a:pPr lvl="1">
              <a:spcBef>
                <a:spcPts val="0"/>
              </a:spcBef>
            </a:pPr>
            <a:r>
              <a:rPr lang="en-US" sz="1400" dirty="0"/>
              <a:t>data[1]: </a:t>
            </a:r>
            <a:r>
              <a:rPr lang="en-US" sz="1400" dirty="0" smtClean="0"/>
              <a:t>   Theta </a:t>
            </a:r>
            <a:r>
              <a:rPr lang="en-US" sz="1400" dirty="0"/>
              <a:t>Move Steps [19:16],  Phi Move Steps [19:16]   (note 2)</a:t>
            </a:r>
          </a:p>
          <a:p>
            <a:pPr lvl="1">
              <a:spcBef>
                <a:spcPts val="0"/>
              </a:spcBef>
            </a:pPr>
            <a:r>
              <a:rPr lang="en-US" sz="1400" dirty="0"/>
              <a:t>data[2</a:t>
            </a:r>
            <a:r>
              <a:rPr lang="en-US" sz="1400" dirty="0" smtClean="0"/>
              <a:t>]:    </a:t>
            </a:r>
            <a:r>
              <a:rPr lang="en-US" sz="1400" dirty="0"/>
              <a:t>Phi Move Steps [15:8]	(note 3</a:t>
            </a:r>
            <a:r>
              <a:rPr lang="en-US" sz="1400" dirty="0" smtClean="0"/>
              <a:t>)</a:t>
            </a:r>
          </a:p>
          <a:p>
            <a:pPr lvl="1">
              <a:spcBef>
                <a:spcPts val="0"/>
              </a:spcBef>
            </a:pPr>
            <a:r>
              <a:rPr lang="en-US" sz="1400" dirty="0" smtClean="0"/>
              <a:t>data[3]:    </a:t>
            </a:r>
            <a:r>
              <a:rPr lang="en-US" sz="1400" dirty="0"/>
              <a:t>Phi Move Steps [7:0] </a:t>
            </a:r>
          </a:p>
          <a:p>
            <a:pPr lvl="1">
              <a:spcBef>
                <a:spcPts val="0"/>
              </a:spcBef>
            </a:pPr>
            <a:r>
              <a:rPr lang="en-US" sz="1400" dirty="0"/>
              <a:t>data[4</a:t>
            </a:r>
            <a:r>
              <a:rPr lang="en-US" sz="1400" dirty="0" smtClean="0"/>
              <a:t>]:    </a:t>
            </a:r>
            <a:r>
              <a:rPr lang="en-US" sz="1400" dirty="0"/>
              <a:t>Theta Move Steps [15:8]   (note 3)</a:t>
            </a:r>
          </a:p>
          <a:p>
            <a:pPr lvl="1">
              <a:spcBef>
                <a:spcPts val="0"/>
              </a:spcBef>
            </a:pPr>
            <a:r>
              <a:rPr lang="en-US" sz="1400" dirty="0"/>
              <a:t>data[5</a:t>
            </a:r>
            <a:r>
              <a:rPr lang="en-US" sz="1400" dirty="0" smtClean="0"/>
              <a:t>]:    </a:t>
            </a:r>
            <a:r>
              <a:rPr lang="en-US" sz="1400" dirty="0"/>
              <a:t>Theta Move Steps [7:0] </a:t>
            </a:r>
          </a:p>
          <a:p>
            <a:pPr lvl="1">
              <a:spcBef>
                <a:spcPts val="0"/>
              </a:spcBef>
            </a:pPr>
            <a:r>
              <a:rPr lang="en-US" sz="1400" dirty="0"/>
              <a:t>data[6</a:t>
            </a:r>
            <a:r>
              <a:rPr lang="en-US" sz="1400" dirty="0" smtClean="0"/>
              <a:t>]:    </a:t>
            </a:r>
            <a:r>
              <a:rPr lang="en-US" sz="1400" dirty="0"/>
              <a:t>Post Pause [15:8]    (note 4) </a:t>
            </a:r>
          </a:p>
          <a:p>
            <a:pPr lvl="1">
              <a:spcBef>
                <a:spcPts val="0"/>
              </a:spcBef>
            </a:pPr>
            <a:r>
              <a:rPr lang="en-US" sz="1400" dirty="0"/>
              <a:t>data[7</a:t>
            </a:r>
            <a:r>
              <a:rPr lang="en-US" sz="1400" dirty="0" smtClean="0"/>
              <a:t>]:    Post </a:t>
            </a:r>
            <a:r>
              <a:rPr lang="en-US" sz="1400" dirty="0"/>
              <a:t>Pause [7:0]   </a:t>
            </a:r>
            <a:endParaRPr lang="en-US" sz="1400" dirty="0" smtClean="0"/>
          </a:p>
          <a:p>
            <a:pPr>
              <a:spcBef>
                <a:spcPts val="0"/>
              </a:spcBef>
            </a:pPr>
            <a:r>
              <a:rPr lang="en-US" dirty="0" smtClean="0"/>
              <a:t>Command 26 may be used either to execute a single move immediately on sending (if execute code == 0) or to load lines into a move table of up to 100 elements (if execute code == 1)</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r>
              <a:rPr lang="en-US" dirty="0" smtClean="0"/>
              <a:t>This command is for information only.  The operator decides to send </a:t>
            </a:r>
            <a:r>
              <a:rPr lang="en-US" dirty="0" err="1" smtClean="0"/>
              <a:t>Cmd</a:t>
            </a:r>
            <a:r>
              <a:rPr lang="en-US" dirty="0" smtClean="0"/>
              <a:t> 27 if </a:t>
            </a:r>
            <a:r>
              <a:rPr lang="en-US" dirty="0" err="1" smtClean="0"/>
              <a:t>Cmd</a:t>
            </a:r>
            <a:r>
              <a:rPr lang="en-US" dirty="0" smtClean="0"/>
              <a:t> 28 information is satisfactory</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25</a:t>
            </a:fld>
            <a:endParaRPr lang="en-US" altLang="en-US" dirty="0"/>
          </a:p>
        </p:txBody>
      </p:sp>
    </p:spTree>
    <p:extLst>
      <p:ext uri="{BB962C8B-B14F-4D97-AF65-F5344CB8AC3E}">
        <p14:creationId xmlns:p14="http://schemas.microsoft.com/office/powerpoint/2010/main" val="169382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a:t>
            </a:r>
            <a:r>
              <a:rPr lang="en-US" sz="2800" dirty="0" smtClean="0"/>
              <a:t>26 </a:t>
            </a:r>
            <a:r>
              <a:rPr lang="en-US" sz="2800" dirty="0" smtClean="0"/>
              <a:t>--  </a:t>
            </a:r>
            <a:r>
              <a:rPr lang="en-US" sz="2800" dirty="0" smtClean="0"/>
              <a:t>Load Move Table  -- Notes</a:t>
            </a:r>
            <a:endParaRPr lang="en-US" sz="2800" dirty="0"/>
          </a:p>
        </p:txBody>
      </p:sp>
      <p:sp>
        <p:nvSpPr>
          <p:cNvPr id="3" name="Content Placeholder 2"/>
          <p:cNvSpPr>
            <a:spLocks noGrp="1"/>
          </p:cNvSpPr>
          <p:nvPr>
            <p:ph idx="1"/>
          </p:nvPr>
        </p:nvSpPr>
        <p:spPr>
          <a:xfrm>
            <a:off x="341324" y="920737"/>
            <a:ext cx="8229600" cy="5229067"/>
          </a:xfrm>
        </p:spPr>
        <p:txBody>
          <a:bodyPr/>
          <a:lstStyle/>
          <a:p>
            <a:pPr marL="457200" indent="-457200">
              <a:buFont typeface="+mj-lt"/>
              <a:buAutoNum type="arabicPeriod"/>
            </a:pPr>
            <a:r>
              <a:rPr lang="en-US" dirty="0" smtClean="0"/>
              <a:t>If </a:t>
            </a:r>
            <a:r>
              <a:rPr lang="en-US" dirty="0"/>
              <a:t>both data[0] bit_7 AND data[0] bit_6 are FALSE, then the move table entry will be executed immediately.  If either data[0] bit_7 OR data[0] bit_6 is TRUE, then the entry will be written to the move table and execution will occur following sending of Command 27</a:t>
            </a:r>
            <a:r>
              <a:rPr lang="en-US" dirty="0" smtClean="0"/>
              <a:t>.</a:t>
            </a:r>
          </a:p>
          <a:p>
            <a:pPr marL="457200" indent="-457200">
              <a:buFont typeface="+mj-lt"/>
              <a:buAutoNum type="arabicPeriod"/>
            </a:pPr>
            <a:endParaRPr lang="en-US" dirty="0"/>
          </a:p>
          <a:p>
            <a:pPr marL="457200" indent="-457200">
              <a:buFont typeface="+mj-lt"/>
              <a:buAutoNum type="arabicPeriod"/>
            </a:pPr>
            <a:r>
              <a:rPr lang="en-US" dirty="0" smtClean="0"/>
              <a:t>These </a:t>
            </a:r>
            <a:r>
              <a:rPr lang="en-US" dirty="0"/>
              <a:t>will typically be used only when using reduced Cruise speeds or creeps greater than  </a:t>
            </a:r>
            <a:r>
              <a:rPr lang="en-US" dirty="0" smtClean="0"/>
              <a:t>19.4 degrees.</a:t>
            </a:r>
          </a:p>
          <a:p>
            <a:pPr marL="457200" indent="-457200">
              <a:buFont typeface="+mj-lt"/>
              <a:buAutoNum type="arabicPeriod"/>
            </a:pPr>
            <a:endParaRPr lang="en-US" dirty="0" smtClean="0"/>
          </a:p>
          <a:p>
            <a:pPr marL="457200" indent="-457200">
              <a:buFont typeface="+mj-lt"/>
              <a:buAutoNum type="arabicPeriod"/>
            </a:pPr>
            <a:r>
              <a:rPr lang="en-US" dirty="0" smtClean="0"/>
              <a:t>Two </a:t>
            </a:r>
            <a:r>
              <a:rPr lang="en-US" dirty="0"/>
              <a:t>bytes of steps can Cruise 641 degrees, or Creep 19.4 </a:t>
            </a:r>
            <a:r>
              <a:rPr lang="en-US" dirty="0" smtClean="0"/>
              <a:t>degrees</a:t>
            </a:r>
          </a:p>
          <a:p>
            <a:pPr marL="457200" indent="-457200">
              <a:buFont typeface="+mj-lt"/>
              <a:buAutoNum type="arabicPeriod"/>
            </a:pPr>
            <a:endParaRPr lang="en-US" dirty="0" smtClean="0"/>
          </a:p>
          <a:p>
            <a:pPr marL="457200" indent="-457200">
              <a:buFont typeface="+mj-lt"/>
              <a:buAutoNum type="arabicPeriod"/>
            </a:pPr>
            <a:r>
              <a:rPr lang="en-US" dirty="0" smtClean="0"/>
              <a:t>These </a:t>
            </a:r>
            <a:r>
              <a:rPr lang="en-US" dirty="0"/>
              <a:t>two bytes specify a delay in milliseconds.  The execution of the move table is stopped in a while() loop but the CAN Rx interrupt is not disabled, so other commands will be received and executed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r>
              <a:rPr lang="en-US" dirty="0" smtClean="0"/>
              <a:t>This command is for information only.  The operator decides to send </a:t>
            </a:r>
            <a:r>
              <a:rPr lang="en-US" dirty="0" err="1" smtClean="0"/>
              <a:t>Cmd</a:t>
            </a:r>
            <a:r>
              <a:rPr lang="en-US" dirty="0" smtClean="0"/>
              <a:t> 27 if </a:t>
            </a:r>
            <a:r>
              <a:rPr lang="en-US" dirty="0" err="1" smtClean="0"/>
              <a:t>Cmd</a:t>
            </a:r>
            <a:r>
              <a:rPr lang="en-US" dirty="0" smtClean="0"/>
              <a:t> 28 information is satisfactory</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26</a:t>
            </a:fld>
            <a:endParaRPr lang="en-US" altLang="en-US" dirty="0"/>
          </a:p>
        </p:txBody>
      </p:sp>
    </p:spTree>
    <p:extLst>
      <p:ext uri="{BB962C8B-B14F-4D97-AF65-F5344CB8AC3E}">
        <p14:creationId xmlns:p14="http://schemas.microsoft.com/office/powerpoint/2010/main" val="321474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a:t>
            </a:r>
            <a:r>
              <a:rPr lang="en-US" sz="2800" dirty="0" smtClean="0"/>
              <a:t>27 </a:t>
            </a:r>
            <a:r>
              <a:rPr lang="en-US" sz="2800" dirty="0" smtClean="0"/>
              <a:t>--  </a:t>
            </a:r>
            <a:r>
              <a:rPr lang="en-US" sz="2800" dirty="0" smtClean="0"/>
              <a:t>Execute Move Table</a:t>
            </a:r>
            <a:endParaRPr lang="en-US" sz="2800" dirty="0"/>
          </a:p>
        </p:txBody>
      </p:sp>
      <p:sp>
        <p:nvSpPr>
          <p:cNvPr id="3" name="Content Placeholder 2"/>
          <p:cNvSpPr>
            <a:spLocks noGrp="1"/>
          </p:cNvSpPr>
          <p:nvPr>
            <p:ph idx="1"/>
          </p:nvPr>
        </p:nvSpPr>
        <p:spPr>
          <a:xfrm>
            <a:off x="341324" y="920737"/>
            <a:ext cx="8229600" cy="5229067"/>
          </a:xfrm>
        </p:spPr>
        <p:txBody>
          <a:bodyPr/>
          <a:lstStyle/>
          <a:p>
            <a:r>
              <a:rPr lang="en-US" dirty="0" smtClean="0"/>
              <a:t>Command 27 is sent with a single data byte</a:t>
            </a:r>
          </a:p>
          <a:p>
            <a:pPr lvl="1"/>
            <a:r>
              <a:rPr lang="en-US" dirty="0" smtClean="0"/>
              <a:t>If data[0</a:t>
            </a:r>
            <a:r>
              <a:rPr lang="en-US" dirty="0"/>
              <a:t>]==TRUE, </a:t>
            </a:r>
            <a:r>
              <a:rPr lang="en-US" dirty="0" smtClean="0"/>
              <a:t>the table is executed </a:t>
            </a:r>
            <a:r>
              <a:rPr lang="en-US" dirty="0"/>
              <a:t>immediately </a:t>
            </a:r>
            <a:endParaRPr lang="en-US" dirty="0" smtClean="0"/>
          </a:p>
          <a:p>
            <a:pPr lvl="1"/>
            <a:r>
              <a:rPr lang="en-US" dirty="0" smtClean="0"/>
              <a:t>If </a:t>
            </a:r>
            <a:r>
              <a:rPr lang="en-US" dirty="0"/>
              <a:t>data[0]==FALSE, </a:t>
            </a:r>
            <a:r>
              <a:rPr lang="en-US" dirty="0" smtClean="0"/>
              <a:t>it executes following a rising edge on SYNC</a:t>
            </a:r>
          </a:p>
          <a:p>
            <a:pPr lvl="2"/>
            <a:r>
              <a:rPr lang="en-US" dirty="0" smtClean="0"/>
              <a:t>Except see </a:t>
            </a:r>
            <a:r>
              <a:rPr lang="en-US" dirty="0" err="1" smtClean="0"/>
              <a:t>Cmd</a:t>
            </a:r>
            <a:r>
              <a:rPr lang="en-US" dirty="0" smtClean="0"/>
              <a:t> 38 – Need double pulse</a:t>
            </a:r>
          </a:p>
          <a:p>
            <a:pPr lvl="1"/>
            <a:r>
              <a:rPr lang="en-US" dirty="0" smtClean="0"/>
              <a:t>There </a:t>
            </a:r>
            <a:r>
              <a:rPr lang="en-US" dirty="0"/>
              <a:t>is no checking of bit sum match by the </a:t>
            </a:r>
            <a:r>
              <a:rPr lang="en-US" dirty="0" err="1"/>
              <a:t>fipos</a:t>
            </a:r>
            <a:r>
              <a:rPr lang="en-US" dirty="0"/>
              <a:t> software. </a:t>
            </a:r>
            <a:endParaRPr lang="en-US" dirty="0" smtClean="0"/>
          </a:p>
          <a:p>
            <a:pPr marL="457200" lvl="1" indent="0">
              <a:buNone/>
            </a:pPr>
            <a:endParaRPr lang="en-US" sz="1000" dirty="0" smtClean="0"/>
          </a:p>
          <a:p>
            <a:r>
              <a:rPr lang="en-US" dirty="0" smtClean="0"/>
              <a:t>Other commands such as13,14</a:t>
            </a:r>
            <a:r>
              <a:rPr lang="en-US" dirty="0"/>
              <a:t>, 42, and 70 may be executed while the motors are operating</a:t>
            </a:r>
            <a:r>
              <a:rPr lang="en-US" dirty="0" smtClean="0"/>
              <a:t>.</a:t>
            </a:r>
          </a:p>
          <a:p>
            <a:endParaRPr lang="en-US" sz="1000" dirty="0"/>
          </a:p>
          <a:p>
            <a:r>
              <a:rPr lang="en-US" dirty="0"/>
              <a:t>If </a:t>
            </a:r>
            <a:r>
              <a:rPr lang="en-US" dirty="0" err="1"/>
              <a:t>AckMove</a:t>
            </a:r>
            <a:r>
              <a:rPr lang="en-US" dirty="0"/>
              <a:t> is TRUE, then when all motor operations specified by the move table are complete, a </a:t>
            </a:r>
            <a:r>
              <a:rPr lang="en-US" dirty="0" smtClean="0"/>
              <a:t>7 data byte response is sent</a:t>
            </a:r>
          </a:p>
          <a:p>
            <a:pPr marL="0" indent="0">
              <a:buNone/>
            </a:pPr>
            <a:r>
              <a:rPr lang="en-US" dirty="0"/>
              <a:t> </a:t>
            </a:r>
            <a:r>
              <a:rPr lang="en-US" dirty="0" smtClean="0"/>
              <a:t>    XX  YY  </a:t>
            </a:r>
            <a:r>
              <a:rPr lang="en-US" dirty="0" err="1" smtClean="0"/>
              <a:t>YY</a:t>
            </a:r>
            <a:r>
              <a:rPr lang="en-US" dirty="0" smtClean="0"/>
              <a:t>  </a:t>
            </a:r>
            <a:r>
              <a:rPr lang="en-US" dirty="0" err="1" smtClean="0"/>
              <a:t>YY</a:t>
            </a:r>
            <a:r>
              <a:rPr lang="en-US" dirty="0" smtClean="0"/>
              <a:t>  </a:t>
            </a:r>
            <a:r>
              <a:rPr lang="en-US" dirty="0" err="1" smtClean="0"/>
              <a:t>YY</a:t>
            </a:r>
            <a:r>
              <a:rPr lang="en-US" dirty="0" smtClean="0"/>
              <a:t>  </a:t>
            </a:r>
            <a:r>
              <a:rPr lang="en-US" dirty="0" err="1" smtClean="0"/>
              <a:t>YY</a:t>
            </a:r>
            <a:r>
              <a:rPr lang="en-US" dirty="0" smtClean="0"/>
              <a:t>  </a:t>
            </a:r>
            <a:r>
              <a:rPr lang="en-US" dirty="0" err="1" smtClean="0"/>
              <a:t>YY</a:t>
            </a:r>
            <a:endParaRPr lang="en-US" dirty="0" smtClean="0"/>
          </a:p>
          <a:p>
            <a:pPr marL="0" indent="0">
              <a:buNone/>
            </a:pPr>
            <a:r>
              <a:rPr lang="en-US" dirty="0" smtClean="0"/>
              <a:t>            '_‘   </a:t>
            </a:r>
            <a:r>
              <a:rPr lang="en-US" dirty="0"/>
              <a:t>'L</a:t>
            </a:r>
            <a:r>
              <a:rPr lang="en-US" dirty="0" smtClean="0"/>
              <a:t>'    </a:t>
            </a:r>
            <a:r>
              <a:rPr lang="en-US" dirty="0"/>
              <a:t>'</a:t>
            </a:r>
            <a:r>
              <a:rPr lang="en-US" dirty="0" err="1"/>
              <a:t>i</a:t>
            </a:r>
            <a:r>
              <a:rPr lang="en-US" dirty="0" smtClean="0"/>
              <a:t>'    'n'    'e‘   's‘      </a:t>
            </a:r>
          </a:p>
          <a:p>
            <a:pPr marL="0" indent="0">
              <a:buNone/>
            </a:pPr>
            <a:endParaRPr lang="en-US" dirty="0" smtClean="0"/>
          </a:p>
          <a:p>
            <a:pPr marL="0" indent="0">
              <a:buNone/>
            </a:pPr>
            <a:endParaRPr lang="en-US" dirty="0"/>
          </a:p>
          <a:p>
            <a:r>
              <a:rPr lang="en-US" dirty="0" err="1" smtClean="0"/>
              <a:t>Ack_Move</a:t>
            </a:r>
            <a:r>
              <a:rPr lang="en-US" dirty="0" smtClean="0"/>
              <a:t> </a:t>
            </a:r>
            <a:r>
              <a:rPr lang="en-US" dirty="0"/>
              <a:t>defaults FALSE.  It is set by </a:t>
            </a:r>
            <a:r>
              <a:rPr lang="en-US" dirty="0" err="1"/>
              <a:t>Cmd</a:t>
            </a:r>
            <a:r>
              <a:rPr lang="en-US" dirty="0"/>
              <a:t> 73.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r>
              <a:rPr lang="en-US" dirty="0" smtClean="0"/>
              <a:t>This command is for information only.  The operator decides to send </a:t>
            </a:r>
            <a:r>
              <a:rPr lang="en-US" dirty="0" err="1" smtClean="0"/>
              <a:t>Cmd</a:t>
            </a:r>
            <a:r>
              <a:rPr lang="en-US" dirty="0" smtClean="0"/>
              <a:t> 27 if </a:t>
            </a:r>
            <a:r>
              <a:rPr lang="en-US" dirty="0" err="1" smtClean="0"/>
              <a:t>Cmd</a:t>
            </a:r>
            <a:r>
              <a:rPr lang="en-US" dirty="0" smtClean="0"/>
              <a:t> 28 information is satisfactory</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27</a:t>
            </a:fld>
            <a:endParaRPr lang="en-US" altLang="en-US" dirty="0"/>
          </a:p>
        </p:txBody>
      </p:sp>
      <p:cxnSp>
        <p:nvCxnSpPr>
          <p:cNvPr id="6" name="Straight Arrow Connector 5"/>
          <p:cNvCxnSpPr/>
          <p:nvPr/>
        </p:nvCxnSpPr>
        <p:spPr>
          <a:xfrm flipV="1">
            <a:off x="981708" y="4632537"/>
            <a:ext cx="0" cy="69990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81708" y="533243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39041" y="5147773"/>
            <a:ext cx="5981125" cy="369332"/>
          </a:xfrm>
          <a:prstGeom prst="rect">
            <a:avLst/>
          </a:prstGeom>
          <a:noFill/>
        </p:spPr>
        <p:txBody>
          <a:bodyPr wrap="none" rtlCol="0">
            <a:spAutoFit/>
          </a:bodyPr>
          <a:lstStyle/>
          <a:p>
            <a:pPr marL="0" indent="0">
              <a:buNone/>
            </a:pPr>
            <a:r>
              <a:rPr lang="en-US" dirty="0" smtClean="0"/>
              <a:t>Number </a:t>
            </a:r>
            <a:r>
              <a:rPr lang="en-US" dirty="0"/>
              <a:t>of move table lines sent to the positioner motors</a:t>
            </a:r>
            <a:endParaRPr lang="en-US" dirty="0"/>
          </a:p>
        </p:txBody>
      </p:sp>
    </p:spTree>
    <p:extLst>
      <p:ext uri="{BB962C8B-B14F-4D97-AF65-F5344CB8AC3E}">
        <p14:creationId xmlns:p14="http://schemas.microsoft.com/office/powerpoint/2010/main" val="265066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28 --  Report Move Table Information</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28 is sent with no data</a:t>
            </a:r>
          </a:p>
          <a:p>
            <a:endParaRPr lang="en-US" dirty="0"/>
          </a:p>
          <a:p>
            <a:r>
              <a:rPr lang="en-US" dirty="0" smtClean="0"/>
              <a:t>Command 28 response is:</a:t>
            </a:r>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YY    0Z   0A  00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r>
              <a:rPr lang="en-US" dirty="0" smtClean="0"/>
              <a:t>This command is for information only.  The operator decides to send </a:t>
            </a:r>
            <a:r>
              <a:rPr lang="en-US" dirty="0" err="1" smtClean="0"/>
              <a:t>Cmd</a:t>
            </a:r>
            <a:r>
              <a:rPr lang="en-US" dirty="0" smtClean="0"/>
              <a:t> 27 </a:t>
            </a:r>
            <a:r>
              <a:rPr lang="en-US" dirty="0" smtClean="0"/>
              <a:t> if  </a:t>
            </a:r>
            <a:r>
              <a:rPr lang="en-US" dirty="0" err="1" smtClean="0"/>
              <a:t>Cmd</a:t>
            </a:r>
            <a:r>
              <a:rPr lang="en-US" dirty="0" smtClean="0"/>
              <a:t> 28 information is satisfactory</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28</a:t>
            </a:fld>
            <a:endParaRPr lang="en-US" altLang="en-US" dirty="0"/>
          </a:p>
        </p:txBody>
      </p:sp>
      <p:cxnSp>
        <p:nvCxnSpPr>
          <p:cNvPr id="7" name="Straight Arrow Connector 6"/>
          <p:cNvCxnSpPr/>
          <p:nvPr/>
        </p:nvCxnSpPr>
        <p:spPr>
          <a:xfrm flipV="1">
            <a:off x="4302758" y="2492587"/>
            <a:ext cx="0" cy="69990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302758" y="319248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781210" y="2523681"/>
            <a:ext cx="0" cy="12056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781210" y="3729334"/>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090680" y="2523680"/>
            <a:ext cx="0" cy="24356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90680" y="495928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960091" y="3007823"/>
            <a:ext cx="3557512" cy="369332"/>
          </a:xfrm>
          <a:prstGeom prst="rect">
            <a:avLst/>
          </a:prstGeom>
          <a:noFill/>
        </p:spPr>
        <p:txBody>
          <a:bodyPr wrap="none" rtlCol="0">
            <a:spAutoFit/>
          </a:bodyPr>
          <a:lstStyle/>
          <a:p>
            <a:r>
              <a:rPr lang="en-US" dirty="0" smtClean="0"/>
              <a:t>‘1’ if Acknowledge Move is TRUE</a:t>
            </a:r>
            <a:endParaRPr lang="en-US" dirty="0"/>
          </a:p>
        </p:txBody>
      </p:sp>
      <p:sp>
        <p:nvSpPr>
          <p:cNvPr id="17" name="TextBox 16"/>
          <p:cNvSpPr txBox="1"/>
          <p:nvPr/>
        </p:nvSpPr>
        <p:spPr>
          <a:xfrm>
            <a:off x="4431448" y="3535271"/>
            <a:ext cx="3429208" cy="369332"/>
          </a:xfrm>
          <a:prstGeom prst="rect">
            <a:avLst/>
          </a:prstGeom>
          <a:noFill/>
        </p:spPr>
        <p:txBody>
          <a:bodyPr wrap="none" rtlCol="0">
            <a:spAutoFit/>
          </a:bodyPr>
          <a:lstStyle/>
          <a:p>
            <a:r>
              <a:rPr lang="en-US" dirty="0" smtClean="0"/>
              <a:t>‘1’ if Move Cancel Flag is TRUE</a:t>
            </a:r>
            <a:endParaRPr lang="en-US" dirty="0"/>
          </a:p>
        </p:txBody>
      </p:sp>
      <p:sp>
        <p:nvSpPr>
          <p:cNvPr id="18" name="TextBox 17"/>
          <p:cNvSpPr txBox="1"/>
          <p:nvPr/>
        </p:nvSpPr>
        <p:spPr>
          <a:xfrm>
            <a:off x="1736265" y="4741311"/>
            <a:ext cx="1492716" cy="369332"/>
          </a:xfrm>
          <a:prstGeom prst="rect">
            <a:avLst/>
          </a:prstGeom>
          <a:noFill/>
        </p:spPr>
        <p:txBody>
          <a:bodyPr wrap="none" rtlCol="0">
            <a:spAutoFit/>
          </a:bodyPr>
          <a:lstStyle/>
          <a:p>
            <a:r>
              <a:rPr lang="en-US" dirty="0" smtClean="0"/>
              <a:t>Bit Sum LSB</a:t>
            </a:r>
            <a:endParaRPr lang="en-US" dirty="0"/>
          </a:p>
        </p:txBody>
      </p:sp>
      <p:cxnSp>
        <p:nvCxnSpPr>
          <p:cNvPr id="20" name="Straight Arrow Connector 19"/>
          <p:cNvCxnSpPr/>
          <p:nvPr/>
        </p:nvCxnSpPr>
        <p:spPr>
          <a:xfrm flipV="1">
            <a:off x="3119529" y="2523680"/>
            <a:ext cx="0" cy="16363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119529" y="416006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769767" y="3965999"/>
            <a:ext cx="2495566" cy="369332"/>
          </a:xfrm>
          <a:prstGeom prst="rect">
            <a:avLst/>
          </a:prstGeom>
          <a:noFill/>
        </p:spPr>
        <p:txBody>
          <a:bodyPr wrap="square" rtlCol="0">
            <a:spAutoFit/>
          </a:bodyPr>
          <a:lstStyle/>
          <a:p>
            <a:r>
              <a:rPr lang="en-US" dirty="0" smtClean="0"/>
              <a:t>Move Cancel Count</a:t>
            </a:r>
            <a:endParaRPr lang="en-US" dirty="0"/>
          </a:p>
        </p:txBody>
      </p:sp>
      <p:cxnSp>
        <p:nvCxnSpPr>
          <p:cNvPr id="25" name="Straight Arrow Connector 24"/>
          <p:cNvCxnSpPr/>
          <p:nvPr/>
        </p:nvCxnSpPr>
        <p:spPr>
          <a:xfrm flipV="1">
            <a:off x="2516297" y="2513592"/>
            <a:ext cx="0" cy="20821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516297" y="459576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161882" y="4377789"/>
            <a:ext cx="2766527" cy="369332"/>
          </a:xfrm>
          <a:prstGeom prst="rect">
            <a:avLst/>
          </a:prstGeom>
          <a:noFill/>
        </p:spPr>
        <p:txBody>
          <a:bodyPr wrap="square" rtlCol="0">
            <a:spAutoFit/>
          </a:bodyPr>
          <a:lstStyle/>
          <a:p>
            <a:r>
              <a:rPr lang="en-US" dirty="0" smtClean="0"/>
              <a:t>Bit Sum  MSB</a:t>
            </a:r>
            <a:endParaRPr lang="en-US" dirty="0"/>
          </a:p>
        </p:txBody>
      </p:sp>
    </p:spTree>
    <p:extLst>
      <p:ext uri="{BB962C8B-B14F-4D97-AF65-F5344CB8AC3E}">
        <p14:creationId xmlns:p14="http://schemas.microsoft.com/office/powerpoint/2010/main" val="4218180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32 --  Classic Set Steps to Go (for motor move)</a:t>
            </a:r>
            <a:endParaRPr lang="en-US" sz="2600" dirty="0"/>
          </a:p>
        </p:txBody>
      </p:sp>
      <p:sp>
        <p:nvSpPr>
          <p:cNvPr id="3" name="Content Placeholder 2"/>
          <p:cNvSpPr>
            <a:spLocks noGrp="1"/>
          </p:cNvSpPr>
          <p:nvPr>
            <p:ph idx="1"/>
          </p:nvPr>
        </p:nvSpPr>
        <p:spPr>
          <a:xfrm>
            <a:off x="390525" y="1079817"/>
            <a:ext cx="8482542" cy="5229067"/>
          </a:xfrm>
        </p:spPr>
        <p:txBody>
          <a:bodyPr/>
          <a:lstStyle/>
          <a:p>
            <a:r>
              <a:rPr lang="en-US" dirty="0" smtClean="0"/>
              <a:t>Command 32 format is:</a:t>
            </a:r>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r>
              <a:rPr lang="en-US" dirty="0" smtClean="0"/>
              <a:t>  </a:t>
            </a:r>
            <a:r>
              <a:rPr lang="en-US" dirty="0" err="1" smtClean="0"/>
              <a:t>XX</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800" dirty="0"/>
          </a:p>
          <a:p>
            <a:r>
              <a:rPr lang="en-US" dirty="0" smtClean="0"/>
              <a:t>This command simply sets the number of steps. Does not start move</a:t>
            </a:r>
          </a:p>
          <a:p>
            <a:r>
              <a:rPr lang="en-US" dirty="0" smtClean="0"/>
              <a:t>Note that values are run down to zero as the move </a:t>
            </a:r>
            <a:r>
              <a:rPr lang="en-US" dirty="0" smtClean="0"/>
              <a:t>executes</a:t>
            </a:r>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r>
              <a:rPr lang="en-US" dirty="0" smtClean="0"/>
              <a:t>`</a:t>
            </a:r>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29</a:t>
            </a:fld>
            <a:endParaRPr lang="en-US" altLang="en-US" dirty="0"/>
          </a:p>
        </p:txBody>
      </p:sp>
      <p:cxnSp>
        <p:nvCxnSpPr>
          <p:cNvPr id="9" name="Straight Connector 8"/>
          <p:cNvCxnSpPr/>
          <p:nvPr/>
        </p:nvCxnSpPr>
        <p:spPr>
          <a:xfrm>
            <a:off x="4464187" y="205317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983268" y="1816105"/>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983268" y="236141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033790" y="1816104"/>
            <a:ext cx="0" cy="13034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33790" y="311958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3511242" y="1814355"/>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511242" y="272062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4464175" y="1814355"/>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475501" y="349992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994582" y="1816105"/>
            <a:ext cx="0" cy="19672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994582" y="380816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1045254" y="1814355"/>
            <a:ext cx="0" cy="27519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045104" y="456633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32834" y="3315260"/>
            <a:ext cx="2364750" cy="369332"/>
          </a:xfrm>
          <a:prstGeom prst="rect">
            <a:avLst/>
          </a:prstGeom>
          <a:noFill/>
        </p:spPr>
        <p:txBody>
          <a:bodyPr wrap="none" rtlCol="0">
            <a:spAutoFit/>
          </a:bodyPr>
          <a:lstStyle/>
          <a:p>
            <a:r>
              <a:rPr lang="en-US" dirty="0"/>
              <a:t>Phi </a:t>
            </a:r>
            <a:r>
              <a:rPr lang="en-US" dirty="0" smtClean="0"/>
              <a:t>Creep </a:t>
            </a:r>
            <a:r>
              <a:rPr lang="en-US" dirty="0"/>
              <a:t>Steps LSB</a:t>
            </a:r>
          </a:p>
        </p:txBody>
      </p:sp>
      <p:sp>
        <p:nvSpPr>
          <p:cNvPr id="44" name="TextBox 43"/>
          <p:cNvSpPr txBox="1"/>
          <p:nvPr/>
        </p:nvSpPr>
        <p:spPr>
          <a:xfrm>
            <a:off x="2644820" y="3614097"/>
            <a:ext cx="2727029" cy="369332"/>
          </a:xfrm>
          <a:prstGeom prst="rect">
            <a:avLst/>
          </a:prstGeom>
          <a:noFill/>
        </p:spPr>
        <p:txBody>
          <a:bodyPr wrap="none" rtlCol="0">
            <a:spAutoFit/>
          </a:bodyPr>
          <a:lstStyle/>
          <a:p>
            <a:r>
              <a:rPr lang="en-US" dirty="0" smtClean="0"/>
              <a:t>Phi Creep Steps 2</a:t>
            </a:r>
            <a:r>
              <a:rPr lang="en-US" baseline="30000" dirty="0" smtClean="0"/>
              <a:t>nd</a:t>
            </a:r>
            <a:r>
              <a:rPr lang="en-US" dirty="0" smtClean="0"/>
              <a:t> byte</a:t>
            </a:r>
            <a:endParaRPr lang="en-US" dirty="0"/>
          </a:p>
        </p:txBody>
      </p:sp>
      <p:sp>
        <p:nvSpPr>
          <p:cNvPr id="45" name="TextBox 44"/>
          <p:cNvSpPr txBox="1"/>
          <p:nvPr/>
        </p:nvSpPr>
        <p:spPr>
          <a:xfrm>
            <a:off x="1690689" y="4348356"/>
            <a:ext cx="2765501" cy="369332"/>
          </a:xfrm>
          <a:prstGeom prst="rect">
            <a:avLst/>
          </a:prstGeom>
          <a:noFill/>
        </p:spPr>
        <p:txBody>
          <a:bodyPr wrap="none" rtlCol="0">
            <a:spAutoFit/>
          </a:bodyPr>
          <a:lstStyle/>
          <a:p>
            <a:r>
              <a:rPr lang="en-US" dirty="0" smtClean="0"/>
              <a:t>Phi Cruise Steps </a:t>
            </a:r>
            <a:r>
              <a:rPr lang="en-US" dirty="0" smtClean="0"/>
              <a:t>2</a:t>
            </a:r>
            <a:r>
              <a:rPr lang="en-US" baseline="30000" dirty="0" smtClean="0"/>
              <a:t>nd</a:t>
            </a:r>
            <a:r>
              <a:rPr lang="en-US" dirty="0" smtClean="0"/>
              <a:t> byte</a:t>
            </a:r>
            <a:endParaRPr lang="en-US" dirty="0"/>
          </a:p>
        </p:txBody>
      </p:sp>
      <p:cxnSp>
        <p:nvCxnSpPr>
          <p:cNvPr id="46" name="Straight Arrow Connector 45"/>
          <p:cNvCxnSpPr/>
          <p:nvPr/>
        </p:nvCxnSpPr>
        <p:spPr>
          <a:xfrm flipV="1">
            <a:off x="1522556" y="1814355"/>
            <a:ext cx="0" cy="23530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22556" y="4167374"/>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2475489" y="1868513"/>
            <a:ext cx="0" cy="16314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14783" y="3963572"/>
            <a:ext cx="2403222" cy="369332"/>
          </a:xfrm>
          <a:prstGeom prst="rect">
            <a:avLst/>
          </a:prstGeom>
          <a:noFill/>
        </p:spPr>
        <p:txBody>
          <a:bodyPr wrap="none" rtlCol="0">
            <a:spAutoFit/>
          </a:bodyPr>
          <a:lstStyle/>
          <a:p>
            <a:r>
              <a:rPr lang="en-US" dirty="0" smtClean="0"/>
              <a:t>Phi Cruise </a:t>
            </a:r>
            <a:r>
              <a:rPr lang="en-US" dirty="0" smtClean="0"/>
              <a:t>Steps LSB</a:t>
            </a:r>
            <a:endParaRPr lang="en-US" dirty="0"/>
          </a:p>
        </p:txBody>
      </p:sp>
      <p:sp>
        <p:nvSpPr>
          <p:cNvPr id="53" name="TextBox 52"/>
          <p:cNvSpPr txBox="1"/>
          <p:nvPr/>
        </p:nvSpPr>
        <p:spPr>
          <a:xfrm>
            <a:off x="5139101" y="1867983"/>
            <a:ext cx="2621230" cy="369332"/>
          </a:xfrm>
          <a:prstGeom prst="rect">
            <a:avLst/>
          </a:prstGeom>
          <a:noFill/>
        </p:spPr>
        <p:txBody>
          <a:bodyPr wrap="none" rtlCol="0">
            <a:spAutoFit/>
          </a:bodyPr>
          <a:lstStyle/>
          <a:p>
            <a:r>
              <a:rPr lang="en-US" dirty="0" smtClean="0"/>
              <a:t>Theta Creep </a:t>
            </a:r>
            <a:r>
              <a:rPr lang="en-US" dirty="0"/>
              <a:t>Steps LSB</a:t>
            </a:r>
          </a:p>
        </p:txBody>
      </p:sp>
      <p:sp>
        <p:nvSpPr>
          <p:cNvPr id="54" name="TextBox 53"/>
          <p:cNvSpPr txBox="1"/>
          <p:nvPr/>
        </p:nvSpPr>
        <p:spPr>
          <a:xfrm>
            <a:off x="4701968" y="2175680"/>
            <a:ext cx="2983509" cy="369332"/>
          </a:xfrm>
          <a:prstGeom prst="rect">
            <a:avLst/>
          </a:prstGeom>
          <a:noFill/>
        </p:spPr>
        <p:txBody>
          <a:bodyPr wrap="none" rtlCol="0">
            <a:spAutoFit/>
          </a:bodyPr>
          <a:lstStyle/>
          <a:p>
            <a:r>
              <a:rPr lang="en-US" dirty="0" smtClean="0"/>
              <a:t>Theta Creep Steps 2</a:t>
            </a:r>
            <a:r>
              <a:rPr lang="en-US" baseline="30000" dirty="0" smtClean="0"/>
              <a:t>nd</a:t>
            </a:r>
            <a:r>
              <a:rPr lang="en-US" dirty="0" smtClean="0"/>
              <a:t> byte</a:t>
            </a:r>
            <a:endParaRPr lang="en-US" dirty="0"/>
          </a:p>
        </p:txBody>
      </p:sp>
      <p:sp>
        <p:nvSpPr>
          <p:cNvPr id="55" name="TextBox 54"/>
          <p:cNvSpPr txBox="1"/>
          <p:nvPr/>
        </p:nvSpPr>
        <p:spPr>
          <a:xfrm>
            <a:off x="4224516" y="2530189"/>
            <a:ext cx="2659702" cy="369332"/>
          </a:xfrm>
          <a:prstGeom prst="rect">
            <a:avLst/>
          </a:prstGeom>
          <a:noFill/>
        </p:spPr>
        <p:txBody>
          <a:bodyPr wrap="none" rtlCol="0">
            <a:spAutoFit/>
          </a:bodyPr>
          <a:lstStyle/>
          <a:p>
            <a:r>
              <a:rPr lang="en-US" dirty="0" smtClean="0"/>
              <a:t>Theta Cruise Steps LSB</a:t>
            </a:r>
            <a:endParaRPr lang="en-US" dirty="0"/>
          </a:p>
        </p:txBody>
      </p:sp>
      <p:sp>
        <p:nvSpPr>
          <p:cNvPr id="58" name="TextBox 57"/>
          <p:cNvSpPr txBox="1"/>
          <p:nvPr/>
        </p:nvSpPr>
        <p:spPr>
          <a:xfrm>
            <a:off x="3756350" y="2910681"/>
            <a:ext cx="3021981" cy="369332"/>
          </a:xfrm>
          <a:prstGeom prst="rect">
            <a:avLst/>
          </a:prstGeom>
          <a:noFill/>
        </p:spPr>
        <p:txBody>
          <a:bodyPr wrap="none" rtlCol="0">
            <a:spAutoFit/>
          </a:bodyPr>
          <a:lstStyle/>
          <a:p>
            <a:r>
              <a:rPr lang="en-US" dirty="0" smtClean="0"/>
              <a:t>Theta Cruise Steps 2</a:t>
            </a:r>
            <a:r>
              <a:rPr lang="en-US" baseline="30000" dirty="0" smtClean="0"/>
              <a:t>nd</a:t>
            </a:r>
            <a:r>
              <a:rPr lang="en-US" dirty="0" smtClean="0"/>
              <a:t> byte</a:t>
            </a:r>
            <a:endParaRPr lang="en-US" dirty="0"/>
          </a:p>
        </p:txBody>
      </p:sp>
    </p:spTree>
    <p:extLst>
      <p:ext uri="{BB962C8B-B14F-4D97-AF65-F5344CB8AC3E}">
        <p14:creationId xmlns:p14="http://schemas.microsoft.com/office/powerpoint/2010/main" val="357301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movement commands</a:t>
            </a:r>
            <a:endParaRPr lang="en-US" dirty="0"/>
          </a:p>
        </p:txBody>
      </p:sp>
      <p:sp>
        <p:nvSpPr>
          <p:cNvPr id="3" name="Content Placeholder 2"/>
          <p:cNvSpPr>
            <a:spLocks noGrp="1"/>
          </p:cNvSpPr>
          <p:nvPr>
            <p:ph idx="1"/>
          </p:nvPr>
        </p:nvSpPr>
        <p:spPr>
          <a:xfrm>
            <a:off x="344978" y="897097"/>
            <a:ext cx="8524702" cy="5229067"/>
          </a:xfrm>
        </p:spPr>
        <p:txBody>
          <a:bodyPr/>
          <a:lstStyle/>
          <a:p>
            <a:r>
              <a:rPr lang="en-US" dirty="0" smtClean="0"/>
              <a:t>There are a total of 8 commands involved in running motors</a:t>
            </a:r>
          </a:p>
          <a:p>
            <a:pPr lvl="1"/>
            <a:r>
              <a:rPr lang="en-US" sz="1600" dirty="0" smtClean="0"/>
              <a:t>2, 3, 5, 6, 80, 81, 82, and 26</a:t>
            </a:r>
            <a:endParaRPr lang="en-US" dirty="0"/>
          </a:p>
          <a:p>
            <a:r>
              <a:rPr lang="en-US" dirty="0" smtClean="0"/>
              <a:t>All moves are initiated with Command 26 which sets</a:t>
            </a:r>
          </a:p>
          <a:p>
            <a:pPr lvl="1"/>
            <a:r>
              <a:rPr lang="en-US" sz="1600" dirty="0"/>
              <a:t>W</a:t>
            </a:r>
            <a:r>
              <a:rPr lang="en-US" sz="1600" dirty="0" smtClean="0"/>
              <a:t>hich axis(s) moves</a:t>
            </a:r>
          </a:p>
          <a:p>
            <a:pPr lvl="1"/>
            <a:r>
              <a:rPr lang="en-US" sz="1600" dirty="0" smtClean="0"/>
              <a:t>Which direction</a:t>
            </a:r>
          </a:p>
          <a:p>
            <a:pPr lvl="1"/>
            <a:r>
              <a:rPr lang="en-US" sz="1600" dirty="0" smtClean="0"/>
              <a:t>Whether cruise or creep</a:t>
            </a:r>
          </a:p>
          <a:p>
            <a:pPr lvl="1"/>
            <a:r>
              <a:rPr lang="en-US" sz="1600" dirty="0" smtClean="0"/>
              <a:t>The number of move steps (i.e. the number of times it will go through the TIMER interrupt for this execution of Command 26)</a:t>
            </a:r>
          </a:p>
          <a:p>
            <a:pPr lvl="2"/>
            <a:r>
              <a:rPr lang="en-US" sz="1400" dirty="0" smtClean="0"/>
              <a:t>The total distance moved is determined by this parameter and the step size set by command 5</a:t>
            </a:r>
          </a:p>
          <a:p>
            <a:r>
              <a:rPr lang="en-US" dirty="0" smtClean="0"/>
              <a:t>All of the parameters set by Command 26 have to be set again the next time the command is executed</a:t>
            </a:r>
          </a:p>
          <a:p>
            <a:r>
              <a:rPr lang="en-US" dirty="0" smtClean="0"/>
              <a:t>There are two different algorithms for performing the spin up and spin down</a:t>
            </a:r>
          </a:p>
          <a:p>
            <a:pPr lvl="1"/>
            <a:r>
              <a:rPr lang="en-US" dirty="0" smtClean="0"/>
              <a:t>If a non-zero number has been set for command 81, the short ramp algorithm is used</a:t>
            </a:r>
          </a:p>
          <a:p>
            <a:pPr lvl="1"/>
            <a:r>
              <a:rPr lang="en-US" dirty="0" smtClean="0"/>
              <a:t>Otherwise, original algorithm specified by Command 3 is used</a:t>
            </a:r>
          </a:p>
          <a:p>
            <a:pPr lvl="1"/>
            <a:endParaRPr lang="en-US" dirty="0" smtClean="0"/>
          </a:p>
          <a:p>
            <a:pPr lvl="1"/>
            <a:endParaRPr lang="en-US" dirty="0" smtClean="0"/>
          </a:p>
        </p:txBody>
      </p:sp>
      <p:sp>
        <p:nvSpPr>
          <p:cNvPr id="4" name="Footer Placeholder 3"/>
          <p:cNvSpPr>
            <a:spLocks noGrp="1"/>
          </p:cNvSpPr>
          <p:nvPr>
            <p:ph type="ftr" sz="quarter" idx="10"/>
          </p:nvPr>
        </p:nvSpPr>
        <p:spPr/>
        <p:txBody>
          <a:bodyPr/>
          <a:lstStyle/>
          <a:p>
            <a:r>
              <a:rPr lang="en-US" dirty="0" smtClean="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a:t>
            </a:fld>
            <a:endParaRPr lang="en-US" altLang="en-US" dirty="0"/>
          </a:p>
        </p:txBody>
      </p:sp>
    </p:spTree>
    <p:extLst>
      <p:ext uri="{BB962C8B-B14F-4D97-AF65-F5344CB8AC3E}">
        <p14:creationId xmlns:p14="http://schemas.microsoft.com/office/powerpoint/2010/main" val="1903619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33 --  Classic Execute Move</a:t>
            </a:r>
            <a:endParaRPr lang="en-US" sz="2600" dirty="0"/>
          </a:p>
        </p:txBody>
      </p:sp>
      <p:sp>
        <p:nvSpPr>
          <p:cNvPr id="3" name="Content Placeholder 2"/>
          <p:cNvSpPr>
            <a:spLocks noGrp="1"/>
          </p:cNvSpPr>
          <p:nvPr>
            <p:ph idx="1"/>
          </p:nvPr>
        </p:nvSpPr>
        <p:spPr>
          <a:xfrm>
            <a:off x="390525" y="1079817"/>
            <a:ext cx="8482542" cy="5229067"/>
          </a:xfrm>
        </p:spPr>
        <p:txBody>
          <a:bodyPr/>
          <a:lstStyle/>
          <a:p>
            <a:r>
              <a:rPr lang="en-US" dirty="0" smtClean="0"/>
              <a:t>Command 33 format is:</a:t>
            </a:r>
          </a:p>
          <a:p>
            <a:pPr marL="0" indent="0">
              <a:buNone/>
            </a:pPr>
            <a:r>
              <a:rPr lang="en-US" dirty="0" smtClean="0"/>
              <a:t>      XX  </a:t>
            </a:r>
            <a:r>
              <a:rPr lang="en-US" dirty="0" err="1" smtClean="0"/>
              <a:t>XX</a:t>
            </a:r>
            <a:r>
              <a:rPr lang="en-US" dirty="0" smtClean="0"/>
              <a:t>  00  00  XX  </a:t>
            </a:r>
            <a:r>
              <a:rPr lang="en-US" dirty="0" err="1" smtClean="0"/>
              <a:t>XX</a:t>
            </a:r>
            <a:r>
              <a:rPr lang="en-US" dirty="0" smtClean="0"/>
              <a:t>  </a:t>
            </a:r>
            <a:r>
              <a:rPr lang="en-US" dirty="0" err="1" smtClean="0"/>
              <a:t>XX</a:t>
            </a:r>
            <a:r>
              <a:rPr lang="en-US" dirty="0" smtClean="0"/>
              <a:t>  </a:t>
            </a:r>
            <a:r>
              <a:rPr lang="en-US" dirty="0" err="1" smtClean="0"/>
              <a:t>XX</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sz="800" dirty="0"/>
          </a:p>
          <a:p>
            <a:r>
              <a:rPr lang="en-US" dirty="0" smtClean="0"/>
              <a:t>See following  slide for meaning of execute flags</a:t>
            </a:r>
          </a:p>
          <a:p>
            <a:r>
              <a:rPr lang="en-US" dirty="0" smtClean="0"/>
              <a:t>Motor operation will start on execution of this command provided that step values and execution flags have been set</a:t>
            </a:r>
          </a:p>
          <a:p>
            <a:r>
              <a:rPr lang="en-US" dirty="0" smtClean="0"/>
              <a:t>Note that command 33 now has four added data bytes to provide for long moves</a:t>
            </a:r>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r>
              <a:rPr lang="en-US" dirty="0" smtClean="0"/>
              <a:t>`</a:t>
            </a:r>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30</a:t>
            </a:fld>
            <a:endParaRPr lang="en-US" altLang="en-US" dirty="0"/>
          </a:p>
        </p:txBody>
      </p:sp>
      <p:cxnSp>
        <p:nvCxnSpPr>
          <p:cNvPr id="9" name="Straight Connector 8"/>
          <p:cNvCxnSpPr/>
          <p:nvPr/>
        </p:nvCxnSpPr>
        <p:spPr>
          <a:xfrm>
            <a:off x="4322669" y="205317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841750" y="1816105"/>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41750" y="236141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892272" y="1816104"/>
            <a:ext cx="0" cy="13034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892272" y="311958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3369724" y="1814355"/>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369724" y="272062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4322657" y="1814355"/>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566541" y="349992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085622" y="1816105"/>
            <a:ext cx="0" cy="19672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085622" y="380816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23874" y="3315260"/>
            <a:ext cx="2300630" cy="369332"/>
          </a:xfrm>
          <a:prstGeom prst="rect">
            <a:avLst/>
          </a:prstGeom>
          <a:noFill/>
        </p:spPr>
        <p:txBody>
          <a:bodyPr wrap="none" rtlCol="0">
            <a:spAutoFit/>
          </a:bodyPr>
          <a:lstStyle/>
          <a:p>
            <a:r>
              <a:rPr lang="en-US" dirty="0" smtClean="0"/>
              <a:t>Theta Execute Flags</a:t>
            </a:r>
            <a:endParaRPr lang="en-US" dirty="0"/>
          </a:p>
        </p:txBody>
      </p:sp>
      <p:sp>
        <p:nvSpPr>
          <p:cNvPr id="44" name="TextBox 43"/>
          <p:cNvSpPr txBox="1"/>
          <p:nvPr/>
        </p:nvSpPr>
        <p:spPr>
          <a:xfrm>
            <a:off x="1735860" y="3614097"/>
            <a:ext cx="2044149" cy="369332"/>
          </a:xfrm>
          <a:prstGeom prst="rect">
            <a:avLst/>
          </a:prstGeom>
          <a:noFill/>
        </p:spPr>
        <p:txBody>
          <a:bodyPr wrap="none" rtlCol="0">
            <a:spAutoFit/>
          </a:bodyPr>
          <a:lstStyle/>
          <a:p>
            <a:r>
              <a:rPr lang="en-US" dirty="0"/>
              <a:t>Phi </a:t>
            </a:r>
            <a:r>
              <a:rPr lang="en-US" dirty="0" smtClean="0"/>
              <a:t>Execute Flags</a:t>
            </a:r>
            <a:endParaRPr lang="en-US" dirty="0"/>
          </a:p>
        </p:txBody>
      </p:sp>
      <p:cxnSp>
        <p:nvCxnSpPr>
          <p:cNvPr id="48" name="Straight Arrow Connector 47"/>
          <p:cNvCxnSpPr/>
          <p:nvPr/>
        </p:nvCxnSpPr>
        <p:spPr>
          <a:xfrm flipV="1">
            <a:off x="1566529" y="1816105"/>
            <a:ext cx="0" cy="16838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997583" y="1867983"/>
            <a:ext cx="2685351" cy="369332"/>
          </a:xfrm>
          <a:prstGeom prst="rect">
            <a:avLst/>
          </a:prstGeom>
          <a:noFill/>
        </p:spPr>
        <p:txBody>
          <a:bodyPr wrap="none" rtlCol="0">
            <a:spAutoFit/>
          </a:bodyPr>
          <a:lstStyle/>
          <a:p>
            <a:r>
              <a:rPr lang="en-US" dirty="0" smtClean="0"/>
              <a:t>Theta Creep </a:t>
            </a:r>
            <a:r>
              <a:rPr lang="en-US" dirty="0"/>
              <a:t>Steps </a:t>
            </a:r>
            <a:r>
              <a:rPr lang="en-US" dirty="0" smtClean="0"/>
              <a:t>MSB</a:t>
            </a:r>
            <a:endParaRPr lang="en-US" dirty="0"/>
          </a:p>
        </p:txBody>
      </p:sp>
      <p:sp>
        <p:nvSpPr>
          <p:cNvPr id="54" name="TextBox 53"/>
          <p:cNvSpPr txBox="1"/>
          <p:nvPr/>
        </p:nvSpPr>
        <p:spPr>
          <a:xfrm>
            <a:off x="4560450" y="2175680"/>
            <a:ext cx="2723823" cy="369332"/>
          </a:xfrm>
          <a:prstGeom prst="rect">
            <a:avLst/>
          </a:prstGeom>
          <a:noFill/>
        </p:spPr>
        <p:txBody>
          <a:bodyPr wrap="none" rtlCol="0">
            <a:spAutoFit/>
          </a:bodyPr>
          <a:lstStyle/>
          <a:p>
            <a:r>
              <a:rPr lang="en-US" dirty="0" smtClean="0"/>
              <a:t>Theta Cruise </a:t>
            </a:r>
            <a:r>
              <a:rPr lang="en-US" dirty="0"/>
              <a:t>Steps </a:t>
            </a:r>
            <a:r>
              <a:rPr lang="en-US" dirty="0" smtClean="0"/>
              <a:t>MSB</a:t>
            </a:r>
            <a:endParaRPr lang="en-US" dirty="0"/>
          </a:p>
        </p:txBody>
      </p:sp>
      <p:sp>
        <p:nvSpPr>
          <p:cNvPr id="55" name="TextBox 54"/>
          <p:cNvSpPr txBox="1"/>
          <p:nvPr/>
        </p:nvSpPr>
        <p:spPr>
          <a:xfrm>
            <a:off x="4082998" y="2530189"/>
            <a:ext cx="2428870" cy="369332"/>
          </a:xfrm>
          <a:prstGeom prst="rect">
            <a:avLst/>
          </a:prstGeom>
          <a:noFill/>
        </p:spPr>
        <p:txBody>
          <a:bodyPr wrap="none" rtlCol="0">
            <a:spAutoFit/>
          </a:bodyPr>
          <a:lstStyle/>
          <a:p>
            <a:r>
              <a:rPr lang="en-US" dirty="0" smtClean="0"/>
              <a:t>Phi Creep Steps MSB</a:t>
            </a:r>
            <a:endParaRPr lang="en-US" dirty="0"/>
          </a:p>
        </p:txBody>
      </p:sp>
      <p:sp>
        <p:nvSpPr>
          <p:cNvPr id="58" name="TextBox 57"/>
          <p:cNvSpPr txBox="1"/>
          <p:nvPr/>
        </p:nvSpPr>
        <p:spPr>
          <a:xfrm>
            <a:off x="3614832" y="2910681"/>
            <a:ext cx="2467342" cy="369332"/>
          </a:xfrm>
          <a:prstGeom prst="rect">
            <a:avLst/>
          </a:prstGeom>
          <a:noFill/>
        </p:spPr>
        <p:txBody>
          <a:bodyPr wrap="none" rtlCol="0">
            <a:spAutoFit/>
          </a:bodyPr>
          <a:lstStyle/>
          <a:p>
            <a:r>
              <a:rPr lang="en-US" dirty="0" smtClean="0"/>
              <a:t>Phi Cruise Steps MSB</a:t>
            </a:r>
            <a:endParaRPr lang="en-US" dirty="0"/>
          </a:p>
        </p:txBody>
      </p:sp>
    </p:spTree>
    <p:extLst>
      <p:ext uri="{BB962C8B-B14F-4D97-AF65-F5344CB8AC3E}">
        <p14:creationId xmlns:p14="http://schemas.microsoft.com/office/powerpoint/2010/main" val="152561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33 </a:t>
            </a:r>
            <a:r>
              <a:rPr lang="en-US" sz="2600" dirty="0"/>
              <a:t> </a:t>
            </a:r>
            <a:r>
              <a:rPr lang="en-US" sz="2600" dirty="0" smtClean="0"/>
              <a:t>(</a:t>
            </a:r>
            <a:r>
              <a:rPr lang="en-US" sz="2600" dirty="0" err="1" smtClean="0"/>
              <a:t>con’t</a:t>
            </a:r>
            <a:r>
              <a:rPr lang="en-US" sz="2600" dirty="0" smtClean="0"/>
              <a:t>)  </a:t>
            </a:r>
            <a:r>
              <a:rPr lang="en-US" sz="2600" dirty="0" smtClean="0"/>
              <a:t>Execute </a:t>
            </a:r>
            <a:r>
              <a:rPr lang="en-US" sz="2600" dirty="0" smtClean="0"/>
              <a:t>Flags</a:t>
            </a:r>
            <a:endParaRPr lang="en-US" sz="2600" dirty="0"/>
          </a:p>
        </p:txBody>
      </p:sp>
      <p:sp>
        <p:nvSpPr>
          <p:cNvPr id="3" name="Content Placeholder 2"/>
          <p:cNvSpPr>
            <a:spLocks noGrp="1"/>
          </p:cNvSpPr>
          <p:nvPr>
            <p:ph idx="1"/>
          </p:nvPr>
        </p:nvSpPr>
        <p:spPr>
          <a:xfrm>
            <a:off x="390525" y="1079817"/>
            <a:ext cx="8482542" cy="5229067"/>
          </a:xfrm>
        </p:spPr>
        <p:txBody>
          <a:bodyPr/>
          <a:lstStyle/>
          <a:p>
            <a:r>
              <a:rPr lang="en-US" dirty="0"/>
              <a:t>bit 7 -- 1 if want a CW </a:t>
            </a:r>
            <a:r>
              <a:rPr lang="en-US" dirty="0" smtClean="0"/>
              <a:t>spin-up</a:t>
            </a:r>
          </a:p>
          <a:p>
            <a:r>
              <a:rPr lang="en-US" dirty="0" smtClean="0"/>
              <a:t>bit </a:t>
            </a:r>
            <a:r>
              <a:rPr lang="en-US" dirty="0"/>
              <a:t>6 -- 1 if want a CW cruise </a:t>
            </a:r>
            <a:endParaRPr lang="en-US" dirty="0" smtClean="0"/>
          </a:p>
          <a:p>
            <a:r>
              <a:rPr lang="en-US" dirty="0" smtClean="0"/>
              <a:t>bit </a:t>
            </a:r>
            <a:r>
              <a:rPr lang="en-US" dirty="0"/>
              <a:t>5 -- 1 if want a CW spin-down </a:t>
            </a:r>
            <a:endParaRPr lang="en-US" dirty="0" smtClean="0"/>
          </a:p>
          <a:p>
            <a:r>
              <a:rPr lang="en-US" dirty="0" smtClean="0"/>
              <a:t>bit </a:t>
            </a:r>
            <a:r>
              <a:rPr lang="en-US" dirty="0"/>
              <a:t>4 -- 1 if want a CCW </a:t>
            </a:r>
            <a:r>
              <a:rPr lang="en-US" dirty="0" smtClean="0"/>
              <a:t>spin-up</a:t>
            </a:r>
            <a:endParaRPr lang="en-US" dirty="0"/>
          </a:p>
          <a:p>
            <a:r>
              <a:rPr lang="en-US" dirty="0" smtClean="0"/>
              <a:t>bit </a:t>
            </a:r>
            <a:r>
              <a:rPr lang="en-US" dirty="0"/>
              <a:t>3 -- 1 if want a CCW cruise </a:t>
            </a:r>
            <a:endParaRPr lang="en-US" dirty="0" smtClean="0"/>
          </a:p>
          <a:p>
            <a:r>
              <a:rPr lang="en-US" dirty="0" smtClean="0"/>
              <a:t>bit </a:t>
            </a:r>
            <a:r>
              <a:rPr lang="en-US" dirty="0"/>
              <a:t>2 -- 1 if want a CCW spin-down </a:t>
            </a:r>
            <a:endParaRPr lang="en-US" dirty="0" smtClean="0"/>
          </a:p>
          <a:p>
            <a:r>
              <a:rPr lang="en-US" dirty="0" smtClean="0"/>
              <a:t>bit </a:t>
            </a:r>
            <a:r>
              <a:rPr lang="en-US" dirty="0"/>
              <a:t>1 -- 1 if want a CCW creep back to the hard </a:t>
            </a:r>
            <a:r>
              <a:rPr lang="en-US" dirty="0" smtClean="0"/>
              <a:t>stop</a:t>
            </a:r>
            <a:endParaRPr lang="en-US" dirty="0"/>
          </a:p>
          <a:p>
            <a:r>
              <a:rPr lang="en-US" dirty="0" smtClean="0"/>
              <a:t>bit </a:t>
            </a:r>
            <a:r>
              <a:rPr lang="en-US" dirty="0"/>
              <a:t>0 -- 1 if want a CW creep </a:t>
            </a:r>
            <a:r>
              <a:rPr lang="en-US" dirty="0" smtClean="0"/>
              <a:t>forward</a:t>
            </a:r>
          </a:p>
          <a:p>
            <a:endParaRPr lang="en-US" dirty="0"/>
          </a:p>
          <a:p>
            <a:r>
              <a:rPr lang="en-US" dirty="0" smtClean="0"/>
              <a:t>Example:  0xE2 will give a CW cruise followed by a CCW creep</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31</a:t>
            </a:fld>
            <a:endParaRPr lang="en-US" altLang="en-US" dirty="0"/>
          </a:p>
        </p:txBody>
      </p:sp>
    </p:spTree>
    <p:extLst>
      <p:ext uri="{BB962C8B-B14F-4D97-AF65-F5344CB8AC3E}">
        <p14:creationId xmlns:p14="http://schemas.microsoft.com/office/powerpoint/2010/main" val="398474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38 --  Need Double pulse</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38 format is:</a:t>
            </a:r>
          </a:p>
          <a:p>
            <a:pPr marL="0" indent="0">
              <a:buNone/>
            </a:pPr>
            <a:r>
              <a:rPr lang="en-US" dirty="0" smtClean="0"/>
              <a:t>      0X</a:t>
            </a:r>
          </a:p>
          <a:p>
            <a:pPr marL="0" indent="0">
              <a:buNone/>
            </a:pPr>
            <a:endParaRPr lang="en-US" dirty="0"/>
          </a:p>
          <a:p>
            <a:pPr marL="0" indent="0">
              <a:buNone/>
            </a:pPr>
            <a:endParaRPr lang="en-US" dirty="0" smtClean="0"/>
          </a:p>
          <a:p>
            <a:pPr marL="0" indent="0">
              <a:buNone/>
            </a:pPr>
            <a:endParaRPr lang="en-US" dirty="0"/>
          </a:p>
          <a:p>
            <a:r>
              <a:rPr lang="en-US" dirty="0"/>
              <a:t>If </a:t>
            </a:r>
            <a:r>
              <a:rPr lang="en-US" dirty="0" err="1" smtClean="0"/>
              <a:t>need_double_pulse</a:t>
            </a:r>
            <a:r>
              <a:rPr lang="en-US" dirty="0" smtClean="0"/>
              <a:t>  is TRUE, then a single SYNC pulse following the arming of a move table with Command 27 will not initiate the motor movement.  </a:t>
            </a:r>
            <a:r>
              <a:rPr lang="en-US" dirty="0" smtClean="0"/>
              <a:t>Requires </a:t>
            </a:r>
            <a:r>
              <a:rPr lang="en-US" dirty="0" smtClean="0"/>
              <a:t>two SYNC pulses with the rising edges within 500 m-sec of each other to initiate </a:t>
            </a:r>
            <a:r>
              <a:rPr lang="en-US" dirty="0" smtClean="0"/>
              <a:t>motor </a:t>
            </a:r>
            <a:r>
              <a:rPr lang="en-US" dirty="0" smtClean="0"/>
              <a:t>operation.</a:t>
            </a:r>
          </a:p>
          <a:p>
            <a:endParaRPr lang="en-US" dirty="0"/>
          </a:p>
          <a:p>
            <a:r>
              <a:rPr lang="en-US" dirty="0" smtClean="0"/>
              <a:t>The positioner will come out of Stop Mode initiated by Command 40 with a single SYNC pulse, independent of the state of </a:t>
            </a:r>
            <a:r>
              <a:rPr lang="en-US" dirty="0" err="1" smtClean="0"/>
              <a:t>need_double_pulse</a:t>
            </a:r>
            <a:endParaRPr lang="en-US" dirty="0" smtClean="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32</a:t>
            </a:fld>
            <a:endParaRPr lang="en-US" altLang="en-US" dirty="0"/>
          </a:p>
        </p:txBody>
      </p:sp>
      <p:cxnSp>
        <p:nvCxnSpPr>
          <p:cNvPr id="12" name="Straight Arrow Connector 11"/>
          <p:cNvCxnSpPr/>
          <p:nvPr/>
        </p:nvCxnSpPr>
        <p:spPr>
          <a:xfrm flipV="1">
            <a:off x="1120988" y="1782121"/>
            <a:ext cx="0" cy="3766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20988" y="215876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66573" y="1940790"/>
            <a:ext cx="2971711" cy="369332"/>
          </a:xfrm>
          <a:prstGeom prst="rect">
            <a:avLst/>
          </a:prstGeom>
          <a:noFill/>
        </p:spPr>
        <p:txBody>
          <a:bodyPr wrap="none" rtlCol="0">
            <a:spAutoFit/>
          </a:bodyPr>
          <a:lstStyle/>
          <a:p>
            <a:r>
              <a:rPr lang="en-US" dirty="0" smtClean="0"/>
              <a:t>‘1’ sets </a:t>
            </a:r>
            <a:r>
              <a:rPr lang="en-US" dirty="0" err="1" smtClean="0"/>
              <a:t>need_double_pulse</a:t>
            </a:r>
            <a:endParaRPr lang="en-US" dirty="0"/>
          </a:p>
        </p:txBody>
      </p:sp>
      <p:sp>
        <p:nvSpPr>
          <p:cNvPr id="19" name="TextBox 18"/>
          <p:cNvSpPr txBox="1"/>
          <p:nvPr/>
        </p:nvSpPr>
        <p:spPr>
          <a:xfrm>
            <a:off x="1795902" y="2353025"/>
            <a:ext cx="1266116" cy="369332"/>
          </a:xfrm>
          <a:prstGeom prst="rect">
            <a:avLst/>
          </a:prstGeom>
          <a:noFill/>
        </p:spPr>
        <p:txBody>
          <a:bodyPr wrap="none" rtlCol="0">
            <a:spAutoFit/>
          </a:bodyPr>
          <a:lstStyle/>
          <a:p>
            <a:r>
              <a:rPr lang="en-US" dirty="0" smtClean="0"/>
              <a:t>‘0’ clears it</a:t>
            </a:r>
          </a:p>
        </p:txBody>
      </p:sp>
    </p:spTree>
    <p:extLst>
      <p:ext uri="{BB962C8B-B14F-4D97-AF65-F5344CB8AC3E}">
        <p14:creationId xmlns:p14="http://schemas.microsoft.com/office/powerpoint/2010/main" val="40982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39 --  Report Elapsed Time from Reset</a:t>
            </a:r>
            <a:endParaRPr lang="en-US" sz="2800" dirty="0"/>
          </a:p>
        </p:txBody>
      </p:sp>
      <p:sp>
        <p:nvSpPr>
          <p:cNvPr id="3" name="Content Placeholder 2"/>
          <p:cNvSpPr>
            <a:spLocks noGrp="1"/>
          </p:cNvSpPr>
          <p:nvPr>
            <p:ph idx="1"/>
          </p:nvPr>
        </p:nvSpPr>
        <p:spPr>
          <a:xfrm>
            <a:off x="390525" y="1079817"/>
            <a:ext cx="8482542" cy="5229067"/>
          </a:xfrm>
        </p:spPr>
        <p:txBody>
          <a:bodyPr/>
          <a:lstStyle/>
          <a:p>
            <a:r>
              <a:rPr lang="en-US" dirty="0" smtClean="0"/>
              <a:t>Command 39 is sent with no data</a:t>
            </a:r>
          </a:p>
          <a:p>
            <a:endParaRPr lang="en-US" dirty="0"/>
          </a:p>
          <a:p>
            <a:r>
              <a:rPr lang="en-US" dirty="0" smtClean="0"/>
              <a:t>Command 39 response is:</a:t>
            </a:r>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00    00   00  00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r>
              <a:rPr lang="en-US" dirty="0" smtClean="0"/>
              <a:t>Note that the RTC is an RC oscillator, so the reported values will vary</a:t>
            </a:r>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33</a:t>
            </a:fld>
            <a:endParaRPr lang="en-US" altLang="en-US" dirty="0"/>
          </a:p>
        </p:txBody>
      </p:sp>
      <p:cxnSp>
        <p:nvCxnSpPr>
          <p:cNvPr id="9" name="Straight Connector 8"/>
          <p:cNvCxnSpPr/>
          <p:nvPr/>
        </p:nvCxnSpPr>
        <p:spPr>
          <a:xfrm>
            <a:off x="2521077" y="319074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040158" y="2523680"/>
            <a:ext cx="0" cy="12056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40158" y="372758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090680" y="2523680"/>
            <a:ext cx="0" cy="24356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90680" y="495928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78410" y="3006074"/>
            <a:ext cx="1988686" cy="369332"/>
          </a:xfrm>
          <a:prstGeom prst="rect">
            <a:avLst/>
          </a:prstGeom>
          <a:noFill/>
        </p:spPr>
        <p:txBody>
          <a:bodyPr wrap="none" rtlCol="0">
            <a:spAutoFit/>
          </a:bodyPr>
          <a:lstStyle/>
          <a:p>
            <a:r>
              <a:rPr lang="en-US" dirty="0" smtClean="0"/>
              <a:t>RTC_CNTH MSB</a:t>
            </a:r>
            <a:endParaRPr lang="en-US" dirty="0"/>
          </a:p>
        </p:txBody>
      </p:sp>
      <p:sp>
        <p:nvSpPr>
          <p:cNvPr id="17" name="TextBox 16"/>
          <p:cNvSpPr txBox="1"/>
          <p:nvPr/>
        </p:nvSpPr>
        <p:spPr>
          <a:xfrm>
            <a:off x="2690396" y="3533522"/>
            <a:ext cx="1988686" cy="369332"/>
          </a:xfrm>
          <a:prstGeom prst="rect">
            <a:avLst/>
          </a:prstGeom>
          <a:noFill/>
        </p:spPr>
        <p:txBody>
          <a:bodyPr wrap="none" rtlCol="0">
            <a:spAutoFit/>
          </a:bodyPr>
          <a:lstStyle/>
          <a:p>
            <a:r>
              <a:rPr lang="en-US" dirty="0" smtClean="0"/>
              <a:t>RTC_CNTH  LSB</a:t>
            </a:r>
            <a:endParaRPr lang="en-US" dirty="0"/>
          </a:p>
        </p:txBody>
      </p:sp>
      <p:sp>
        <p:nvSpPr>
          <p:cNvPr id="18" name="TextBox 17"/>
          <p:cNvSpPr txBox="1"/>
          <p:nvPr/>
        </p:nvSpPr>
        <p:spPr>
          <a:xfrm>
            <a:off x="1736265" y="4741311"/>
            <a:ext cx="1941622" cy="369332"/>
          </a:xfrm>
          <a:prstGeom prst="rect">
            <a:avLst/>
          </a:prstGeom>
          <a:noFill/>
        </p:spPr>
        <p:txBody>
          <a:bodyPr wrap="none" rtlCol="0">
            <a:spAutoFit/>
          </a:bodyPr>
          <a:lstStyle/>
          <a:p>
            <a:r>
              <a:rPr lang="en-US" dirty="0" smtClean="0"/>
              <a:t>RTC_CNTL  LSB</a:t>
            </a:r>
            <a:endParaRPr lang="en-US" dirty="0"/>
          </a:p>
        </p:txBody>
      </p:sp>
      <p:cxnSp>
        <p:nvCxnSpPr>
          <p:cNvPr id="20" name="Straight Arrow Connector 19"/>
          <p:cNvCxnSpPr/>
          <p:nvPr/>
        </p:nvCxnSpPr>
        <p:spPr>
          <a:xfrm flipV="1">
            <a:off x="1568132" y="2521932"/>
            <a:ext cx="0" cy="18859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568132" y="440792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18369" y="4213863"/>
            <a:ext cx="5708651" cy="369332"/>
          </a:xfrm>
          <a:prstGeom prst="rect">
            <a:avLst/>
          </a:prstGeom>
          <a:noFill/>
        </p:spPr>
        <p:txBody>
          <a:bodyPr wrap="square" rtlCol="0">
            <a:spAutoFit/>
          </a:bodyPr>
          <a:lstStyle/>
          <a:p>
            <a:r>
              <a:rPr lang="en-US" dirty="0"/>
              <a:t>RTC_CNTL  </a:t>
            </a:r>
            <a:r>
              <a:rPr lang="en-US" dirty="0" smtClean="0"/>
              <a:t>MSB</a:t>
            </a:r>
            <a:endParaRPr lang="en-US" dirty="0"/>
          </a:p>
        </p:txBody>
      </p:sp>
      <p:cxnSp>
        <p:nvCxnSpPr>
          <p:cNvPr id="29" name="Straight Arrow Connector 28"/>
          <p:cNvCxnSpPr/>
          <p:nvPr/>
        </p:nvCxnSpPr>
        <p:spPr>
          <a:xfrm flipV="1">
            <a:off x="2521065" y="2521932"/>
            <a:ext cx="0" cy="6688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29319" y="3240637"/>
            <a:ext cx="3801041" cy="369332"/>
          </a:xfrm>
          <a:prstGeom prst="rect">
            <a:avLst/>
          </a:prstGeom>
          <a:noFill/>
        </p:spPr>
        <p:txBody>
          <a:bodyPr wrap="none" rtlCol="0">
            <a:spAutoFit/>
          </a:bodyPr>
          <a:lstStyle/>
          <a:p>
            <a:r>
              <a:rPr lang="en-US" dirty="0" smtClean="0"/>
              <a:t>(high </a:t>
            </a:r>
            <a:r>
              <a:rPr lang="en-US" dirty="0"/>
              <a:t>order short of real time clock)</a:t>
            </a:r>
          </a:p>
        </p:txBody>
      </p:sp>
      <p:cxnSp>
        <p:nvCxnSpPr>
          <p:cNvPr id="31" name="Straight Connector 30"/>
          <p:cNvCxnSpPr/>
          <p:nvPr/>
        </p:nvCxnSpPr>
        <p:spPr>
          <a:xfrm>
            <a:off x="5257503" y="3057411"/>
            <a:ext cx="0" cy="73578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323471" y="4471730"/>
            <a:ext cx="3659976" cy="369332"/>
          </a:xfrm>
          <a:prstGeom prst="rect">
            <a:avLst/>
          </a:prstGeom>
          <a:noFill/>
        </p:spPr>
        <p:txBody>
          <a:bodyPr wrap="none" rtlCol="0">
            <a:spAutoFit/>
          </a:bodyPr>
          <a:lstStyle/>
          <a:p>
            <a:r>
              <a:rPr lang="en-US" dirty="0" smtClean="0"/>
              <a:t>(low </a:t>
            </a:r>
            <a:r>
              <a:rPr lang="en-US" dirty="0"/>
              <a:t>order short of real time clock)</a:t>
            </a:r>
          </a:p>
        </p:txBody>
      </p:sp>
      <p:cxnSp>
        <p:nvCxnSpPr>
          <p:cNvPr id="33" name="Straight Connector 32"/>
          <p:cNvCxnSpPr/>
          <p:nvPr/>
        </p:nvCxnSpPr>
        <p:spPr>
          <a:xfrm>
            <a:off x="4251655" y="4288504"/>
            <a:ext cx="0" cy="73578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103113" y="2943104"/>
            <a:ext cx="154390" cy="11250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4102746" y="5003864"/>
            <a:ext cx="154390" cy="1493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097265" y="4174750"/>
            <a:ext cx="154390" cy="11250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116363" y="3778210"/>
            <a:ext cx="154390" cy="1493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47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40 --  Enter Stop Mode with exit by SYNC</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40 is sent with no data bytes</a:t>
            </a:r>
          </a:p>
          <a:p>
            <a:endParaRPr lang="en-US" dirty="0" smtClean="0"/>
          </a:p>
          <a:p>
            <a:r>
              <a:rPr lang="en-US" dirty="0" smtClean="0"/>
              <a:t>The positioner will enter Stop Mode  and will draw approximately 0.23 mA</a:t>
            </a:r>
          </a:p>
          <a:p>
            <a:endParaRPr lang="en-US" dirty="0"/>
          </a:p>
          <a:p>
            <a:r>
              <a:rPr lang="en-US" dirty="0" smtClean="0"/>
              <a:t>While in Stop Mode it will not respond to CAN messages</a:t>
            </a:r>
          </a:p>
          <a:p>
            <a:pPr marL="0" indent="0">
              <a:buNone/>
            </a:pPr>
            <a:r>
              <a:rPr lang="en-US" dirty="0" smtClean="0"/>
              <a:t>    </a:t>
            </a:r>
            <a:endParaRPr lang="en-US" dirty="0"/>
          </a:p>
          <a:p>
            <a:r>
              <a:rPr lang="en-US" dirty="0" smtClean="0"/>
              <a:t>The positioner will come out of Stop Mode with a </a:t>
            </a:r>
            <a:r>
              <a:rPr lang="en-US" dirty="0" smtClean="0"/>
              <a:t>single or double </a:t>
            </a:r>
            <a:r>
              <a:rPr lang="en-US" dirty="0" smtClean="0"/>
              <a:t>SYNC pulse, independent of the state of </a:t>
            </a:r>
            <a:r>
              <a:rPr lang="en-US" dirty="0" err="1" smtClean="0"/>
              <a:t>need_double_pulse</a:t>
            </a:r>
            <a:endParaRPr lang="en-US" dirty="0" smtClean="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34</a:t>
            </a:fld>
            <a:endParaRPr lang="en-US" altLang="en-US" dirty="0"/>
          </a:p>
        </p:txBody>
      </p:sp>
    </p:spTree>
    <p:extLst>
      <p:ext uri="{BB962C8B-B14F-4D97-AF65-F5344CB8AC3E}">
        <p14:creationId xmlns:p14="http://schemas.microsoft.com/office/powerpoint/2010/main" val="1825119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42 --  Software Reset</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42 is sent with no data bytes</a:t>
            </a:r>
          </a:p>
          <a:p>
            <a:endParaRPr lang="en-US" dirty="0" smtClean="0"/>
          </a:p>
          <a:p>
            <a:r>
              <a:rPr lang="en-US" dirty="0" smtClean="0"/>
              <a:t>Has the same effect as cycling power</a:t>
            </a:r>
          </a:p>
          <a:p>
            <a:endParaRPr lang="en-US" dirty="0"/>
          </a:p>
          <a:p>
            <a:r>
              <a:rPr lang="en-US" dirty="0" smtClean="0"/>
              <a:t>Command 42 can be incorporated into a bootloader program to allow a program to be downloaded without having to cycle power on the positioners</a:t>
            </a:r>
          </a:p>
          <a:p>
            <a:endParaRPr lang="en-US" dirty="0"/>
          </a:p>
          <a:p>
            <a:r>
              <a:rPr lang="en-US" dirty="0" smtClean="0"/>
              <a:t>To do this, the bootloader program should send  </a:t>
            </a:r>
            <a:r>
              <a:rPr lang="en-US" dirty="0" err="1" smtClean="0"/>
              <a:t>Cmd</a:t>
            </a:r>
            <a:r>
              <a:rPr lang="en-US" dirty="0" smtClean="0"/>
              <a:t> 42, then delay 500 </a:t>
            </a:r>
            <a:r>
              <a:rPr lang="en-US" dirty="0" err="1" smtClean="0"/>
              <a:t>milli</a:t>
            </a:r>
            <a:r>
              <a:rPr lang="en-US" dirty="0" smtClean="0"/>
              <a:t>-seconds, and then send </a:t>
            </a:r>
            <a:r>
              <a:rPr lang="en-US" dirty="0" err="1" smtClean="0"/>
              <a:t>Cmd</a:t>
            </a:r>
            <a:r>
              <a:rPr lang="en-US" dirty="0" smtClean="0"/>
              <a:t> 128 with the unlock code</a:t>
            </a:r>
          </a:p>
          <a:p>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35</a:t>
            </a:fld>
            <a:endParaRPr lang="en-US" altLang="en-US" dirty="0"/>
          </a:p>
        </p:txBody>
      </p:sp>
    </p:spTree>
    <p:extLst>
      <p:ext uri="{BB962C8B-B14F-4D97-AF65-F5344CB8AC3E}">
        <p14:creationId xmlns:p14="http://schemas.microsoft.com/office/powerpoint/2010/main" val="809596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43 --  </a:t>
            </a:r>
            <a:r>
              <a:rPr lang="en-US" sz="2600" dirty="0"/>
              <a:t>Enter bootloader mode via CAN command</a:t>
            </a:r>
          </a:p>
        </p:txBody>
      </p:sp>
      <p:sp>
        <p:nvSpPr>
          <p:cNvPr id="3" name="Content Placeholder 2"/>
          <p:cNvSpPr>
            <a:spLocks noGrp="1"/>
          </p:cNvSpPr>
          <p:nvPr>
            <p:ph idx="1"/>
          </p:nvPr>
        </p:nvSpPr>
        <p:spPr>
          <a:xfrm>
            <a:off x="390525" y="1079817"/>
            <a:ext cx="8229600" cy="5229067"/>
          </a:xfrm>
        </p:spPr>
        <p:txBody>
          <a:bodyPr/>
          <a:lstStyle/>
          <a:p>
            <a:r>
              <a:rPr lang="en-US" dirty="0" smtClean="0"/>
              <a:t>This command is not working</a:t>
            </a:r>
          </a:p>
          <a:p>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36</a:t>
            </a:fld>
            <a:endParaRPr lang="en-US" altLang="en-US" dirty="0"/>
          </a:p>
        </p:txBody>
      </p:sp>
    </p:spTree>
    <p:extLst>
      <p:ext uri="{BB962C8B-B14F-4D97-AF65-F5344CB8AC3E}">
        <p14:creationId xmlns:p14="http://schemas.microsoft.com/office/powerpoint/2010/main" val="3592936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44 --  Dump N Bytes of Memory</a:t>
            </a:r>
            <a:endParaRPr lang="en-US" sz="2600" dirty="0"/>
          </a:p>
        </p:txBody>
      </p:sp>
      <p:sp>
        <p:nvSpPr>
          <p:cNvPr id="3" name="Content Placeholder 2"/>
          <p:cNvSpPr>
            <a:spLocks noGrp="1"/>
          </p:cNvSpPr>
          <p:nvPr>
            <p:ph idx="1"/>
          </p:nvPr>
        </p:nvSpPr>
        <p:spPr>
          <a:xfrm>
            <a:off x="390525" y="902862"/>
            <a:ext cx="8482542" cy="5229067"/>
          </a:xfrm>
        </p:spPr>
        <p:txBody>
          <a:bodyPr/>
          <a:lstStyle/>
          <a:p>
            <a:pPr>
              <a:spcBef>
                <a:spcPts val="0"/>
              </a:spcBef>
            </a:pPr>
            <a:r>
              <a:rPr lang="en-US" dirty="0" smtClean="0"/>
              <a:t>Command 44 format is:</a:t>
            </a:r>
          </a:p>
          <a:p>
            <a:pPr marL="0" indent="0">
              <a:spcBef>
                <a:spcPts val="0"/>
              </a:spcBef>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YY  </a:t>
            </a:r>
            <a:r>
              <a:rPr lang="en-US" dirty="0" err="1" smtClean="0"/>
              <a:t>YY</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endParaRPr lang="en-US" sz="1200" dirty="0"/>
          </a:p>
          <a:p>
            <a:pPr>
              <a:spcBef>
                <a:spcPts val="0"/>
              </a:spcBef>
            </a:pPr>
            <a:r>
              <a:rPr lang="en-US" dirty="0" smtClean="0"/>
              <a:t>Command 44 response:</a:t>
            </a:r>
          </a:p>
          <a:p>
            <a:pPr marL="0" indent="0">
              <a:spcBef>
                <a:spcPts val="0"/>
              </a:spcBef>
              <a:buNone/>
            </a:pPr>
            <a:r>
              <a:rPr lang="en-US" dirty="0" smtClean="0"/>
              <a:t>     Message ID is the (current memory address) &gt;&gt; 4</a:t>
            </a:r>
          </a:p>
          <a:p>
            <a:pPr marL="0" indent="0">
              <a:spcBef>
                <a:spcPts val="0"/>
              </a:spcBef>
              <a:buNone/>
            </a:pPr>
            <a:r>
              <a:rPr lang="en-US" dirty="0"/>
              <a:t> </a:t>
            </a:r>
            <a:r>
              <a:rPr lang="en-US" dirty="0" smtClean="0"/>
              <a:t>    Data are:</a:t>
            </a:r>
          </a:p>
          <a:p>
            <a:pPr marL="0" indent="0">
              <a:spcBef>
                <a:spcPts val="0"/>
              </a:spcBef>
              <a:buNone/>
            </a:pPr>
            <a:r>
              <a:rPr lang="en-US" dirty="0" smtClean="0"/>
              <a:t>     XX  </a:t>
            </a:r>
            <a:r>
              <a:rPr lang="en-US" dirty="0" err="1"/>
              <a:t>XX</a:t>
            </a:r>
            <a:r>
              <a:rPr lang="en-US" dirty="0"/>
              <a:t>  </a:t>
            </a:r>
            <a:r>
              <a:rPr lang="en-US" dirty="0" err="1"/>
              <a:t>XX</a:t>
            </a:r>
            <a:r>
              <a:rPr lang="en-US" dirty="0"/>
              <a:t>  </a:t>
            </a:r>
            <a:r>
              <a:rPr lang="en-US" dirty="0" err="1"/>
              <a:t>XX</a:t>
            </a:r>
            <a:r>
              <a:rPr lang="en-US" dirty="0"/>
              <a:t>  YY  </a:t>
            </a:r>
            <a:r>
              <a:rPr lang="en-US" dirty="0" err="1" smtClean="0"/>
              <a:t>YY</a:t>
            </a:r>
            <a:r>
              <a:rPr lang="en-US" dirty="0" smtClean="0"/>
              <a:t>  </a:t>
            </a:r>
            <a:r>
              <a:rPr lang="en-US" dirty="0" err="1" smtClean="0"/>
              <a:t>YY</a:t>
            </a:r>
            <a:r>
              <a:rPr lang="en-US" dirty="0" smtClean="0"/>
              <a:t>  </a:t>
            </a:r>
            <a:r>
              <a:rPr lang="en-US" dirty="0" err="1" smtClean="0"/>
              <a:t>YY</a:t>
            </a: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a:spcBef>
                <a:spcPts val="0"/>
              </a:spcBef>
            </a:pPr>
            <a:r>
              <a:rPr lang="en-US" dirty="0" smtClean="0"/>
              <a:t>Note that words are in order with </a:t>
            </a:r>
            <a:r>
              <a:rPr lang="en-US" dirty="0" err="1" smtClean="0"/>
              <a:t>LSByte</a:t>
            </a:r>
            <a:r>
              <a:rPr lang="en-US" dirty="0" smtClean="0"/>
              <a:t> first</a:t>
            </a:r>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a:xfrm>
            <a:off x="5183742" y="6429322"/>
            <a:ext cx="3994150" cy="238125"/>
          </a:xfrm>
        </p:spPr>
        <p:txBody>
          <a:bodyPr/>
          <a:lstStyle/>
          <a:p>
            <a:pPr>
              <a:defRPr/>
            </a:pPr>
            <a:r>
              <a:rPr lang="en-US" altLang="en-US" dirty="0" smtClean="0"/>
              <a:t>Slide </a:t>
            </a:r>
            <a:fld id="{9D20C49D-BDF3-487B-9E39-BEBFD40AFF72}" type="slidenum">
              <a:rPr lang="en-US" altLang="en-US" smtClean="0"/>
              <a:pPr>
                <a:defRPr/>
              </a:pPr>
              <a:t>37</a:t>
            </a:fld>
            <a:endParaRPr lang="en-US" altLang="en-US" dirty="0"/>
          </a:p>
        </p:txBody>
      </p:sp>
      <p:cxnSp>
        <p:nvCxnSpPr>
          <p:cNvPr id="9" name="Straight Connector 8"/>
          <p:cNvCxnSpPr/>
          <p:nvPr/>
        </p:nvCxnSpPr>
        <p:spPr>
          <a:xfrm>
            <a:off x="3451810" y="187356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970891" y="1636489"/>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970891" y="218179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079792" y="1636489"/>
            <a:ext cx="0" cy="11678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79792" y="280434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498865" y="1634739"/>
            <a:ext cx="0" cy="8377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494874" y="247253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51798" y="1634739"/>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117145" y="1688367"/>
            <a:ext cx="2877775" cy="369332"/>
          </a:xfrm>
          <a:prstGeom prst="rect">
            <a:avLst/>
          </a:prstGeom>
          <a:noFill/>
        </p:spPr>
        <p:txBody>
          <a:bodyPr wrap="none" rtlCol="0">
            <a:spAutoFit/>
          </a:bodyPr>
          <a:lstStyle/>
          <a:p>
            <a:r>
              <a:rPr lang="en-US" dirty="0" err="1"/>
              <a:t>Nr</a:t>
            </a:r>
            <a:r>
              <a:rPr lang="en-US" dirty="0"/>
              <a:t>. of Bytes to Dump </a:t>
            </a:r>
            <a:r>
              <a:rPr lang="en-US" dirty="0" smtClean="0"/>
              <a:t>LSB</a:t>
            </a:r>
            <a:endParaRPr lang="en-US" dirty="0"/>
          </a:p>
        </p:txBody>
      </p:sp>
      <p:sp>
        <p:nvSpPr>
          <p:cNvPr id="54" name="TextBox 53"/>
          <p:cNvSpPr txBox="1"/>
          <p:nvPr/>
        </p:nvSpPr>
        <p:spPr>
          <a:xfrm>
            <a:off x="3689591" y="1996064"/>
            <a:ext cx="2877775" cy="369332"/>
          </a:xfrm>
          <a:prstGeom prst="rect">
            <a:avLst/>
          </a:prstGeom>
          <a:noFill/>
        </p:spPr>
        <p:txBody>
          <a:bodyPr wrap="none" rtlCol="0">
            <a:spAutoFit/>
          </a:bodyPr>
          <a:lstStyle/>
          <a:p>
            <a:r>
              <a:rPr lang="en-US" dirty="0" err="1" smtClean="0"/>
              <a:t>Nr</a:t>
            </a:r>
            <a:r>
              <a:rPr lang="en-US" dirty="0" smtClean="0"/>
              <a:t>. of Bytes to Dump MSB</a:t>
            </a:r>
            <a:endParaRPr lang="en-US" dirty="0"/>
          </a:p>
        </p:txBody>
      </p:sp>
      <p:sp>
        <p:nvSpPr>
          <p:cNvPr id="55" name="TextBox 54"/>
          <p:cNvSpPr txBox="1"/>
          <p:nvPr/>
        </p:nvSpPr>
        <p:spPr>
          <a:xfrm>
            <a:off x="3208148" y="2282099"/>
            <a:ext cx="2133982" cy="369332"/>
          </a:xfrm>
          <a:prstGeom prst="rect">
            <a:avLst/>
          </a:prstGeom>
          <a:noFill/>
        </p:spPr>
        <p:txBody>
          <a:bodyPr wrap="none" rtlCol="0">
            <a:spAutoFit/>
          </a:bodyPr>
          <a:lstStyle/>
          <a:p>
            <a:r>
              <a:rPr lang="en-US" dirty="0"/>
              <a:t>Start Address </a:t>
            </a:r>
            <a:r>
              <a:rPr lang="en-US" dirty="0" smtClean="0"/>
              <a:t>LSB</a:t>
            </a:r>
            <a:endParaRPr lang="en-US" dirty="0"/>
          </a:p>
        </p:txBody>
      </p:sp>
      <p:sp>
        <p:nvSpPr>
          <p:cNvPr id="58" name="TextBox 57"/>
          <p:cNvSpPr txBox="1"/>
          <p:nvPr/>
        </p:nvSpPr>
        <p:spPr>
          <a:xfrm>
            <a:off x="1802352" y="2595442"/>
            <a:ext cx="2133982" cy="369332"/>
          </a:xfrm>
          <a:prstGeom prst="rect">
            <a:avLst/>
          </a:prstGeom>
          <a:noFill/>
        </p:spPr>
        <p:txBody>
          <a:bodyPr wrap="none" rtlCol="0">
            <a:spAutoFit/>
          </a:bodyPr>
          <a:lstStyle/>
          <a:p>
            <a:r>
              <a:rPr lang="en-US" dirty="0" smtClean="0"/>
              <a:t>Start Address MSB</a:t>
            </a:r>
            <a:endParaRPr lang="en-US" dirty="0"/>
          </a:p>
        </p:txBody>
      </p:sp>
      <p:cxnSp>
        <p:nvCxnSpPr>
          <p:cNvPr id="37" name="Straight Connector 36"/>
          <p:cNvCxnSpPr/>
          <p:nvPr/>
        </p:nvCxnSpPr>
        <p:spPr>
          <a:xfrm>
            <a:off x="4319602" y="445001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2902512" y="4214131"/>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902512" y="475943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1011413" y="4214131"/>
            <a:ext cx="0" cy="1161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002127" y="537541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2430486" y="4212381"/>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30486" y="511865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4319590" y="4211192"/>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74169" y="4260363"/>
            <a:ext cx="2142574" cy="369332"/>
          </a:xfrm>
          <a:prstGeom prst="rect">
            <a:avLst/>
          </a:prstGeom>
          <a:noFill/>
        </p:spPr>
        <p:txBody>
          <a:bodyPr wrap="none" rtlCol="0">
            <a:spAutoFit/>
          </a:bodyPr>
          <a:lstStyle/>
          <a:p>
            <a:r>
              <a:rPr lang="en-US" dirty="0" smtClean="0"/>
              <a:t>Second Word MSB</a:t>
            </a:r>
            <a:endParaRPr lang="en-US" dirty="0"/>
          </a:p>
        </p:txBody>
      </p:sp>
      <p:sp>
        <p:nvSpPr>
          <p:cNvPr id="51" name="TextBox 50"/>
          <p:cNvSpPr txBox="1"/>
          <p:nvPr/>
        </p:nvSpPr>
        <p:spPr>
          <a:xfrm>
            <a:off x="3621212" y="4573706"/>
            <a:ext cx="2078454" cy="369332"/>
          </a:xfrm>
          <a:prstGeom prst="rect">
            <a:avLst/>
          </a:prstGeom>
          <a:noFill/>
        </p:spPr>
        <p:txBody>
          <a:bodyPr wrap="none" rtlCol="0">
            <a:spAutoFit/>
          </a:bodyPr>
          <a:lstStyle/>
          <a:p>
            <a:r>
              <a:rPr lang="en-US" dirty="0" smtClean="0"/>
              <a:t>Second Word LSB</a:t>
            </a:r>
            <a:endParaRPr lang="en-US" dirty="0"/>
          </a:p>
        </p:txBody>
      </p:sp>
      <p:sp>
        <p:nvSpPr>
          <p:cNvPr id="52" name="TextBox 51"/>
          <p:cNvSpPr txBox="1"/>
          <p:nvPr/>
        </p:nvSpPr>
        <p:spPr>
          <a:xfrm>
            <a:off x="3143760" y="4928215"/>
            <a:ext cx="1809150" cy="369332"/>
          </a:xfrm>
          <a:prstGeom prst="rect">
            <a:avLst/>
          </a:prstGeom>
          <a:noFill/>
        </p:spPr>
        <p:txBody>
          <a:bodyPr wrap="none" rtlCol="0">
            <a:spAutoFit/>
          </a:bodyPr>
          <a:lstStyle/>
          <a:p>
            <a:r>
              <a:rPr lang="en-US" dirty="0" smtClean="0"/>
              <a:t>First Word MSB</a:t>
            </a:r>
            <a:endParaRPr lang="en-US" dirty="0"/>
          </a:p>
        </p:txBody>
      </p:sp>
      <p:sp>
        <p:nvSpPr>
          <p:cNvPr id="56" name="TextBox 55"/>
          <p:cNvSpPr txBox="1"/>
          <p:nvPr/>
        </p:nvSpPr>
        <p:spPr>
          <a:xfrm>
            <a:off x="1724687" y="5166512"/>
            <a:ext cx="1745029" cy="369332"/>
          </a:xfrm>
          <a:prstGeom prst="rect">
            <a:avLst/>
          </a:prstGeom>
          <a:noFill/>
        </p:spPr>
        <p:txBody>
          <a:bodyPr wrap="none" rtlCol="0">
            <a:spAutoFit/>
          </a:bodyPr>
          <a:lstStyle/>
          <a:p>
            <a:r>
              <a:rPr lang="en-US" dirty="0" smtClean="0"/>
              <a:t>First Word LSB</a:t>
            </a:r>
            <a:endParaRPr lang="en-US" dirty="0"/>
          </a:p>
        </p:txBody>
      </p:sp>
    </p:spTree>
    <p:extLst>
      <p:ext uri="{BB962C8B-B14F-4D97-AF65-F5344CB8AC3E}">
        <p14:creationId xmlns:p14="http://schemas.microsoft.com/office/powerpoint/2010/main" val="3188349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45 --  </a:t>
            </a:r>
            <a:r>
              <a:rPr lang="en-US" sz="2600" dirty="0"/>
              <a:t>Calculate and report simple checksum over firmware flash memory</a:t>
            </a:r>
          </a:p>
        </p:txBody>
      </p:sp>
      <p:sp>
        <p:nvSpPr>
          <p:cNvPr id="3" name="Content Placeholder 2"/>
          <p:cNvSpPr>
            <a:spLocks noGrp="1"/>
          </p:cNvSpPr>
          <p:nvPr>
            <p:ph idx="1"/>
          </p:nvPr>
        </p:nvSpPr>
        <p:spPr>
          <a:xfrm>
            <a:off x="390525" y="1079817"/>
            <a:ext cx="8229600" cy="5229067"/>
          </a:xfrm>
        </p:spPr>
        <p:txBody>
          <a:bodyPr/>
          <a:lstStyle/>
          <a:p>
            <a:r>
              <a:rPr lang="en-US" dirty="0" smtClean="0"/>
              <a:t>This simply adds every byte in the FLASH </a:t>
            </a:r>
            <a:r>
              <a:rPr lang="en-US" dirty="0"/>
              <a:t>memory from </a:t>
            </a:r>
            <a:r>
              <a:rPr lang="en-US" dirty="0" smtClean="0"/>
              <a:t>APPLI_START_ADDR  to  APPLI_START_ADDR </a:t>
            </a:r>
            <a:r>
              <a:rPr lang="en-US" dirty="0"/>
              <a:t>+ </a:t>
            </a:r>
            <a:r>
              <a:rPr lang="en-US" dirty="0" err="1" smtClean="0"/>
              <a:t>Mem_Size</a:t>
            </a:r>
            <a:endParaRPr lang="en-US" dirty="0" smtClean="0"/>
          </a:p>
          <a:p>
            <a:endParaRPr lang="en-US" dirty="0"/>
          </a:p>
          <a:p>
            <a:r>
              <a:rPr lang="en-US" dirty="0" smtClean="0"/>
              <a:t>It then reports the two least significant bytes of the result with the LSB </a:t>
            </a:r>
            <a:r>
              <a:rPr lang="en-US" dirty="0"/>
              <a:t>in </a:t>
            </a:r>
            <a:r>
              <a:rPr lang="en-US" dirty="0" smtClean="0"/>
              <a:t>data[0] and the MSB in data[1]</a:t>
            </a:r>
          </a:p>
          <a:p>
            <a:endParaRPr lang="en-US" dirty="0"/>
          </a:p>
          <a:p>
            <a:r>
              <a:rPr lang="en-US" dirty="0" smtClean="0"/>
              <a:t>Note that </a:t>
            </a:r>
            <a:r>
              <a:rPr lang="en-US" dirty="0" err="1" smtClean="0"/>
              <a:t>Mem_Size</a:t>
            </a:r>
            <a:r>
              <a:rPr lang="en-US" dirty="0" smtClean="0"/>
              <a:t> has to be determined from the .hex object file, and then manually put into the source file at line 571 (approx.)</a:t>
            </a:r>
            <a:endParaRPr lang="en-US" dirty="0"/>
          </a:p>
          <a:p>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38</a:t>
            </a:fld>
            <a:endParaRPr lang="en-US" altLang="en-US" dirty="0"/>
          </a:p>
        </p:txBody>
      </p:sp>
    </p:spTree>
    <p:extLst>
      <p:ext uri="{BB962C8B-B14F-4D97-AF65-F5344CB8AC3E}">
        <p14:creationId xmlns:p14="http://schemas.microsoft.com/office/powerpoint/2010/main" val="547899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a:t>
            </a:r>
            <a:r>
              <a:rPr lang="en-US" sz="2600" dirty="0" smtClean="0"/>
              <a:t>46 </a:t>
            </a:r>
            <a:r>
              <a:rPr lang="en-US" sz="2600" dirty="0" smtClean="0"/>
              <a:t>--  </a:t>
            </a:r>
            <a:r>
              <a:rPr lang="en-US" sz="2600" dirty="0" smtClean="0"/>
              <a:t>Report Status of SYNC Line</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46 is sent with no data bytes</a:t>
            </a:r>
            <a:endParaRPr lang="en-US" dirty="0" smtClean="0"/>
          </a:p>
          <a:p>
            <a:endParaRPr lang="en-US" dirty="0"/>
          </a:p>
          <a:p>
            <a:r>
              <a:rPr lang="en-US" dirty="0" smtClean="0"/>
              <a:t>The </a:t>
            </a:r>
            <a:r>
              <a:rPr lang="en-US" dirty="0"/>
              <a:t>command </a:t>
            </a:r>
            <a:r>
              <a:rPr lang="en-US" dirty="0" smtClean="0"/>
              <a:t>reads </a:t>
            </a:r>
            <a:r>
              <a:rPr lang="en-US" dirty="0"/>
              <a:t>the </a:t>
            </a:r>
            <a:r>
              <a:rPr lang="en-US" dirty="0" smtClean="0"/>
              <a:t>voltage level </a:t>
            </a:r>
            <a:r>
              <a:rPr lang="en-US" dirty="0"/>
              <a:t>of the SYNC signal line and returns one byte (1 if the SYNC line is high and 0 if it is low). </a:t>
            </a: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39</a:t>
            </a:fld>
            <a:endParaRPr lang="en-US" altLang="en-US" dirty="0"/>
          </a:p>
        </p:txBody>
      </p:sp>
    </p:spTree>
    <p:extLst>
      <p:ext uri="{BB962C8B-B14F-4D97-AF65-F5344CB8AC3E}">
        <p14:creationId xmlns:p14="http://schemas.microsoft.com/office/powerpoint/2010/main" val="150991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2  --  Set Power Level</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sets the current for all operating modes as follows:</a:t>
            </a:r>
          </a:p>
          <a:p>
            <a:pPr lvl="1">
              <a:spcBef>
                <a:spcPts val="0"/>
              </a:spcBef>
            </a:pPr>
            <a:r>
              <a:rPr lang="en-US" sz="1600" dirty="0" smtClean="0"/>
              <a:t> Data byte_0:  SpinUpCurrent_0  </a:t>
            </a:r>
          </a:p>
          <a:p>
            <a:pPr lvl="1">
              <a:spcBef>
                <a:spcPts val="0"/>
              </a:spcBef>
            </a:pPr>
            <a:r>
              <a:rPr lang="en-US" sz="1600" dirty="0"/>
              <a:t> </a:t>
            </a:r>
            <a:r>
              <a:rPr lang="en-US" sz="1600" dirty="0" smtClean="0"/>
              <a:t>Data byte_1:  SpinDownCurrent_0 </a:t>
            </a:r>
          </a:p>
          <a:p>
            <a:pPr lvl="1">
              <a:spcBef>
                <a:spcPts val="0"/>
              </a:spcBef>
            </a:pPr>
            <a:r>
              <a:rPr lang="en-US" sz="1600" dirty="0"/>
              <a:t> Data </a:t>
            </a:r>
            <a:r>
              <a:rPr lang="en-US" sz="1600" dirty="0" smtClean="0"/>
              <a:t>byte_2:  CruiseCurrent_0    </a:t>
            </a:r>
            <a:endParaRPr lang="en-US" sz="1600" dirty="0"/>
          </a:p>
          <a:p>
            <a:pPr lvl="1">
              <a:spcBef>
                <a:spcPts val="0"/>
              </a:spcBef>
            </a:pPr>
            <a:r>
              <a:rPr lang="en-US" sz="1600" dirty="0"/>
              <a:t> Data </a:t>
            </a:r>
            <a:r>
              <a:rPr lang="en-US" sz="1600" dirty="0" smtClean="0"/>
              <a:t>byte_3:  CreepCurrent_0     </a:t>
            </a:r>
            <a:endParaRPr lang="en-US" sz="1600" dirty="0"/>
          </a:p>
          <a:p>
            <a:pPr lvl="1">
              <a:spcBef>
                <a:spcPts val="0"/>
              </a:spcBef>
            </a:pPr>
            <a:r>
              <a:rPr lang="en-US" sz="1600" dirty="0"/>
              <a:t> Data </a:t>
            </a:r>
            <a:r>
              <a:rPr lang="en-US" sz="1600" dirty="0" smtClean="0"/>
              <a:t>byte_4:  SpinUpCurrent_1    </a:t>
            </a:r>
            <a:endParaRPr lang="en-US" sz="1600" dirty="0"/>
          </a:p>
          <a:p>
            <a:pPr lvl="1">
              <a:spcBef>
                <a:spcPts val="0"/>
              </a:spcBef>
            </a:pPr>
            <a:r>
              <a:rPr lang="en-US" sz="1600" dirty="0"/>
              <a:t> Data </a:t>
            </a:r>
            <a:r>
              <a:rPr lang="en-US" sz="1600" dirty="0" smtClean="0"/>
              <a:t>byte_5:  SpinDownCurrent_1  </a:t>
            </a:r>
            <a:endParaRPr lang="en-US" sz="1600" dirty="0"/>
          </a:p>
          <a:p>
            <a:pPr lvl="1">
              <a:spcBef>
                <a:spcPts val="0"/>
              </a:spcBef>
            </a:pPr>
            <a:r>
              <a:rPr lang="en-US" sz="1600" dirty="0"/>
              <a:t> Data </a:t>
            </a:r>
            <a:r>
              <a:rPr lang="en-US" sz="1600" dirty="0" smtClean="0"/>
              <a:t>byte_6:  CruiseCurrent_1    </a:t>
            </a:r>
            <a:endParaRPr lang="en-US" sz="1600" dirty="0"/>
          </a:p>
          <a:p>
            <a:pPr lvl="1">
              <a:spcBef>
                <a:spcPts val="0"/>
              </a:spcBef>
            </a:pPr>
            <a:r>
              <a:rPr lang="en-US" sz="1600" dirty="0"/>
              <a:t> Data </a:t>
            </a:r>
            <a:r>
              <a:rPr lang="en-US" sz="1600" dirty="0" smtClean="0"/>
              <a:t>byte_7:  CreepCurrent_1     </a:t>
            </a:r>
          </a:p>
          <a:p>
            <a:r>
              <a:rPr lang="en-US" dirty="0" smtClean="0"/>
              <a:t>Takes integer values between 0 and 100 which set the percent of maximum power</a:t>
            </a:r>
          </a:p>
          <a:p>
            <a:r>
              <a:rPr lang="en-US" dirty="0" smtClean="0"/>
              <a:t>On power up all values default to 100%</a:t>
            </a:r>
          </a:p>
          <a:p>
            <a:r>
              <a:rPr lang="en-US" dirty="0" smtClean="0"/>
              <a:t>Once set, the values remain after execution of Command 26 until they are changed by Command 2</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a:t>
            </a:fld>
            <a:endParaRPr lang="en-US" altLang="en-US" dirty="0"/>
          </a:p>
        </p:txBody>
      </p:sp>
    </p:spTree>
    <p:extLst>
      <p:ext uri="{BB962C8B-B14F-4D97-AF65-F5344CB8AC3E}">
        <p14:creationId xmlns:p14="http://schemas.microsoft.com/office/powerpoint/2010/main" val="3134309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47 --  Report Current HCLK Frequency</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The HCLK frequency is changed depending on the processor task</a:t>
            </a:r>
          </a:p>
          <a:p>
            <a:r>
              <a:rPr lang="en-US" dirty="0"/>
              <a:t>Command 47 is sent with no data </a:t>
            </a:r>
            <a:r>
              <a:rPr lang="en-US" dirty="0" smtClean="0"/>
              <a:t>bytes</a:t>
            </a:r>
            <a:endParaRPr lang="en-US" sz="2800" dirty="0" smtClean="0"/>
          </a:p>
          <a:p>
            <a:r>
              <a:rPr lang="en-US" dirty="0" smtClean="0"/>
              <a:t>Command 47 output format:</a:t>
            </a:r>
          </a:p>
          <a:p>
            <a:pPr marL="0" indent="0">
              <a:buNone/>
            </a:pPr>
            <a:r>
              <a:rPr lang="en-US" dirty="0" smtClean="0"/>
              <a:t>      XX</a:t>
            </a:r>
          </a:p>
          <a:p>
            <a:pPr marL="0" indent="0">
              <a:buNone/>
            </a:pPr>
            <a:endParaRPr lang="en-US" dirty="0" smtClean="0"/>
          </a:p>
          <a:p>
            <a:pPr marL="0" indent="0">
              <a:buNone/>
            </a:pPr>
            <a:endParaRPr lang="en-US" b="1" dirty="0" smtClean="0"/>
          </a:p>
          <a:p>
            <a:pPr marL="0" indent="0">
              <a:buNone/>
            </a:pPr>
            <a:endParaRPr lang="en-US" dirty="0" smtClean="0"/>
          </a:p>
          <a:p>
            <a:pPr marL="0" indent="0">
              <a:buNone/>
            </a:pPr>
            <a:endParaRPr lang="en-US" dirty="0" smtClean="0"/>
          </a:p>
          <a:p>
            <a:r>
              <a:rPr lang="en-US" dirty="0" smtClean="0"/>
              <a:t>Note that this command may sent during a positioner motor move to determine if a motor is </a:t>
            </a:r>
            <a:r>
              <a:rPr lang="en-US" dirty="0" smtClean="0"/>
              <a:t>running.</a:t>
            </a:r>
            <a:endParaRPr lang="en-US" dirty="0" smtClean="0"/>
          </a:p>
          <a:p>
            <a:r>
              <a:rPr lang="en-US" dirty="0" smtClean="0"/>
              <a:t>If the reported value is 0x40 or 0x48, either a motor is moving or a pause is being executed</a:t>
            </a:r>
          </a:p>
          <a:p>
            <a:r>
              <a:rPr lang="en-US" dirty="0" smtClean="0"/>
              <a:t>If the value reported is 0x08, then the move including any pauses is complete</a:t>
            </a:r>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40</a:t>
            </a:fld>
            <a:endParaRPr lang="en-US" altLang="en-US" dirty="0"/>
          </a:p>
        </p:txBody>
      </p:sp>
      <p:cxnSp>
        <p:nvCxnSpPr>
          <p:cNvPr id="12" name="Straight Arrow Connector 11"/>
          <p:cNvCxnSpPr/>
          <p:nvPr/>
        </p:nvCxnSpPr>
        <p:spPr>
          <a:xfrm flipV="1">
            <a:off x="1055672" y="2511460"/>
            <a:ext cx="0" cy="3766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55672" y="288810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20820" y="2662939"/>
            <a:ext cx="3480440" cy="369332"/>
          </a:xfrm>
          <a:prstGeom prst="rect">
            <a:avLst/>
          </a:prstGeom>
          <a:noFill/>
        </p:spPr>
        <p:txBody>
          <a:bodyPr wrap="none" rtlCol="0">
            <a:spAutoFit/>
          </a:bodyPr>
          <a:lstStyle/>
          <a:p>
            <a:r>
              <a:rPr lang="en-US" dirty="0" smtClean="0"/>
              <a:t>There are three possible values:</a:t>
            </a:r>
            <a:endParaRPr lang="en-US" dirty="0"/>
          </a:p>
        </p:txBody>
      </p:sp>
      <p:sp>
        <p:nvSpPr>
          <p:cNvPr id="19" name="TextBox 18"/>
          <p:cNvSpPr txBox="1"/>
          <p:nvPr/>
        </p:nvSpPr>
        <p:spPr>
          <a:xfrm>
            <a:off x="1795902" y="2973930"/>
            <a:ext cx="5660524" cy="369332"/>
          </a:xfrm>
          <a:prstGeom prst="rect">
            <a:avLst/>
          </a:prstGeom>
          <a:noFill/>
        </p:spPr>
        <p:txBody>
          <a:bodyPr wrap="none" rtlCol="0">
            <a:spAutoFit/>
          </a:bodyPr>
          <a:lstStyle/>
          <a:p>
            <a:r>
              <a:rPr lang="en-US" dirty="0" smtClean="0"/>
              <a:t>   0x08   indicates HCLK is currently running at 8 MHz</a:t>
            </a:r>
          </a:p>
        </p:txBody>
      </p:sp>
      <p:sp>
        <p:nvSpPr>
          <p:cNvPr id="14" name="TextBox 13"/>
          <p:cNvSpPr txBox="1"/>
          <p:nvPr/>
        </p:nvSpPr>
        <p:spPr>
          <a:xfrm>
            <a:off x="1795902" y="3277171"/>
            <a:ext cx="5788764" cy="369332"/>
          </a:xfrm>
          <a:prstGeom prst="rect">
            <a:avLst/>
          </a:prstGeom>
          <a:noFill/>
        </p:spPr>
        <p:txBody>
          <a:bodyPr wrap="none" rtlCol="0">
            <a:spAutoFit/>
          </a:bodyPr>
          <a:lstStyle/>
          <a:p>
            <a:r>
              <a:rPr lang="en-US" dirty="0" smtClean="0"/>
              <a:t>   0x40   indicates HCLK is currently running at 64 MHz</a:t>
            </a:r>
          </a:p>
        </p:txBody>
      </p:sp>
      <p:sp>
        <p:nvSpPr>
          <p:cNvPr id="15" name="TextBox 14"/>
          <p:cNvSpPr txBox="1"/>
          <p:nvPr/>
        </p:nvSpPr>
        <p:spPr>
          <a:xfrm>
            <a:off x="1795902" y="3580412"/>
            <a:ext cx="5788764" cy="369332"/>
          </a:xfrm>
          <a:prstGeom prst="rect">
            <a:avLst/>
          </a:prstGeom>
          <a:noFill/>
        </p:spPr>
        <p:txBody>
          <a:bodyPr wrap="none" rtlCol="0">
            <a:spAutoFit/>
          </a:bodyPr>
          <a:lstStyle/>
          <a:p>
            <a:r>
              <a:rPr lang="en-US" dirty="0" smtClean="0"/>
              <a:t>   0x64   indicates HCLK is currently running at 72 MHz</a:t>
            </a:r>
          </a:p>
        </p:txBody>
      </p:sp>
    </p:spTree>
    <p:extLst>
      <p:ext uri="{BB962C8B-B14F-4D97-AF65-F5344CB8AC3E}">
        <p14:creationId xmlns:p14="http://schemas.microsoft.com/office/powerpoint/2010/main" val="1162342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50 --  DC Current Test</a:t>
            </a:r>
            <a:endParaRPr lang="en-US" sz="2600" dirty="0"/>
          </a:p>
        </p:txBody>
      </p:sp>
      <p:sp>
        <p:nvSpPr>
          <p:cNvPr id="3" name="Content Placeholder 2"/>
          <p:cNvSpPr>
            <a:spLocks noGrp="1"/>
          </p:cNvSpPr>
          <p:nvPr>
            <p:ph idx="1"/>
          </p:nvPr>
        </p:nvSpPr>
        <p:spPr>
          <a:xfrm>
            <a:off x="234043" y="1079817"/>
            <a:ext cx="8639024" cy="5229067"/>
          </a:xfrm>
        </p:spPr>
        <p:txBody>
          <a:bodyPr/>
          <a:lstStyle/>
          <a:p>
            <a:r>
              <a:rPr lang="en-US" dirty="0" smtClean="0"/>
              <a:t>Command 50 sets each motor phase to either 0 or 7.5 volts DC</a:t>
            </a:r>
          </a:p>
          <a:p>
            <a:r>
              <a:rPr lang="en-US" dirty="0" smtClean="0"/>
              <a:t>It then uses the internal current monitors to measure the phi and theta motor currents and reports values every 500 m-sec for 7 measurements</a:t>
            </a:r>
            <a:endParaRPr lang="en-US" dirty="0"/>
          </a:p>
          <a:p>
            <a:r>
              <a:rPr lang="en-US" dirty="0" smtClean="0"/>
              <a:t>Command 50 format is:</a:t>
            </a:r>
          </a:p>
          <a:p>
            <a:pPr marL="0" indent="0">
              <a:buNone/>
            </a:pPr>
            <a:r>
              <a:rPr lang="en-US" dirty="0" smtClean="0"/>
              <a:t>      0X  </a:t>
            </a:r>
            <a:r>
              <a:rPr lang="en-US" dirty="0" err="1"/>
              <a:t>0</a:t>
            </a:r>
            <a:r>
              <a:rPr lang="en-US" dirty="0" err="1" smtClean="0"/>
              <a:t>X</a:t>
            </a:r>
            <a:r>
              <a:rPr lang="en-US" dirty="0" smtClean="0"/>
              <a:t>   </a:t>
            </a:r>
            <a:r>
              <a:rPr lang="en-US" dirty="0" err="1" smtClean="0"/>
              <a:t>0X</a:t>
            </a:r>
            <a:r>
              <a:rPr lang="en-US" dirty="0" smtClean="0"/>
              <a:t>  </a:t>
            </a:r>
            <a:r>
              <a:rPr lang="en-US" dirty="0" err="1" smtClean="0"/>
              <a:t>0X</a:t>
            </a:r>
            <a:r>
              <a:rPr lang="en-US" dirty="0" smtClean="0"/>
              <a:t>  </a:t>
            </a:r>
            <a:r>
              <a:rPr lang="en-US" dirty="0" err="1" smtClean="0"/>
              <a:t>0X</a:t>
            </a:r>
            <a:r>
              <a:rPr lang="en-US" dirty="0" smtClean="0"/>
              <a:t>  </a:t>
            </a:r>
            <a:r>
              <a:rPr lang="en-US" dirty="0" err="1" smtClean="0"/>
              <a:t>0X</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sz="800" dirty="0"/>
          </a:p>
          <a:p>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41</a:t>
            </a:fld>
            <a:endParaRPr lang="en-US" altLang="en-US" dirty="0"/>
          </a:p>
        </p:txBody>
      </p:sp>
      <p:cxnSp>
        <p:nvCxnSpPr>
          <p:cNvPr id="9" name="Straight Connector 8"/>
          <p:cNvCxnSpPr/>
          <p:nvPr/>
        </p:nvCxnSpPr>
        <p:spPr>
          <a:xfrm>
            <a:off x="3283080" y="303834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834819" y="2801268"/>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834819" y="334657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928885" y="2801267"/>
            <a:ext cx="0" cy="13034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928885" y="4104748"/>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362793" y="2799518"/>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62793" y="370579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283068" y="2799518"/>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92368" y="448508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971322" y="2826039"/>
            <a:ext cx="0" cy="19672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1322" y="4793323"/>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49701" y="4300423"/>
            <a:ext cx="2262158" cy="369332"/>
          </a:xfrm>
          <a:prstGeom prst="rect">
            <a:avLst/>
          </a:prstGeom>
          <a:noFill/>
        </p:spPr>
        <p:txBody>
          <a:bodyPr wrap="none" rtlCol="0">
            <a:spAutoFit/>
          </a:bodyPr>
          <a:lstStyle/>
          <a:p>
            <a:r>
              <a:rPr lang="en-US" dirty="0"/>
              <a:t>Phi Phase </a:t>
            </a:r>
            <a:r>
              <a:rPr lang="en-US" dirty="0" smtClean="0"/>
              <a:t>B </a:t>
            </a:r>
            <a:r>
              <a:rPr lang="en-US" dirty="0"/>
              <a:t>voltage</a:t>
            </a:r>
          </a:p>
        </p:txBody>
      </p:sp>
      <p:sp>
        <p:nvSpPr>
          <p:cNvPr id="44" name="TextBox 43"/>
          <p:cNvSpPr txBox="1"/>
          <p:nvPr/>
        </p:nvSpPr>
        <p:spPr>
          <a:xfrm>
            <a:off x="1643332" y="4599260"/>
            <a:ext cx="5301708" cy="369332"/>
          </a:xfrm>
          <a:prstGeom prst="rect">
            <a:avLst/>
          </a:prstGeom>
          <a:noFill/>
        </p:spPr>
        <p:txBody>
          <a:bodyPr wrap="none" rtlCol="0">
            <a:spAutoFit/>
          </a:bodyPr>
          <a:lstStyle/>
          <a:p>
            <a:r>
              <a:rPr lang="en-US" dirty="0"/>
              <a:t>Phi </a:t>
            </a:r>
            <a:r>
              <a:rPr lang="en-US" dirty="0" smtClean="0"/>
              <a:t>Phase A voltage – ‘1’ for 7.5V, ‘0’ for zero volts</a:t>
            </a:r>
            <a:endParaRPr lang="en-US" dirty="0"/>
          </a:p>
        </p:txBody>
      </p:sp>
      <p:cxnSp>
        <p:nvCxnSpPr>
          <p:cNvPr id="48" name="Straight Arrow Connector 47"/>
          <p:cNvCxnSpPr/>
          <p:nvPr/>
        </p:nvCxnSpPr>
        <p:spPr>
          <a:xfrm flipV="1">
            <a:off x="1392356" y="2853676"/>
            <a:ext cx="0" cy="16314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957994" y="2853146"/>
            <a:ext cx="2621230" cy="369332"/>
          </a:xfrm>
          <a:prstGeom prst="rect">
            <a:avLst/>
          </a:prstGeom>
          <a:noFill/>
        </p:spPr>
        <p:txBody>
          <a:bodyPr wrap="none" rtlCol="0">
            <a:spAutoFit/>
          </a:bodyPr>
          <a:lstStyle/>
          <a:p>
            <a:r>
              <a:rPr lang="en-US" dirty="0"/>
              <a:t>Theta Phase </a:t>
            </a:r>
            <a:r>
              <a:rPr lang="en-US" dirty="0" smtClean="0"/>
              <a:t>C </a:t>
            </a:r>
            <a:r>
              <a:rPr lang="en-US" dirty="0"/>
              <a:t>voltage </a:t>
            </a:r>
          </a:p>
        </p:txBody>
      </p:sp>
      <p:sp>
        <p:nvSpPr>
          <p:cNvPr id="54" name="TextBox 53"/>
          <p:cNvSpPr txBox="1"/>
          <p:nvPr/>
        </p:nvSpPr>
        <p:spPr>
          <a:xfrm>
            <a:off x="3553519" y="3160843"/>
            <a:ext cx="2582758" cy="369332"/>
          </a:xfrm>
          <a:prstGeom prst="rect">
            <a:avLst/>
          </a:prstGeom>
          <a:noFill/>
        </p:spPr>
        <p:txBody>
          <a:bodyPr wrap="none" rtlCol="0">
            <a:spAutoFit/>
          </a:bodyPr>
          <a:lstStyle/>
          <a:p>
            <a:r>
              <a:rPr lang="en-US" dirty="0"/>
              <a:t>Theta Phase </a:t>
            </a:r>
            <a:r>
              <a:rPr lang="en-US" dirty="0" smtClean="0"/>
              <a:t>B </a:t>
            </a:r>
            <a:r>
              <a:rPr lang="en-US" dirty="0"/>
              <a:t>voltage </a:t>
            </a:r>
          </a:p>
        </p:txBody>
      </p:sp>
      <p:sp>
        <p:nvSpPr>
          <p:cNvPr id="55" name="TextBox 54"/>
          <p:cNvSpPr txBox="1"/>
          <p:nvPr/>
        </p:nvSpPr>
        <p:spPr>
          <a:xfrm>
            <a:off x="3076067" y="3515352"/>
            <a:ext cx="2621359" cy="369332"/>
          </a:xfrm>
          <a:prstGeom prst="rect">
            <a:avLst/>
          </a:prstGeom>
          <a:noFill/>
        </p:spPr>
        <p:txBody>
          <a:bodyPr wrap="none" rtlCol="0">
            <a:spAutoFit/>
          </a:bodyPr>
          <a:lstStyle/>
          <a:p>
            <a:r>
              <a:rPr lang="en-US" dirty="0" smtClean="0"/>
              <a:t>Theta </a:t>
            </a:r>
            <a:r>
              <a:rPr lang="en-US" dirty="0"/>
              <a:t>Phase A voltage </a:t>
            </a:r>
          </a:p>
        </p:txBody>
      </p:sp>
      <p:sp>
        <p:nvSpPr>
          <p:cNvPr id="58" name="TextBox 57"/>
          <p:cNvSpPr txBox="1"/>
          <p:nvPr/>
        </p:nvSpPr>
        <p:spPr>
          <a:xfrm>
            <a:off x="2651445" y="3895844"/>
            <a:ext cx="2262158" cy="369332"/>
          </a:xfrm>
          <a:prstGeom prst="rect">
            <a:avLst/>
          </a:prstGeom>
          <a:noFill/>
        </p:spPr>
        <p:txBody>
          <a:bodyPr wrap="none" rtlCol="0">
            <a:spAutoFit/>
          </a:bodyPr>
          <a:lstStyle/>
          <a:p>
            <a:r>
              <a:rPr lang="en-US" dirty="0"/>
              <a:t>Phi Phase </a:t>
            </a:r>
            <a:r>
              <a:rPr lang="en-US" dirty="0" smtClean="0"/>
              <a:t>C </a:t>
            </a:r>
            <a:r>
              <a:rPr lang="en-US" dirty="0"/>
              <a:t>voltage</a:t>
            </a:r>
          </a:p>
        </p:txBody>
      </p:sp>
    </p:spTree>
    <p:extLst>
      <p:ext uri="{BB962C8B-B14F-4D97-AF65-F5344CB8AC3E}">
        <p14:creationId xmlns:p14="http://schemas.microsoft.com/office/powerpoint/2010/main" val="1041790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50 --  DC Current Test  (Continued)</a:t>
            </a:r>
            <a:endParaRPr lang="en-US" sz="2600" dirty="0"/>
          </a:p>
        </p:txBody>
      </p:sp>
      <p:sp>
        <p:nvSpPr>
          <p:cNvPr id="3" name="Content Placeholder 2"/>
          <p:cNvSpPr>
            <a:spLocks noGrp="1"/>
          </p:cNvSpPr>
          <p:nvPr>
            <p:ph idx="1"/>
          </p:nvPr>
        </p:nvSpPr>
        <p:spPr>
          <a:xfrm>
            <a:off x="234043" y="1079817"/>
            <a:ext cx="8639024" cy="5229067"/>
          </a:xfrm>
        </p:spPr>
        <p:txBody>
          <a:bodyPr/>
          <a:lstStyle/>
          <a:p>
            <a:r>
              <a:rPr lang="en-US" dirty="0" smtClean="0"/>
              <a:t>Command 50 response format:</a:t>
            </a:r>
          </a:p>
          <a:p>
            <a:pPr marL="0" indent="0">
              <a:buNone/>
            </a:pPr>
            <a:r>
              <a:rPr lang="en-US" dirty="0" smtClean="0"/>
              <a:t>      XX  </a:t>
            </a:r>
            <a:r>
              <a:rPr lang="en-US" dirty="0" err="1" smtClean="0"/>
              <a:t>XX</a:t>
            </a:r>
            <a:r>
              <a:rPr lang="en-US" dirty="0" smtClean="0"/>
              <a:t>   00  00  XX  </a:t>
            </a:r>
            <a:r>
              <a:rPr lang="en-US" dirty="0" err="1" smtClean="0"/>
              <a:t>XX</a:t>
            </a:r>
            <a:r>
              <a:rPr lang="en-US" dirty="0" smtClean="0"/>
              <a:t>  00  00</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sz="800" dirty="0"/>
          </a:p>
          <a:p>
            <a:r>
              <a:rPr lang="en-US" dirty="0" smtClean="0"/>
              <a:t>By running the test for various combinations of voltages on the coils, one can identify shorted or open motor coils </a:t>
            </a:r>
          </a:p>
          <a:p>
            <a:endParaRPr lang="en-US" dirty="0"/>
          </a:p>
          <a:p>
            <a:r>
              <a:rPr lang="en-US" dirty="0" smtClean="0"/>
              <a:t>Note that DC values of the current tend to saturate the current monitor circuits.  Measurements are best done with a reduced 7.5V supply voltage</a:t>
            </a:r>
          </a:p>
          <a:p>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42</a:t>
            </a:fld>
            <a:endParaRPr lang="en-US" altLang="en-US" dirty="0"/>
          </a:p>
        </p:txBody>
      </p:sp>
      <p:cxnSp>
        <p:nvCxnSpPr>
          <p:cNvPr id="9" name="Straight Connector 8"/>
          <p:cNvCxnSpPr/>
          <p:nvPr/>
        </p:nvCxnSpPr>
        <p:spPr>
          <a:xfrm>
            <a:off x="3283080" y="200963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802161" y="1772562"/>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802161" y="231787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21951" y="1772561"/>
            <a:ext cx="0" cy="13034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21951" y="307604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383074" y="1770812"/>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83074" y="2677084"/>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283068" y="1770812"/>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957994" y="1824440"/>
            <a:ext cx="2172390" cy="369332"/>
          </a:xfrm>
          <a:prstGeom prst="rect">
            <a:avLst/>
          </a:prstGeom>
          <a:noFill/>
        </p:spPr>
        <p:txBody>
          <a:bodyPr wrap="none" rtlCol="0">
            <a:spAutoFit/>
          </a:bodyPr>
          <a:lstStyle/>
          <a:p>
            <a:r>
              <a:rPr lang="en-US" dirty="0"/>
              <a:t>Theta Current </a:t>
            </a:r>
            <a:r>
              <a:rPr lang="en-US" dirty="0" smtClean="0"/>
              <a:t>MSB</a:t>
            </a:r>
            <a:endParaRPr lang="en-US" dirty="0"/>
          </a:p>
        </p:txBody>
      </p:sp>
      <p:sp>
        <p:nvSpPr>
          <p:cNvPr id="54" name="TextBox 53"/>
          <p:cNvSpPr txBox="1"/>
          <p:nvPr/>
        </p:nvSpPr>
        <p:spPr>
          <a:xfrm>
            <a:off x="3520861" y="2132137"/>
            <a:ext cx="2108269" cy="646331"/>
          </a:xfrm>
          <a:prstGeom prst="rect">
            <a:avLst/>
          </a:prstGeom>
          <a:noFill/>
        </p:spPr>
        <p:txBody>
          <a:bodyPr wrap="none" rtlCol="0">
            <a:spAutoFit/>
          </a:bodyPr>
          <a:lstStyle/>
          <a:p>
            <a:r>
              <a:rPr lang="en-US" dirty="0" smtClean="0"/>
              <a:t>Theta Current </a:t>
            </a:r>
            <a:r>
              <a:rPr lang="en-US" dirty="0"/>
              <a:t>LSB</a:t>
            </a:r>
          </a:p>
          <a:p>
            <a:endParaRPr lang="en-US" dirty="0"/>
          </a:p>
        </p:txBody>
      </p:sp>
      <p:sp>
        <p:nvSpPr>
          <p:cNvPr id="55" name="TextBox 54"/>
          <p:cNvSpPr txBox="1"/>
          <p:nvPr/>
        </p:nvSpPr>
        <p:spPr>
          <a:xfrm>
            <a:off x="2096348" y="2486646"/>
            <a:ext cx="1915909" cy="369332"/>
          </a:xfrm>
          <a:prstGeom prst="rect">
            <a:avLst/>
          </a:prstGeom>
          <a:noFill/>
        </p:spPr>
        <p:txBody>
          <a:bodyPr wrap="none" rtlCol="0">
            <a:spAutoFit/>
          </a:bodyPr>
          <a:lstStyle/>
          <a:p>
            <a:r>
              <a:rPr lang="en-US" dirty="0"/>
              <a:t>Phi Current </a:t>
            </a:r>
            <a:r>
              <a:rPr lang="en-US" dirty="0" smtClean="0"/>
              <a:t>MSB</a:t>
            </a:r>
            <a:endParaRPr lang="en-US" dirty="0"/>
          </a:p>
        </p:txBody>
      </p:sp>
      <p:sp>
        <p:nvSpPr>
          <p:cNvPr id="58" name="TextBox 57"/>
          <p:cNvSpPr txBox="1"/>
          <p:nvPr/>
        </p:nvSpPr>
        <p:spPr>
          <a:xfrm>
            <a:off x="1596865" y="2891376"/>
            <a:ext cx="1851789" cy="369332"/>
          </a:xfrm>
          <a:prstGeom prst="rect">
            <a:avLst/>
          </a:prstGeom>
          <a:noFill/>
        </p:spPr>
        <p:txBody>
          <a:bodyPr wrap="none" rtlCol="0">
            <a:spAutoFit/>
          </a:bodyPr>
          <a:lstStyle/>
          <a:p>
            <a:r>
              <a:rPr lang="en-US" dirty="0"/>
              <a:t>Phi </a:t>
            </a:r>
            <a:r>
              <a:rPr lang="en-US" dirty="0" smtClean="0"/>
              <a:t>Current LSB</a:t>
            </a:r>
            <a:endParaRPr lang="en-US" dirty="0"/>
          </a:p>
        </p:txBody>
      </p:sp>
    </p:spTree>
    <p:extLst>
      <p:ext uri="{BB962C8B-B14F-4D97-AF65-F5344CB8AC3E}">
        <p14:creationId xmlns:p14="http://schemas.microsoft.com/office/powerpoint/2010/main" val="288174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52 --  Enter Sleep Mode with No Exit</a:t>
            </a:r>
            <a:endParaRPr lang="en-US" sz="28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52 is sent with no data bytes</a:t>
            </a:r>
          </a:p>
          <a:p>
            <a:endParaRPr lang="en-US" dirty="0" smtClean="0"/>
          </a:p>
          <a:p>
            <a:r>
              <a:rPr lang="en-US" dirty="0" smtClean="0"/>
              <a:t>The positioner will enter Sleep Mode and will draw approximately 0.20 mA</a:t>
            </a:r>
          </a:p>
          <a:p>
            <a:endParaRPr lang="en-US" dirty="0"/>
          </a:p>
          <a:p>
            <a:r>
              <a:rPr lang="en-US" dirty="0" smtClean="0"/>
              <a:t>While in Sleep Mode, all </a:t>
            </a:r>
            <a:r>
              <a:rPr lang="en-US" dirty="0" err="1" smtClean="0"/>
              <a:t>maskable</a:t>
            </a:r>
            <a:r>
              <a:rPr lang="en-US" dirty="0" smtClean="0"/>
              <a:t> interrupts are disabled</a:t>
            </a:r>
          </a:p>
          <a:p>
            <a:endParaRPr lang="en-US" dirty="0" smtClean="0"/>
          </a:p>
          <a:p>
            <a:r>
              <a:rPr lang="en-US" dirty="0"/>
              <a:t>I</a:t>
            </a:r>
            <a:r>
              <a:rPr lang="en-US" dirty="0" smtClean="0"/>
              <a:t>t will not respond to CAN messages or SYNC</a:t>
            </a:r>
          </a:p>
          <a:p>
            <a:pPr marL="0" indent="0">
              <a:buNone/>
            </a:pPr>
            <a:r>
              <a:rPr lang="en-US" dirty="0" smtClean="0"/>
              <a:t>    </a:t>
            </a:r>
            <a:endParaRPr lang="en-US" dirty="0"/>
          </a:p>
          <a:p>
            <a:r>
              <a:rPr lang="en-US" dirty="0" smtClean="0"/>
              <a:t>The only way to exit Sleep Mode is by cycling power</a:t>
            </a:r>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a:p>
            <a:r>
              <a:rPr lang="en-US" dirty="0" smtClean="0">
                <a:cs typeface="Arial"/>
              </a:rPr>
              <a:t>s</a:t>
            </a:r>
            <a:endParaRPr lang="en-US" dirty="0">
              <a:cs typeface="Arial"/>
            </a:endParaRP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43</a:t>
            </a:fld>
            <a:endParaRPr lang="en-US" altLang="en-US" dirty="0"/>
          </a:p>
        </p:txBody>
      </p:sp>
    </p:spTree>
    <p:extLst>
      <p:ext uri="{BB962C8B-B14F-4D97-AF65-F5344CB8AC3E}">
        <p14:creationId xmlns:p14="http://schemas.microsoft.com/office/powerpoint/2010/main" val="3131901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800" dirty="0" smtClean="0"/>
              <a:t>Command 59 --  Store System Parameters</a:t>
            </a:r>
            <a:endParaRPr lang="en-US" sz="2800" dirty="0"/>
          </a:p>
        </p:txBody>
      </p:sp>
      <p:sp>
        <p:nvSpPr>
          <p:cNvPr id="3" name="Content Placeholder 2"/>
          <p:cNvSpPr>
            <a:spLocks noGrp="1"/>
          </p:cNvSpPr>
          <p:nvPr>
            <p:ph idx="1"/>
          </p:nvPr>
        </p:nvSpPr>
        <p:spPr>
          <a:xfrm>
            <a:off x="80993" y="828309"/>
            <a:ext cx="8944428" cy="5229067"/>
          </a:xfrm>
        </p:spPr>
        <p:txBody>
          <a:bodyPr/>
          <a:lstStyle/>
          <a:p>
            <a:pPr>
              <a:spcBef>
                <a:spcPts val="0"/>
              </a:spcBef>
            </a:pPr>
            <a:r>
              <a:rPr lang="en-US" sz="1700" dirty="0"/>
              <a:t>P</a:t>
            </a:r>
            <a:r>
              <a:rPr lang="en-US" sz="1700" dirty="0" smtClean="0"/>
              <a:t>ositioner operation is controlled by a number of parameters which are set to default values on power up, but can be changed by various commands</a:t>
            </a:r>
          </a:p>
          <a:p>
            <a:pPr>
              <a:spcBef>
                <a:spcPts val="0"/>
              </a:spcBef>
            </a:pPr>
            <a:r>
              <a:rPr lang="en-US" sz="1700" dirty="0" smtClean="0"/>
              <a:t>Command 59 is sent with no data bytes</a:t>
            </a:r>
          </a:p>
          <a:p>
            <a:pPr>
              <a:spcBef>
                <a:spcPts val="0"/>
              </a:spcBef>
            </a:pPr>
            <a:r>
              <a:rPr lang="en-US" sz="1700" dirty="0" smtClean="0"/>
              <a:t>Command 59 stores the current value of the</a:t>
            </a:r>
            <a:r>
              <a:rPr lang="en-US" sz="1700" dirty="0"/>
              <a:t> </a:t>
            </a:r>
            <a:r>
              <a:rPr lang="en-US" sz="1700" dirty="0" smtClean="0"/>
              <a:t>listed parameters into the FLASH memory (whether the default or a value which has been changed by the appropriate command) </a:t>
            </a:r>
          </a:p>
          <a:p>
            <a:pPr marL="0" indent="0">
              <a:spcBef>
                <a:spcPts val="0"/>
              </a:spcBef>
              <a:buNone/>
            </a:pPr>
            <a:r>
              <a:rPr lang="en-US" sz="1200" dirty="0" smtClean="0"/>
              <a:t>SpinUpCurrent_0                       SpinDownCurrent_0                  CruiseCurrent_0                         CreepCurrent_0 </a:t>
            </a:r>
          </a:p>
          <a:p>
            <a:pPr marL="0" indent="0">
              <a:spcBef>
                <a:spcPts val="0"/>
              </a:spcBef>
              <a:buNone/>
            </a:pPr>
            <a:r>
              <a:rPr lang="en-US" sz="1200" dirty="0" smtClean="0"/>
              <a:t>SpinUpCurrent_1                       SpinDownCurrent_1                  CruiseCurrent_1</a:t>
            </a:r>
            <a:r>
              <a:rPr lang="en-US" sz="1200" dirty="0"/>
              <a:t>	</a:t>
            </a:r>
            <a:r>
              <a:rPr lang="en-US" sz="1200" dirty="0" smtClean="0"/>
              <a:t>                        CreepCurrent_1</a:t>
            </a:r>
            <a:r>
              <a:rPr lang="en-US" sz="1200" dirty="0"/>
              <a:t>	</a:t>
            </a:r>
            <a:endParaRPr lang="en-US" sz="1200" dirty="0" smtClean="0"/>
          </a:p>
          <a:p>
            <a:pPr marL="0" indent="0">
              <a:spcBef>
                <a:spcPts val="0"/>
              </a:spcBef>
              <a:buNone/>
            </a:pPr>
            <a:r>
              <a:rPr lang="en-US" sz="1200" dirty="0" smtClean="0"/>
              <a:t>CW_SpinUpRamp_0                 CCW_SpinUpRamp_0</a:t>
            </a:r>
            <a:r>
              <a:rPr lang="en-US" sz="1200" dirty="0"/>
              <a:t>	</a:t>
            </a:r>
            <a:r>
              <a:rPr lang="en-US" sz="1200" dirty="0" smtClean="0"/>
              <a:t>               CW_SpinDownRamp_0              CCW_SpinDownRamp_0</a:t>
            </a:r>
          </a:p>
          <a:p>
            <a:pPr marL="0" indent="0">
              <a:spcBef>
                <a:spcPts val="0"/>
              </a:spcBef>
              <a:buNone/>
            </a:pPr>
            <a:r>
              <a:rPr lang="en-US" sz="1200" dirty="0" smtClean="0"/>
              <a:t>CW_SpinUpRamp_1                 CCW_SpinUpRamp_1</a:t>
            </a:r>
            <a:r>
              <a:rPr lang="en-US" sz="1200" dirty="0"/>
              <a:t>	</a:t>
            </a:r>
            <a:r>
              <a:rPr lang="en-US" sz="1200" dirty="0" smtClean="0"/>
              <a:t>               CW_SpinDownRamp_1              CCW_SpinDownRamp_1</a:t>
            </a:r>
          </a:p>
          <a:p>
            <a:pPr marL="0" indent="0">
              <a:spcBef>
                <a:spcPts val="0"/>
              </a:spcBef>
              <a:buNone/>
            </a:pPr>
            <a:r>
              <a:rPr lang="en-US" sz="1200" dirty="0" smtClean="0"/>
              <a:t>CW_CruiseStep_0                     CCW_CruiseStep_0</a:t>
            </a:r>
            <a:r>
              <a:rPr lang="en-US" sz="1200" dirty="0"/>
              <a:t>	</a:t>
            </a:r>
            <a:r>
              <a:rPr lang="en-US" sz="1200" dirty="0" smtClean="0"/>
              <a:t>               CW_Creep_Step_Size_0</a:t>
            </a:r>
            <a:r>
              <a:rPr lang="en-US" sz="1200" dirty="0"/>
              <a:t>	   </a:t>
            </a:r>
            <a:r>
              <a:rPr lang="en-US" sz="1200" dirty="0" smtClean="0"/>
              <a:t>CCW_Creep_Step_Size_0</a:t>
            </a:r>
            <a:endParaRPr lang="en-US" sz="1200" dirty="0"/>
          </a:p>
          <a:p>
            <a:pPr marL="0" indent="0">
              <a:spcBef>
                <a:spcPts val="0"/>
              </a:spcBef>
              <a:buNone/>
            </a:pPr>
            <a:r>
              <a:rPr lang="en-US" sz="1200" dirty="0" smtClean="0"/>
              <a:t>CW_CruiseStep_1                     CCW_CruiseStep_1                  CW_Creep_Step_Size_1            CCW_Creep_Step_Size_1 </a:t>
            </a:r>
          </a:p>
          <a:p>
            <a:pPr marL="0" indent="0">
              <a:spcBef>
                <a:spcPts val="0"/>
              </a:spcBef>
              <a:buNone/>
            </a:pPr>
            <a:r>
              <a:rPr lang="en-US" sz="1200" dirty="0" smtClean="0"/>
              <a:t>CreepPeriod_0                           CreepPeriod_1</a:t>
            </a:r>
            <a:r>
              <a:rPr lang="en-US" sz="1200" dirty="0"/>
              <a:t>	</a:t>
            </a:r>
            <a:r>
              <a:rPr lang="en-US" sz="1200" dirty="0" smtClean="0"/>
              <a:t>                           </a:t>
            </a:r>
          </a:p>
          <a:p>
            <a:pPr marL="0" indent="0">
              <a:spcBef>
                <a:spcPts val="0"/>
              </a:spcBef>
              <a:buNone/>
            </a:pPr>
            <a:r>
              <a:rPr lang="en-US" sz="1050" dirty="0" smtClean="0"/>
              <a:t>first_CW_spinup_0_phase_incr       first_CCW_spinup_0_phase_incr      first_CW_spindown_0_phase_incr      first_CCW_spindown_0_phase_incr     first_CW_spinup_1_phase_incr       first_CCW_spinup_1_phase_incr       first_CW_spindown_0_phase_incr     first_CCW_spindown_1_phase_incr</a:t>
            </a:r>
            <a:r>
              <a:rPr lang="en-US" sz="1200" dirty="0" smtClean="0"/>
              <a:t>  CW_spinup_0_rotation              CCW_spinup_0_rotation            CW_spindown_0_rotation           CCW_spindown_0_rotation CW_spinup_1_rotation              CCW_spinup_1_rotation            CW_spindown_1_rotation           CCW_spindown_1_rotation </a:t>
            </a:r>
            <a:r>
              <a:rPr lang="en-US" sz="1200" dirty="0" err="1" smtClean="0"/>
              <a:t>need_double_pulse</a:t>
            </a:r>
            <a:r>
              <a:rPr lang="en-US" sz="1200" dirty="0" smtClean="0"/>
              <a:t>                   </a:t>
            </a:r>
            <a:r>
              <a:rPr lang="en-US" sz="1200" dirty="0" err="1" smtClean="0"/>
              <a:t>Ack_Move</a:t>
            </a:r>
            <a:r>
              <a:rPr lang="en-US" sz="1200" dirty="0"/>
              <a:t> </a:t>
            </a:r>
            <a:r>
              <a:rPr lang="en-US" sz="1200" dirty="0" smtClean="0"/>
              <a:t>                                  ABOM</a:t>
            </a:r>
            <a:r>
              <a:rPr lang="en-US" sz="1200" dirty="0"/>
              <a:t>	</a:t>
            </a:r>
            <a:r>
              <a:rPr lang="en-US" sz="1200" dirty="0" smtClean="0"/>
              <a:t>                                   </a:t>
            </a:r>
            <a:r>
              <a:rPr lang="en-US" sz="1200" dirty="0" smtClean="0"/>
              <a:t>Verbose</a:t>
            </a:r>
          </a:p>
          <a:p>
            <a:pPr marL="0" indent="0">
              <a:spcBef>
                <a:spcPts val="0"/>
              </a:spcBef>
              <a:buNone/>
            </a:pPr>
            <a:endParaRPr lang="en-US" sz="1200" dirty="0" smtClean="0"/>
          </a:p>
          <a:p>
            <a:pPr>
              <a:spcBef>
                <a:spcPts val="0"/>
              </a:spcBef>
            </a:pPr>
            <a:r>
              <a:rPr lang="en-US" sz="1700" dirty="0" smtClean="0"/>
              <a:t>Command 59 response:   XX  00  00  00  YY  00  00  00  </a:t>
            </a:r>
          </a:p>
          <a:p>
            <a:pPr>
              <a:spcBef>
                <a:spcPts val="0"/>
              </a:spcBef>
            </a:pPr>
            <a:endParaRPr lang="en-US" sz="1700" dirty="0"/>
          </a:p>
          <a:p>
            <a:pPr marL="0" indent="0">
              <a:spcBef>
                <a:spcPts val="0"/>
              </a:spcBef>
              <a:buNone/>
            </a:pPr>
            <a:endParaRPr lang="en-US" sz="1700" dirty="0" smtClean="0"/>
          </a:p>
          <a:p>
            <a:pPr marL="0" indent="0">
              <a:spcBef>
                <a:spcPts val="0"/>
              </a:spcBef>
              <a:buNone/>
            </a:pPr>
            <a:endParaRPr lang="en-US" sz="1700" dirty="0" smtClean="0"/>
          </a:p>
          <a:p>
            <a:pPr>
              <a:spcBef>
                <a:spcPts val="0"/>
              </a:spcBef>
            </a:pPr>
            <a:r>
              <a:rPr lang="en-US" sz="1700" dirty="0" smtClean="0"/>
              <a:t>When the positioner is power cycled or reset, the original defaults are restored</a:t>
            </a:r>
          </a:p>
          <a:p>
            <a:pPr>
              <a:spcBef>
                <a:spcPts val="0"/>
              </a:spcBef>
            </a:pPr>
            <a:r>
              <a:rPr lang="en-US" sz="1700" dirty="0" smtClean="0"/>
              <a:t>But the stored values are still available in the FLASH memory</a:t>
            </a:r>
            <a:endParaRPr lang="en-US" sz="1700" dirty="0"/>
          </a:p>
          <a:p>
            <a:pPr>
              <a:spcBef>
                <a:spcPts val="0"/>
              </a:spcBef>
            </a:pPr>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44</a:t>
            </a:fld>
            <a:endParaRPr lang="en-US" altLang="en-US" dirty="0"/>
          </a:p>
        </p:txBody>
      </p:sp>
      <p:cxnSp>
        <p:nvCxnSpPr>
          <p:cNvPr id="6" name="Straight Connector 5"/>
          <p:cNvCxnSpPr/>
          <p:nvPr/>
        </p:nvCxnSpPr>
        <p:spPr>
          <a:xfrm>
            <a:off x="4629267" y="489819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171246" y="4788599"/>
            <a:ext cx="0" cy="3329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171246" y="5127078"/>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629267" y="4757346"/>
            <a:ext cx="0" cy="1408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04181" y="4713003"/>
            <a:ext cx="3174139" cy="338554"/>
          </a:xfrm>
          <a:prstGeom prst="rect">
            <a:avLst/>
          </a:prstGeom>
          <a:noFill/>
        </p:spPr>
        <p:txBody>
          <a:bodyPr wrap="none" rtlCol="0">
            <a:spAutoFit/>
          </a:bodyPr>
          <a:lstStyle/>
          <a:p>
            <a:r>
              <a:rPr lang="en-US" sz="1600" dirty="0" err="1" smtClean="0"/>
              <a:t>Nr</a:t>
            </a:r>
            <a:r>
              <a:rPr lang="en-US" sz="1600" dirty="0" smtClean="0"/>
              <a:t>. of half word successful writes</a:t>
            </a:r>
            <a:endParaRPr lang="en-US" sz="1600" dirty="0"/>
          </a:p>
        </p:txBody>
      </p:sp>
      <p:sp>
        <p:nvSpPr>
          <p:cNvPr id="13" name="TextBox 12"/>
          <p:cNvSpPr txBox="1"/>
          <p:nvPr/>
        </p:nvSpPr>
        <p:spPr>
          <a:xfrm>
            <a:off x="3799110" y="4917221"/>
            <a:ext cx="5299592" cy="338554"/>
          </a:xfrm>
          <a:prstGeom prst="rect">
            <a:avLst/>
          </a:prstGeom>
          <a:noFill/>
        </p:spPr>
        <p:txBody>
          <a:bodyPr wrap="none" rtlCol="0">
            <a:spAutoFit/>
          </a:bodyPr>
          <a:lstStyle/>
          <a:p>
            <a:r>
              <a:rPr lang="en-US" sz="1600" dirty="0" err="1" smtClean="0"/>
              <a:t>Nr</a:t>
            </a:r>
            <a:r>
              <a:rPr lang="en-US" sz="1600" dirty="0" smtClean="0"/>
              <a:t>. of half word write tries (should be </a:t>
            </a:r>
            <a:r>
              <a:rPr lang="en-US" sz="1600" dirty="0" smtClean="0"/>
              <a:t>0x5C </a:t>
            </a:r>
            <a:r>
              <a:rPr lang="en-US" sz="1600" dirty="0" smtClean="0"/>
              <a:t>for 6.23 S/W)</a:t>
            </a:r>
            <a:endParaRPr lang="en-US" sz="1600" dirty="0"/>
          </a:p>
        </p:txBody>
      </p:sp>
    </p:spTree>
    <p:extLst>
      <p:ext uri="{BB962C8B-B14F-4D97-AF65-F5344CB8AC3E}">
        <p14:creationId xmlns:p14="http://schemas.microsoft.com/office/powerpoint/2010/main" val="996647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60 --  Transfer FLASH stored values to Defaults </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60 is sent with no data bytes</a:t>
            </a:r>
          </a:p>
          <a:p>
            <a:endParaRPr lang="en-US" dirty="0" smtClean="0"/>
          </a:p>
          <a:p>
            <a:r>
              <a:rPr lang="en-US" dirty="0" smtClean="0"/>
              <a:t>Execution of Command 60 will result in the current values, (typically the defaults) of all of the parameters listed in the Command 59 description to be replaced with  the values stored in FLASH</a:t>
            </a:r>
          </a:p>
          <a:p>
            <a:endParaRPr lang="en-US" dirty="0"/>
          </a:p>
          <a:p>
            <a:r>
              <a:rPr lang="en-US" dirty="0" smtClean="0"/>
              <a:t>If Command 60 is sent without having ever sent a Command 59, all parameter values will be set to 0xFFFF</a:t>
            </a:r>
          </a:p>
          <a:p>
            <a:endParaRPr lang="en-US" dirty="0" smtClean="0"/>
          </a:p>
          <a:p>
            <a:r>
              <a:rPr lang="en-US" dirty="0"/>
              <a:t>C</a:t>
            </a:r>
            <a:r>
              <a:rPr lang="en-US" dirty="0" smtClean="0"/>
              <a:t>ycling power or sending  Command 42 will restore the default parameters</a:t>
            </a:r>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45</a:t>
            </a:fld>
            <a:endParaRPr lang="en-US" altLang="en-US" dirty="0"/>
          </a:p>
        </p:txBody>
      </p:sp>
    </p:spTree>
    <p:extLst>
      <p:ext uri="{BB962C8B-B14F-4D97-AF65-F5344CB8AC3E}">
        <p14:creationId xmlns:p14="http://schemas.microsoft.com/office/powerpoint/2010/main" val="3098084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61 --  Report Current Parameter Values</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61 is sent with no data bytes</a:t>
            </a:r>
          </a:p>
          <a:p>
            <a:endParaRPr lang="en-US" dirty="0" smtClean="0"/>
          </a:p>
          <a:p>
            <a:r>
              <a:rPr lang="en-US" dirty="0" smtClean="0"/>
              <a:t>Execution of Command 61 will give a response of 23 CAN messages which report the current values, (typically the defaults) of all of the parameters listed in the Command 59</a:t>
            </a: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46</a:t>
            </a:fld>
            <a:endParaRPr lang="en-US" altLang="en-US" dirty="0"/>
          </a:p>
        </p:txBody>
      </p:sp>
    </p:spTree>
    <p:extLst>
      <p:ext uri="{BB962C8B-B14F-4D97-AF65-F5344CB8AC3E}">
        <p14:creationId xmlns:p14="http://schemas.microsoft.com/office/powerpoint/2010/main" val="3008113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62 --  Report Parameter Values from FLASH</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62 is sent with no data bytes</a:t>
            </a:r>
          </a:p>
          <a:p>
            <a:endParaRPr lang="en-US" dirty="0" smtClean="0"/>
          </a:p>
          <a:p>
            <a:r>
              <a:rPr lang="en-US" dirty="0" smtClean="0"/>
              <a:t>Execution of Command 61 will give a response of 23 CAN messages which report the current values as stored in the FLASH memory of all of the parameters listed in the Command 59 description</a:t>
            </a:r>
          </a:p>
          <a:p>
            <a:endParaRPr lang="en-US" dirty="0"/>
          </a:p>
          <a:p>
            <a:r>
              <a:rPr lang="en-US" dirty="0" smtClean="0"/>
              <a:t>Note that the operating parameters are not changed.  Command 62 only reports what is stored in the FLASH.</a:t>
            </a: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47</a:t>
            </a:fld>
            <a:endParaRPr lang="en-US" altLang="en-US" dirty="0"/>
          </a:p>
        </p:txBody>
      </p:sp>
    </p:spTree>
    <p:extLst>
      <p:ext uri="{BB962C8B-B14F-4D97-AF65-F5344CB8AC3E}">
        <p14:creationId xmlns:p14="http://schemas.microsoft.com/office/powerpoint/2010/main" val="4011716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63 --  </a:t>
            </a:r>
            <a:r>
              <a:rPr lang="en-US" sz="2600" dirty="0"/>
              <a:t>Show Interrupt </a:t>
            </a:r>
            <a:r>
              <a:rPr lang="en-US" sz="2600" dirty="0" smtClean="0"/>
              <a:t>Priorities</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63 is sent with no data bytes</a:t>
            </a:r>
          </a:p>
          <a:p>
            <a:endParaRPr lang="en-US" dirty="0" smtClean="0"/>
          </a:p>
          <a:p>
            <a:r>
              <a:rPr lang="en-US" dirty="0" smtClean="0"/>
              <a:t>Execution of Command 63 will result in a response of 7 CAN messages which report value of the priority of the following interrupts:</a:t>
            </a:r>
          </a:p>
          <a:p>
            <a:pPr lvl="1"/>
            <a:r>
              <a:rPr lang="en-US" sz="1400" dirty="0" err="1" smtClean="0"/>
              <a:t>SysTick_IRQn</a:t>
            </a:r>
            <a:endParaRPr lang="en-US" sz="1400" dirty="0" smtClean="0"/>
          </a:p>
          <a:p>
            <a:pPr lvl="1"/>
            <a:r>
              <a:rPr lang="en-US" sz="1400" dirty="0" smtClean="0"/>
              <a:t>TIM1_UP_IRQn</a:t>
            </a:r>
          </a:p>
          <a:p>
            <a:pPr lvl="1"/>
            <a:r>
              <a:rPr lang="en-US" sz="1400" dirty="0" smtClean="0"/>
              <a:t>USB_HP_CAN1_TX_IRQn</a:t>
            </a:r>
          </a:p>
          <a:p>
            <a:pPr lvl="1"/>
            <a:r>
              <a:rPr lang="en-US" sz="1400" dirty="0" smtClean="0"/>
              <a:t>EXTI2_IRQn</a:t>
            </a:r>
          </a:p>
          <a:p>
            <a:pPr lvl="1"/>
            <a:r>
              <a:rPr lang="en-US" sz="1400" dirty="0" smtClean="0"/>
              <a:t>USB_LP_CAN1_RX0_IRQn</a:t>
            </a:r>
          </a:p>
          <a:p>
            <a:pPr lvl="1"/>
            <a:r>
              <a:rPr lang="en-US" sz="1400" dirty="0" err="1" smtClean="0"/>
              <a:t>RTCAlarm_IRQn</a:t>
            </a:r>
            <a:endParaRPr lang="en-US" sz="1400" dirty="0" smtClean="0"/>
          </a:p>
          <a:p>
            <a:pPr lvl="1"/>
            <a:r>
              <a:rPr lang="en-US" sz="1400" dirty="0"/>
              <a:t>TIM8_BRK_IRQn</a:t>
            </a:r>
            <a:endParaRPr lang="en-US" sz="1400" dirty="0" smtClean="0"/>
          </a:p>
          <a:p>
            <a:endParaRPr lang="en-US" dirty="0"/>
          </a:p>
          <a:p>
            <a:r>
              <a:rPr lang="en-US" dirty="0" smtClean="0"/>
              <a:t>Note that Interrupt priorities are not changed in normal operation.  They will remain as set at power up</a:t>
            </a: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48</a:t>
            </a:fld>
            <a:endParaRPr lang="en-US" altLang="en-US" dirty="0"/>
          </a:p>
        </p:txBody>
      </p:sp>
    </p:spTree>
    <p:extLst>
      <p:ext uri="{BB962C8B-B14F-4D97-AF65-F5344CB8AC3E}">
        <p14:creationId xmlns:p14="http://schemas.microsoft.com/office/powerpoint/2010/main" val="2602813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a:t>
            </a:r>
            <a:r>
              <a:rPr lang="en-US" sz="2600" dirty="0"/>
              <a:t>65 --  Write to RAM Memory or Register</a:t>
            </a:r>
          </a:p>
        </p:txBody>
      </p:sp>
      <p:sp>
        <p:nvSpPr>
          <p:cNvPr id="3" name="Content Placeholder 2"/>
          <p:cNvSpPr>
            <a:spLocks noGrp="1"/>
          </p:cNvSpPr>
          <p:nvPr>
            <p:ph idx="1"/>
          </p:nvPr>
        </p:nvSpPr>
        <p:spPr>
          <a:xfrm>
            <a:off x="339150" y="897096"/>
            <a:ext cx="8482542" cy="5229067"/>
          </a:xfrm>
        </p:spPr>
        <p:txBody>
          <a:bodyPr/>
          <a:lstStyle/>
          <a:p>
            <a:r>
              <a:rPr lang="en-US" dirty="0" smtClean="0"/>
              <a:t>Command 65 format is:</a:t>
            </a:r>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r>
              <a:rPr lang="en-US" dirty="0" smtClean="0"/>
              <a:t>   YY  </a:t>
            </a:r>
            <a:r>
              <a:rPr lang="en-US" dirty="0" err="1" smtClean="0"/>
              <a:t>YY</a:t>
            </a:r>
            <a:r>
              <a:rPr lang="en-US" dirty="0" smtClean="0"/>
              <a:t>  </a:t>
            </a:r>
            <a:r>
              <a:rPr lang="en-US" dirty="0" err="1" smtClean="0"/>
              <a:t>YY</a:t>
            </a:r>
            <a:r>
              <a:rPr lang="en-US" dirty="0" smtClean="0"/>
              <a:t>  </a:t>
            </a:r>
            <a:r>
              <a:rPr lang="en-US" dirty="0" err="1" smtClean="0"/>
              <a:t>YY</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sz="800" dirty="0"/>
          </a:p>
          <a:p>
            <a:r>
              <a:rPr lang="en-US" dirty="0" smtClean="0"/>
              <a:t>The command will write the data to the given address and then read memory at that address and show the value read as follows:</a:t>
            </a:r>
            <a:endParaRPr lang="en-US" dirty="0"/>
          </a:p>
          <a:p>
            <a:pPr marL="0" indent="0">
              <a:buNone/>
            </a:pPr>
            <a:r>
              <a:rPr lang="en-US" dirty="0" smtClean="0"/>
              <a:t>      XX  </a:t>
            </a:r>
            <a:r>
              <a:rPr lang="en-US" dirty="0" err="1" smtClean="0"/>
              <a:t>XX</a:t>
            </a:r>
            <a:r>
              <a:rPr lang="en-US" dirty="0" smtClean="0"/>
              <a:t>  </a:t>
            </a:r>
            <a:r>
              <a:rPr lang="en-US" dirty="0" err="1" smtClean="0"/>
              <a:t>XX</a:t>
            </a:r>
            <a:r>
              <a:rPr lang="en-US" dirty="0" smtClean="0"/>
              <a:t>  </a:t>
            </a:r>
            <a:r>
              <a:rPr lang="en-US" dirty="0" err="1" smtClean="0"/>
              <a:t>XX</a:t>
            </a:r>
            <a:endParaRPr lang="en-US" dirty="0" smtClean="0"/>
          </a:p>
          <a:p>
            <a:endParaRPr lang="en-US" dirty="0" smtClean="0"/>
          </a:p>
          <a:p>
            <a:endParaRPr lang="en-US" dirty="0"/>
          </a:p>
          <a:p>
            <a:r>
              <a:rPr lang="en-US" dirty="0" smtClean="0"/>
              <a:t>Note that the data read may be different from what was written</a:t>
            </a:r>
          </a:p>
          <a:p>
            <a:r>
              <a:rPr lang="en-US" dirty="0" smtClean="0"/>
              <a:t>Note also that writing to reserved areas may crash the processor</a:t>
            </a:r>
          </a:p>
          <a:p>
            <a:r>
              <a:rPr lang="en-US" sz="1600" dirty="0" smtClean="0"/>
              <a:t>Revision 6.23 firmware has scratch pad memory from 0x20000FE4 to 0x200013E3</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49</a:t>
            </a:fld>
            <a:endParaRPr lang="en-US" altLang="en-US" dirty="0"/>
          </a:p>
        </p:txBody>
      </p:sp>
      <p:cxnSp>
        <p:nvCxnSpPr>
          <p:cNvPr id="9" name="Straight Connector 8"/>
          <p:cNvCxnSpPr/>
          <p:nvPr/>
        </p:nvCxnSpPr>
        <p:spPr>
          <a:xfrm>
            <a:off x="4417015" y="1840906"/>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012018" y="1603833"/>
            <a:ext cx="0" cy="5461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12018" y="2149979"/>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4417003" y="1602082"/>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471310" y="251146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1023482" y="1602084"/>
            <a:ext cx="0" cy="12639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032627" y="286605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63253" y="2343996"/>
            <a:ext cx="2416111" cy="369332"/>
          </a:xfrm>
          <a:prstGeom prst="rect">
            <a:avLst/>
          </a:prstGeom>
          <a:noFill/>
        </p:spPr>
        <p:txBody>
          <a:bodyPr wrap="none" rtlCol="0">
            <a:spAutoFit/>
          </a:bodyPr>
          <a:lstStyle/>
          <a:p>
            <a:r>
              <a:rPr lang="en-US" dirty="0"/>
              <a:t>Memory Address L</a:t>
            </a:r>
            <a:r>
              <a:rPr lang="en-US" dirty="0" smtClean="0"/>
              <a:t>SB</a:t>
            </a:r>
            <a:endParaRPr lang="en-US" dirty="0"/>
          </a:p>
        </p:txBody>
      </p:sp>
      <p:sp>
        <p:nvSpPr>
          <p:cNvPr id="45" name="TextBox 44"/>
          <p:cNvSpPr txBox="1"/>
          <p:nvPr/>
        </p:nvSpPr>
        <p:spPr>
          <a:xfrm>
            <a:off x="1678212" y="2648074"/>
            <a:ext cx="2480231" cy="369332"/>
          </a:xfrm>
          <a:prstGeom prst="rect">
            <a:avLst/>
          </a:prstGeom>
          <a:noFill/>
        </p:spPr>
        <p:txBody>
          <a:bodyPr wrap="none" rtlCol="0">
            <a:spAutoFit/>
          </a:bodyPr>
          <a:lstStyle/>
          <a:p>
            <a:r>
              <a:rPr lang="en-US" dirty="0" smtClean="0"/>
              <a:t>Memory Address MSB</a:t>
            </a:r>
            <a:endParaRPr lang="en-US" dirty="0"/>
          </a:p>
        </p:txBody>
      </p:sp>
      <p:cxnSp>
        <p:nvCxnSpPr>
          <p:cNvPr id="48" name="Straight Arrow Connector 47"/>
          <p:cNvCxnSpPr/>
          <p:nvPr/>
        </p:nvCxnSpPr>
        <p:spPr>
          <a:xfrm flipV="1">
            <a:off x="2459413" y="1642758"/>
            <a:ext cx="0" cy="86870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091929" y="1655710"/>
            <a:ext cx="2621230" cy="369332"/>
          </a:xfrm>
          <a:prstGeom prst="rect">
            <a:avLst/>
          </a:prstGeom>
          <a:noFill/>
        </p:spPr>
        <p:txBody>
          <a:bodyPr wrap="none" rtlCol="0">
            <a:spAutoFit/>
          </a:bodyPr>
          <a:lstStyle/>
          <a:p>
            <a:r>
              <a:rPr lang="en-US" dirty="0"/>
              <a:t>Data to be written  </a:t>
            </a:r>
            <a:r>
              <a:rPr lang="en-US" dirty="0" smtClean="0"/>
              <a:t>LSB</a:t>
            </a:r>
            <a:endParaRPr lang="en-US" dirty="0"/>
          </a:p>
        </p:txBody>
      </p:sp>
      <p:sp>
        <p:nvSpPr>
          <p:cNvPr id="58" name="TextBox 57"/>
          <p:cNvSpPr txBox="1"/>
          <p:nvPr/>
        </p:nvSpPr>
        <p:spPr>
          <a:xfrm>
            <a:off x="3734578" y="1941075"/>
            <a:ext cx="2621230" cy="369332"/>
          </a:xfrm>
          <a:prstGeom prst="rect">
            <a:avLst/>
          </a:prstGeom>
          <a:noFill/>
        </p:spPr>
        <p:txBody>
          <a:bodyPr wrap="none" rtlCol="0">
            <a:spAutoFit/>
          </a:bodyPr>
          <a:lstStyle/>
          <a:p>
            <a:r>
              <a:rPr lang="en-US" dirty="0" smtClean="0"/>
              <a:t>Data to be written  MSB</a:t>
            </a:r>
            <a:endParaRPr lang="en-US" dirty="0"/>
          </a:p>
        </p:txBody>
      </p:sp>
      <p:cxnSp>
        <p:nvCxnSpPr>
          <p:cNvPr id="60" name="Straight Connector 59"/>
          <p:cNvCxnSpPr/>
          <p:nvPr/>
        </p:nvCxnSpPr>
        <p:spPr>
          <a:xfrm>
            <a:off x="2454319" y="4472754"/>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1023922" y="4235681"/>
            <a:ext cx="0" cy="5461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023922" y="4781827"/>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2454307" y="4233930"/>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3129233" y="4287558"/>
            <a:ext cx="1826141" cy="369332"/>
          </a:xfrm>
          <a:prstGeom prst="rect">
            <a:avLst/>
          </a:prstGeom>
          <a:noFill/>
        </p:spPr>
        <p:txBody>
          <a:bodyPr wrap="none" rtlCol="0">
            <a:spAutoFit/>
          </a:bodyPr>
          <a:lstStyle/>
          <a:p>
            <a:r>
              <a:rPr lang="en-US" dirty="0"/>
              <a:t>Data </a:t>
            </a:r>
            <a:r>
              <a:rPr lang="en-US" dirty="0" smtClean="0"/>
              <a:t>read  MSB</a:t>
            </a:r>
            <a:endParaRPr lang="en-US" dirty="0"/>
          </a:p>
        </p:txBody>
      </p:sp>
      <p:sp>
        <p:nvSpPr>
          <p:cNvPr id="65" name="TextBox 64"/>
          <p:cNvSpPr txBox="1"/>
          <p:nvPr/>
        </p:nvSpPr>
        <p:spPr>
          <a:xfrm>
            <a:off x="1746482" y="4572923"/>
            <a:ext cx="1826141" cy="369332"/>
          </a:xfrm>
          <a:prstGeom prst="rect">
            <a:avLst/>
          </a:prstGeom>
          <a:noFill/>
        </p:spPr>
        <p:txBody>
          <a:bodyPr wrap="none" rtlCol="0">
            <a:spAutoFit/>
          </a:bodyPr>
          <a:lstStyle/>
          <a:p>
            <a:r>
              <a:rPr lang="en-US" dirty="0" smtClean="0"/>
              <a:t>Data read  LSB</a:t>
            </a:r>
            <a:endParaRPr lang="en-US" dirty="0"/>
          </a:p>
        </p:txBody>
      </p:sp>
    </p:spTree>
    <p:extLst>
      <p:ext uri="{BB962C8B-B14F-4D97-AF65-F5344CB8AC3E}">
        <p14:creationId xmlns:p14="http://schemas.microsoft.com/office/powerpoint/2010/main" val="99849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3  --  Set Up and Down Spin Ramps</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sets spin ramps for the original algorithm as follows:</a:t>
            </a:r>
          </a:p>
          <a:p>
            <a:pPr lvl="1">
              <a:spcBef>
                <a:spcPts val="0"/>
              </a:spcBef>
            </a:pPr>
            <a:r>
              <a:rPr lang="en-US" sz="1600" dirty="0" smtClean="0"/>
              <a:t> Data byte_0: </a:t>
            </a:r>
            <a:r>
              <a:rPr lang="en-US" sz="1600" dirty="0"/>
              <a:t>CW_SpinUpRamp_0</a:t>
            </a:r>
            <a:r>
              <a:rPr lang="en-US" sz="1600" dirty="0" smtClean="0"/>
              <a:t>  </a:t>
            </a:r>
          </a:p>
          <a:p>
            <a:pPr lvl="1">
              <a:spcBef>
                <a:spcPts val="0"/>
              </a:spcBef>
            </a:pPr>
            <a:r>
              <a:rPr lang="en-US" sz="1600" dirty="0"/>
              <a:t> </a:t>
            </a:r>
            <a:r>
              <a:rPr lang="en-US" sz="1600" dirty="0" smtClean="0"/>
              <a:t>Data byte_1: </a:t>
            </a:r>
            <a:r>
              <a:rPr lang="en-US" sz="1600" dirty="0"/>
              <a:t>CCW_SpinUpRamp_0</a:t>
            </a:r>
            <a:r>
              <a:rPr lang="en-US" sz="1600" dirty="0" smtClean="0"/>
              <a:t> </a:t>
            </a:r>
          </a:p>
          <a:p>
            <a:pPr lvl="1">
              <a:spcBef>
                <a:spcPts val="0"/>
              </a:spcBef>
            </a:pPr>
            <a:r>
              <a:rPr lang="en-US" sz="1600" dirty="0"/>
              <a:t> Data </a:t>
            </a:r>
            <a:r>
              <a:rPr lang="en-US" sz="1600" dirty="0" smtClean="0"/>
              <a:t>byte_2: </a:t>
            </a:r>
            <a:r>
              <a:rPr lang="en-US" sz="1600" dirty="0"/>
              <a:t>CW_SpinDownRamp_0</a:t>
            </a:r>
            <a:r>
              <a:rPr lang="en-US" sz="1600" dirty="0" smtClean="0"/>
              <a:t>    </a:t>
            </a:r>
            <a:endParaRPr lang="en-US" sz="1600" dirty="0"/>
          </a:p>
          <a:p>
            <a:pPr lvl="1">
              <a:spcBef>
                <a:spcPts val="0"/>
              </a:spcBef>
            </a:pPr>
            <a:r>
              <a:rPr lang="en-US" sz="1600" dirty="0"/>
              <a:t> Data </a:t>
            </a:r>
            <a:r>
              <a:rPr lang="en-US" sz="1600" dirty="0" smtClean="0"/>
              <a:t>byte_3: </a:t>
            </a:r>
            <a:r>
              <a:rPr lang="en-US" sz="1600" dirty="0"/>
              <a:t>CCW_SpinDownRamp_0</a:t>
            </a:r>
            <a:r>
              <a:rPr lang="en-US" sz="1600" dirty="0" smtClean="0"/>
              <a:t>     </a:t>
            </a:r>
            <a:endParaRPr lang="en-US" sz="1600" dirty="0"/>
          </a:p>
          <a:p>
            <a:pPr lvl="1">
              <a:spcBef>
                <a:spcPts val="0"/>
              </a:spcBef>
            </a:pPr>
            <a:r>
              <a:rPr lang="en-US" sz="1600" dirty="0"/>
              <a:t> Data </a:t>
            </a:r>
            <a:r>
              <a:rPr lang="en-US" sz="1600" dirty="0" smtClean="0"/>
              <a:t>byte_4: </a:t>
            </a:r>
            <a:r>
              <a:rPr lang="en-US" sz="1600" dirty="0"/>
              <a:t>CW_SpinUpRamp_1</a:t>
            </a:r>
            <a:r>
              <a:rPr lang="en-US" sz="1600" dirty="0" smtClean="0"/>
              <a:t>    </a:t>
            </a:r>
            <a:endParaRPr lang="en-US" sz="1600" dirty="0"/>
          </a:p>
          <a:p>
            <a:pPr lvl="1">
              <a:spcBef>
                <a:spcPts val="0"/>
              </a:spcBef>
            </a:pPr>
            <a:r>
              <a:rPr lang="en-US" sz="1600" dirty="0"/>
              <a:t> Data </a:t>
            </a:r>
            <a:r>
              <a:rPr lang="en-US" sz="1600" dirty="0" smtClean="0"/>
              <a:t>byte_5: CCW_SpinUpRamp_1   </a:t>
            </a:r>
            <a:endParaRPr lang="en-US" sz="1600" dirty="0"/>
          </a:p>
          <a:p>
            <a:pPr lvl="1">
              <a:spcBef>
                <a:spcPts val="0"/>
              </a:spcBef>
            </a:pPr>
            <a:r>
              <a:rPr lang="en-US" sz="1600" dirty="0"/>
              <a:t> Data </a:t>
            </a:r>
            <a:r>
              <a:rPr lang="en-US" sz="1600" dirty="0" smtClean="0"/>
              <a:t>byte_6: </a:t>
            </a:r>
            <a:r>
              <a:rPr lang="en-US" sz="1600" dirty="0"/>
              <a:t>CW_SpinDownRamp_1</a:t>
            </a:r>
            <a:r>
              <a:rPr lang="en-US" sz="1600" dirty="0" smtClean="0"/>
              <a:t>    </a:t>
            </a:r>
            <a:endParaRPr lang="en-US" sz="1600" dirty="0"/>
          </a:p>
          <a:p>
            <a:pPr lvl="1">
              <a:spcBef>
                <a:spcPts val="0"/>
              </a:spcBef>
            </a:pPr>
            <a:r>
              <a:rPr lang="en-US" sz="1600" dirty="0"/>
              <a:t> Data </a:t>
            </a:r>
            <a:r>
              <a:rPr lang="en-US" sz="1600" dirty="0" smtClean="0"/>
              <a:t>byte_7: </a:t>
            </a:r>
            <a:r>
              <a:rPr lang="en-US" sz="1600" dirty="0"/>
              <a:t>CCW_SpinDownRamp_1</a:t>
            </a:r>
            <a:r>
              <a:rPr lang="en-US" sz="1600" dirty="0" smtClean="0"/>
              <a:t>   </a:t>
            </a:r>
          </a:p>
          <a:p>
            <a:r>
              <a:rPr lang="en-US" dirty="0" smtClean="0"/>
              <a:t>Takes integer values between 0 and 254</a:t>
            </a:r>
          </a:p>
          <a:p>
            <a:pPr lvl="1"/>
            <a:r>
              <a:rPr lang="en-US" sz="1600" dirty="0" smtClean="0"/>
              <a:t>The</a:t>
            </a:r>
            <a:r>
              <a:rPr lang="en-US" dirty="0" smtClean="0"/>
              <a:t> number specifies the number of times the spin step size is repeated before it is incremented by one</a:t>
            </a:r>
          </a:p>
          <a:p>
            <a:pPr lvl="1"/>
            <a:r>
              <a:rPr lang="en-US" dirty="0" smtClean="0"/>
              <a:t>The spin step size starts at ‘1’ and is incremented until it reaches the cruise step size</a:t>
            </a:r>
          </a:p>
          <a:p>
            <a:r>
              <a:rPr lang="en-US" dirty="0" smtClean="0"/>
              <a:t>On power up all values default to 12</a:t>
            </a:r>
          </a:p>
          <a:p>
            <a:r>
              <a:rPr lang="en-US" dirty="0" smtClean="0"/>
              <a:t>Once set, the values remain after execution of Command 26 until they are changed by Command 3</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a:t>
            </a:fld>
            <a:endParaRPr lang="en-US" altLang="en-US" dirty="0"/>
          </a:p>
        </p:txBody>
      </p:sp>
    </p:spTree>
    <p:extLst>
      <p:ext uri="{BB962C8B-B14F-4D97-AF65-F5344CB8AC3E}">
        <p14:creationId xmlns:p14="http://schemas.microsoft.com/office/powerpoint/2010/main" val="3996587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66 </a:t>
            </a:r>
            <a:r>
              <a:rPr lang="en-US" sz="2600" dirty="0"/>
              <a:t>-- Short CAN </a:t>
            </a:r>
            <a:r>
              <a:rPr lang="en-US" sz="2600" dirty="0" smtClean="0"/>
              <a:t>Information </a:t>
            </a:r>
            <a:r>
              <a:rPr lang="en-US" sz="2600" dirty="0"/>
              <a:t>Dump</a:t>
            </a:r>
          </a:p>
        </p:txBody>
      </p:sp>
      <p:sp>
        <p:nvSpPr>
          <p:cNvPr id="3" name="Content Placeholder 2"/>
          <p:cNvSpPr>
            <a:spLocks noGrp="1"/>
          </p:cNvSpPr>
          <p:nvPr>
            <p:ph idx="1"/>
          </p:nvPr>
        </p:nvSpPr>
        <p:spPr>
          <a:xfrm>
            <a:off x="339150" y="897096"/>
            <a:ext cx="8482542" cy="5229067"/>
          </a:xfrm>
        </p:spPr>
        <p:txBody>
          <a:bodyPr/>
          <a:lstStyle/>
          <a:p>
            <a:r>
              <a:rPr lang="en-US" dirty="0" smtClean="0"/>
              <a:t>Command 66 is sent with no data bytes</a:t>
            </a:r>
          </a:p>
          <a:p>
            <a:r>
              <a:rPr lang="en-US" dirty="0" smtClean="0"/>
              <a:t>It returns a single CAN message with the contents of registers CAN_MCR and CAN_ESR as follows:</a:t>
            </a:r>
          </a:p>
          <a:p>
            <a:pPr marL="0" indent="0">
              <a:buNone/>
            </a:pPr>
            <a:r>
              <a:rPr lang="en-US" dirty="0" smtClean="0"/>
              <a:t>      RR  RR  XX  </a:t>
            </a:r>
            <a:r>
              <a:rPr lang="en-US" dirty="0" err="1" smtClean="0"/>
              <a:t>XX</a:t>
            </a:r>
            <a:r>
              <a:rPr lang="en-US" dirty="0" smtClean="0"/>
              <a:t>   YY  RR  YY  </a:t>
            </a:r>
            <a:r>
              <a:rPr lang="en-US" dirty="0" err="1" smtClean="0"/>
              <a:t>YY</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sz="800" dirty="0"/>
          </a:p>
          <a:p>
            <a:pPr marL="0" indent="0">
              <a:buNone/>
            </a:pPr>
            <a:endParaRPr lang="en-US" dirty="0" smtClean="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a:xfrm>
            <a:off x="5149850" y="6599505"/>
            <a:ext cx="3994150" cy="238125"/>
          </a:xfrm>
        </p:spPr>
        <p:txBody>
          <a:bodyPr/>
          <a:lstStyle/>
          <a:p>
            <a:pPr>
              <a:defRPr/>
            </a:pPr>
            <a:r>
              <a:rPr lang="en-US" altLang="en-US" dirty="0" smtClean="0"/>
              <a:t>Slide </a:t>
            </a:r>
            <a:fld id="{9D20C49D-BDF3-487B-9E39-BEBFD40AFF72}" type="slidenum">
              <a:rPr lang="en-US" altLang="en-US" smtClean="0"/>
              <a:pPr>
                <a:defRPr/>
              </a:pPr>
              <a:t>50</a:t>
            </a:fld>
            <a:endParaRPr lang="en-US" altLang="en-US" dirty="0"/>
          </a:p>
        </p:txBody>
      </p:sp>
      <p:cxnSp>
        <p:nvCxnSpPr>
          <p:cNvPr id="9" name="Straight Connector 8"/>
          <p:cNvCxnSpPr/>
          <p:nvPr/>
        </p:nvCxnSpPr>
        <p:spPr>
          <a:xfrm>
            <a:off x="4520349" y="2496226"/>
            <a:ext cx="59698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033315" y="2223153"/>
            <a:ext cx="0" cy="5461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033315" y="2769299"/>
            <a:ext cx="60887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4520349" y="2234354"/>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38162" y="4653280"/>
            <a:ext cx="45987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1638162" y="2471349"/>
            <a:ext cx="0" cy="218193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5863707" y="2458720"/>
            <a:ext cx="0" cy="1320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069013" y="2248342"/>
            <a:ext cx="0" cy="105317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968111" y="2400272"/>
            <a:ext cx="1459054" cy="307777"/>
          </a:xfrm>
          <a:prstGeom prst="rect">
            <a:avLst/>
          </a:prstGeom>
          <a:noFill/>
        </p:spPr>
        <p:txBody>
          <a:bodyPr wrap="none" rtlCol="0">
            <a:spAutoFit/>
          </a:bodyPr>
          <a:lstStyle/>
          <a:p>
            <a:r>
              <a:rPr lang="en-US" sz="1400" dirty="0" smtClean="0"/>
              <a:t>Bit 7   Reserved</a:t>
            </a:r>
            <a:endParaRPr lang="en-US" sz="1400" dirty="0"/>
          </a:p>
        </p:txBody>
      </p:sp>
      <p:sp>
        <p:nvSpPr>
          <p:cNvPr id="30" name="TextBox 29"/>
          <p:cNvSpPr txBox="1"/>
          <p:nvPr/>
        </p:nvSpPr>
        <p:spPr>
          <a:xfrm>
            <a:off x="4664918" y="2571277"/>
            <a:ext cx="646331" cy="369332"/>
          </a:xfrm>
          <a:prstGeom prst="rect">
            <a:avLst/>
          </a:prstGeom>
          <a:noFill/>
        </p:spPr>
        <p:txBody>
          <a:bodyPr wrap="none" rtlCol="0">
            <a:spAutoFit/>
          </a:bodyPr>
          <a:lstStyle/>
          <a:p>
            <a:r>
              <a:rPr lang="en-US" dirty="0" smtClean="0"/>
              <a:t>TEC</a:t>
            </a:r>
            <a:endParaRPr lang="en-US" dirty="0"/>
          </a:p>
        </p:txBody>
      </p:sp>
      <p:sp>
        <p:nvSpPr>
          <p:cNvPr id="31" name="TextBox 30"/>
          <p:cNvSpPr txBox="1"/>
          <p:nvPr/>
        </p:nvSpPr>
        <p:spPr>
          <a:xfrm>
            <a:off x="5127489" y="2312276"/>
            <a:ext cx="671979" cy="369332"/>
          </a:xfrm>
          <a:prstGeom prst="rect">
            <a:avLst/>
          </a:prstGeom>
          <a:noFill/>
        </p:spPr>
        <p:txBody>
          <a:bodyPr wrap="none" rtlCol="0">
            <a:spAutoFit/>
          </a:bodyPr>
          <a:lstStyle/>
          <a:p>
            <a:r>
              <a:rPr lang="en-US" dirty="0" smtClean="0"/>
              <a:t>REC</a:t>
            </a:r>
            <a:endParaRPr lang="en-US" dirty="0"/>
          </a:p>
        </p:txBody>
      </p:sp>
      <p:cxnSp>
        <p:nvCxnSpPr>
          <p:cNvPr id="32" name="Straight Connector 31"/>
          <p:cNvCxnSpPr/>
          <p:nvPr/>
        </p:nvCxnSpPr>
        <p:spPr>
          <a:xfrm>
            <a:off x="3544814" y="3006549"/>
            <a:ext cx="61061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3544814" y="2267986"/>
            <a:ext cx="0" cy="7315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165536" y="2857706"/>
            <a:ext cx="1172116" cy="369332"/>
          </a:xfrm>
          <a:prstGeom prst="rect">
            <a:avLst/>
          </a:prstGeom>
          <a:noFill/>
        </p:spPr>
        <p:txBody>
          <a:bodyPr wrap="none" rtlCol="0">
            <a:spAutoFit/>
          </a:bodyPr>
          <a:lstStyle/>
          <a:p>
            <a:r>
              <a:rPr lang="en-US" dirty="0" smtClean="0"/>
              <a:t>Reserved</a:t>
            </a:r>
            <a:endParaRPr lang="en-US" dirty="0"/>
          </a:p>
        </p:txBody>
      </p:sp>
      <p:sp>
        <p:nvSpPr>
          <p:cNvPr id="39" name="TextBox 38"/>
          <p:cNvSpPr txBox="1"/>
          <p:nvPr/>
        </p:nvSpPr>
        <p:spPr>
          <a:xfrm>
            <a:off x="5968111" y="2633757"/>
            <a:ext cx="2443298" cy="307777"/>
          </a:xfrm>
          <a:prstGeom prst="rect">
            <a:avLst/>
          </a:prstGeom>
          <a:noFill/>
        </p:spPr>
        <p:txBody>
          <a:bodyPr wrap="none" rtlCol="0">
            <a:spAutoFit/>
          </a:bodyPr>
          <a:lstStyle/>
          <a:p>
            <a:r>
              <a:rPr lang="en-US" sz="1400" dirty="0" smtClean="0"/>
              <a:t>Bit 6:4   LEC Last error code</a:t>
            </a:r>
            <a:endParaRPr lang="en-US" sz="1400" dirty="0"/>
          </a:p>
        </p:txBody>
      </p:sp>
      <p:sp>
        <p:nvSpPr>
          <p:cNvPr id="40" name="TextBox 39"/>
          <p:cNvSpPr txBox="1"/>
          <p:nvPr/>
        </p:nvSpPr>
        <p:spPr>
          <a:xfrm>
            <a:off x="5970095" y="2867242"/>
            <a:ext cx="1409360" cy="307777"/>
          </a:xfrm>
          <a:prstGeom prst="rect">
            <a:avLst/>
          </a:prstGeom>
          <a:noFill/>
        </p:spPr>
        <p:txBody>
          <a:bodyPr wrap="none" rtlCol="0">
            <a:spAutoFit/>
          </a:bodyPr>
          <a:lstStyle/>
          <a:p>
            <a:r>
              <a:rPr lang="en-US" sz="1400" dirty="0" smtClean="0"/>
              <a:t>Bit 3  Reserved</a:t>
            </a:r>
            <a:endParaRPr lang="en-US" sz="1400" dirty="0"/>
          </a:p>
        </p:txBody>
      </p:sp>
      <p:sp>
        <p:nvSpPr>
          <p:cNvPr id="44" name="TextBox 43"/>
          <p:cNvSpPr txBox="1"/>
          <p:nvPr/>
        </p:nvSpPr>
        <p:spPr>
          <a:xfrm>
            <a:off x="5968111" y="3121778"/>
            <a:ext cx="2212401" cy="307777"/>
          </a:xfrm>
          <a:prstGeom prst="rect">
            <a:avLst/>
          </a:prstGeom>
          <a:noFill/>
        </p:spPr>
        <p:txBody>
          <a:bodyPr wrap="none" rtlCol="0">
            <a:spAutoFit/>
          </a:bodyPr>
          <a:lstStyle/>
          <a:p>
            <a:r>
              <a:rPr lang="en-US" sz="1400" dirty="0" smtClean="0"/>
              <a:t>Bit 2  BOFF  Bus Off Flag</a:t>
            </a:r>
            <a:endParaRPr lang="en-US" sz="1400" dirty="0"/>
          </a:p>
        </p:txBody>
      </p:sp>
      <p:sp>
        <p:nvSpPr>
          <p:cNvPr id="46" name="TextBox 45"/>
          <p:cNvSpPr txBox="1"/>
          <p:nvPr/>
        </p:nvSpPr>
        <p:spPr>
          <a:xfrm>
            <a:off x="5973909" y="3363253"/>
            <a:ext cx="2685351" cy="307777"/>
          </a:xfrm>
          <a:prstGeom prst="rect">
            <a:avLst/>
          </a:prstGeom>
          <a:noFill/>
        </p:spPr>
        <p:txBody>
          <a:bodyPr wrap="none" rtlCol="0">
            <a:spAutoFit/>
          </a:bodyPr>
          <a:lstStyle/>
          <a:p>
            <a:r>
              <a:rPr lang="en-US" sz="1400" dirty="0" smtClean="0"/>
              <a:t>Bit 1  EPVF  Error Passive Flag</a:t>
            </a:r>
            <a:endParaRPr lang="en-US" sz="1400" dirty="0"/>
          </a:p>
        </p:txBody>
      </p:sp>
      <p:sp>
        <p:nvSpPr>
          <p:cNvPr id="47" name="TextBox 46"/>
          <p:cNvSpPr txBox="1"/>
          <p:nvPr/>
        </p:nvSpPr>
        <p:spPr>
          <a:xfrm>
            <a:off x="5967005" y="3609315"/>
            <a:ext cx="2786084" cy="307777"/>
          </a:xfrm>
          <a:prstGeom prst="rect">
            <a:avLst/>
          </a:prstGeom>
          <a:noFill/>
        </p:spPr>
        <p:txBody>
          <a:bodyPr wrap="none" rtlCol="0">
            <a:spAutoFit/>
          </a:bodyPr>
          <a:lstStyle/>
          <a:p>
            <a:r>
              <a:rPr lang="en-US" sz="1400" dirty="0" smtClean="0"/>
              <a:t>Bit 0  EWGF  Error Warning Flag</a:t>
            </a:r>
            <a:endParaRPr lang="en-US" sz="1400" dirty="0"/>
          </a:p>
        </p:txBody>
      </p:sp>
      <p:cxnSp>
        <p:nvCxnSpPr>
          <p:cNvPr id="49" name="Straight Connector 48"/>
          <p:cNvCxnSpPr/>
          <p:nvPr/>
        </p:nvCxnSpPr>
        <p:spPr>
          <a:xfrm flipV="1">
            <a:off x="5863707" y="2312276"/>
            <a:ext cx="217053" cy="14644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5859206" y="3776192"/>
            <a:ext cx="203729" cy="1649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68680" y="2440341"/>
            <a:ext cx="17049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2544942" y="2303592"/>
            <a:ext cx="217053" cy="14644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659871" y="2285133"/>
            <a:ext cx="203729" cy="1649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069013" y="3301024"/>
            <a:ext cx="273553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flipV="1">
            <a:off x="2148728" y="3447958"/>
            <a:ext cx="6661" cy="21816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2148728" y="3301512"/>
            <a:ext cx="217053" cy="14644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2155389" y="5630058"/>
            <a:ext cx="203729" cy="1649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2303458" y="3396973"/>
            <a:ext cx="2471639" cy="307777"/>
          </a:xfrm>
          <a:prstGeom prst="rect">
            <a:avLst/>
          </a:prstGeom>
          <a:noFill/>
        </p:spPr>
        <p:txBody>
          <a:bodyPr wrap="none" rtlCol="0">
            <a:spAutoFit/>
          </a:bodyPr>
          <a:lstStyle/>
          <a:p>
            <a:r>
              <a:rPr lang="en-US" sz="1400" dirty="0" smtClean="0"/>
              <a:t>Bit 11   RX --  State of Rx pin</a:t>
            </a:r>
            <a:endParaRPr lang="en-US" sz="1400" dirty="0"/>
          </a:p>
        </p:txBody>
      </p:sp>
      <p:sp>
        <p:nvSpPr>
          <p:cNvPr id="78" name="TextBox 77"/>
          <p:cNvSpPr txBox="1"/>
          <p:nvPr/>
        </p:nvSpPr>
        <p:spPr>
          <a:xfrm>
            <a:off x="2303458" y="3630458"/>
            <a:ext cx="2951385" cy="307777"/>
          </a:xfrm>
          <a:prstGeom prst="rect">
            <a:avLst/>
          </a:prstGeom>
          <a:noFill/>
        </p:spPr>
        <p:txBody>
          <a:bodyPr wrap="none" rtlCol="0">
            <a:spAutoFit/>
          </a:bodyPr>
          <a:lstStyle/>
          <a:p>
            <a:r>
              <a:rPr lang="en-US" sz="1400" dirty="0" smtClean="0"/>
              <a:t>Bit 10   SAMP – Last Sample Point</a:t>
            </a:r>
            <a:endParaRPr lang="en-US" sz="1400" dirty="0"/>
          </a:p>
        </p:txBody>
      </p:sp>
      <p:sp>
        <p:nvSpPr>
          <p:cNvPr id="79" name="TextBox 78"/>
          <p:cNvSpPr txBox="1"/>
          <p:nvPr/>
        </p:nvSpPr>
        <p:spPr>
          <a:xfrm>
            <a:off x="2305442" y="3863943"/>
            <a:ext cx="2584362" cy="307777"/>
          </a:xfrm>
          <a:prstGeom prst="rect">
            <a:avLst/>
          </a:prstGeom>
          <a:noFill/>
        </p:spPr>
        <p:txBody>
          <a:bodyPr wrap="none" rtlCol="0">
            <a:spAutoFit/>
          </a:bodyPr>
          <a:lstStyle/>
          <a:p>
            <a:r>
              <a:rPr lang="en-US" sz="1400" dirty="0" smtClean="0"/>
              <a:t>Bit 9  RXM – In Receive Mode</a:t>
            </a:r>
            <a:endParaRPr lang="en-US" sz="1400" dirty="0"/>
          </a:p>
        </p:txBody>
      </p:sp>
      <p:sp>
        <p:nvSpPr>
          <p:cNvPr id="80" name="TextBox 79"/>
          <p:cNvSpPr txBox="1"/>
          <p:nvPr/>
        </p:nvSpPr>
        <p:spPr>
          <a:xfrm>
            <a:off x="2303458" y="4118479"/>
            <a:ext cx="2598404" cy="307777"/>
          </a:xfrm>
          <a:prstGeom prst="rect">
            <a:avLst/>
          </a:prstGeom>
          <a:noFill/>
        </p:spPr>
        <p:txBody>
          <a:bodyPr wrap="none" rtlCol="0">
            <a:spAutoFit/>
          </a:bodyPr>
          <a:lstStyle/>
          <a:p>
            <a:r>
              <a:rPr lang="en-US" sz="1400" dirty="0" smtClean="0"/>
              <a:t>Bit 8  TXM – In Transmit Mode</a:t>
            </a:r>
            <a:endParaRPr lang="en-US" sz="1400" dirty="0"/>
          </a:p>
        </p:txBody>
      </p:sp>
      <p:sp>
        <p:nvSpPr>
          <p:cNvPr id="81" name="TextBox 80"/>
          <p:cNvSpPr txBox="1"/>
          <p:nvPr/>
        </p:nvSpPr>
        <p:spPr>
          <a:xfrm>
            <a:off x="2309256" y="4359954"/>
            <a:ext cx="3630866" cy="307777"/>
          </a:xfrm>
          <a:prstGeom prst="rect">
            <a:avLst/>
          </a:prstGeom>
          <a:noFill/>
        </p:spPr>
        <p:txBody>
          <a:bodyPr wrap="none" rtlCol="0">
            <a:spAutoFit/>
          </a:bodyPr>
          <a:lstStyle/>
          <a:p>
            <a:r>
              <a:rPr lang="en-US" sz="1400" dirty="0" smtClean="0"/>
              <a:t>Bit 4  SLAKI – Sleep Acknowledge Interrupt</a:t>
            </a:r>
            <a:endParaRPr lang="en-US" sz="1400" dirty="0"/>
          </a:p>
        </p:txBody>
      </p:sp>
      <p:sp>
        <p:nvSpPr>
          <p:cNvPr id="82" name="TextBox 81"/>
          <p:cNvSpPr txBox="1"/>
          <p:nvPr/>
        </p:nvSpPr>
        <p:spPr>
          <a:xfrm>
            <a:off x="2302352" y="4606016"/>
            <a:ext cx="2726772" cy="523220"/>
          </a:xfrm>
          <a:prstGeom prst="rect">
            <a:avLst/>
          </a:prstGeom>
          <a:noFill/>
        </p:spPr>
        <p:txBody>
          <a:bodyPr wrap="none" rtlCol="0">
            <a:spAutoFit/>
          </a:bodyPr>
          <a:lstStyle/>
          <a:p>
            <a:r>
              <a:rPr lang="en-US" sz="1400" dirty="0" smtClean="0"/>
              <a:t>Bit 3   WKUI – Wakeup Interrupt</a:t>
            </a:r>
            <a:br>
              <a:rPr lang="en-US" sz="1400" dirty="0" smtClean="0"/>
            </a:br>
            <a:endParaRPr lang="en-US" sz="1400" dirty="0"/>
          </a:p>
        </p:txBody>
      </p:sp>
      <p:sp>
        <p:nvSpPr>
          <p:cNvPr id="83" name="TextBox 82"/>
          <p:cNvSpPr txBox="1"/>
          <p:nvPr/>
        </p:nvSpPr>
        <p:spPr>
          <a:xfrm>
            <a:off x="2310362" y="4854823"/>
            <a:ext cx="2433680" cy="307777"/>
          </a:xfrm>
          <a:prstGeom prst="rect">
            <a:avLst/>
          </a:prstGeom>
          <a:noFill/>
        </p:spPr>
        <p:txBody>
          <a:bodyPr wrap="none" rtlCol="0">
            <a:spAutoFit/>
          </a:bodyPr>
          <a:lstStyle/>
          <a:p>
            <a:r>
              <a:rPr lang="en-US" sz="1400" dirty="0" smtClean="0"/>
              <a:t>Bit 2   ERRI – Error Interrupt</a:t>
            </a:r>
            <a:endParaRPr lang="en-US" sz="1400" dirty="0"/>
          </a:p>
        </p:txBody>
      </p:sp>
      <p:sp>
        <p:nvSpPr>
          <p:cNvPr id="84" name="TextBox 83"/>
          <p:cNvSpPr txBox="1"/>
          <p:nvPr/>
        </p:nvSpPr>
        <p:spPr>
          <a:xfrm>
            <a:off x="2310362" y="5088308"/>
            <a:ext cx="2915926" cy="307777"/>
          </a:xfrm>
          <a:prstGeom prst="rect">
            <a:avLst/>
          </a:prstGeom>
          <a:noFill/>
        </p:spPr>
        <p:txBody>
          <a:bodyPr wrap="none" rtlCol="0">
            <a:spAutoFit/>
          </a:bodyPr>
          <a:lstStyle/>
          <a:p>
            <a:r>
              <a:rPr lang="en-US" sz="1400" dirty="0" smtClean="0"/>
              <a:t>Bit 1   SLAK – Sleep Acknowledge</a:t>
            </a:r>
            <a:endParaRPr lang="en-US" sz="1400" dirty="0"/>
          </a:p>
        </p:txBody>
      </p:sp>
      <p:sp>
        <p:nvSpPr>
          <p:cNvPr id="85" name="TextBox 84"/>
          <p:cNvSpPr txBox="1"/>
          <p:nvPr/>
        </p:nvSpPr>
        <p:spPr>
          <a:xfrm>
            <a:off x="2296663" y="5308996"/>
            <a:ext cx="5843010" cy="307777"/>
          </a:xfrm>
          <a:prstGeom prst="rect">
            <a:avLst/>
          </a:prstGeom>
          <a:noFill/>
        </p:spPr>
        <p:txBody>
          <a:bodyPr wrap="none" rtlCol="0">
            <a:spAutoFit/>
          </a:bodyPr>
          <a:lstStyle/>
          <a:p>
            <a:r>
              <a:rPr lang="en-US" sz="1400" dirty="0" smtClean="0"/>
              <a:t>Bit 0   INAK – Initialization Acknowledge   (CAN is in initialization mode)</a:t>
            </a:r>
            <a:endParaRPr lang="en-US" sz="1400" dirty="0"/>
          </a:p>
        </p:txBody>
      </p:sp>
      <p:sp>
        <p:nvSpPr>
          <p:cNvPr id="93" name="TextBox 92"/>
          <p:cNvSpPr txBox="1"/>
          <p:nvPr/>
        </p:nvSpPr>
        <p:spPr>
          <a:xfrm>
            <a:off x="2296663" y="5542481"/>
            <a:ext cx="2223686" cy="307777"/>
          </a:xfrm>
          <a:prstGeom prst="rect">
            <a:avLst/>
          </a:prstGeom>
          <a:noFill/>
        </p:spPr>
        <p:txBody>
          <a:bodyPr wrap="none" rtlCol="0">
            <a:spAutoFit/>
          </a:bodyPr>
          <a:lstStyle/>
          <a:p>
            <a:r>
              <a:rPr lang="en-US" sz="1400" dirty="0" smtClean="0"/>
              <a:t>All other bits are reserved</a:t>
            </a:r>
            <a:endParaRPr lang="en-US" sz="1400" dirty="0"/>
          </a:p>
        </p:txBody>
      </p:sp>
    </p:spTree>
    <p:extLst>
      <p:ext uri="{BB962C8B-B14F-4D97-AF65-F5344CB8AC3E}">
        <p14:creationId xmlns:p14="http://schemas.microsoft.com/office/powerpoint/2010/main" val="497087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70 --  Stop Motor or Fiducial Operation</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70 is sent with no data bytes</a:t>
            </a:r>
          </a:p>
          <a:p>
            <a:endParaRPr lang="en-US" dirty="0" smtClean="0"/>
          </a:p>
          <a:p>
            <a:r>
              <a:rPr lang="en-US" dirty="0" smtClean="0"/>
              <a:t>Any motor or fiducial operation will be stopped</a:t>
            </a:r>
          </a:p>
          <a:p>
            <a:endParaRPr lang="en-US" dirty="0"/>
          </a:p>
          <a:p>
            <a:r>
              <a:rPr lang="en-US" dirty="0" smtClean="0"/>
              <a:t>Motor currents set to zero</a:t>
            </a:r>
          </a:p>
          <a:p>
            <a:endParaRPr lang="en-US" dirty="0"/>
          </a:p>
          <a:p>
            <a:r>
              <a:rPr lang="en-US" dirty="0" smtClean="0"/>
              <a:t>Any move table is cleared</a:t>
            </a:r>
          </a:p>
          <a:p>
            <a:endParaRPr lang="en-US" dirty="0"/>
          </a:p>
          <a:p>
            <a:r>
              <a:rPr lang="en-US" dirty="0" smtClean="0"/>
              <a:t>System is ready for a new move table to be loaded</a:t>
            </a: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51</a:t>
            </a:fld>
            <a:endParaRPr lang="en-US" altLang="en-US" dirty="0"/>
          </a:p>
        </p:txBody>
      </p:sp>
    </p:spTree>
    <p:extLst>
      <p:ext uri="{BB962C8B-B14F-4D97-AF65-F5344CB8AC3E}">
        <p14:creationId xmlns:p14="http://schemas.microsoft.com/office/powerpoint/2010/main" val="183995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71 --  </a:t>
            </a:r>
            <a:r>
              <a:rPr lang="en-US" sz="2600" dirty="0"/>
              <a:t>Extended CAN </a:t>
            </a:r>
            <a:r>
              <a:rPr lang="en-US" sz="2600" dirty="0" smtClean="0"/>
              <a:t>Information Dump</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71 is sent with no data bytes</a:t>
            </a:r>
          </a:p>
          <a:p>
            <a:endParaRPr lang="en-US" dirty="0" smtClean="0"/>
          </a:p>
          <a:p>
            <a:r>
              <a:rPr lang="en-US" dirty="0" smtClean="0"/>
              <a:t>Command 71 responds with 9 CAN messages showing the values of 18  CAN registers:</a:t>
            </a:r>
          </a:p>
          <a:p>
            <a:pPr marL="0" indent="0">
              <a:spcBef>
                <a:spcPts val="0"/>
              </a:spcBef>
              <a:buNone/>
            </a:pPr>
            <a:r>
              <a:rPr lang="en-US" sz="1600" dirty="0"/>
              <a:t>      </a:t>
            </a:r>
            <a:r>
              <a:rPr lang="en-US" sz="1600" dirty="0" smtClean="0"/>
              <a:t>          CAN_MCR               </a:t>
            </a:r>
            <a:r>
              <a:rPr lang="en-US" sz="1600" dirty="0"/>
              <a:t>CAN_ESR</a:t>
            </a:r>
          </a:p>
          <a:p>
            <a:pPr marL="0" indent="0">
              <a:spcBef>
                <a:spcPts val="0"/>
              </a:spcBef>
              <a:buNone/>
            </a:pPr>
            <a:r>
              <a:rPr lang="en-US" sz="1600" dirty="0"/>
              <a:t>   </a:t>
            </a:r>
            <a:r>
              <a:rPr lang="en-US" sz="1600" dirty="0" smtClean="0"/>
              <a:t>             CAN_TSR                </a:t>
            </a:r>
            <a:r>
              <a:rPr lang="en-US" sz="1600" dirty="0"/>
              <a:t>CAN_RF0R</a:t>
            </a:r>
          </a:p>
          <a:p>
            <a:pPr marL="0" indent="0">
              <a:spcBef>
                <a:spcPts val="0"/>
              </a:spcBef>
              <a:buNone/>
            </a:pPr>
            <a:r>
              <a:rPr lang="en-US" sz="1600" dirty="0"/>
              <a:t>   </a:t>
            </a:r>
            <a:r>
              <a:rPr lang="en-US" sz="1600" dirty="0" smtClean="0"/>
              <a:t>             CAN_RF1R              </a:t>
            </a:r>
            <a:r>
              <a:rPr lang="en-US" sz="1600" dirty="0"/>
              <a:t>CAN_MSR </a:t>
            </a:r>
          </a:p>
          <a:p>
            <a:pPr marL="0" indent="0">
              <a:spcBef>
                <a:spcPts val="0"/>
              </a:spcBef>
              <a:buNone/>
            </a:pPr>
            <a:r>
              <a:rPr lang="en-US" sz="1600" dirty="0" smtClean="0"/>
              <a:t>                CAN_TDL0R            </a:t>
            </a:r>
            <a:r>
              <a:rPr lang="en-US" sz="1600" dirty="0"/>
              <a:t>CAN_TDL1R </a:t>
            </a:r>
          </a:p>
          <a:p>
            <a:pPr marL="0" indent="0">
              <a:spcBef>
                <a:spcPts val="0"/>
              </a:spcBef>
              <a:buNone/>
            </a:pPr>
            <a:r>
              <a:rPr lang="en-US" sz="1600" dirty="0" smtClean="0"/>
              <a:t>                CAN_TDL2R            CAN_TDH0R </a:t>
            </a:r>
            <a:endParaRPr lang="en-US" sz="1600" dirty="0"/>
          </a:p>
          <a:p>
            <a:pPr marL="0" indent="0">
              <a:spcBef>
                <a:spcPts val="0"/>
              </a:spcBef>
              <a:buNone/>
            </a:pPr>
            <a:r>
              <a:rPr lang="en-US" sz="1600" dirty="0" smtClean="0"/>
              <a:t>                CAN_TDH1R           </a:t>
            </a:r>
            <a:r>
              <a:rPr lang="en-US" sz="1600" dirty="0"/>
              <a:t>CAN_TDH2R </a:t>
            </a:r>
          </a:p>
          <a:p>
            <a:pPr marL="0" indent="0">
              <a:spcBef>
                <a:spcPts val="0"/>
              </a:spcBef>
              <a:buNone/>
            </a:pPr>
            <a:r>
              <a:rPr lang="en-US" sz="1600" dirty="0" smtClean="0"/>
              <a:t>                CAN_RI0R               CAN_RI1R </a:t>
            </a:r>
            <a:endParaRPr lang="en-US" sz="1600" dirty="0"/>
          </a:p>
          <a:p>
            <a:pPr marL="0" indent="0">
              <a:spcBef>
                <a:spcPts val="0"/>
              </a:spcBef>
              <a:buNone/>
            </a:pPr>
            <a:r>
              <a:rPr lang="en-US" sz="1600" dirty="0" smtClean="0"/>
              <a:t>                CAN_RDL0R           </a:t>
            </a:r>
            <a:r>
              <a:rPr lang="en-US" sz="1600" dirty="0"/>
              <a:t>CAN_RDL1R</a:t>
            </a:r>
          </a:p>
          <a:p>
            <a:pPr marL="0" indent="0">
              <a:spcBef>
                <a:spcPts val="0"/>
              </a:spcBef>
              <a:buNone/>
            </a:pPr>
            <a:r>
              <a:rPr lang="en-US" sz="1600" dirty="0" smtClean="0"/>
              <a:t>                CAN_RDH0R          CAN_RDH1R</a:t>
            </a:r>
            <a:endParaRPr lang="en-US" sz="1600" dirty="0"/>
          </a:p>
          <a:p>
            <a:pPr marL="0" indent="0">
              <a:buNone/>
            </a:pPr>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52</a:t>
            </a:fld>
            <a:endParaRPr lang="en-US" altLang="en-US" dirty="0"/>
          </a:p>
        </p:txBody>
      </p:sp>
    </p:spTree>
    <p:extLst>
      <p:ext uri="{BB962C8B-B14F-4D97-AF65-F5344CB8AC3E}">
        <p14:creationId xmlns:p14="http://schemas.microsoft.com/office/powerpoint/2010/main" val="3451860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72 --  Show Interrupt Status Registers</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72 is sent with no data bytes</a:t>
            </a:r>
          </a:p>
          <a:p>
            <a:endParaRPr lang="en-US" dirty="0" smtClean="0"/>
          </a:p>
          <a:p>
            <a:r>
              <a:rPr lang="en-US" dirty="0" smtClean="0"/>
              <a:t>Command 72 responds with 13 CAN messages which show the contents of all 26 of the </a:t>
            </a:r>
            <a:r>
              <a:rPr lang="en-US" dirty="0" err="1" smtClean="0"/>
              <a:t>NVIC_xxxx</a:t>
            </a:r>
            <a:r>
              <a:rPr lang="en-US" dirty="0" smtClean="0"/>
              <a:t>  registers which define the state of the Cortex 3 </a:t>
            </a:r>
            <a:r>
              <a:rPr lang="en-US" dirty="0"/>
              <a:t>Nested vectored interrupt controller (NVIC</a:t>
            </a:r>
            <a:r>
              <a:rPr lang="en-US" dirty="0" smtClean="0"/>
              <a:t>)</a:t>
            </a:r>
          </a:p>
          <a:p>
            <a:pPr lvl="1">
              <a:spcBef>
                <a:spcPts val="0"/>
              </a:spcBef>
            </a:pPr>
            <a:r>
              <a:rPr lang="en-US" sz="1200" dirty="0"/>
              <a:t>Message   1 data[3:0]:  NVIC_ISER0	data[7:4]: NVIC_ISER1</a:t>
            </a:r>
          </a:p>
          <a:p>
            <a:pPr lvl="1">
              <a:spcBef>
                <a:spcPts val="0"/>
              </a:spcBef>
            </a:pPr>
            <a:r>
              <a:rPr lang="en-US" sz="1200" dirty="0"/>
              <a:t>Message   2 data[3:0]:  NVIC_ICER0	data[7:4]: NVIC_ICER1 </a:t>
            </a:r>
          </a:p>
          <a:p>
            <a:pPr lvl="1">
              <a:spcBef>
                <a:spcPts val="0"/>
              </a:spcBef>
            </a:pPr>
            <a:r>
              <a:rPr lang="en-US" sz="1200" dirty="0"/>
              <a:t>Message   3 data[3:0]:  NVIC_ISPR0	data[7:4]: NVIC_ISPR1  </a:t>
            </a:r>
          </a:p>
          <a:p>
            <a:pPr lvl="1">
              <a:spcBef>
                <a:spcPts val="0"/>
              </a:spcBef>
            </a:pPr>
            <a:r>
              <a:rPr lang="en-US" sz="1200" dirty="0"/>
              <a:t>Message   4 data[3:0]:  NVIC_ICPR0	data[7:4]: NVIC_ICPR1  </a:t>
            </a:r>
          </a:p>
          <a:p>
            <a:pPr lvl="1">
              <a:spcBef>
                <a:spcPts val="0"/>
              </a:spcBef>
            </a:pPr>
            <a:r>
              <a:rPr lang="en-US" sz="1200" dirty="0"/>
              <a:t>Message   5 data[3:0]:  NVIC_IABR0	data[7:4]: NVIC_IABR1  </a:t>
            </a:r>
          </a:p>
          <a:p>
            <a:pPr lvl="1">
              <a:spcBef>
                <a:spcPts val="0"/>
              </a:spcBef>
            </a:pPr>
            <a:r>
              <a:rPr lang="en-US" sz="1200" dirty="0"/>
              <a:t>Message   6 data[3:0]:  NVIC_IPR0	data[7:4]: NVIC_IPR1  </a:t>
            </a:r>
          </a:p>
          <a:p>
            <a:pPr lvl="1">
              <a:spcBef>
                <a:spcPts val="0"/>
              </a:spcBef>
            </a:pPr>
            <a:r>
              <a:rPr lang="en-US" sz="1200" dirty="0"/>
              <a:t>Message   7 data[3:0]:  NVIC_IPR2	data[7:4]: NVIC_IPR3  </a:t>
            </a:r>
          </a:p>
          <a:p>
            <a:pPr lvl="1">
              <a:spcBef>
                <a:spcPts val="0"/>
              </a:spcBef>
            </a:pPr>
            <a:r>
              <a:rPr lang="en-US" sz="1200" dirty="0"/>
              <a:t>Message   8 data[3:0]:  NVIC_IPR4	data[7:4]: NVIC_IPR5  </a:t>
            </a:r>
          </a:p>
          <a:p>
            <a:pPr lvl="1">
              <a:spcBef>
                <a:spcPts val="0"/>
              </a:spcBef>
            </a:pPr>
            <a:r>
              <a:rPr lang="en-US" sz="1200" dirty="0"/>
              <a:t>Message   9 data[3:0]:  NVIC_IPR6	data[7:4]: NVIC_IPR7  </a:t>
            </a:r>
          </a:p>
          <a:p>
            <a:pPr lvl="1">
              <a:spcBef>
                <a:spcPts val="0"/>
              </a:spcBef>
            </a:pPr>
            <a:r>
              <a:rPr lang="en-US" sz="1200" dirty="0"/>
              <a:t>Message 10 data[3:0]:  NVIC_IPR8	data[7:4]: NVIC_IPR9 </a:t>
            </a:r>
          </a:p>
          <a:p>
            <a:pPr lvl="1">
              <a:spcBef>
                <a:spcPts val="0"/>
              </a:spcBef>
            </a:pPr>
            <a:r>
              <a:rPr lang="en-US" sz="1200" dirty="0"/>
              <a:t>Message 11 data[3:0]:  NVIC_IPR10	data[7:4]: NVIC_IPR11</a:t>
            </a:r>
          </a:p>
          <a:p>
            <a:pPr lvl="1">
              <a:spcBef>
                <a:spcPts val="0"/>
              </a:spcBef>
            </a:pPr>
            <a:r>
              <a:rPr lang="en-US" sz="1200" dirty="0"/>
              <a:t>Message 12 data[3:0]:  NVIC_IPR12	data[7:4]: NVIC_IPR13 </a:t>
            </a:r>
          </a:p>
          <a:p>
            <a:pPr lvl="1">
              <a:spcBef>
                <a:spcPts val="0"/>
              </a:spcBef>
            </a:pPr>
            <a:r>
              <a:rPr lang="en-US" sz="1200" dirty="0"/>
              <a:t>Message 13 data[3:0]:  NVIC_IPR14	data[7:4]: NVIC_IPR15 </a:t>
            </a:r>
          </a:p>
          <a:p>
            <a:pPr lvl="1">
              <a:spcBef>
                <a:spcPts val="0"/>
              </a:spcBef>
            </a:pPr>
            <a:r>
              <a:rPr lang="en-US" sz="1200" dirty="0"/>
              <a:t>Message 14 data[3:0]:  CRTC_ALRL	data[7:4]: RTC_ALRH</a:t>
            </a:r>
          </a:p>
          <a:p>
            <a:pPr lvl="1"/>
            <a:endParaRPr lang="en-US" sz="1000" dirty="0" smtClean="0"/>
          </a:p>
          <a:p>
            <a:endParaRPr lang="en-US" dirty="0"/>
          </a:p>
          <a:p>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53</a:t>
            </a:fld>
            <a:endParaRPr lang="en-US" altLang="en-US" dirty="0"/>
          </a:p>
        </p:txBody>
      </p:sp>
    </p:spTree>
    <p:extLst>
      <p:ext uri="{BB962C8B-B14F-4D97-AF65-F5344CB8AC3E}">
        <p14:creationId xmlns:p14="http://schemas.microsoft.com/office/powerpoint/2010/main" val="3559455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73 --  </a:t>
            </a:r>
            <a:r>
              <a:rPr lang="en-US" sz="2600" dirty="0"/>
              <a:t>Acknowledge </a:t>
            </a:r>
            <a:r>
              <a:rPr lang="en-US" sz="2600" dirty="0" smtClean="0"/>
              <a:t>Completion </a:t>
            </a:r>
            <a:r>
              <a:rPr lang="en-US" sz="2600" dirty="0"/>
              <a:t>of </a:t>
            </a:r>
            <a:r>
              <a:rPr lang="en-US" sz="2600" dirty="0" smtClean="0"/>
              <a:t>Move</a:t>
            </a:r>
            <a:endParaRPr lang="en-US" sz="2600" dirty="0"/>
          </a:p>
        </p:txBody>
      </p:sp>
      <p:sp>
        <p:nvSpPr>
          <p:cNvPr id="3" name="Content Placeholder 2"/>
          <p:cNvSpPr>
            <a:spLocks noGrp="1"/>
          </p:cNvSpPr>
          <p:nvPr>
            <p:ph idx="1"/>
          </p:nvPr>
        </p:nvSpPr>
        <p:spPr>
          <a:xfrm>
            <a:off x="390525" y="1079817"/>
            <a:ext cx="8229600" cy="5229067"/>
          </a:xfrm>
        </p:spPr>
        <p:txBody>
          <a:bodyPr/>
          <a:lstStyle/>
          <a:p>
            <a:r>
              <a:rPr lang="en-US" dirty="0" smtClean="0"/>
              <a:t>Command 73 is sent with data[0] setting </a:t>
            </a:r>
            <a:r>
              <a:rPr lang="en-US" dirty="0" err="1" smtClean="0"/>
              <a:t>Ack_Move</a:t>
            </a:r>
            <a:r>
              <a:rPr lang="en-US" dirty="0" smtClean="0"/>
              <a:t> equal to ‘0’ or ‘1’</a:t>
            </a:r>
          </a:p>
          <a:p>
            <a:endParaRPr lang="en-US" dirty="0" smtClean="0"/>
          </a:p>
          <a:p>
            <a:r>
              <a:rPr lang="en-US" dirty="0" smtClean="0"/>
              <a:t>If </a:t>
            </a:r>
            <a:r>
              <a:rPr lang="en-US" dirty="0" err="1" smtClean="0"/>
              <a:t>Ack_Move</a:t>
            </a:r>
            <a:r>
              <a:rPr lang="en-US" dirty="0" smtClean="0"/>
              <a:t> == TRUE, when a move table is complete, the processor sends a single CAN message:</a:t>
            </a:r>
          </a:p>
          <a:p>
            <a:pPr marL="0" indent="0">
              <a:buNone/>
            </a:pPr>
            <a:r>
              <a:rPr lang="en-US" dirty="0"/>
              <a:t>     XX </a:t>
            </a:r>
            <a:r>
              <a:rPr lang="en-US" dirty="0" smtClean="0"/>
              <a:t>  5F  4C  69  6E  65  73</a:t>
            </a:r>
          </a:p>
          <a:p>
            <a:pPr marL="0" indent="0">
              <a:buNone/>
            </a:pPr>
            <a:r>
              <a:rPr lang="it-IT" dirty="0"/>
              <a:t> </a:t>
            </a:r>
            <a:r>
              <a:rPr lang="it-IT" dirty="0" smtClean="0"/>
              <a:t>            ‘  ‘   'L‘   'i‘    'n‘  'e‘    's’</a:t>
            </a:r>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r>
              <a:rPr lang="it-IT" dirty="0" smtClean="0"/>
              <a:t>Default is Ack_Move == 0</a:t>
            </a:r>
            <a:endParaRPr lang="en-US" dirty="0"/>
          </a:p>
          <a:p>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54</a:t>
            </a:fld>
            <a:endParaRPr lang="en-US" altLang="en-US" dirty="0"/>
          </a:p>
        </p:txBody>
      </p:sp>
      <p:cxnSp>
        <p:nvCxnSpPr>
          <p:cNvPr id="6" name="Straight Arrow Connector 5"/>
          <p:cNvCxnSpPr/>
          <p:nvPr/>
        </p:nvCxnSpPr>
        <p:spPr>
          <a:xfrm flipV="1">
            <a:off x="982842" y="2821284"/>
            <a:ext cx="0" cy="12639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91987" y="408525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37572" y="3867274"/>
            <a:ext cx="5275803" cy="369332"/>
          </a:xfrm>
          <a:prstGeom prst="rect">
            <a:avLst/>
          </a:prstGeom>
          <a:noFill/>
        </p:spPr>
        <p:txBody>
          <a:bodyPr wrap="none" rtlCol="0">
            <a:spAutoFit/>
          </a:bodyPr>
          <a:lstStyle/>
          <a:p>
            <a:r>
              <a:rPr lang="en-US" dirty="0" smtClean="0"/>
              <a:t>Count of the number of move table lines executed</a:t>
            </a:r>
            <a:endParaRPr lang="en-US" dirty="0"/>
          </a:p>
        </p:txBody>
      </p:sp>
    </p:spTree>
    <p:extLst>
      <p:ext uri="{BB962C8B-B14F-4D97-AF65-F5344CB8AC3E}">
        <p14:creationId xmlns:p14="http://schemas.microsoft.com/office/powerpoint/2010/main" val="3802307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74 -- </a:t>
            </a:r>
            <a:r>
              <a:rPr lang="en-US" sz="2600" dirty="0"/>
              <a:t>Set or Reset the ABOM bit.  </a:t>
            </a:r>
          </a:p>
        </p:txBody>
      </p:sp>
      <p:sp>
        <p:nvSpPr>
          <p:cNvPr id="3" name="Content Placeholder 2"/>
          <p:cNvSpPr>
            <a:spLocks noGrp="1"/>
          </p:cNvSpPr>
          <p:nvPr>
            <p:ph idx="1"/>
          </p:nvPr>
        </p:nvSpPr>
        <p:spPr>
          <a:xfrm>
            <a:off x="390525" y="962977"/>
            <a:ext cx="8229600" cy="5229067"/>
          </a:xfrm>
        </p:spPr>
        <p:txBody>
          <a:bodyPr/>
          <a:lstStyle/>
          <a:p>
            <a:r>
              <a:rPr lang="en-US" dirty="0" smtClean="0"/>
              <a:t>Command 74 is sent with data[0] setting ABOM equal to ‘0’ or ‘1’</a:t>
            </a:r>
          </a:p>
          <a:p>
            <a:r>
              <a:rPr lang="en-US" dirty="0"/>
              <a:t>Default value is TRUE, so automatic bus off management will </a:t>
            </a:r>
            <a:r>
              <a:rPr lang="en-US" dirty="0" smtClean="0"/>
              <a:t>occur</a:t>
            </a:r>
            <a:endParaRPr lang="en-US" dirty="0"/>
          </a:p>
          <a:p>
            <a:r>
              <a:rPr lang="en-US" dirty="0" smtClean="0"/>
              <a:t>The Receive Error Counter (REC) and the Transmit Error Counter (TEC) increment by various values as errors are detected on the CAN bus</a:t>
            </a:r>
          </a:p>
          <a:p>
            <a:r>
              <a:rPr lang="en-US" dirty="0" smtClean="0"/>
              <a:t>Then as good CAN frames are recognized, </a:t>
            </a:r>
            <a:r>
              <a:rPr lang="en-US" dirty="0" smtClean="0"/>
              <a:t>REC count down by 3 </a:t>
            </a:r>
            <a:r>
              <a:rPr lang="en-US" dirty="0" smtClean="0"/>
              <a:t>and TEC </a:t>
            </a:r>
            <a:r>
              <a:rPr lang="en-US" dirty="0" smtClean="0"/>
              <a:t>counts down by 1 for each good message passed</a:t>
            </a:r>
            <a:endParaRPr lang="en-US" dirty="0" smtClean="0"/>
          </a:p>
          <a:p>
            <a:r>
              <a:rPr lang="en-US" dirty="0" smtClean="0"/>
              <a:t>If REC or TEC exceed a maximum value, the CAN engine switches to Bus Off</a:t>
            </a:r>
          </a:p>
          <a:p>
            <a:r>
              <a:rPr lang="en-US" dirty="0" smtClean="0"/>
              <a:t>If ABOM == 1,  Automatic Bus Off Management  is  activated, with the unit exiting the Bus Off state after the passage of 128 error free messages.</a:t>
            </a:r>
          </a:p>
          <a:p>
            <a:r>
              <a:rPr lang="en-US" dirty="0" smtClean="0"/>
              <a:t>It is not clear that this is working</a:t>
            </a:r>
          </a:p>
          <a:p>
            <a:r>
              <a:rPr lang="en-US" dirty="0" smtClean="0"/>
              <a:t>See Section 24.7.6 in </a:t>
            </a:r>
            <a:r>
              <a:rPr lang="en-US" dirty="0" err="1" smtClean="0"/>
              <a:t>STMicro</a:t>
            </a:r>
            <a:r>
              <a:rPr lang="en-US" dirty="0" smtClean="0"/>
              <a:t> Manual RM0008 </a:t>
            </a:r>
            <a:r>
              <a:rPr lang="en-US" dirty="0"/>
              <a:t>Rev 19</a:t>
            </a:r>
            <a:endParaRPr lang="en-US" dirty="0" smtClean="0"/>
          </a:p>
          <a:p>
            <a:endParaRPr lang="en-US" dirty="0"/>
          </a:p>
          <a:p>
            <a:endParaRPr lang="en-US" dirty="0" smtClean="0"/>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55</a:t>
            </a:fld>
            <a:endParaRPr lang="en-US" altLang="en-US" dirty="0"/>
          </a:p>
        </p:txBody>
      </p:sp>
    </p:spTree>
    <p:extLst>
      <p:ext uri="{BB962C8B-B14F-4D97-AF65-F5344CB8AC3E}">
        <p14:creationId xmlns:p14="http://schemas.microsoft.com/office/powerpoint/2010/main" val="1223570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76 -- </a:t>
            </a:r>
            <a:r>
              <a:rPr lang="en-US" dirty="0"/>
              <a:t>Set the Verbose </a:t>
            </a:r>
            <a:r>
              <a:rPr lang="en-US" dirty="0" smtClean="0"/>
              <a:t>Flag</a:t>
            </a:r>
            <a:endParaRPr lang="en-US" sz="2600" dirty="0"/>
          </a:p>
        </p:txBody>
      </p:sp>
      <p:sp>
        <p:nvSpPr>
          <p:cNvPr id="3" name="Content Placeholder 2"/>
          <p:cNvSpPr>
            <a:spLocks noGrp="1"/>
          </p:cNvSpPr>
          <p:nvPr>
            <p:ph idx="1"/>
          </p:nvPr>
        </p:nvSpPr>
        <p:spPr>
          <a:xfrm>
            <a:off x="344805" y="893623"/>
            <a:ext cx="8229600" cy="5229067"/>
          </a:xfrm>
        </p:spPr>
        <p:txBody>
          <a:bodyPr/>
          <a:lstStyle/>
          <a:p>
            <a:r>
              <a:rPr lang="en-US" dirty="0" smtClean="0"/>
              <a:t>Command 76 is sent with data[0] == from 0 to 7 to set the value of the Verbose flag</a:t>
            </a:r>
          </a:p>
          <a:p>
            <a:r>
              <a:rPr lang="en-US" dirty="0" smtClean="0"/>
              <a:t>If Verbose == 0, there is no CAN message in response  to a command except for those commands which ask for data</a:t>
            </a:r>
          </a:p>
          <a:p>
            <a:r>
              <a:rPr lang="en-US" dirty="0" smtClean="0"/>
              <a:t>If Verbose &amp; 1 is TRUE, then there is a response to Command 1:</a:t>
            </a:r>
          </a:p>
          <a:p>
            <a:pPr marL="0" indent="0">
              <a:buNone/>
            </a:pPr>
            <a:r>
              <a:rPr lang="en-US" dirty="0" smtClean="0"/>
              <a:t>     WW   XX   YY   ZZ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If Verbose &amp; 2 is TRUE, a response is received for commands</a:t>
            </a:r>
            <a:r>
              <a:rPr lang="nl-NL" dirty="0" smtClean="0"/>
              <a:t>        2</a:t>
            </a:r>
            <a:r>
              <a:rPr lang="nl-NL" dirty="0"/>
              <a:t>, 3, 5, </a:t>
            </a:r>
            <a:r>
              <a:rPr lang="nl-NL" dirty="0" smtClean="0"/>
              <a:t>6, </a:t>
            </a:r>
            <a:r>
              <a:rPr lang="nl-NL" dirty="0" smtClean="0"/>
              <a:t>32, </a:t>
            </a:r>
            <a:r>
              <a:rPr lang="nl-NL" dirty="0"/>
              <a:t>80, 81, </a:t>
            </a:r>
            <a:r>
              <a:rPr lang="nl-NL" dirty="0" smtClean="0"/>
              <a:t>and 82</a:t>
            </a:r>
          </a:p>
          <a:p>
            <a:r>
              <a:rPr lang="nl-NL" dirty="0" smtClean="0"/>
              <a:t>If Verbose &amp; 4 is TRUE, operating parameters of the RTC are are sent each time the alarm times out</a:t>
            </a:r>
            <a:endParaRPr lang="en-US" dirty="0" smtClean="0"/>
          </a:p>
          <a:p>
            <a:r>
              <a:rPr lang="en-US" dirty="0" smtClean="0"/>
              <a:t>Verbose defaults to ‘1’</a:t>
            </a:r>
          </a:p>
          <a:p>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56</a:t>
            </a:fld>
            <a:endParaRPr lang="en-US" altLang="en-US" dirty="0"/>
          </a:p>
        </p:txBody>
      </p:sp>
      <p:cxnSp>
        <p:nvCxnSpPr>
          <p:cNvPr id="6" name="Straight Connector 5"/>
          <p:cNvCxnSpPr/>
          <p:nvPr/>
        </p:nvCxnSpPr>
        <p:spPr>
          <a:xfrm>
            <a:off x="2743893" y="3056246"/>
            <a:ext cx="59698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267162" y="2888633"/>
            <a:ext cx="0" cy="4915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93588" y="3380138"/>
            <a:ext cx="60887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754196" y="2899834"/>
            <a:ext cx="0" cy="1564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069180" y="2913822"/>
            <a:ext cx="0" cy="11633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707541" y="3672029"/>
            <a:ext cx="61061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707541" y="2933466"/>
            <a:ext cx="0" cy="7315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69180" y="4077184"/>
            <a:ext cx="94366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014066" y="3892518"/>
            <a:ext cx="5194564" cy="369332"/>
          </a:xfrm>
          <a:prstGeom prst="rect">
            <a:avLst/>
          </a:prstGeom>
          <a:noFill/>
        </p:spPr>
        <p:txBody>
          <a:bodyPr wrap="none" rtlCol="0">
            <a:spAutoFit/>
          </a:bodyPr>
          <a:lstStyle/>
          <a:p>
            <a:r>
              <a:rPr lang="en-US" dirty="0"/>
              <a:t>Value of </a:t>
            </a:r>
            <a:r>
              <a:rPr lang="en-US" dirty="0" err="1" smtClean="0"/>
              <a:t>Stand_By_Flag</a:t>
            </a:r>
            <a:r>
              <a:rPr lang="en-US" dirty="0" smtClean="0"/>
              <a:t> prior to receipt of </a:t>
            </a:r>
            <a:r>
              <a:rPr lang="en-US" dirty="0" err="1" smtClean="0"/>
              <a:t>Cmd</a:t>
            </a:r>
            <a:r>
              <a:rPr lang="en-US" dirty="0" smtClean="0"/>
              <a:t> 1</a:t>
            </a:r>
            <a:endParaRPr lang="en-US" dirty="0"/>
          </a:p>
        </p:txBody>
      </p:sp>
      <p:sp>
        <p:nvSpPr>
          <p:cNvPr id="33" name="TextBox 32"/>
          <p:cNvSpPr txBox="1"/>
          <p:nvPr/>
        </p:nvSpPr>
        <p:spPr>
          <a:xfrm>
            <a:off x="2293588" y="3500466"/>
            <a:ext cx="5998309" cy="369332"/>
          </a:xfrm>
          <a:prstGeom prst="rect">
            <a:avLst/>
          </a:prstGeom>
          <a:noFill/>
        </p:spPr>
        <p:txBody>
          <a:bodyPr wrap="none" rtlCol="0">
            <a:spAutoFit/>
          </a:bodyPr>
          <a:lstStyle/>
          <a:p>
            <a:r>
              <a:rPr lang="en-US" dirty="0"/>
              <a:t>Value of </a:t>
            </a:r>
            <a:r>
              <a:rPr lang="en-US" dirty="0" smtClean="0"/>
              <a:t>the LSB of RTC_ALRM prior to receipt of </a:t>
            </a:r>
            <a:r>
              <a:rPr lang="en-US" dirty="0" err="1" smtClean="0"/>
              <a:t>Cmd</a:t>
            </a:r>
            <a:r>
              <a:rPr lang="en-US" dirty="0" smtClean="0"/>
              <a:t> 1</a:t>
            </a:r>
            <a:endParaRPr lang="en-US" dirty="0"/>
          </a:p>
        </p:txBody>
      </p:sp>
      <p:sp>
        <p:nvSpPr>
          <p:cNvPr id="36" name="TextBox 35"/>
          <p:cNvSpPr txBox="1"/>
          <p:nvPr/>
        </p:nvSpPr>
        <p:spPr>
          <a:xfrm>
            <a:off x="2913571" y="3195472"/>
            <a:ext cx="4938083" cy="369332"/>
          </a:xfrm>
          <a:prstGeom prst="rect">
            <a:avLst/>
          </a:prstGeom>
          <a:noFill/>
        </p:spPr>
        <p:txBody>
          <a:bodyPr wrap="none" rtlCol="0">
            <a:spAutoFit/>
          </a:bodyPr>
          <a:lstStyle/>
          <a:p>
            <a:r>
              <a:rPr lang="en-US" dirty="0"/>
              <a:t>Value of </a:t>
            </a:r>
            <a:r>
              <a:rPr lang="en-US" dirty="0" err="1" smtClean="0"/>
              <a:t>Stand_By_Flag</a:t>
            </a:r>
            <a:r>
              <a:rPr lang="en-US" dirty="0" smtClean="0"/>
              <a:t> after receipt of </a:t>
            </a:r>
            <a:r>
              <a:rPr lang="en-US" dirty="0" err="1" smtClean="0"/>
              <a:t>Cmd</a:t>
            </a:r>
            <a:r>
              <a:rPr lang="en-US" dirty="0" smtClean="0"/>
              <a:t> 1</a:t>
            </a:r>
            <a:endParaRPr lang="en-US" dirty="0"/>
          </a:p>
        </p:txBody>
      </p:sp>
      <p:sp>
        <p:nvSpPr>
          <p:cNvPr id="37" name="TextBox 36"/>
          <p:cNvSpPr txBox="1"/>
          <p:nvPr/>
        </p:nvSpPr>
        <p:spPr>
          <a:xfrm>
            <a:off x="3340873" y="2854394"/>
            <a:ext cx="5741828" cy="369332"/>
          </a:xfrm>
          <a:prstGeom prst="rect">
            <a:avLst/>
          </a:prstGeom>
          <a:noFill/>
        </p:spPr>
        <p:txBody>
          <a:bodyPr wrap="none" rtlCol="0">
            <a:spAutoFit/>
          </a:bodyPr>
          <a:lstStyle/>
          <a:p>
            <a:r>
              <a:rPr lang="en-US" dirty="0"/>
              <a:t>Value of </a:t>
            </a:r>
            <a:r>
              <a:rPr lang="en-US" dirty="0" smtClean="0"/>
              <a:t>the LSB of RTC_ALRM after receipt of </a:t>
            </a:r>
            <a:r>
              <a:rPr lang="en-US" dirty="0" err="1" smtClean="0"/>
              <a:t>Cmd</a:t>
            </a:r>
            <a:r>
              <a:rPr lang="en-US" dirty="0" smtClean="0"/>
              <a:t> 1</a:t>
            </a:r>
            <a:endParaRPr lang="en-US" dirty="0"/>
          </a:p>
        </p:txBody>
      </p:sp>
    </p:spTree>
    <p:extLst>
      <p:ext uri="{BB962C8B-B14F-4D97-AF65-F5344CB8AC3E}">
        <p14:creationId xmlns:p14="http://schemas.microsoft.com/office/powerpoint/2010/main" val="2289995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86 -- Sets </a:t>
            </a:r>
            <a:r>
              <a:rPr lang="en-US" sz="2600" dirty="0"/>
              <a:t>Theta_0 </a:t>
            </a:r>
            <a:r>
              <a:rPr lang="en-US" sz="2600" dirty="0" smtClean="0"/>
              <a:t> The phi motor rotor phase angle to zero</a:t>
            </a:r>
            <a:endParaRPr lang="en-US" sz="2600" dirty="0"/>
          </a:p>
        </p:txBody>
      </p:sp>
      <p:sp>
        <p:nvSpPr>
          <p:cNvPr id="3" name="Content Placeholder 2"/>
          <p:cNvSpPr>
            <a:spLocks noGrp="1"/>
          </p:cNvSpPr>
          <p:nvPr>
            <p:ph idx="1"/>
          </p:nvPr>
        </p:nvSpPr>
        <p:spPr>
          <a:xfrm>
            <a:off x="344805" y="893623"/>
            <a:ext cx="8229600" cy="5229067"/>
          </a:xfrm>
        </p:spPr>
        <p:txBody>
          <a:bodyPr/>
          <a:lstStyle/>
          <a:p>
            <a:r>
              <a:rPr lang="en-US" dirty="0" smtClean="0"/>
              <a:t>Command 86 is sent with no data</a:t>
            </a:r>
          </a:p>
          <a:p>
            <a:pPr marL="0" indent="0">
              <a:buNone/>
            </a:pPr>
            <a:r>
              <a:rPr lang="en-US" dirty="0"/>
              <a:t/>
            </a:r>
            <a:br>
              <a:rPr lang="en-US" dirty="0"/>
            </a:br>
            <a:endParaRPr lang="en-US" dirty="0" smtClean="0"/>
          </a:p>
          <a:p>
            <a:r>
              <a:rPr lang="en-US" dirty="0" smtClean="0"/>
              <a:t>The permanent magnet rotor then rotates to the  reference position</a:t>
            </a:r>
          </a:p>
          <a:p>
            <a:endParaRPr lang="en-US" dirty="0"/>
          </a:p>
          <a:p>
            <a:endParaRPr lang="en-US" dirty="0"/>
          </a:p>
          <a:p>
            <a:r>
              <a:rPr lang="en-US" dirty="0" smtClean="0"/>
              <a:t>This makes it easier to evaluate operation of the motor control algorithms</a:t>
            </a:r>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57</a:t>
            </a:fld>
            <a:endParaRPr lang="en-US" altLang="en-US" dirty="0"/>
          </a:p>
        </p:txBody>
      </p:sp>
    </p:spTree>
    <p:extLst>
      <p:ext uri="{BB962C8B-B14F-4D97-AF65-F5344CB8AC3E}">
        <p14:creationId xmlns:p14="http://schemas.microsoft.com/office/powerpoint/2010/main" val="1951870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87 – Sends CAN messages to show operation of the phi short ramp spin  --   CW </a:t>
            </a:r>
            <a:r>
              <a:rPr lang="en-US" sz="2600" dirty="0" err="1" smtClean="0"/>
              <a:t>spinup</a:t>
            </a:r>
            <a:endParaRPr lang="en-US" sz="2600" dirty="0"/>
          </a:p>
        </p:txBody>
      </p:sp>
      <p:sp>
        <p:nvSpPr>
          <p:cNvPr id="3" name="Content Placeholder 2"/>
          <p:cNvSpPr>
            <a:spLocks noGrp="1"/>
          </p:cNvSpPr>
          <p:nvPr>
            <p:ph idx="1"/>
          </p:nvPr>
        </p:nvSpPr>
        <p:spPr>
          <a:xfrm>
            <a:off x="344805" y="893623"/>
            <a:ext cx="8229600" cy="5229067"/>
          </a:xfrm>
        </p:spPr>
        <p:txBody>
          <a:bodyPr/>
          <a:lstStyle/>
          <a:p>
            <a:r>
              <a:rPr lang="en-US" dirty="0" smtClean="0"/>
              <a:t>Command 87 is sent with no data bytes</a:t>
            </a:r>
          </a:p>
          <a:p>
            <a:r>
              <a:rPr lang="en-US" dirty="0" smtClean="0"/>
              <a:t>Command 87 response is:</a:t>
            </a:r>
          </a:p>
          <a:p>
            <a:pPr marL="0" indent="0">
              <a:buNone/>
            </a:pPr>
            <a:r>
              <a:rPr lang="en-US" dirty="0"/>
              <a:t> </a:t>
            </a:r>
            <a:r>
              <a:rPr lang="en-US" dirty="0" smtClean="0"/>
              <a:t>    ii    </a:t>
            </a:r>
            <a:r>
              <a:rPr lang="en-US" dirty="0" err="1" smtClean="0"/>
              <a:t>ii</a:t>
            </a:r>
            <a:r>
              <a:rPr lang="en-US" dirty="0" smtClean="0"/>
              <a:t>    XX  </a:t>
            </a:r>
            <a:r>
              <a:rPr lang="en-US" dirty="0" err="1" smtClean="0"/>
              <a:t>XX</a:t>
            </a:r>
            <a:r>
              <a:rPr lang="en-US" dirty="0" smtClean="0"/>
              <a:t>   YY  </a:t>
            </a:r>
            <a:r>
              <a:rPr lang="en-US" dirty="0" err="1" smtClean="0"/>
              <a:t>YY</a:t>
            </a:r>
            <a:r>
              <a:rPr lang="en-US" dirty="0" smtClean="0"/>
              <a:t>  ZZ  </a:t>
            </a:r>
            <a:r>
              <a:rPr lang="en-US" dirty="0" err="1" smtClean="0"/>
              <a:t>ZZ</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58</a:t>
            </a:fld>
            <a:endParaRPr lang="en-US" altLang="en-US" dirty="0"/>
          </a:p>
        </p:txBody>
      </p:sp>
      <p:cxnSp>
        <p:nvCxnSpPr>
          <p:cNvPr id="6" name="Straight Connector 5"/>
          <p:cNvCxnSpPr/>
          <p:nvPr/>
        </p:nvCxnSpPr>
        <p:spPr>
          <a:xfrm>
            <a:off x="4150748" y="2187924"/>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702487" y="1950850"/>
            <a:ext cx="0" cy="5453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702487" y="2496158"/>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796553" y="1950849"/>
            <a:ext cx="0" cy="13034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796553" y="3254330"/>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230461" y="1949100"/>
            <a:ext cx="0" cy="90627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230461" y="285537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150736" y="1949100"/>
            <a:ext cx="0" cy="2388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260036" y="3634671"/>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767870" y="1975621"/>
            <a:ext cx="0" cy="19672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67870" y="3942905"/>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11000" y="3748842"/>
            <a:ext cx="2954720" cy="369332"/>
          </a:xfrm>
          <a:prstGeom prst="rect">
            <a:avLst/>
          </a:prstGeom>
          <a:noFill/>
        </p:spPr>
        <p:txBody>
          <a:bodyPr wrap="none" rtlCol="0">
            <a:spAutoFit/>
          </a:bodyPr>
          <a:lstStyle/>
          <a:p>
            <a:r>
              <a:rPr lang="en-US" dirty="0"/>
              <a:t>Temp_CW_up_0[</a:t>
            </a:r>
            <a:r>
              <a:rPr lang="en-US" dirty="0" err="1"/>
              <a:t>idx</a:t>
            </a:r>
            <a:r>
              <a:rPr lang="en-US" dirty="0" smtClean="0"/>
              <a:t>]  MSB</a:t>
            </a:r>
            <a:endParaRPr lang="en-US" dirty="0"/>
          </a:p>
        </p:txBody>
      </p:sp>
      <p:cxnSp>
        <p:nvCxnSpPr>
          <p:cNvPr id="19" name="Straight Arrow Connector 18"/>
          <p:cNvCxnSpPr/>
          <p:nvPr/>
        </p:nvCxnSpPr>
        <p:spPr>
          <a:xfrm flipV="1">
            <a:off x="2260024" y="2003258"/>
            <a:ext cx="0" cy="16314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421187" y="2310425"/>
            <a:ext cx="3224024" cy="369332"/>
          </a:xfrm>
          <a:prstGeom prst="rect">
            <a:avLst/>
          </a:prstGeom>
          <a:noFill/>
        </p:spPr>
        <p:txBody>
          <a:bodyPr wrap="none" rtlCol="0">
            <a:spAutoFit/>
          </a:bodyPr>
          <a:lstStyle/>
          <a:p>
            <a:r>
              <a:rPr lang="en-US" dirty="0" smtClean="0"/>
              <a:t>Temp_CW_up_0_count  MSB</a:t>
            </a:r>
            <a:endParaRPr lang="en-US" dirty="0"/>
          </a:p>
        </p:txBody>
      </p:sp>
      <p:sp>
        <p:nvSpPr>
          <p:cNvPr id="23" name="TextBox 22"/>
          <p:cNvSpPr txBox="1"/>
          <p:nvPr/>
        </p:nvSpPr>
        <p:spPr>
          <a:xfrm>
            <a:off x="3519113" y="3045426"/>
            <a:ext cx="3647217" cy="369332"/>
          </a:xfrm>
          <a:prstGeom prst="rect">
            <a:avLst/>
          </a:prstGeom>
          <a:noFill/>
        </p:spPr>
        <p:txBody>
          <a:bodyPr wrap="none" rtlCol="0">
            <a:spAutoFit/>
          </a:bodyPr>
          <a:lstStyle/>
          <a:p>
            <a:r>
              <a:rPr lang="en-US" dirty="0"/>
              <a:t>(</a:t>
            </a:r>
            <a:r>
              <a:rPr lang="en-US" dirty="0" err="1" smtClean="0"/>
              <a:t>int</a:t>
            </a:r>
            <a:r>
              <a:rPr lang="en-US" dirty="0" smtClean="0"/>
              <a:t>)Temp_CW_up_0_Theta  MSB</a:t>
            </a:r>
            <a:endParaRPr lang="en-US" dirty="0"/>
          </a:p>
        </p:txBody>
      </p:sp>
      <p:cxnSp>
        <p:nvCxnSpPr>
          <p:cNvPr id="24" name="Straight Connector 23"/>
          <p:cNvCxnSpPr/>
          <p:nvPr/>
        </p:nvCxnSpPr>
        <p:spPr>
          <a:xfrm>
            <a:off x="1231257" y="4267592"/>
            <a:ext cx="674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830531" y="1955916"/>
            <a:ext cx="0" cy="26199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30531" y="4575826"/>
            <a:ext cx="58347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888590" y="4082926"/>
            <a:ext cx="2262158" cy="369332"/>
          </a:xfrm>
          <a:prstGeom prst="rect">
            <a:avLst/>
          </a:prstGeom>
          <a:noFill/>
        </p:spPr>
        <p:txBody>
          <a:bodyPr wrap="square" rtlCol="0">
            <a:spAutoFit/>
          </a:bodyPr>
          <a:lstStyle/>
          <a:p>
            <a:r>
              <a:rPr lang="en-US" dirty="0" smtClean="0"/>
              <a:t>Index count LSB</a:t>
            </a:r>
            <a:endParaRPr lang="en-US" dirty="0"/>
          </a:p>
        </p:txBody>
      </p:sp>
      <p:sp>
        <p:nvSpPr>
          <p:cNvPr id="28" name="TextBox 27"/>
          <p:cNvSpPr txBox="1"/>
          <p:nvPr/>
        </p:nvSpPr>
        <p:spPr>
          <a:xfrm>
            <a:off x="1482221" y="4381763"/>
            <a:ext cx="5301708" cy="369332"/>
          </a:xfrm>
          <a:prstGeom prst="rect">
            <a:avLst/>
          </a:prstGeom>
          <a:noFill/>
        </p:spPr>
        <p:txBody>
          <a:bodyPr wrap="square" rtlCol="0">
            <a:spAutoFit/>
          </a:bodyPr>
          <a:lstStyle/>
          <a:p>
            <a:r>
              <a:rPr lang="en-US" dirty="0" smtClean="0"/>
              <a:t>Index count MSB</a:t>
            </a:r>
            <a:endParaRPr lang="en-US" dirty="0"/>
          </a:p>
        </p:txBody>
      </p:sp>
      <p:cxnSp>
        <p:nvCxnSpPr>
          <p:cNvPr id="29" name="Straight Arrow Connector 28"/>
          <p:cNvCxnSpPr/>
          <p:nvPr/>
        </p:nvCxnSpPr>
        <p:spPr>
          <a:xfrm flipV="1">
            <a:off x="1231245" y="1982467"/>
            <a:ext cx="0" cy="22851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900041" y="3449791"/>
            <a:ext cx="2890600" cy="369332"/>
          </a:xfrm>
          <a:prstGeom prst="rect">
            <a:avLst/>
          </a:prstGeom>
          <a:noFill/>
        </p:spPr>
        <p:txBody>
          <a:bodyPr wrap="none" rtlCol="0">
            <a:spAutoFit/>
          </a:bodyPr>
          <a:lstStyle/>
          <a:p>
            <a:r>
              <a:rPr lang="en-US" dirty="0"/>
              <a:t>Temp_CW_up_0[</a:t>
            </a:r>
            <a:r>
              <a:rPr lang="en-US" dirty="0" err="1"/>
              <a:t>idx</a:t>
            </a:r>
            <a:r>
              <a:rPr lang="en-US" dirty="0" smtClean="0"/>
              <a:t>]  LSB</a:t>
            </a:r>
            <a:endParaRPr lang="en-US" dirty="0"/>
          </a:p>
        </p:txBody>
      </p:sp>
      <p:sp>
        <p:nvSpPr>
          <p:cNvPr id="40" name="TextBox 39"/>
          <p:cNvSpPr txBox="1"/>
          <p:nvPr/>
        </p:nvSpPr>
        <p:spPr>
          <a:xfrm>
            <a:off x="3861871" y="2658578"/>
            <a:ext cx="3647217" cy="369332"/>
          </a:xfrm>
          <a:prstGeom prst="rect">
            <a:avLst/>
          </a:prstGeom>
          <a:noFill/>
        </p:spPr>
        <p:txBody>
          <a:bodyPr wrap="none" rtlCol="0">
            <a:spAutoFit/>
          </a:bodyPr>
          <a:lstStyle/>
          <a:p>
            <a:r>
              <a:rPr lang="en-US" dirty="0"/>
              <a:t>(</a:t>
            </a:r>
            <a:r>
              <a:rPr lang="en-US" dirty="0" err="1" smtClean="0"/>
              <a:t>int</a:t>
            </a:r>
            <a:r>
              <a:rPr lang="en-US" dirty="0" smtClean="0"/>
              <a:t>)Temp_CW_up_0_Theta  LSB</a:t>
            </a:r>
            <a:endParaRPr lang="en-US" dirty="0"/>
          </a:p>
        </p:txBody>
      </p:sp>
      <p:sp>
        <p:nvSpPr>
          <p:cNvPr id="41" name="TextBox 40"/>
          <p:cNvSpPr txBox="1"/>
          <p:nvPr/>
        </p:nvSpPr>
        <p:spPr>
          <a:xfrm>
            <a:off x="4825662" y="1975621"/>
            <a:ext cx="3159904" cy="369332"/>
          </a:xfrm>
          <a:prstGeom prst="rect">
            <a:avLst/>
          </a:prstGeom>
          <a:noFill/>
        </p:spPr>
        <p:txBody>
          <a:bodyPr wrap="none" rtlCol="0">
            <a:spAutoFit/>
          </a:bodyPr>
          <a:lstStyle/>
          <a:p>
            <a:r>
              <a:rPr lang="en-US" dirty="0" smtClean="0"/>
              <a:t>Temp_CW_up_0_count  LSB</a:t>
            </a:r>
            <a:endParaRPr lang="en-US" dirty="0"/>
          </a:p>
        </p:txBody>
      </p:sp>
    </p:spTree>
    <p:extLst>
      <p:ext uri="{BB962C8B-B14F-4D97-AF65-F5344CB8AC3E}">
        <p14:creationId xmlns:p14="http://schemas.microsoft.com/office/powerpoint/2010/main" val="2497602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1" y="-3315"/>
            <a:ext cx="8890000" cy="896938"/>
          </a:xfrm>
        </p:spPr>
        <p:txBody>
          <a:bodyPr/>
          <a:lstStyle/>
          <a:p>
            <a:r>
              <a:rPr lang="en-US" sz="2600" dirty="0" smtClean="0"/>
              <a:t>Command 88, 89, and 90 – Send CAN messages to show operation of the phi short ramp spins </a:t>
            </a:r>
            <a:endParaRPr lang="en-US" sz="2600" dirty="0"/>
          </a:p>
        </p:txBody>
      </p:sp>
      <p:sp>
        <p:nvSpPr>
          <p:cNvPr id="3" name="Content Placeholder 2"/>
          <p:cNvSpPr>
            <a:spLocks noGrp="1"/>
          </p:cNvSpPr>
          <p:nvPr>
            <p:ph idx="1"/>
          </p:nvPr>
        </p:nvSpPr>
        <p:spPr>
          <a:xfrm>
            <a:off x="344805" y="893623"/>
            <a:ext cx="8229600" cy="5229067"/>
          </a:xfrm>
        </p:spPr>
        <p:txBody>
          <a:bodyPr/>
          <a:lstStyle/>
          <a:p>
            <a:endParaRPr lang="en-US" dirty="0" smtClean="0"/>
          </a:p>
          <a:p>
            <a:r>
              <a:rPr lang="en-US" dirty="0" smtClean="0"/>
              <a:t>Command 88  --  </a:t>
            </a:r>
            <a:r>
              <a:rPr lang="en-US" dirty="0"/>
              <a:t>CW </a:t>
            </a:r>
            <a:r>
              <a:rPr lang="en-US" dirty="0" err="1" smtClean="0"/>
              <a:t>spindown</a:t>
            </a:r>
            <a:endParaRPr lang="en-US" dirty="0" smtClean="0"/>
          </a:p>
          <a:p>
            <a:endParaRPr lang="en-US" dirty="0"/>
          </a:p>
          <a:p>
            <a:endParaRPr lang="en-US" dirty="0" smtClean="0"/>
          </a:p>
          <a:p>
            <a:r>
              <a:rPr lang="en-US" dirty="0" smtClean="0"/>
              <a:t>Command 89  </a:t>
            </a:r>
            <a:r>
              <a:rPr lang="en-US" dirty="0"/>
              <a:t>--  </a:t>
            </a:r>
            <a:r>
              <a:rPr lang="en-US" dirty="0" smtClean="0"/>
              <a:t>CCW </a:t>
            </a:r>
            <a:r>
              <a:rPr lang="en-US" dirty="0" err="1" smtClean="0"/>
              <a:t>spinup</a:t>
            </a:r>
            <a:endParaRPr lang="en-US" dirty="0" smtClean="0"/>
          </a:p>
          <a:p>
            <a:endParaRPr lang="en-US" dirty="0"/>
          </a:p>
          <a:p>
            <a:endParaRPr lang="en-US" dirty="0" smtClean="0"/>
          </a:p>
          <a:p>
            <a:r>
              <a:rPr lang="en-US" dirty="0"/>
              <a:t>Command </a:t>
            </a:r>
            <a:r>
              <a:rPr lang="en-US" dirty="0" smtClean="0"/>
              <a:t>90  </a:t>
            </a:r>
            <a:r>
              <a:rPr lang="en-US" dirty="0"/>
              <a:t>--  CCW </a:t>
            </a:r>
            <a:r>
              <a:rPr lang="en-US" dirty="0" err="1" smtClean="0"/>
              <a:t>spindown</a:t>
            </a:r>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457200" lvl="1" indent="0">
              <a:buNone/>
            </a:pPr>
            <a:endParaRPr lang="en-US" dirty="0"/>
          </a:p>
          <a:p>
            <a:pPr marL="800100" lvl="1" indent="-342900">
              <a:buFont typeface="+mj-lt"/>
              <a:buAutoNum type="arabicPeriod"/>
            </a:pPr>
            <a:endParaRPr lang="en-US" dirty="0" smtClean="0"/>
          </a:p>
          <a:p>
            <a:pPr marL="457200" lvl="1" indent="0">
              <a:buNone/>
            </a:pPr>
            <a:r>
              <a:rPr lang="en-US" dirty="0" smtClean="0"/>
              <a:t>      </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59</a:t>
            </a:fld>
            <a:endParaRPr lang="en-US" altLang="en-US" dirty="0"/>
          </a:p>
        </p:txBody>
      </p:sp>
    </p:spTree>
    <p:extLst>
      <p:ext uri="{BB962C8B-B14F-4D97-AF65-F5344CB8AC3E}">
        <p14:creationId xmlns:p14="http://schemas.microsoft.com/office/powerpoint/2010/main" val="137237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5  --  Set Cruise and Creep Rates</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sets cruise and creep rates as follows:</a:t>
            </a:r>
          </a:p>
          <a:p>
            <a:pPr lvl="1">
              <a:spcBef>
                <a:spcPts val="0"/>
              </a:spcBef>
            </a:pPr>
            <a:r>
              <a:rPr lang="en-US" sz="1600" dirty="0" smtClean="0"/>
              <a:t> Data byte_0: CW_</a:t>
            </a:r>
            <a:r>
              <a:rPr lang="en-US" sz="1600" dirty="0"/>
              <a:t>CruiseStep</a:t>
            </a:r>
            <a:r>
              <a:rPr lang="en-US" sz="1600" dirty="0" smtClean="0"/>
              <a:t>_0  </a:t>
            </a:r>
          </a:p>
          <a:p>
            <a:pPr lvl="1">
              <a:spcBef>
                <a:spcPts val="0"/>
              </a:spcBef>
            </a:pPr>
            <a:r>
              <a:rPr lang="en-US" sz="1600" dirty="0"/>
              <a:t> </a:t>
            </a:r>
            <a:r>
              <a:rPr lang="en-US" sz="1600" dirty="0" smtClean="0"/>
              <a:t>Data byte_1: CCW_</a:t>
            </a:r>
            <a:r>
              <a:rPr lang="en-US" sz="1600" dirty="0"/>
              <a:t>CruiseStep</a:t>
            </a:r>
            <a:r>
              <a:rPr lang="en-US" sz="1600" dirty="0" smtClean="0"/>
              <a:t>_0 </a:t>
            </a:r>
          </a:p>
          <a:p>
            <a:pPr lvl="1">
              <a:spcBef>
                <a:spcPts val="0"/>
              </a:spcBef>
            </a:pPr>
            <a:r>
              <a:rPr lang="en-US" sz="1600" dirty="0"/>
              <a:t> Data </a:t>
            </a:r>
            <a:r>
              <a:rPr lang="en-US" sz="1600" dirty="0" smtClean="0"/>
              <a:t>byte_2: CW_</a:t>
            </a:r>
            <a:r>
              <a:rPr lang="en-US" sz="1600" dirty="0"/>
              <a:t>Creep_Step_Size</a:t>
            </a:r>
            <a:r>
              <a:rPr lang="en-US" sz="1600" dirty="0" smtClean="0"/>
              <a:t>_0    </a:t>
            </a:r>
            <a:endParaRPr lang="en-US" sz="1600" dirty="0"/>
          </a:p>
          <a:p>
            <a:pPr lvl="1">
              <a:spcBef>
                <a:spcPts val="0"/>
              </a:spcBef>
            </a:pPr>
            <a:r>
              <a:rPr lang="en-US" sz="1600" dirty="0"/>
              <a:t> Data </a:t>
            </a:r>
            <a:r>
              <a:rPr lang="en-US" sz="1600" dirty="0" smtClean="0"/>
              <a:t>byte_3: CCW_</a:t>
            </a:r>
            <a:r>
              <a:rPr lang="en-US" sz="1600" dirty="0"/>
              <a:t>Creep_Step_Size</a:t>
            </a:r>
            <a:r>
              <a:rPr lang="en-US" sz="1600" dirty="0" smtClean="0"/>
              <a:t>_0     </a:t>
            </a:r>
            <a:endParaRPr lang="en-US" sz="1600" dirty="0"/>
          </a:p>
          <a:p>
            <a:pPr lvl="1">
              <a:spcBef>
                <a:spcPts val="0"/>
              </a:spcBef>
            </a:pPr>
            <a:r>
              <a:rPr lang="en-US" sz="1600" dirty="0"/>
              <a:t> Data </a:t>
            </a:r>
            <a:r>
              <a:rPr lang="en-US" sz="1600" dirty="0" smtClean="0"/>
              <a:t>byte_4: CW_CruiseStep_1   </a:t>
            </a:r>
            <a:endParaRPr lang="en-US" sz="1600" dirty="0"/>
          </a:p>
          <a:p>
            <a:pPr lvl="1">
              <a:spcBef>
                <a:spcPts val="0"/>
              </a:spcBef>
            </a:pPr>
            <a:r>
              <a:rPr lang="en-US" sz="1600" dirty="0"/>
              <a:t> Data </a:t>
            </a:r>
            <a:r>
              <a:rPr lang="en-US" sz="1600" dirty="0" smtClean="0"/>
              <a:t>byte_5: CCW_CruiseStep_1   </a:t>
            </a:r>
            <a:endParaRPr lang="en-US" sz="1600" dirty="0"/>
          </a:p>
          <a:p>
            <a:pPr lvl="1">
              <a:spcBef>
                <a:spcPts val="0"/>
              </a:spcBef>
            </a:pPr>
            <a:r>
              <a:rPr lang="en-US" sz="1600" dirty="0"/>
              <a:t> Data </a:t>
            </a:r>
            <a:r>
              <a:rPr lang="en-US" sz="1600" dirty="0" smtClean="0"/>
              <a:t>byte_6: CW_</a:t>
            </a:r>
            <a:r>
              <a:rPr lang="en-US" sz="1600" dirty="0"/>
              <a:t>Creep_Step_Size</a:t>
            </a:r>
            <a:r>
              <a:rPr lang="en-US" sz="1600" dirty="0" smtClean="0"/>
              <a:t>_1    </a:t>
            </a:r>
            <a:endParaRPr lang="en-US" sz="1600" dirty="0"/>
          </a:p>
          <a:p>
            <a:pPr lvl="1">
              <a:spcBef>
                <a:spcPts val="0"/>
              </a:spcBef>
            </a:pPr>
            <a:r>
              <a:rPr lang="en-US" sz="1600" dirty="0"/>
              <a:t> Data </a:t>
            </a:r>
            <a:r>
              <a:rPr lang="en-US" sz="1600" dirty="0" smtClean="0"/>
              <a:t>byte_7: CCW_</a:t>
            </a:r>
            <a:r>
              <a:rPr lang="en-US" sz="1600" dirty="0"/>
              <a:t>Creep_Step_Size</a:t>
            </a:r>
            <a:r>
              <a:rPr lang="en-US" sz="1600" dirty="0" smtClean="0"/>
              <a:t>_1  </a:t>
            </a:r>
          </a:p>
          <a:p>
            <a:r>
              <a:rPr lang="en-US" dirty="0" smtClean="0"/>
              <a:t>Takes integer values between 0 and 254</a:t>
            </a:r>
          </a:p>
          <a:p>
            <a:pPr lvl="1"/>
            <a:r>
              <a:rPr lang="en-US" sz="1600" dirty="0" smtClean="0"/>
              <a:t>The</a:t>
            </a:r>
            <a:r>
              <a:rPr lang="en-US" dirty="0" smtClean="0"/>
              <a:t> number specifies the number of tenths of a degree of motor rotation each time the TIMER interrupt is serviced</a:t>
            </a:r>
          </a:p>
          <a:p>
            <a:r>
              <a:rPr lang="en-US" dirty="0" smtClean="0"/>
              <a:t>Cruise steps all default to 33;  creep steps all default to 1</a:t>
            </a:r>
          </a:p>
          <a:p>
            <a:r>
              <a:rPr lang="en-US" dirty="0" smtClean="0"/>
              <a:t>Once set, the values remain after execution of Command 26 until they are changed by Command 5</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6</a:t>
            </a:fld>
            <a:endParaRPr lang="en-US" altLang="en-US" dirty="0"/>
          </a:p>
        </p:txBody>
      </p:sp>
    </p:spTree>
    <p:extLst>
      <p:ext uri="{BB962C8B-B14F-4D97-AF65-F5344CB8AC3E}">
        <p14:creationId xmlns:p14="http://schemas.microsoft.com/office/powerpoint/2010/main" val="136775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6  --  Set Creep Periods</a:t>
            </a:r>
            <a:endParaRPr lang="en-US" dirty="0"/>
          </a:p>
        </p:txBody>
      </p:sp>
      <p:sp>
        <p:nvSpPr>
          <p:cNvPr id="3" name="Content Placeholder 2"/>
          <p:cNvSpPr>
            <a:spLocks noGrp="1"/>
          </p:cNvSpPr>
          <p:nvPr>
            <p:ph idx="1"/>
          </p:nvPr>
        </p:nvSpPr>
        <p:spPr>
          <a:xfrm>
            <a:off x="390525" y="1079817"/>
            <a:ext cx="8229600" cy="5229067"/>
          </a:xfrm>
        </p:spPr>
        <p:txBody>
          <a:bodyPr/>
          <a:lstStyle/>
          <a:p>
            <a:r>
              <a:rPr lang="en-US" dirty="0" smtClean="0"/>
              <a:t>This command sets creep periods as follows:</a:t>
            </a:r>
          </a:p>
          <a:p>
            <a:pPr lvl="1">
              <a:spcBef>
                <a:spcPts val="0"/>
              </a:spcBef>
            </a:pPr>
            <a:r>
              <a:rPr lang="en-US" sz="1600" dirty="0" smtClean="0"/>
              <a:t> Data byte_0: CreepPeriod_0  </a:t>
            </a:r>
          </a:p>
          <a:p>
            <a:pPr lvl="1">
              <a:spcBef>
                <a:spcPts val="0"/>
              </a:spcBef>
            </a:pPr>
            <a:r>
              <a:rPr lang="en-US" sz="1600" dirty="0"/>
              <a:t> </a:t>
            </a:r>
            <a:r>
              <a:rPr lang="en-US" sz="1600" dirty="0" smtClean="0"/>
              <a:t>Data byte_1: CreepPeriod_1 </a:t>
            </a:r>
          </a:p>
          <a:p>
            <a:r>
              <a:rPr lang="en-US" dirty="0" smtClean="0"/>
              <a:t>Takes integer values between 0 and 254</a:t>
            </a:r>
          </a:p>
          <a:p>
            <a:pPr lvl="1"/>
            <a:r>
              <a:rPr lang="en-US" sz="1600" dirty="0" smtClean="0"/>
              <a:t>The</a:t>
            </a:r>
            <a:r>
              <a:rPr lang="en-US" dirty="0" smtClean="0"/>
              <a:t> number specifies what is essentially a pre-scaler on the rate at which the motor is moved during a creep.  I.e., if the period is set to 2, the motor is stepped only every other TIMER interrupt.  If it is set to 7, it steps only on every 7</a:t>
            </a:r>
            <a:r>
              <a:rPr lang="en-US" baseline="30000" dirty="0" smtClean="0"/>
              <a:t>th</a:t>
            </a:r>
            <a:r>
              <a:rPr lang="en-US" dirty="0" smtClean="0"/>
              <a:t> interrupt.  This was included in the original firmware to allow very slow creeps</a:t>
            </a:r>
          </a:p>
          <a:p>
            <a:r>
              <a:rPr lang="en-US" dirty="0" smtClean="0"/>
              <a:t>Both motors default to </a:t>
            </a:r>
            <a:r>
              <a:rPr lang="en-US" dirty="0" err="1" smtClean="0"/>
              <a:t>CreepPeriod</a:t>
            </a:r>
            <a:r>
              <a:rPr lang="en-US" dirty="0" smtClean="0"/>
              <a:t> == 2</a:t>
            </a:r>
          </a:p>
          <a:p>
            <a:r>
              <a:rPr lang="en-US" dirty="0" smtClean="0"/>
              <a:t>Once set, the values remain after execution of Command 26 until they are changed by Command 6</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7</a:t>
            </a:fld>
            <a:endParaRPr lang="en-US" altLang="en-US" dirty="0"/>
          </a:p>
        </p:txBody>
      </p:sp>
    </p:spTree>
    <p:extLst>
      <p:ext uri="{BB962C8B-B14F-4D97-AF65-F5344CB8AC3E}">
        <p14:creationId xmlns:p14="http://schemas.microsoft.com/office/powerpoint/2010/main" val="252635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80  --  Set Up First Phase Jumps</a:t>
            </a:r>
            <a:endParaRPr lang="en-US" dirty="0"/>
          </a:p>
        </p:txBody>
      </p:sp>
      <p:sp>
        <p:nvSpPr>
          <p:cNvPr id="3" name="Content Placeholder 2"/>
          <p:cNvSpPr>
            <a:spLocks noGrp="1"/>
          </p:cNvSpPr>
          <p:nvPr>
            <p:ph idx="1"/>
          </p:nvPr>
        </p:nvSpPr>
        <p:spPr>
          <a:xfrm>
            <a:off x="476885" y="897096"/>
            <a:ext cx="8229600" cy="5229067"/>
          </a:xfrm>
        </p:spPr>
        <p:txBody>
          <a:bodyPr/>
          <a:lstStyle/>
          <a:p>
            <a:r>
              <a:rPr lang="en-US" dirty="0" smtClean="0"/>
              <a:t>This command sets initial phase jumps as follows:</a:t>
            </a:r>
          </a:p>
          <a:p>
            <a:pPr lvl="1">
              <a:spcBef>
                <a:spcPts val="0"/>
              </a:spcBef>
            </a:pPr>
            <a:r>
              <a:rPr lang="en-US" sz="1600" dirty="0" smtClean="0"/>
              <a:t> Data byte_0: </a:t>
            </a:r>
            <a:r>
              <a:rPr lang="en-US" sz="1600" dirty="0"/>
              <a:t>first_CW_spinup_0_phase_incr</a:t>
            </a:r>
            <a:r>
              <a:rPr lang="en-US" sz="1600" dirty="0" smtClean="0"/>
              <a:t>  </a:t>
            </a:r>
          </a:p>
          <a:p>
            <a:pPr lvl="1">
              <a:spcBef>
                <a:spcPts val="0"/>
              </a:spcBef>
            </a:pPr>
            <a:r>
              <a:rPr lang="en-US" sz="1600" dirty="0"/>
              <a:t> </a:t>
            </a:r>
            <a:r>
              <a:rPr lang="en-US" sz="1600" dirty="0" smtClean="0"/>
              <a:t>Data byte_1: </a:t>
            </a:r>
            <a:r>
              <a:rPr lang="en-US" sz="1600" dirty="0"/>
              <a:t>first_CCW_spinup_0_phase_incr</a:t>
            </a:r>
            <a:r>
              <a:rPr lang="en-US" sz="1600" dirty="0" smtClean="0"/>
              <a:t> </a:t>
            </a:r>
          </a:p>
          <a:p>
            <a:pPr lvl="1">
              <a:spcBef>
                <a:spcPts val="0"/>
              </a:spcBef>
            </a:pPr>
            <a:r>
              <a:rPr lang="en-US" sz="1600" dirty="0"/>
              <a:t> Data </a:t>
            </a:r>
            <a:r>
              <a:rPr lang="en-US" sz="1600" dirty="0" smtClean="0"/>
              <a:t>byte_2: </a:t>
            </a:r>
            <a:r>
              <a:rPr lang="en-US" sz="1600" dirty="0"/>
              <a:t>first_CW_spindown_0_phase_incr</a:t>
            </a:r>
            <a:r>
              <a:rPr lang="en-US" sz="1600" dirty="0" smtClean="0"/>
              <a:t>    </a:t>
            </a:r>
            <a:endParaRPr lang="en-US" sz="1600" dirty="0"/>
          </a:p>
          <a:p>
            <a:pPr lvl="1">
              <a:spcBef>
                <a:spcPts val="0"/>
              </a:spcBef>
            </a:pPr>
            <a:r>
              <a:rPr lang="en-US" sz="1600" dirty="0"/>
              <a:t> Data </a:t>
            </a:r>
            <a:r>
              <a:rPr lang="en-US" sz="1600" dirty="0" smtClean="0"/>
              <a:t>byte_3: </a:t>
            </a:r>
            <a:r>
              <a:rPr lang="en-US" sz="1600" dirty="0"/>
              <a:t>first_CCW_spindown_0_phase_incr</a:t>
            </a:r>
            <a:r>
              <a:rPr lang="en-US" sz="1600" dirty="0" smtClean="0"/>
              <a:t>     </a:t>
            </a:r>
            <a:endParaRPr lang="en-US" sz="1600" dirty="0"/>
          </a:p>
          <a:p>
            <a:pPr lvl="1">
              <a:spcBef>
                <a:spcPts val="0"/>
              </a:spcBef>
            </a:pPr>
            <a:r>
              <a:rPr lang="en-US" sz="1600" dirty="0"/>
              <a:t> Data </a:t>
            </a:r>
            <a:r>
              <a:rPr lang="en-US" sz="1600" dirty="0" smtClean="0"/>
              <a:t>byte_4: </a:t>
            </a:r>
            <a:r>
              <a:rPr lang="en-US" sz="1600" dirty="0"/>
              <a:t>first_CW_spinup_1_phase_incr</a:t>
            </a:r>
            <a:r>
              <a:rPr lang="en-US" sz="1600" dirty="0" smtClean="0"/>
              <a:t>    </a:t>
            </a:r>
            <a:endParaRPr lang="en-US" sz="1600" dirty="0"/>
          </a:p>
          <a:p>
            <a:pPr lvl="1">
              <a:spcBef>
                <a:spcPts val="0"/>
              </a:spcBef>
            </a:pPr>
            <a:r>
              <a:rPr lang="en-US" sz="1600" dirty="0"/>
              <a:t> Data </a:t>
            </a:r>
            <a:r>
              <a:rPr lang="en-US" sz="1600" dirty="0" smtClean="0"/>
              <a:t>byte_5: </a:t>
            </a:r>
            <a:r>
              <a:rPr lang="en-US" sz="1600" dirty="0"/>
              <a:t>first_CCW_spinup_1_phase_incr</a:t>
            </a:r>
            <a:r>
              <a:rPr lang="en-US" sz="1600" dirty="0" smtClean="0"/>
              <a:t> </a:t>
            </a:r>
            <a:endParaRPr lang="en-US" sz="1600" dirty="0"/>
          </a:p>
          <a:p>
            <a:pPr lvl="1">
              <a:spcBef>
                <a:spcPts val="0"/>
              </a:spcBef>
            </a:pPr>
            <a:r>
              <a:rPr lang="en-US" sz="1600" dirty="0"/>
              <a:t> Data </a:t>
            </a:r>
            <a:r>
              <a:rPr lang="en-US" sz="1600" dirty="0" smtClean="0"/>
              <a:t>byte_6: </a:t>
            </a:r>
            <a:r>
              <a:rPr lang="en-US" sz="1600" dirty="0"/>
              <a:t>first_CW_spindown_1_phase_incr</a:t>
            </a:r>
            <a:r>
              <a:rPr lang="en-US" sz="1600" dirty="0" smtClean="0"/>
              <a:t>    </a:t>
            </a:r>
            <a:endParaRPr lang="en-US" sz="1600" dirty="0"/>
          </a:p>
          <a:p>
            <a:pPr lvl="1">
              <a:spcBef>
                <a:spcPts val="0"/>
              </a:spcBef>
            </a:pPr>
            <a:r>
              <a:rPr lang="en-US" sz="1600" dirty="0"/>
              <a:t> Data </a:t>
            </a:r>
            <a:r>
              <a:rPr lang="en-US" sz="1600" dirty="0" smtClean="0"/>
              <a:t>byte_7: </a:t>
            </a:r>
            <a:r>
              <a:rPr lang="en-US" sz="1600" dirty="0"/>
              <a:t>first_CCW_spindown_1_phase_incr</a:t>
            </a:r>
            <a:r>
              <a:rPr lang="en-US" sz="1600" dirty="0" smtClean="0"/>
              <a:t>   </a:t>
            </a:r>
          </a:p>
          <a:p>
            <a:r>
              <a:rPr lang="en-US" dirty="0" smtClean="0"/>
              <a:t>Takes integer values between 0 and 90</a:t>
            </a:r>
          </a:p>
          <a:p>
            <a:pPr lvl="1"/>
            <a:r>
              <a:rPr lang="en-US" sz="1600" dirty="0" smtClean="0"/>
              <a:t>The</a:t>
            </a:r>
            <a:r>
              <a:rPr lang="en-US" dirty="0" smtClean="0"/>
              <a:t> number specifies the change in motor drive phase angle for the first step of a short ramp spin up or down</a:t>
            </a:r>
          </a:p>
          <a:p>
            <a:pPr lvl="1"/>
            <a:r>
              <a:rPr lang="en-US" dirty="0" smtClean="0"/>
              <a:t>The intent is to start the spin up or spin down with a higher torque level which is linearly dropped to zero as the desired motor speed is reached.</a:t>
            </a:r>
          </a:p>
          <a:p>
            <a:r>
              <a:rPr lang="en-US" dirty="0" smtClean="0"/>
              <a:t>On power up all values default to 0</a:t>
            </a:r>
          </a:p>
          <a:p>
            <a:r>
              <a:rPr lang="en-US" dirty="0" smtClean="0"/>
              <a:t>Once set, the values remain after execution of Command 26 until they are changed by Command 80</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8</a:t>
            </a:fld>
            <a:endParaRPr lang="en-US" altLang="en-US" dirty="0"/>
          </a:p>
        </p:txBody>
      </p:sp>
    </p:spTree>
    <p:extLst>
      <p:ext uri="{BB962C8B-B14F-4D97-AF65-F5344CB8AC3E}">
        <p14:creationId xmlns:p14="http://schemas.microsoft.com/office/powerpoint/2010/main" val="376256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81  --  Set Short Ramp Spin Values, Motor_0</a:t>
            </a:r>
            <a:endParaRPr lang="en-US" dirty="0"/>
          </a:p>
        </p:txBody>
      </p:sp>
      <p:sp>
        <p:nvSpPr>
          <p:cNvPr id="3" name="Content Placeholder 2"/>
          <p:cNvSpPr>
            <a:spLocks noGrp="1"/>
          </p:cNvSpPr>
          <p:nvPr>
            <p:ph idx="1"/>
          </p:nvPr>
        </p:nvSpPr>
        <p:spPr>
          <a:xfrm>
            <a:off x="253586" y="841278"/>
            <a:ext cx="8229600" cy="5229067"/>
          </a:xfrm>
        </p:spPr>
        <p:txBody>
          <a:bodyPr/>
          <a:lstStyle/>
          <a:p>
            <a:r>
              <a:rPr lang="en-US" dirty="0"/>
              <a:t>This command specifies the amount of rotation of the motor rotor in tenths of a degree during the </a:t>
            </a:r>
            <a:r>
              <a:rPr lang="en-US" dirty="0" err="1"/>
              <a:t>spinup</a:t>
            </a:r>
            <a:r>
              <a:rPr lang="en-US" dirty="0"/>
              <a:t> </a:t>
            </a:r>
            <a:r>
              <a:rPr lang="en-US" dirty="0" smtClean="0"/>
              <a:t>OR SPINDOWN:</a:t>
            </a:r>
          </a:p>
          <a:p>
            <a:pPr lvl="1">
              <a:spcBef>
                <a:spcPts val="0"/>
              </a:spcBef>
            </a:pPr>
            <a:r>
              <a:rPr lang="en-US" sz="1600" dirty="0" smtClean="0"/>
              <a:t> Data byte_0: CW_spinup_0_rotation   MSB</a:t>
            </a:r>
          </a:p>
          <a:p>
            <a:pPr lvl="1">
              <a:spcBef>
                <a:spcPts val="0"/>
              </a:spcBef>
            </a:pPr>
            <a:r>
              <a:rPr lang="en-US" sz="1600" dirty="0"/>
              <a:t> </a:t>
            </a:r>
            <a:r>
              <a:rPr lang="en-US" sz="1600" dirty="0" smtClean="0"/>
              <a:t>Data byte_1: CW_spinup_0_rotation   LSB</a:t>
            </a:r>
          </a:p>
          <a:p>
            <a:pPr lvl="1">
              <a:spcBef>
                <a:spcPts val="0"/>
              </a:spcBef>
            </a:pPr>
            <a:r>
              <a:rPr lang="en-US" sz="1600" dirty="0"/>
              <a:t> Data </a:t>
            </a:r>
            <a:r>
              <a:rPr lang="en-US" sz="1600" dirty="0" smtClean="0"/>
              <a:t>byte_2: </a:t>
            </a:r>
            <a:r>
              <a:rPr lang="en-US" sz="1600" dirty="0"/>
              <a:t>CW_SpinDown_0_rotation   </a:t>
            </a:r>
            <a:r>
              <a:rPr lang="en-US" sz="1600" dirty="0" smtClean="0"/>
              <a:t>MSB  </a:t>
            </a:r>
            <a:endParaRPr lang="en-US" sz="1600" dirty="0"/>
          </a:p>
          <a:p>
            <a:pPr lvl="1">
              <a:spcBef>
                <a:spcPts val="0"/>
              </a:spcBef>
            </a:pPr>
            <a:r>
              <a:rPr lang="en-US" sz="1600" dirty="0"/>
              <a:t> Data </a:t>
            </a:r>
            <a:r>
              <a:rPr lang="en-US" sz="1600" dirty="0" smtClean="0"/>
              <a:t>byte_3: CW_SpinDown_0_rotation   LSB   </a:t>
            </a:r>
            <a:endParaRPr lang="en-US" sz="1600" dirty="0"/>
          </a:p>
          <a:p>
            <a:pPr lvl="1">
              <a:spcBef>
                <a:spcPts val="0"/>
              </a:spcBef>
            </a:pPr>
            <a:r>
              <a:rPr lang="en-US" sz="1600" dirty="0"/>
              <a:t> Data </a:t>
            </a:r>
            <a:r>
              <a:rPr lang="en-US" sz="1600" dirty="0" smtClean="0"/>
              <a:t>byte_4: CCW_SpinUp_0_rotation   MSB  </a:t>
            </a:r>
            <a:endParaRPr lang="en-US" sz="1600" dirty="0"/>
          </a:p>
          <a:p>
            <a:pPr lvl="1">
              <a:spcBef>
                <a:spcPts val="0"/>
              </a:spcBef>
            </a:pPr>
            <a:r>
              <a:rPr lang="en-US" sz="1600" dirty="0"/>
              <a:t> Data </a:t>
            </a:r>
            <a:r>
              <a:rPr lang="en-US" sz="1600" dirty="0" smtClean="0"/>
              <a:t>byte_5: CCW_SpinUp_0_rotation   LSB </a:t>
            </a:r>
            <a:endParaRPr lang="en-US" sz="1600" dirty="0"/>
          </a:p>
          <a:p>
            <a:pPr lvl="1">
              <a:spcBef>
                <a:spcPts val="0"/>
              </a:spcBef>
            </a:pPr>
            <a:r>
              <a:rPr lang="en-US" sz="1600" dirty="0"/>
              <a:t> Data </a:t>
            </a:r>
            <a:r>
              <a:rPr lang="en-US" sz="1600" dirty="0" smtClean="0"/>
              <a:t>byte_6: CCW_SpinDown_0_rotation   MSB   </a:t>
            </a:r>
            <a:endParaRPr lang="en-US" sz="1600" dirty="0"/>
          </a:p>
          <a:p>
            <a:pPr lvl="1">
              <a:spcBef>
                <a:spcPts val="0"/>
              </a:spcBef>
            </a:pPr>
            <a:r>
              <a:rPr lang="en-US" sz="1600" dirty="0"/>
              <a:t> Data </a:t>
            </a:r>
            <a:r>
              <a:rPr lang="en-US" sz="1600" dirty="0" smtClean="0"/>
              <a:t>byte_7: CCW_SpinDown_0_rotation    LSB</a:t>
            </a:r>
          </a:p>
          <a:p>
            <a:r>
              <a:rPr lang="en-US" dirty="0" smtClean="0"/>
              <a:t>Takes integer values between 0 and 65,279 for four parameters</a:t>
            </a:r>
          </a:p>
          <a:p>
            <a:r>
              <a:rPr lang="en-US" sz="1800" dirty="0" smtClean="0"/>
              <a:t>Since need two data bytes per value, </a:t>
            </a:r>
            <a:r>
              <a:rPr lang="en-US" sz="1800" dirty="0" err="1" smtClean="0"/>
              <a:t>Cmd</a:t>
            </a:r>
            <a:r>
              <a:rPr lang="en-US" sz="1800" dirty="0" smtClean="0"/>
              <a:t> 81 handles only motor_0  (phi)</a:t>
            </a:r>
            <a:endParaRPr lang="en-US" dirty="0" smtClean="0"/>
          </a:p>
          <a:p>
            <a:r>
              <a:rPr lang="en-US" dirty="0" smtClean="0"/>
              <a:t>On power up all values default to 0</a:t>
            </a:r>
          </a:p>
          <a:p>
            <a:r>
              <a:rPr lang="en-US" dirty="0" smtClean="0"/>
              <a:t>When the TIMER interrupt executes,  if a given parameter != 0, then the short ramp spin is used for that spin up or down.  If the parameter == 0, then the original algorithm is used</a:t>
            </a:r>
          </a:p>
          <a:p>
            <a:r>
              <a:rPr lang="en-US" dirty="0" smtClean="0"/>
              <a:t>Once set, the values remain after execution of Command 26 until they are changed by Command 81       (or Command 60)</a:t>
            </a:r>
          </a:p>
        </p:txBody>
      </p:sp>
      <p:sp>
        <p:nvSpPr>
          <p:cNvPr id="4" name="Footer Placeholder 3"/>
          <p:cNvSpPr>
            <a:spLocks noGrp="1"/>
          </p:cNvSpPr>
          <p:nvPr>
            <p:ph type="ftr" sz="quarter" idx="10"/>
          </p:nvPr>
        </p:nvSpPr>
        <p:spPr/>
        <p:txBody>
          <a:bodyPr/>
          <a:lstStyle/>
          <a:p>
            <a:r>
              <a:rPr lang="en-US" dirty="0">
                <a:cs typeface="Arial"/>
              </a:rPr>
              <a:t>H. Heetderks – Verification of 6.23</a:t>
            </a:r>
          </a:p>
        </p:txBody>
      </p:sp>
      <p:sp>
        <p:nvSpPr>
          <p:cNvPr id="5" name="Slide Number Placeholder 4"/>
          <p:cNvSpPr>
            <a:spLocks noGrp="1"/>
          </p:cNvSpPr>
          <p:nvPr>
            <p:ph type="sldNum" sz="quarter" idx="11"/>
          </p:nvPr>
        </p:nvSpPr>
        <p:spPr/>
        <p:txBody>
          <a:bodyPr/>
          <a:lstStyle/>
          <a:p>
            <a:pPr>
              <a:defRPr/>
            </a:pPr>
            <a:r>
              <a:rPr lang="en-US" altLang="en-US" dirty="0" smtClean="0"/>
              <a:t>Slide </a:t>
            </a:r>
            <a:fld id="{9D20C49D-BDF3-487B-9E39-BEBFD40AFF72}" type="slidenum">
              <a:rPr lang="en-US" altLang="en-US" smtClean="0"/>
              <a:pPr>
                <a:defRPr/>
              </a:pPr>
              <a:t>9</a:t>
            </a:fld>
            <a:endParaRPr lang="en-US" altLang="en-US" dirty="0"/>
          </a:p>
        </p:txBody>
      </p:sp>
    </p:spTree>
    <p:extLst>
      <p:ext uri="{BB962C8B-B14F-4D97-AF65-F5344CB8AC3E}">
        <p14:creationId xmlns:p14="http://schemas.microsoft.com/office/powerpoint/2010/main" val="3274916086"/>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104475</TotalTime>
  <Words>6339</Words>
  <Application>Microsoft Office PowerPoint</Application>
  <PresentationFormat>On-screen Show (4:3)</PresentationFormat>
  <Paragraphs>1170</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Arial Rounded MT Bold</vt:lpstr>
      <vt:lpstr>Calibri</vt:lpstr>
      <vt:lpstr>Default Design</vt:lpstr>
      <vt:lpstr>Verification of DESI Firmware Rev 6.23 2023-02-24 Version B</vt:lpstr>
      <vt:lpstr>Command 1  --  Cancel Autoshutdown</vt:lpstr>
      <vt:lpstr>Motor movement commands</vt:lpstr>
      <vt:lpstr>Command 2  --  Set Power Level</vt:lpstr>
      <vt:lpstr>Command 3  --  Set Up and Down Spin Ramps</vt:lpstr>
      <vt:lpstr>Command 5  --  Set Cruise and Creep Rates</vt:lpstr>
      <vt:lpstr>Command 6  --  Set Creep Periods</vt:lpstr>
      <vt:lpstr>Command 80  --  Set Up First Phase Jumps</vt:lpstr>
      <vt:lpstr>Command 81  --  Set Short Ramp Spin Values, Motor_0</vt:lpstr>
      <vt:lpstr>Command 82  --  Set Short Ramp Spin Values, Motor_1</vt:lpstr>
      <vt:lpstr>Command 2, 3, 5, 6, 80, 81, and 82 have two additional properties</vt:lpstr>
      <vt:lpstr>Example of use of command 81 / 82 to set up a cruise of both phi and theta using short ramp spins</vt:lpstr>
      <vt:lpstr>Example of use of command 81 / 82 to set up a cruise of both phi and theta using short ramp spins (Con’t)</vt:lpstr>
      <vt:lpstr>Command 12 --  Report Device Type</vt:lpstr>
      <vt:lpstr>Command 25 --  Set Device Type</vt:lpstr>
      <vt:lpstr>Command 16 --  Set Fiducial Duty Cycle</vt:lpstr>
      <vt:lpstr>Command 54 --  Timed Fiducial Operation</vt:lpstr>
      <vt:lpstr>Command 55 --  Report Fiducial Duty Cycle</vt:lpstr>
      <vt:lpstr>Command 13 --  Report Motor Movement Status</vt:lpstr>
      <vt:lpstr>Command 14 --  Report Current Monitor Values</vt:lpstr>
      <vt:lpstr>Command 15 --  Report Bootloader Version</vt:lpstr>
      <vt:lpstr>Commands 19, 20, and 24 --  Change the ID of a positioner or a Fiducial.   Procedure to do this:</vt:lpstr>
      <vt:lpstr>To change the ID of a positioner or a Fiducial  (con’t)</vt:lpstr>
      <vt:lpstr>Command 21  --  Report CAN ID</vt:lpstr>
      <vt:lpstr>Command 26 --  Load Move Table</vt:lpstr>
      <vt:lpstr>Command 26 --  Load Move Table  -- Notes</vt:lpstr>
      <vt:lpstr>Command 27 --  Execute Move Table</vt:lpstr>
      <vt:lpstr>Command 28 --  Report Move Table Information</vt:lpstr>
      <vt:lpstr>Command 32 --  Classic Set Steps to Go (for motor move)</vt:lpstr>
      <vt:lpstr>Command 33 --  Classic Execute Move</vt:lpstr>
      <vt:lpstr>Command 33  (con’t)  Execute Flags</vt:lpstr>
      <vt:lpstr>Command 38 --  Need Double pulse</vt:lpstr>
      <vt:lpstr>Command 39 --  Report Elapsed Time from Reset</vt:lpstr>
      <vt:lpstr>Command 40 --  Enter Stop Mode with exit by SYNC</vt:lpstr>
      <vt:lpstr>Command 42 --  Software Reset</vt:lpstr>
      <vt:lpstr>Command 43 --  Enter bootloader mode via CAN command</vt:lpstr>
      <vt:lpstr>Command 44 --  Dump N Bytes of Memory</vt:lpstr>
      <vt:lpstr>Command 45 --  Calculate and report simple checksum over firmware flash memory</vt:lpstr>
      <vt:lpstr>Command 46 --  Report Status of SYNC Line</vt:lpstr>
      <vt:lpstr>Command 47 --  Report Current HCLK Frequency</vt:lpstr>
      <vt:lpstr>Command 50 --  DC Current Test</vt:lpstr>
      <vt:lpstr>Command 50 --  DC Current Test  (Continued)</vt:lpstr>
      <vt:lpstr>Command 52 --  Enter Sleep Mode with No Exit</vt:lpstr>
      <vt:lpstr>Command 59 --  Store System Parameters</vt:lpstr>
      <vt:lpstr>Command 60 --  Transfer FLASH stored values to Defaults </vt:lpstr>
      <vt:lpstr>Command 61 --  Report Current Parameter Values</vt:lpstr>
      <vt:lpstr>Command 62 --  Report Parameter Values from FLASH</vt:lpstr>
      <vt:lpstr>Command 63 --  Show Interrupt Priorities</vt:lpstr>
      <vt:lpstr>Command 65 --  Write to RAM Memory or Register</vt:lpstr>
      <vt:lpstr>Command 66 -- Short CAN Information Dump</vt:lpstr>
      <vt:lpstr>Command 70 --  Stop Motor or Fiducial Operation</vt:lpstr>
      <vt:lpstr>Command 71 --  Extended CAN Information Dump</vt:lpstr>
      <vt:lpstr>Command 72 --  Show Interrupt Status Registers</vt:lpstr>
      <vt:lpstr>Command 73 --  Acknowledge Completion of Move</vt:lpstr>
      <vt:lpstr>Command 74 -- Set or Reset the ABOM bit.  </vt:lpstr>
      <vt:lpstr>Command 76 -- Set the Verbose Flag</vt:lpstr>
      <vt:lpstr>Command 86 -- Sets Theta_0  The phi motor rotor phase angle to zero</vt:lpstr>
      <vt:lpstr>Command 87 – Sends CAN messages to show operation of the phi short ramp spin  --   CW spinup</vt:lpstr>
      <vt:lpstr>Command 88, 89, and 90 – Send CAN messages to show operation of the phi short ramp spins </vt:lpstr>
    </vt:vector>
  </TitlesOfParts>
  <Company>Lawrence Berkeley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Levi</dc:creator>
  <cp:lastModifiedBy>henry</cp:lastModifiedBy>
  <cp:revision>1511</cp:revision>
  <dcterms:created xsi:type="dcterms:W3CDTF">2015-06-26T23:48:21Z</dcterms:created>
  <dcterms:modified xsi:type="dcterms:W3CDTF">2023-02-25T00:10:02Z</dcterms:modified>
</cp:coreProperties>
</file>