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Inter"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95" d="100"/>
          <a:sy n="95" d="100"/>
        </p:scale>
        <p:origin x="42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09873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alpha val="95000"/>
            </a:srgbClr>
          </a:solid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12"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0.png"/><Relationship Id="rId11" Type="http://schemas.openxmlformats.org/officeDocument/2006/relationships/image" Target="../media/image25.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image" Target="../media/image29.png"/><Relationship Id="rId4" Type="http://schemas.openxmlformats.org/officeDocument/2006/relationships/image" Target="../media/image28.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0433"/>
          </a:xfrm>
          <a:prstGeom prst="rect">
            <a:avLst/>
          </a:prstGeom>
        </p:spPr>
      </p:pic>
      <p:sp>
        <p:nvSpPr>
          <p:cNvPr id="3" name="Text 0"/>
          <p:cNvSpPr/>
          <p:nvPr/>
        </p:nvSpPr>
        <p:spPr>
          <a:xfrm>
            <a:off x="793790" y="623768"/>
            <a:ext cx="7556421" cy="1488519"/>
          </a:xfrm>
          <a:prstGeom prst="rect">
            <a:avLst/>
          </a:prstGeom>
          <a:noFill/>
          <a:ln/>
        </p:spPr>
        <p:txBody>
          <a:bodyPr wrap="square" lIns="0" tIns="0" rIns="0" bIns="0" rtlCol="0" anchor="t"/>
          <a:lstStyle/>
          <a:p>
            <a:pPr marL="0" indent="0" algn="l">
              <a:lnSpc>
                <a:spcPts val="5850"/>
              </a:lnSpc>
              <a:buNone/>
            </a:pPr>
            <a:r>
              <a:rPr lang="en-US" sz="4650" b="1" dirty="0">
                <a:solidFill>
                  <a:srgbClr val="000000"/>
                </a:solidFill>
                <a:latin typeface="Petrona Bold" pitchFamily="34" charset="0"/>
                <a:ea typeface="Petrona Bold" pitchFamily="34" charset="-122"/>
                <a:cs typeface="Petrona Bold" pitchFamily="34" charset="-120"/>
              </a:rPr>
              <a:t>Decoding Phone Usage Patterns in India</a:t>
            </a:r>
            <a:endParaRPr lang="en-US" sz="4650" dirty="0"/>
          </a:p>
        </p:txBody>
      </p:sp>
      <p:sp>
        <p:nvSpPr>
          <p:cNvPr id="4" name="Text 1"/>
          <p:cNvSpPr/>
          <p:nvPr/>
        </p:nvSpPr>
        <p:spPr>
          <a:xfrm>
            <a:off x="793790" y="2452449"/>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Explore how Indian consumers use their mobile devices through advanced data analysis techniques. This project leverages Python scripting, machine learning algorithms, and interactive visualization to uncover meaningful patterns in user behavior.</a:t>
            </a:r>
            <a:endParaRPr lang="en-US" sz="1750" dirty="0"/>
          </a:p>
        </p:txBody>
      </p:sp>
      <p:sp>
        <p:nvSpPr>
          <p:cNvPr id="5" name="Text 2"/>
          <p:cNvSpPr/>
          <p:nvPr/>
        </p:nvSpPr>
        <p:spPr>
          <a:xfrm>
            <a:off x="793790" y="4159210"/>
            <a:ext cx="7556421" cy="1451610"/>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Our comprehensive approach combines data cleaning, exploratory analysis, multi-class classification, and clustering to transform raw usage statistics into actionable insights for businesses and developers.</a:t>
            </a:r>
            <a:endParaRPr lang="en-US" sz="1750" dirty="0"/>
          </a:p>
        </p:txBody>
      </p:sp>
      <p:sp>
        <p:nvSpPr>
          <p:cNvPr id="6" name="Text 3"/>
          <p:cNvSpPr/>
          <p:nvPr/>
        </p:nvSpPr>
        <p:spPr>
          <a:xfrm>
            <a:off x="793790" y="5865971"/>
            <a:ext cx="7556421" cy="1088708"/>
          </a:xfrm>
          <a:prstGeom prst="rect">
            <a:avLst/>
          </a:prstGeom>
          <a:noFill/>
          <a:ln/>
        </p:spPr>
        <p:txBody>
          <a:bodyPr wrap="square" lIns="0" tIns="0" rIns="0" bIns="0" rtlCol="0" anchor="t"/>
          <a:lstStyle/>
          <a:p>
            <a:pPr marL="0" indent="0" algn="l">
              <a:lnSpc>
                <a:spcPts val="2850"/>
              </a:lnSpc>
              <a:buNone/>
            </a:pPr>
            <a:r>
              <a:rPr lang="en-US" sz="1750" dirty="0">
                <a:solidFill>
                  <a:srgbClr val="272525"/>
                </a:solidFill>
                <a:latin typeface="Inter" pitchFamily="34" charset="0"/>
                <a:ea typeface="Inter" pitchFamily="34" charset="-122"/>
                <a:cs typeface="Inter" pitchFamily="34" charset="-120"/>
              </a:rPr>
              <a:t>Join us as we develop and deploy an interactive Streamlit application that makes these complex findings accessible and valuable across multiple business contexts.</a:t>
            </a:r>
            <a:endParaRPr lang="en-US" sz="1750" dirty="0"/>
          </a:p>
        </p:txBody>
      </p:sp>
      <p:sp>
        <p:nvSpPr>
          <p:cNvPr id="7" name="Shape 4"/>
          <p:cNvSpPr/>
          <p:nvPr/>
        </p:nvSpPr>
        <p:spPr>
          <a:xfrm>
            <a:off x="793790" y="7226737"/>
            <a:ext cx="362903" cy="362903"/>
          </a:xfrm>
          <a:prstGeom prst="roundRect">
            <a:avLst>
              <a:gd name="adj" fmla="val 25194296"/>
            </a:avLst>
          </a:prstGeom>
          <a:solidFill>
            <a:srgbClr val="ACFFD4"/>
          </a:solidFill>
          <a:ln w="7620">
            <a:solidFill>
              <a:srgbClr val="FFFFFF"/>
            </a:solidFill>
            <a:prstDash val="solid"/>
          </a:ln>
        </p:spPr>
      </p:sp>
      <p:sp>
        <p:nvSpPr>
          <p:cNvPr id="8" name="Text 5"/>
          <p:cNvSpPr/>
          <p:nvPr/>
        </p:nvSpPr>
        <p:spPr>
          <a:xfrm>
            <a:off x="912138" y="7359372"/>
            <a:ext cx="126087" cy="97512"/>
          </a:xfrm>
          <a:prstGeom prst="rect">
            <a:avLst/>
          </a:prstGeom>
          <a:noFill/>
          <a:ln/>
        </p:spPr>
        <p:txBody>
          <a:bodyPr wrap="none" lIns="0" tIns="0" rIns="0" bIns="0" rtlCol="0" anchor="t"/>
          <a:lstStyle/>
          <a:p>
            <a:pPr marL="0" indent="0" algn="ctr">
              <a:lnSpc>
                <a:spcPts val="750"/>
              </a:lnSpc>
              <a:buNone/>
            </a:pPr>
            <a:r>
              <a:rPr lang="en-US" sz="750" dirty="0">
                <a:solidFill>
                  <a:srgbClr val="3C3838"/>
                </a:solidFill>
                <a:latin typeface="Inter Medium" pitchFamily="34" charset="0"/>
                <a:ea typeface="Inter Medium" pitchFamily="34" charset="-122"/>
                <a:cs typeface="Inter Medium" pitchFamily="34" charset="-120"/>
              </a:rPr>
              <a:t>SS</a:t>
            </a:r>
            <a:endParaRPr lang="en-US" sz="750" dirty="0"/>
          </a:p>
        </p:txBody>
      </p:sp>
      <p:sp>
        <p:nvSpPr>
          <p:cNvPr id="9" name="Text 6"/>
          <p:cNvSpPr/>
          <p:nvPr/>
        </p:nvSpPr>
        <p:spPr>
          <a:xfrm>
            <a:off x="1270040" y="7209830"/>
            <a:ext cx="1793915" cy="396835"/>
          </a:xfrm>
          <a:prstGeom prst="rect">
            <a:avLst/>
          </a:prstGeom>
          <a:noFill/>
          <a:ln/>
        </p:spPr>
        <p:txBody>
          <a:bodyPr wrap="none" lIns="0" tIns="0" rIns="0" bIns="0" rtlCol="0" anchor="t"/>
          <a:lstStyle/>
          <a:p>
            <a:pPr marL="0" indent="0" algn="l">
              <a:lnSpc>
                <a:spcPts val="3100"/>
              </a:lnSpc>
              <a:buNone/>
            </a:pPr>
            <a:r>
              <a:rPr lang="en-US" sz="2200" b="1" dirty="0">
                <a:solidFill>
                  <a:srgbClr val="272525"/>
                </a:solidFill>
                <a:latin typeface="Inter Bold" pitchFamily="34" charset="0"/>
                <a:ea typeface="Inter Bold" pitchFamily="34" charset="-122"/>
                <a:cs typeface="Inter Bold" pitchFamily="34" charset="-120"/>
              </a:rPr>
              <a:t>by Saranya S</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01623" y="474107"/>
            <a:ext cx="4512588" cy="563999"/>
          </a:xfrm>
          <a:prstGeom prst="rect">
            <a:avLst/>
          </a:prstGeom>
          <a:noFill/>
          <a:ln/>
        </p:spPr>
        <p:txBody>
          <a:bodyPr wrap="none" lIns="0" tIns="0" rIns="0" bIns="0" rtlCol="0" anchor="t"/>
          <a:lstStyle/>
          <a:p>
            <a:pPr marL="0" indent="0" algn="l">
              <a:lnSpc>
                <a:spcPts val="4400"/>
              </a:lnSpc>
              <a:buNone/>
            </a:pPr>
            <a:r>
              <a:rPr lang="en-US" sz="3550" b="1" dirty="0">
                <a:solidFill>
                  <a:srgbClr val="000000"/>
                </a:solidFill>
                <a:latin typeface="Petrona Bold" pitchFamily="34" charset="0"/>
                <a:ea typeface="Petrona Bold" pitchFamily="34" charset="-122"/>
                <a:cs typeface="Petrona Bold" pitchFamily="34" charset="-120"/>
              </a:rPr>
              <a:t>Problem Statement</a:t>
            </a:r>
            <a:endParaRPr lang="en-US" sz="3550" dirty="0"/>
          </a:p>
        </p:txBody>
      </p:sp>
      <p:sp>
        <p:nvSpPr>
          <p:cNvPr id="3" name="Text 1"/>
          <p:cNvSpPr/>
          <p:nvPr/>
        </p:nvSpPr>
        <p:spPr>
          <a:xfrm>
            <a:off x="601623" y="1381839"/>
            <a:ext cx="13427154" cy="550069"/>
          </a:xfrm>
          <a:prstGeom prst="rect">
            <a:avLst/>
          </a:prstGeom>
          <a:noFill/>
          <a:ln/>
        </p:spPr>
        <p:txBody>
          <a:bodyPr wrap="squar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Mobile devices have become central to daily life in India, generating vast amounts of usage data. However, this data often remains underutilized and poorly understood.</a:t>
            </a:r>
            <a:endParaRPr lang="en-US" sz="1350" dirty="0"/>
          </a:p>
        </p:txBody>
      </p:sp>
      <p:sp>
        <p:nvSpPr>
          <p:cNvPr id="4" name="Text 2"/>
          <p:cNvSpPr/>
          <p:nvPr/>
        </p:nvSpPr>
        <p:spPr>
          <a:xfrm>
            <a:off x="601623" y="2125266"/>
            <a:ext cx="13427154" cy="550069"/>
          </a:xfrm>
          <a:prstGeom prst="rect">
            <a:avLst/>
          </a:prstGeom>
          <a:noFill/>
          <a:ln/>
        </p:spPr>
        <p:txBody>
          <a:bodyPr wrap="squar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Our challenge is to develop a comprehensive system that can effectively analyze mobile device usage patterns and extract meaningful user behavior insights. This requires preprocessing messy real-world data and applying advanced machine learning techniques.</a:t>
            </a:r>
            <a:endParaRPr lang="en-US" sz="1350" dirty="0"/>
          </a:p>
        </p:txBody>
      </p:sp>
      <p:sp>
        <p:nvSpPr>
          <p:cNvPr id="5" name="Text 3"/>
          <p:cNvSpPr/>
          <p:nvPr/>
        </p:nvSpPr>
        <p:spPr>
          <a:xfrm>
            <a:off x="601623" y="2868692"/>
            <a:ext cx="13427154" cy="550069"/>
          </a:xfrm>
          <a:prstGeom prst="rect">
            <a:avLst/>
          </a:prstGeom>
          <a:noFill/>
          <a:ln/>
        </p:spPr>
        <p:txBody>
          <a:bodyPr wrap="squar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The solution must not only classify primary device use cases but also identify distinct usage patterns through clustering algorithms. All findings will be made accessible through an intuitive Streamlit interface featuring interactive EDA visualizations and model results.</a:t>
            </a:r>
            <a:endParaRPr lang="en-US" sz="1350" dirty="0"/>
          </a:p>
        </p:txBody>
      </p:sp>
      <p:pic>
        <p:nvPicPr>
          <p:cNvPr id="6" name="Image 0" descr="preencoded.png"/>
          <p:cNvPicPr>
            <a:picLocks noChangeAspect="1"/>
          </p:cNvPicPr>
          <p:nvPr/>
        </p:nvPicPr>
        <p:blipFill>
          <a:blip r:embed="rId3"/>
          <a:stretch>
            <a:fillRect/>
          </a:stretch>
        </p:blipFill>
        <p:spPr>
          <a:xfrm>
            <a:off x="3127534" y="3612118"/>
            <a:ext cx="1661517" cy="1003697"/>
          </a:xfrm>
          <a:prstGeom prst="rect">
            <a:avLst/>
          </a:prstGeom>
        </p:spPr>
      </p:pic>
      <p:pic>
        <p:nvPicPr>
          <p:cNvPr id="7" name="Image 1" descr="preencoded.png"/>
          <p:cNvPicPr>
            <a:picLocks noChangeAspect="1"/>
          </p:cNvPicPr>
          <p:nvPr/>
        </p:nvPicPr>
        <p:blipFill>
          <a:blip r:embed="rId4"/>
          <a:stretch>
            <a:fillRect/>
          </a:stretch>
        </p:blipFill>
        <p:spPr>
          <a:xfrm>
            <a:off x="3837384" y="4087654"/>
            <a:ext cx="241697" cy="302181"/>
          </a:xfrm>
          <a:prstGeom prst="rect">
            <a:avLst/>
          </a:prstGeom>
        </p:spPr>
      </p:pic>
      <p:sp>
        <p:nvSpPr>
          <p:cNvPr id="8" name="Text 4"/>
          <p:cNvSpPr/>
          <p:nvPr/>
        </p:nvSpPr>
        <p:spPr>
          <a:xfrm>
            <a:off x="4960858" y="3783925"/>
            <a:ext cx="2256234" cy="281940"/>
          </a:xfrm>
          <a:prstGeom prst="rect">
            <a:avLst/>
          </a:prstGeom>
          <a:noFill/>
          <a:ln/>
        </p:spPr>
        <p:txBody>
          <a:bodyPr wrap="none" lIns="0" tIns="0" rIns="0" bIns="0" rtlCol="0" anchor="t"/>
          <a:lstStyle/>
          <a:p>
            <a:pPr marL="0" indent="0" algn="l">
              <a:lnSpc>
                <a:spcPts val="2200"/>
              </a:lnSpc>
              <a:buNone/>
            </a:pPr>
            <a:r>
              <a:rPr lang="en-US" sz="1750" b="1" dirty="0">
                <a:solidFill>
                  <a:srgbClr val="272525"/>
                </a:solidFill>
                <a:latin typeface="Petrona Bold" pitchFamily="34" charset="0"/>
                <a:ea typeface="Petrona Bold" pitchFamily="34" charset="-122"/>
                <a:cs typeface="Petrona Bold" pitchFamily="34" charset="-120"/>
              </a:rPr>
              <a:t>Deploy</a:t>
            </a:r>
            <a:endParaRPr lang="en-US" sz="1750" dirty="0"/>
          </a:p>
        </p:txBody>
      </p:sp>
      <p:sp>
        <p:nvSpPr>
          <p:cNvPr id="9" name="Text 5"/>
          <p:cNvSpPr/>
          <p:nvPr/>
        </p:nvSpPr>
        <p:spPr>
          <a:xfrm>
            <a:off x="4960858" y="4168973"/>
            <a:ext cx="2386846" cy="27503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Interactive Streamlit interface</a:t>
            </a:r>
            <a:endParaRPr lang="en-US" sz="1350" dirty="0"/>
          </a:p>
        </p:txBody>
      </p:sp>
      <p:sp>
        <p:nvSpPr>
          <p:cNvPr id="10" name="Shape 6"/>
          <p:cNvSpPr/>
          <p:nvPr/>
        </p:nvSpPr>
        <p:spPr>
          <a:xfrm>
            <a:off x="4831913" y="4627721"/>
            <a:ext cx="9154001" cy="11430"/>
          </a:xfrm>
          <a:prstGeom prst="roundRect">
            <a:avLst>
              <a:gd name="adj" fmla="val 631697"/>
            </a:avLst>
          </a:prstGeom>
          <a:solidFill>
            <a:srgbClr val="B2D4E5"/>
          </a:solidFill>
          <a:ln/>
        </p:spPr>
      </p:sp>
      <p:pic>
        <p:nvPicPr>
          <p:cNvPr id="11" name="Image 2" descr="preencoded.png"/>
          <p:cNvPicPr>
            <a:picLocks noChangeAspect="1"/>
          </p:cNvPicPr>
          <p:nvPr/>
        </p:nvPicPr>
        <p:blipFill>
          <a:blip r:embed="rId5"/>
          <a:stretch>
            <a:fillRect/>
          </a:stretch>
        </p:blipFill>
        <p:spPr>
          <a:xfrm>
            <a:off x="2296716" y="4658678"/>
            <a:ext cx="3323153" cy="1003697"/>
          </a:xfrm>
          <a:prstGeom prst="rect">
            <a:avLst/>
          </a:prstGeom>
        </p:spPr>
      </p:pic>
      <p:pic>
        <p:nvPicPr>
          <p:cNvPr id="12" name="Image 3" descr="preencoded.png"/>
          <p:cNvPicPr>
            <a:picLocks noChangeAspect="1"/>
          </p:cNvPicPr>
          <p:nvPr/>
        </p:nvPicPr>
        <p:blipFill>
          <a:blip r:embed="rId6"/>
          <a:stretch>
            <a:fillRect/>
          </a:stretch>
        </p:blipFill>
        <p:spPr>
          <a:xfrm>
            <a:off x="3837384" y="5009436"/>
            <a:ext cx="241697" cy="302181"/>
          </a:xfrm>
          <a:prstGeom prst="rect">
            <a:avLst/>
          </a:prstGeom>
        </p:spPr>
      </p:pic>
      <p:sp>
        <p:nvSpPr>
          <p:cNvPr id="13" name="Text 7"/>
          <p:cNvSpPr/>
          <p:nvPr/>
        </p:nvSpPr>
        <p:spPr>
          <a:xfrm>
            <a:off x="5791676" y="4830485"/>
            <a:ext cx="2256234" cy="281940"/>
          </a:xfrm>
          <a:prstGeom prst="rect">
            <a:avLst/>
          </a:prstGeom>
          <a:noFill/>
          <a:ln/>
        </p:spPr>
        <p:txBody>
          <a:bodyPr wrap="none" lIns="0" tIns="0" rIns="0" bIns="0" rtlCol="0" anchor="t"/>
          <a:lstStyle/>
          <a:p>
            <a:pPr marL="0" indent="0" algn="l">
              <a:lnSpc>
                <a:spcPts val="2200"/>
              </a:lnSpc>
              <a:buNone/>
            </a:pPr>
            <a:r>
              <a:rPr lang="en-US" sz="1750" b="1" dirty="0">
                <a:solidFill>
                  <a:srgbClr val="272525"/>
                </a:solidFill>
                <a:latin typeface="Petrona Bold" pitchFamily="34" charset="0"/>
                <a:ea typeface="Petrona Bold" pitchFamily="34" charset="-122"/>
                <a:cs typeface="Petrona Bold" pitchFamily="34" charset="-120"/>
              </a:rPr>
              <a:t>Model</a:t>
            </a:r>
            <a:endParaRPr lang="en-US" sz="1750" dirty="0"/>
          </a:p>
        </p:txBody>
      </p:sp>
      <p:sp>
        <p:nvSpPr>
          <p:cNvPr id="14" name="Text 8"/>
          <p:cNvSpPr/>
          <p:nvPr/>
        </p:nvSpPr>
        <p:spPr>
          <a:xfrm>
            <a:off x="5791676" y="5215533"/>
            <a:ext cx="2913578" cy="27503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Apply ML and clustering techniques</a:t>
            </a:r>
            <a:endParaRPr lang="en-US" sz="1350" dirty="0"/>
          </a:p>
        </p:txBody>
      </p:sp>
      <p:sp>
        <p:nvSpPr>
          <p:cNvPr id="15" name="Shape 9"/>
          <p:cNvSpPr/>
          <p:nvPr/>
        </p:nvSpPr>
        <p:spPr>
          <a:xfrm>
            <a:off x="5662732" y="5674281"/>
            <a:ext cx="8323183" cy="11430"/>
          </a:xfrm>
          <a:prstGeom prst="roundRect">
            <a:avLst>
              <a:gd name="adj" fmla="val 631697"/>
            </a:avLst>
          </a:prstGeom>
          <a:solidFill>
            <a:srgbClr val="B2D4E5"/>
          </a:solidFill>
          <a:ln/>
        </p:spPr>
      </p:sp>
      <p:pic>
        <p:nvPicPr>
          <p:cNvPr id="16" name="Image 4" descr="preencoded.png"/>
          <p:cNvPicPr>
            <a:picLocks noChangeAspect="1"/>
          </p:cNvPicPr>
          <p:nvPr/>
        </p:nvPicPr>
        <p:blipFill>
          <a:blip r:embed="rId7"/>
          <a:stretch>
            <a:fillRect/>
          </a:stretch>
        </p:blipFill>
        <p:spPr>
          <a:xfrm>
            <a:off x="1465898" y="5705237"/>
            <a:ext cx="4984790" cy="1003697"/>
          </a:xfrm>
          <a:prstGeom prst="rect">
            <a:avLst/>
          </a:prstGeom>
        </p:spPr>
      </p:pic>
      <p:pic>
        <p:nvPicPr>
          <p:cNvPr id="17" name="Image 5" descr="preencoded.png"/>
          <p:cNvPicPr>
            <a:picLocks noChangeAspect="1"/>
          </p:cNvPicPr>
          <p:nvPr/>
        </p:nvPicPr>
        <p:blipFill>
          <a:blip r:embed="rId8"/>
          <a:stretch>
            <a:fillRect/>
          </a:stretch>
        </p:blipFill>
        <p:spPr>
          <a:xfrm>
            <a:off x="3837384" y="6055995"/>
            <a:ext cx="241697" cy="302181"/>
          </a:xfrm>
          <a:prstGeom prst="rect">
            <a:avLst/>
          </a:prstGeom>
        </p:spPr>
      </p:pic>
      <p:sp>
        <p:nvSpPr>
          <p:cNvPr id="18" name="Text 10"/>
          <p:cNvSpPr/>
          <p:nvPr/>
        </p:nvSpPr>
        <p:spPr>
          <a:xfrm>
            <a:off x="6622494" y="5877044"/>
            <a:ext cx="2256234" cy="281940"/>
          </a:xfrm>
          <a:prstGeom prst="rect">
            <a:avLst/>
          </a:prstGeom>
          <a:noFill/>
          <a:ln/>
        </p:spPr>
        <p:txBody>
          <a:bodyPr wrap="none" lIns="0" tIns="0" rIns="0" bIns="0" rtlCol="0" anchor="t"/>
          <a:lstStyle/>
          <a:p>
            <a:pPr marL="0" indent="0" algn="l">
              <a:lnSpc>
                <a:spcPts val="2200"/>
              </a:lnSpc>
              <a:buNone/>
            </a:pPr>
            <a:r>
              <a:rPr lang="en-US" sz="1750" b="1" dirty="0">
                <a:solidFill>
                  <a:srgbClr val="272525"/>
                </a:solidFill>
                <a:latin typeface="Petrona Bold" pitchFamily="34" charset="0"/>
                <a:ea typeface="Petrona Bold" pitchFamily="34" charset="-122"/>
                <a:cs typeface="Petrona Bold" pitchFamily="34" charset="-120"/>
              </a:rPr>
              <a:t>Analyze</a:t>
            </a:r>
            <a:endParaRPr lang="en-US" sz="1750" dirty="0"/>
          </a:p>
        </p:txBody>
      </p:sp>
      <p:sp>
        <p:nvSpPr>
          <p:cNvPr id="19" name="Text 11"/>
          <p:cNvSpPr/>
          <p:nvPr/>
        </p:nvSpPr>
        <p:spPr>
          <a:xfrm>
            <a:off x="6622494" y="6262092"/>
            <a:ext cx="2734985" cy="27503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Perform exploratory data analysis</a:t>
            </a:r>
            <a:endParaRPr lang="en-US" sz="1350" dirty="0"/>
          </a:p>
        </p:txBody>
      </p:sp>
      <p:sp>
        <p:nvSpPr>
          <p:cNvPr id="20" name="Shape 12"/>
          <p:cNvSpPr/>
          <p:nvPr/>
        </p:nvSpPr>
        <p:spPr>
          <a:xfrm>
            <a:off x="6493550" y="6720840"/>
            <a:ext cx="7492365" cy="11430"/>
          </a:xfrm>
          <a:prstGeom prst="roundRect">
            <a:avLst>
              <a:gd name="adj" fmla="val 631697"/>
            </a:avLst>
          </a:prstGeom>
          <a:solidFill>
            <a:srgbClr val="B2D4E5"/>
          </a:solidFill>
          <a:ln/>
        </p:spPr>
      </p:sp>
      <p:pic>
        <p:nvPicPr>
          <p:cNvPr id="21" name="Image 6" descr="preencoded.png"/>
          <p:cNvPicPr>
            <a:picLocks noChangeAspect="1"/>
          </p:cNvPicPr>
          <p:nvPr/>
        </p:nvPicPr>
        <p:blipFill>
          <a:blip r:embed="rId9"/>
          <a:stretch>
            <a:fillRect/>
          </a:stretch>
        </p:blipFill>
        <p:spPr>
          <a:xfrm>
            <a:off x="635079" y="6751796"/>
            <a:ext cx="6646426" cy="1003697"/>
          </a:xfrm>
          <a:prstGeom prst="rect">
            <a:avLst/>
          </a:prstGeom>
        </p:spPr>
      </p:pic>
      <p:pic>
        <p:nvPicPr>
          <p:cNvPr id="22" name="Image 7" descr="preencoded.png"/>
          <p:cNvPicPr>
            <a:picLocks noChangeAspect="1"/>
          </p:cNvPicPr>
          <p:nvPr/>
        </p:nvPicPr>
        <p:blipFill>
          <a:blip r:embed="rId10"/>
          <a:stretch>
            <a:fillRect/>
          </a:stretch>
        </p:blipFill>
        <p:spPr>
          <a:xfrm>
            <a:off x="3837384" y="7102554"/>
            <a:ext cx="241697" cy="302181"/>
          </a:xfrm>
          <a:prstGeom prst="rect">
            <a:avLst/>
          </a:prstGeom>
        </p:spPr>
      </p:pic>
      <p:sp>
        <p:nvSpPr>
          <p:cNvPr id="23" name="Text 13"/>
          <p:cNvSpPr/>
          <p:nvPr/>
        </p:nvSpPr>
        <p:spPr>
          <a:xfrm>
            <a:off x="7453312" y="6923603"/>
            <a:ext cx="2256234" cy="281940"/>
          </a:xfrm>
          <a:prstGeom prst="rect">
            <a:avLst/>
          </a:prstGeom>
          <a:noFill/>
          <a:ln/>
        </p:spPr>
        <p:txBody>
          <a:bodyPr wrap="none" lIns="0" tIns="0" rIns="0" bIns="0" rtlCol="0" anchor="t"/>
          <a:lstStyle/>
          <a:p>
            <a:pPr marL="0" indent="0" algn="l">
              <a:lnSpc>
                <a:spcPts val="2200"/>
              </a:lnSpc>
              <a:buNone/>
            </a:pPr>
            <a:r>
              <a:rPr lang="en-US" sz="1750" b="1" dirty="0">
                <a:solidFill>
                  <a:srgbClr val="272525"/>
                </a:solidFill>
                <a:latin typeface="Petrona Bold" pitchFamily="34" charset="0"/>
                <a:ea typeface="Petrona Bold" pitchFamily="34" charset="-122"/>
                <a:cs typeface="Petrona Bold" pitchFamily="34" charset="-120"/>
              </a:rPr>
              <a:t>Clean</a:t>
            </a:r>
            <a:endParaRPr lang="en-US" sz="1750" dirty="0"/>
          </a:p>
        </p:txBody>
      </p:sp>
      <p:sp>
        <p:nvSpPr>
          <p:cNvPr id="24" name="Text 14"/>
          <p:cNvSpPr/>
          <p:nvPr/>
        </p:nvSpPr>
        <p:spPr>
          <a:xfrm>
            <a:off x="7453312" y="7308652"/>
            <a:ext cx="2673429" cy="27503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Preprocess and standardize data</a:t>
            </a:r>
            <a:endParaRPr lang="en-US" sz="13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53415" y="764262"/>
            <a:ext cx="4901089" cy="612577"/>
          </a:xfrm>
          <a:prstGeom prst="rect">
            <a:avLst/>
          </a:prstGeom>
          <a:noFill/>
          <a:ln/>
        </p:spPr>
        <p:txBody>
          <a:bodyPr wrap="none" lIns="0" tIns="0" rIns="0" bIns="0" rtlCol="0" anchor="t"/>
          <a:lstStyle/>
          <a:p>
            <a:pPr marL="0" indent="0" algn="l">
              <a:lnSpc>
                <a:spcPts val="4800"/>
              </a:lnSpc>
              <a:buNone/>
            </a:pPr>
            <a:r>
              <a:rPr lang="en-US" sz="3850" b="1" dirty="0">
                <a:solidFill>
                  <a:srgbClr val="000000"/>
                </a:solidFill>
                <a:latin typeface="Petrona Bold" pitchFamily="34" charset="0"/>
                <a:ea typeface="Petrona Bold" pitchFamily="34" charset="-122"/>
                <a:cs typeface="Petrona Bold" pitchFamily="34" charset="-120"/>
              </a:rPr>
              <a:t>Business Use Cases</a:t>
            </a:r>
            <a:endParaRPr lang="en-US" sz="3850" dirty="0"/>
          </a:p>
        </p:txBody>
      </p:sp>
      <p:sp>
        <p:nvSpPr>
          <p:cNvPr id="3" name="Text 1"/>
          <p:cNvSpPr/>
          <p:nvPr/>
        </p:nvSpPr>
        <p:spPr>
          <a:xfrm>
            <a:off x="653415" y="1750219"/>
            <a:ext cx="13323570" cy="597218"/>
          </a:xfrm>
          <a:prstGeom prst="rect">
            <a:avLst/>
          </a:prstGeom>
          <a:noFill/>
          <a:ln/>
        </p:spPr>
        <p:txBody>
          <a:bodyPr wrap="squar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Understanding mobile usage patterns enables businesses to make data-driven decisions across multiple domains. By leveraging our analysis, companies can optimize their products, services, and marketing strategies to better align with actual user behavior.</a:t>
            </a:r>
            <a:endParaRPr lang="en-US" sz="1450" dirty="0"/>
          </a:p>
        </p:txBody>
      </p:sp>
      <p:sp>
        <p:nvSpPr>
          <p:cNvPr id="4" name="Text 2"/>
          <p:cNvSpPr/>
          <p:nvPr/>
        </p:nvSpPr>
        <p:spPr>
          <a:xfrm>
            <a:off x="653415" y="2557463"/>
            <a:ext cx="13323570" cy="597218"/>
          </a:xfrm>
          <a:prstGeom prst="rect">
            <a:avLst/>
          </a:prstGeom>
          <a:noFill/>
          <a:ln/>
        </p:spPr>
        <p:txBody>
          <a:bodyPr wrap="squar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Manufacturers can use these insights to tailor device specifications and features to match real-world usage patterns. Meanwhile, app developers can create more engaging experiences by understanding exactly how and when their applications are being used.</a:t>
            </a:r>
            <a:endParaRPr lang="en-US" sz="1450" dirty="0"/>
          </a:p>
        </p:txBody>
      </p:sp>
      <p:sp>
        <p:nvSpPr>
          <p:cNvPr id="5" name="Text 3"/>
          <p:cNvSpPr/>
          <p:nvPr/>
        </p:nvSpPr>
        <p:spPr>
          <a:xfrm>
            <a:off x="653415" y="3364706"/>
            <a:ext cx="13323570" cy="298609"/>
          </a:xfrm>
          <a:prstGeom prst="rect">
            <a:avLst/>
          </a:prstGeom>
          <a:noFill/>
          <a:ln/>
        </p:spPr>
        <p:txBody>
          <a:bodyPr wrap="non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For users, this analysis can lead to improved battery life and more personalized experiences that match their unique usage patterns and preferences.</a:t>
            </a:r>
            <a:endParaRPr lang="en-US" sz="1450" dirty="0"/>
          </a:p>
        </p:txBody>
      </p:sp>
      <p:sp>
        <p:nvSpPr>
          <p:cNvPr id="6" name="Shape 4"/>
          <p:cNvSpPr/>
          <p:nvPr/>
        </p:nvSpPr>
        <p:spPr>
          <a:xfrm>
            <a:off x="653415" y="3873341"/>
            <a:ext cx="6568440" cy="1702594"/>
          </a:xfrm>
          <a:prstGeom prst="roundRect">
            <a:avLst>
              <a:gd name="adj" fmla="val 4606"/>
            </a:avLst>
          </a:prstGeom>
          <a:solidFill>
            <a:srgbClr val="CCEEFF"/>
          </a:solidFill>
          <a:ln w="7620">
            <a:solidFill>
              <a:srgbClr val="B2D4E5"/>
            </a:solidFill>
            <a:prstDash val="solid"/>
          </a:ln>
        </p:spPr>
      </p:sp>
      <p:sp>
        <p:nvSpPr>
          <p:cNvPr id="7" name="Text 5"/>
          <p:cNvSpPr/>
          <p:nvPr/>
        </p:nvSpPr>
        <p:spPr>
          <a:xfrm>
            <a:off x="847725" y="4067651"/>
            <a:ext cx="2450544" cy="306229"/>
          </a:xfrm>
          <a:prstGeom prst="rect">
            <a:avLst/>
          </a:prstGeom>
          <a:noFill/>
          <a:ln/>
        </p:spPr>
        <p:txBody>
          <a:bodyPr wrap="none" lIns="0" tIns="0" rIns="0" bIns="0" rtlCol="0" anchor="t"/>
          <a:lstStyle/>
          <a:p>
            <a:pPr marL="0" indent="0" algn="l">
              <a:lnSpc>
                <a:spcPts val="2400"/>
              </a:lnSpc>
              <a:buNone/>
            </a:pPr>
            <a:r>
              <a:rPr lang="en-US" sz="1900" b="1" dirty="0">
                <a:solidFill>
                  <a:srgbClr val="272525"/>
                </a:solidFill>
                <a:latin typeface="Petrona Bold" pitchFamily="34" charset="0"/>
                <a:ea typeface="Petrona Bold" pitchFamily="34" charset="-122"/>
                <a:cs typeface="Petrona Bold" pitchFamily="34" charset="-120"/>
              </a:rPr>
              <a:t>Behavioral Insights</a:t>
            </a:r>
            <a:endParaRPr lang="en-US" sz="1900" dirty="0"/>
          </a:p>
        </p:txBody>
      </p:sp>
      <p:sp>
        <p:nvSpPr>
          <p:cNvPr id="8" name="Text 6"/>
          <p:cNvSpPr/>
          <p:nvPr/>
        </p:nvSpPr>
        <p:spPr>
          <a:xfrm>
            <a:off x="847725" y="4485799"/>
            <a:ext cx="6179820" cy="895826"/>
          </a:xfrm>
          <a:prstGeom prst="rect">
            <a:avLst/>
          </a:prstGeom>
          <a:noFill/>
          <a:ln/>
        </p:spPr>
        <p:txBody>
          <a:bodyPr wrap="squar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Uncover patterns in how different demographic groups use their devices, enabling targeted marketing and product development strategies based on actual usage rather than assumptions.</a:t>
            </a:r>
            <a:endParaRPr lang="en-US" sz="1450" dirty="0"/>
          </a:p>
        </p:txBody>
      </p:sp>
      <p:sp>
        <p:nvSpPr>
          <p:cNvPr id="9" name="Shape 7"/>
          <p:cNvSpPr/>
          <p:nvPr/>
        </p:nvSpPr>
        <p:spPr>
          <a:xfrm>
            <a:off x="7408545" y="3873341"/>
            <a:ext cx="6568440" cy="1702594"/>
          </a:xfrm>
          <a:prstGeom prst="roundRect">
            <a:avLst>
              <a:gd name="adj" fmla="val 4606"/>
            </a:avLst>
          </a:prstGeom>
          <a:solidFill>
            <a:srgbClr val="CCEEFF"/>
          </a:solidFill>
          <a:ln w="7620">
            <a:solidFill>
              <a:srgbClr val="B2D4E5"/>
            </a:solidFill>
            <a:prstDash val="solid"/>
          </a:ln>
        </p:spPr>
      </p:sp>
      <p:sp>
        <p:nvSpPr>
          <p:cNvPr id="10" name="Text 8"/>
          <p:cNvSpPr/>
          <p:nvPr/>
        </p:nvSpPr>
        <p:spPr>
          <a:xfrm>
            <a:off x="7602855" y="4067651"/>
            <a:ext cx="2450544" cy="306229"/>
          </a:xfrm>
          <a:prstGeom prst="rect">
            <a:avLst/>
          </a:prstGeom>
          <a:noFill/>
          <a:ln/>
        </p:spPr>
        <p:txBody>
          <a:bodyPr wrap="none" lIns="0" tIns="0" rIns="0" bIns="0" rtlCol="0" anchor="t"/>
          <a:lstStyle/>
          <a:p>
            <a:pPr marL="0" indent="0" algn="l">
              <a:lnSpc>
                <a:spcPts val="2400"/>
              </a:lnSpc>
              <a:buNone/>
            </a:pPr>
            <a:r>
              <a:rPr lang="en-US" sz="1900" b="1" dirty="0">
                <a:solidFill>
                  <a:srgbClr val="272525"/>
                </a:solidFill>
                <a:latin typeface="Petrona Bold" pitchFamily="34" charset="0"/>
                <a:ea typeface="Petrona Bold" pitchFamily="34" charset="-122"/>
                <a:cs typeface="Petrona Bold" pitchFamily="34" charset="-120"/>
              </a:rPr>
              <a:t>Device Optimization</a:t>
            </a:r>
            <a:endParaRPr lang="en-US" sz="1900" dirty="0"/>
          </a:p>
        </p:txBody>
      </p:sp>
      <p:sp>
        <p:nvSpPr>
          <p:cNvPr id="11" name="Text 9"/>
          <p:cNvSpPr/>
          <p:nvPr/>
        </p:nvSpPr>
        <p:spPr>
          <a:xfrm>
            <a:off x="7602855" y="4485799"/>
            <a:ext cx="6179820" cy="895826"/>
          </a:xfrm>
          <a:prstGeom prst="rect">
            <a:avLst/>
          </a:prstGeom>
          <a:noFill/>
          <a:ln/>
        </p:spPr>
        <p:txBody>
          <a:bodyPr wrap="squar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Help manufacturers create devices with hardware and software configurations that match the real needs of Indian consumers, improving performance where it matters most.</a:t>
            </a:r>
            <a:endParaRPr lang="en-US" sz="1450" dirty="0"/>
          </a:p>
        </p:txBody>
      </p:sp>
      <p:sp>
        <p:nvSpPr>
          <p:cNvPr id="12" name="Shape 10"/>
          <p:cNvSpPr/>
          <p:nvPr/>
        </p:nvSpPr>
        <p:spPr>
          <a:xfrm>
            <a:off x="653415" y="5762625"/>
            <a:ext cx="6568440" cy="1702594"/>
          </a:xfrm>
          <a:prstGeom prst="roundRect">
            <a:avLst>
              <a:gd name="adj" fmla="val 4606"/>
            </a:avLst>
          </a:prstGeom>
          <a:solidFill>
            <a:srgbClr val="CCEEFF"/>
          </a:solidFill>
          <a:ln w="7620">
            <a:solidFill>
              <a:srgbClr val="B2D4E5"/>
            </a:solidFill>
            <a:prstDash val="solid"/>
          </a:ln>
        </p:spPr>
      </p:sp>
      <p:sp>
        <p:nvSpPr>
          <p:cNvPr id="13" name="Text 11"/>
          <p:cNvSpPr/>
          <p:nvPr/>
        </p:nvSpPr>
        <p:spPr>
          <a:xfrm>
            <a:off x="847725" y="5956935"/>
            <a:ext cx="2450544" cy="306229"/>
          </a:xfrm>
          <a:prstGeom prst="rect">
            <a:avLst/>
          </a:prstGeom>
          <a:noFill/>
          <a:ln/>
        </p:spPr>
        <p:txBody>
          <a:bodyPr wrap="none" lIns="0" tIns="0" rIns="0" bIns="0" rtlCol="0" anchor="t"/>
          <a:lstStyle/>
          <a:p>
            <a:pPr marL="0" indent="0" algn="l">
              <a:lnSpc>
                <a:spcPts val="2400"/>
              </a:lnSpc>
              <a:buNone/>
            </a:pPr>
            <a:r>
              <a:rPr lang="en-US" sz="1900" b="1" dirty="0">
                <a:solidFill>
                  <a:srgbClr val="272525"/>
                </a:solidFill>
                <a:latin typeface="Petrona Bold" pitchFamily="34" charset="0"/>
                <a:ea typeface="Petrona Bold" pitchFamily="34" charset="-122"/>
                <a:cs typeface="Petrona Bold" pitchFamily="34" charset="-120"/>
              </a:rPr>
              <a:t>Personalized Services</a:t>
            </a:r>
            <a:endParaRPr lang="en-US" sz="1900" dirty="0"/>
          </a:p>
        </p:txBody>
      </p:sp>
      <p:sp>
        <p:nvSpPr>
          <p:cNvPr id="14" name="Text 12"/>
          <p:cNvSpPr/>
          <p:nvPr/>
        </p:nvSpPr>
        <p:spPr>
          <a:xfrm>
            <a:off x="847725" y="6375083"/>
            <a:ext cx="6179820" cy="895826"/>
          </a:xfrm>
          <a:prstGeom prst="rect">
            <a:avLst/>
          </a:prstGeom>
          <a:noFill/>
          <a:ln/>
        </p:spPr>
        <p:txBody>
          <a:bodyPr wrap="squar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Enable businesses to develop customized offerings for different user segments, increasing relevance and engagement across e-commerce, entertainment, and productivity applications.</a:t>
            </a:r>
            <a:endParaRPr lang="en-US" sz="1450" dirty="0"/>
          </a:p>
        </p:txBody>
      </p:sp>
      <p:sp>
        <p:nvSpPr>
          <p:cNvPr id="15" name="Shape 13"/>
          <p:cNvSpPr/>
          <p:nvPr/>
        </p:nvSpPr>
        <p:spPr>
          <a:xfrm>
            <a:off x="7408545" y="5762625"/>
            <a:ext cx="6568440" cy="1702594"/>
          </a:xfrm>
          <a:prstGeom prst="roundRect">
            <a:avLst>
              <a:gd name="adj" fmla="val 4606"/>
            </a:avLst>
          </a:prstGeom>
          <a:solidFill>
            <a:srgbClr val="CCEEFF"/>
          </a:solidFill>
          <a:ln w="7620">
            <a:solidFill>
              <a:srgbClr val="B2D4E5"/>
            </a:solidFill>
            <a:prstDash val="solid"/>
          </a:ln>
        </p:spPr>
      </p:sp>
      <p:sp>
        <p:nvSpPr>
          <p:cNvPr id="16" name="Text 14"/>
          <p:cNvSpPr/>
          <p:nvPr/>
        </p:nvSpPr>
        <p:spPr>
          <a:xfrm>
            <a:off x="7602855" y="5956935"/>
            <a:ext cx="2450544" cy="306229"/>
          </a:xfrm>
          <a:prstGeom prst="rect">
            <a:avLst/>
          </a:prstGeom>
          <a:noFill/>
          <a:ln/>
        </p:spPr>
        <p:txBody>
          <a:bodyPr wrap="none" lIns="0" tIns="0" rIns="0" bIns="0" rtlCol="0" anchor="t"/>
          <a:lstStyle/>
          <a:p>
            <a:pPr marL="0" indent="0" algn="l">
              <a:lnSpc>
                <a:spcPts val="2400"/>
              </a:lnSpc>
              <a:buNone/>
            </a:pPr>
            <a:r>
              <a:rPr lang="en-US" sz="1900" b="1" dirty="0">
                <a:solidFill>
                  <a:srgbClr val="272525"/>
                </a:solidFill>
                <a:latin typeface="Petrona Bold" pitchFamily="34" charset="0"/>
                <a:ea typeface="Petrona Bold" pitchFamily="34" charset="-122"/>
                <a:cs typeface="Petrona Bold" pitchFamily="34" charset="-120"/>
              </a:rPr>
              <a:t>Energy Efficiency</a:t>
            </a:r>
            <a:endParaRPr lang="en-US" sz="1900" dirty="0"/>
          </a:p>
        </p:txBody>
      </p:sp>
      <p:sp>
        <p:nvSpPr>
          <p:cNvPr id="17" name="Text 15"/>
          <p:cNvSpPr/>
          <p:nvPr/>
        </p:nvSpPr>
        <p:spPr>
          <a:xfrm>
            <a:off x="7602855" y="6375083"/>
            <a:ext cx="6179820" cy="895826"/>
          </a:xfrm>
          <a:prstGeom prst="rect">
            <a:avLst/>
          </a:prstGeom>
          <a:noFill/>
          <a:ln/>
        </p:spPr>
        <p:txBody>
          <a:bodyPr wrap="square" lIns="0" tIns="0" rIns="0" bIns="0" rtlCol="0" anchor="t"/>
          <a:lstStyle/>
          <a:p>
            <a:pPr marL="0" indent="0" algn="l">
              <a:lnSpc>
                <a:spcPts val="2350"/>
              </a:lnSpc>
              <a:buNone/>
            </a:pPr>
            <a:r>
              <a:rPr lang="en-US" sz="1450" dirty="0">
                <a:solidFill>
                  <a:srgbClr val="272525"/>
                </a:solidFill>
                <a:latin typeface="Inter" pitchFamily="34" charset="0"/>
                <a:ea typeface="Inter" pitchFamily="34" charset="-122"/>
                <a:cs typeface="Inter" pitchFamily="34" charset="-120"/>
              </a:rPr>
              <a:t>Identify battery consumption patterns to help users optimize device settings and usage habits, extending battery life and improving overall user experience.</a:t>
            </a:r>
            <a:endParaRPr lang="en-US" sz="14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45651" y="451366"/>
            <a:ext cx="3342561" cy="417671"/>
          </a:xfrm>
          <a:prstGeom prst="rect">
            <a:avLst/>
          </a:prstGeom>
          <a:noFill/>
          <a:ln/>
        </p:spPr>
        <p:txBody>
          <a:bodyPr wrap="none" lIns="0" tIns="0" rIns="0" bIns="0" rtlCol="0" anchor="t"/>
          <a:lstStyle/>
          <a:p>
            <a:pPr marL="0" indent="0" algn="l">
              <a:lnSpc>
                <a:spcPts val="3250"/>
              </a:lnSpc>
              <a:buNone/>
            </a:pPr>
            <a:r>
              <a:rPr lang="en-US" sz="2600" b="1" dirty="0">
                <a:solidFill>
                  <a:srgbClr val="000000"/>
                </a:solidFill>
                <a:latin typeface="Petrona Bold" pitchFamily="34" charset="0"/>
                <a:ea typeface="Petrona Bold" pitchFamily="34" charset="-122"/>
                <a:cs typeface="Petrona Bold" pitchFamily="34" charset="-120"/>
              </a:rPr>
              <a:t>Technical Approach</a:t>
            </a:r>
            <a:endParaRPr lang="en-US" sz="2600" dirty="0"/>
          </a:p>
        </p:txBody>
      </p:sp>
      <p:sp>
        <p:nvSpPr>
          <p:cNvPr id="3" name="Text 1"/>
          <p:cNvSpPr/>
          <p:nvPr/>
        </p:nvSpPr>
        <p:spPr>
          <a:xfrm>
            <a:off x="445651" y="1123593"/>
            <a:ext cx="13739098" cy="407194"/>
          </a:xfrm>
          <a:prstGeom prst="rect">
            <a:avLst/>
          </a:prstGeom>
          <a:noFill/>
          <a:ln/>
        </p:spPr>
        <p:txBody>
          <a:bodyPr wrap="square" lIns="0" tIns="0" rIns="0" bIns="0" rtlCol="0" anchor="t"/>
          <a:lstStyle/>
          <a:p>
            <a:pPr marL="0" indent="0" algn="l">
              <a:lnSpc>
                <a:spcPts val="1600"/>
              </a:lnSpc>
              <a:buNone/>
            </a:pPr>
            <a:r>
              <a:rPr lang="en-US" sz="1000" dirty="0">
                <a:solidFill>
                  <a:srgbClr val="272525"/>
                </a:solidFill>
                <a:latin typeface="Inter" pitchFamily="34" charset="0"/>
                <a:ea typeface="Inter" pitchFamily="34" charset="-122"/>
                <a:cs typeface="Inter" pitchFamily="34" charset="-120"/>
              </a:rPr>
              <a:t>Our methodology follows a systematic data science workflow, beginning with thorough data preparation and cleaning. By handling missing values through imputation and standardizing feature formats, we establish a solid foundation for analysis.</a:t>
            </a:r>
            <a:endParaRPr lang="en-US" sz="1000" dirty="0"/>
          </a:p>
        </p:txBody>
      </p:sp>
      <p:sp>
        <p:nvSpPr>
          <p:cNvPr id="4" name="Text 2"/>
          <p:cNvSpPr/>
          <p:nvPr/>
        </p:nvSpPr>
        <p:spPr>
          <a:xfrm>
            <a:off x="445651" y="1674019"/>
            <a:ext cx="13739098" cy="203597"/>
          </a:xfrm>
          <a:prstGeom prst="rect">
            <a:avLst/>
          </a:prstGeom>
          <a:noFill/>
          <a:ln/>
        </p:spPr>
        <p:txBody>
          <a:bodyPr wrap="none" lIns="0" tIns="0" rIns="0" bIns="0" rtlCol="0" anchor="t"/>
          <a:lstStyle/>
          <a:p>
            <a:pPr marL="0" indent="0" algn="l">
              <a:lnSpc>
                <a:spcPts val="1600"/>
              </a:lnSpc>
              <a:buNone/>
            </a:pPr>
            <a:r>
              <a:rPr lang="en-US" sz="1000" dirty="0">
                <a:solidFill>
                  <a:srgbClr val="272525"/>
                </a:solidFill>
                <a:latin typeface="Inter" pitchFamily="34" charset="0"/>
                <a:ea typeface="Inter" pitchFamily="34" charset="-122"/>
                <a:cs typeface="Inter" pitchFamily="34" charset="-120"/>
              </a:rPr>
              <a:t>The exploratory phase uncovers relationships between usage metrics like screen time, data consumption, and battery drain. These insights inform our feature engineering approach for subsequent modeling stages.</a:t>
            </a:r>
            <a:endParaRPr lang="en-US" sz="1000" dirty="0"/>
          </a:p>
        </p:txBody>
      </p:sp>
      <p:sp>
        <p:nvSpPr>
          <p:cNvPr id="5" name="Text 3"/>
          <p:cNvSpPr/>
          <p:nvPr/>
        </p:nvSpPr>
        <p:spPr>
          <a:xfrm>
            <a:off x="445651" y="2020848"/>
            <a:ext cx="13739098" cy="407194"/>
          </a:xfrm>
          <a:prstGeom prst="rect">
            <a:avLst/>
          </a:prstGeom>
          <a:noFill/>
          <a:ln/>
        </p:spPr>
        <p:txBody>
          <a:bodyPr wrap="square" lIns="0" tIns="0" rIns="0" bIns="0" rtlCol="0" anchor="t"/>
          <a:lstStyle/>
          <a:p>
            <a:pPr marL="0" indent="0" algn="l">
              <a:lnSpc>
                <a:spcPts val="1600"/>
              </a:lnSpc>
              <a:buNone/>
            </a:pPr>
            <a:r>
              <a:rPr lang="en-US" sz="1000" dirty="0">
                <a:solidFill>
                  <a:srgbClr val="272525"/>
                </a:solidFill>
                <a:latin typeface="Inter" pitchFamily="34" charset="0"/>
                <a:ea typeface="Inter" pitchFamily="34" charset="-122"/>
                <a:cs typeface="Inter" pitchFamily="34" charset="-120"/>
              </a:rPr>
              <a:t>We implement both supervised classification models to predict primary device use and unsupervised clustering techniques to identify natural user segments. The entire pipeline culminates in an interactive Streamlit application that makes our findings accessible to technical and business stakeholders alike.</a:t>
            </a:r>
            <a:endParaRPr lang="en-US" sz="1000" dirty="0"/>
          </a:p>
        </p:txBody>
      </p:sp>
      <p:pic>
        <p:nvPicPr>
          <p:cNvPr id="6" name="Image 0" descr="preencoded.png"/>
          <p:cNvPicPr>
            <a:picLocks noChangeAspect="1"/>
          </p:cNvPicPr>
          <p:nvPr/>
        </p:nvPicPr>
        <p:blipFill>
          <a:blip r:embed="rId3"/>
          <a:stretch>
            <a:fillRect/>
          </a:stretch>
        </p:blipFill>
        <p:spPr>
          <a:xfrm>
            <a:off x="445651" y="2571274"/>
            <a:ext cx="636627" cy="1487805"/>
          </a:xfrm>
          <a:prstGeom prst="rect">
            <a:avLst/>
          </a:prstGeom>
        </p:spPr>
      </p:pic>
      <p:sp>
        <p:nvSpPr>
          <p:cNvPr id="7" name="Text 4"/>
          <p:cNvSpPr/>
          <p:nvPr/>
        </p:nvSpPr>
        <p:spPr>
          <a:xfrm>
            <a:off x="1273254" y="2698552"/>
            <a:ext cx="1671280" cy="208955"/>
          </a:xfrm>
          <a:prstGeom prst="rect">
            <a:avLst/>
          </a:prstGeom>
          <a:noFill/>
          <a:ln/>
        </p:spPr>
        <p:txBody>
          <a:bodyPr wrap="none" lIns="0" tIns="0" rIns="0" bIns="0" rtlCol="0" anchor="t"/>
          <a:lstStyle/>
          <a:p>
            <a:pPr marL="0" indent="0" algn="l">
              <a:lnSpc>
                <a:spcPts val="1600"/>
              </a:lnSpc>
              <a:buNone/>
            </a:pPr>
            <a:r>
              <a:rPr lang="en-US" sz="1300" b="1" dirty="0">
                <a:solidFill>
                  <a:srgbClr val="272525"/>
                </a:solidFill>
                <a:latin typeface="Petrona Bold" pitchFamily="34" charset="0"/>
                <a:ea typeface="Petrona Bold" pitchFamily="34" charset="-122"/>
                <a:cs typeface="Petrona Bold" pitchFamily="34" charset="-120"/>
              </a:rPr>
              <a:t>Data Preparation</a:t>
            </a:r>
            <a:endParaRPr lang="en-US" sz="1300" dirty="0"/>
          </a:p>
        </p:txBody>
      </p:sp>
      <p:sp>
        <p:nvSpPr>
          <p:cNvPr id="8" name="Text 5"/>
          <p:cNvSpPr/>
          <p:nvPr/>
        </p:nvSpPr>
        <p:spPr>
          <a:xfrm>
            <a:off x="1273254" y="2983825"/>
            <a:ext cx="12911495" cy="203597"/>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272525"/>
                </a:solidFill>
                <a:latin typeface="Inter" pitchFamily="34" charset="0"/>
                <a:ea typeface="Inter" pitchFamily="34" charset="-122"/>
                <a:cs typeface="Inter" pitchFamily="34" charset="-120"/>
              </a:rPr>
              <a:t>Merge and preprocess dataset</a:t>
            </a:r>
            <a:endParaRPr lang="en-US" sz="1000" dirty="0"/>
          </a:p>
        </p:txBody>
      </p:sp>
      <p:sp>
        <p:nvSpPr>
          <p:cNvPr id="9" name="Text 6"/>
          <p:cNvSpPr/>
          <p:nvPr/>
        </p:nvSpPr>
        <p:spPr>
          <a:xfrm>
            <a:off x="1273254" y="3231952"/>
            <a:ext cx="12911495" cy="203597"/>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272525"/>
                </a:solidFill>
                <a:latin typeface="Inter" pitchFamily="34" charset="0"/>
                <a:ea typeface="Inter" pitchFamily="34" charset="-122"/>
                <a:cs typeface="Inter" pitchFamily="34" charset="-120"/>
              </a:rPr>
              <a:t>Handle missing values</a:t>
            </a:r>
            <a:endParaRPr lang="en-US" sz="1000" dirty="0"/>
          </a:p>
        </p:txBody>
      </p:sp>
      <p:sp>
        <p:nvSpPr>
          <p:cNvPr id="10" name="Text 7"/>
          <p:cNvSpPr/>
          <p:nvPr/>
        </p:nvSpPr>
        <p:spPr>
          <a:xfrm>
            <a:off x="1273254" y="3480078"/>
            <a:ext cx="12911495" cy="203597"/>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272525"/>
                </a:solidFill>
                <a:latin typeface="Inter" pitchFamily="34" charset="0"/>
                <a:ea typeface="Inter" pitchFamily="34" charset="-122"/>
                <a:cs typeface="Inter" pitchFamily="34" charset="-120"/>
              </a:rPr>
              <a:t>Standardize feature formats</a:t>
            </a:r>
            <a:endParaRPr lang="en-US" sz="1000" dirty="0"/>
          </a:p>
        </p:txBody>
      </p:sp>
      <p:sp>
        <p:nvSpPr>
          <p:cNvPr id="11" name="Text 8"/>
          <p:cNvSpPr/>
          <p:nvPr/>
        </p:nvSpPr>
        <p:spPr>
          <a:xfrm>
            <a:off x="1273254" y="3728204"/>
            <a:ext cx="12911495" cy="203597"/>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272525"/>
                </a:solidFill>
                <a:latin typeface="Inter" pitchFamily="34" charset="0"/>
                <a:ea typeface="Inter" pitchFamily="34" charset="-122"/>
                <a:cs typeface="Inter" pitchFamily="34" charset="-120"/>
              </a:rPr>
              <a:t>Remove statistical outliers</a:t>
            </a:r>
            <a:endParaRPr lang="en-US" sz="1000" dirty="0"/>
          </a:p>
        </p:txBody>
      </p:sp>
      <p:pic>
        <p:nvPicPr>
          <p:cNvPr id="12" name="Image 1" descr="preencoded.png"/>
          <p:cNvPicPr>
            <a:picLocks noChangeAspect="1"/>
          </p:cNvPicPr>
          <p:nvPr/>
        </p:nvPicPr>
        <p:blipFill>
          <a:blip r:embed="rId4"/>
          <a:stretch>
            <a:fillRect/>
          </a:stretch>
        </p:blipFill>
        <p:spPr>
          <a:xfrm>
            <a:off x="445651" y="4059079"/>
            <a:ext cx="636627" cy="1239679"/>
          </a:xfrm>
          <a:prstGeom prst="rect">
            <a:avLst/>
          </a:prstGeom>
        </p:spPr>
      </p:pic>
      <p:sp>
        <p:nvSpPr>
          <p:cNvPr id="13" name="Text 9"/>
          <p:cNvSpPr/>
          <p:nvPr/>
        </p:nvSpPr>
        <p:spPr>
          <a:xfrm>
            <a:off x="1273254" y="4186357"/>
            <a:ext cx="1671280" cy="208955"/>
          </a:xfrm>
          <a:prstGeom prst="rect">
            <a:avLst/>
          </a:prstGeom>
          <a:noFill/>
          <a:ln/>
        </p:spPr>
        <p:txBody>
          <a:bodyPr wrap="none" lIns="0" tIns="0" rIns="0" bIns="0" rtlCol="0" anchor="t"/>
          <a:lstStyle/>
          <a:p>
            <a:pPr marL="0" indent="0" algn="l">
              <a:lnSpc>
                <a:spcPts val="1600"/>
              </a:lnSpc>
              <a:buNone/>
            </a:pPr>
            <a:r>
              <a:rPr lang="en-US" sz="1300" b="1" dirty="0">
                <a:solidFill>
                  <a:srgbClr val="272525"/>
                </a:solidFill>
                <a:latin typeface="Petrona Bold" pitchFamily="34" charset="0"/>
                <a:ea typeface="Petrona Bold" pitchFamily="34" charset="-122"/>
                <a:cs typeface="Petrona Bold" pitchFamily="34" charset="-120"/>
              </a:rPr>
              <a:t>Exploratory Analysis</a:t>
            </a:r>
            <a:endParaRPr lang="en-US" sz="1300" dirty="0"/>
          </a:p>
        </p:txBody>
      </p:sp>
      <p:sp>
        <p:nvSpPr>
          <p:cNvPr id="14" name="Text 10"/>
          <p:cNvSpPr/>
          <p:nvPr/>
        </p:nvSpPr>
        <p:spPr>
          <a:xfrm>
            <a:off x="1273254" y="4471630"/>
            <a:ext cx="12911495" cy="203597"/>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272525"/>
                </a:solidFill>
                <a:latin typeface="Inter" pitchFamily="34" charset="0"/>
                <a:ea typeface="Inter" pitchFamily="34" charset="-122"/>
                <a:cs typeface="Inter" pitchFamily="34" charset="-120"/>
              </a:rPr>
              <a:t>Analyze usage trends</a:t>
            </a:r>
            <a:endParaRPr lang="en-US" sz="1000" dirty="0"/>
          </a:p>
        </p:txBody>
      </p:sp>
      <p:sp>
        <p:nvSpPr>
          <p:cNvPr id="15" name="Text 11"/>
          <p:cNvSpPr/>
          <p:nvPr/>
        </p:nvSpPr>
        <p:spPr>
          <a:xfrm>
            <a:off x="1273254" y="4719757"/>
            <a:ext cx="12911495" cy="203597"/>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272525"/>
                </a:solidFill>
                <a:latin typeface="Inter" pitchFamily="34" charset="0"/>
                <a:ea typeface="Inter" pitchFamily="34" charset="-122"/>
                <a:cs typeface="Inter" pitchFamily="34" charset="-120"/>
              </a:rPr>
              <a:t>Visualize feature correlations</a:t>
            </a:r>
            <a:endParaRPr lang="en-US" sz="1000" dirty="0"/>
          </a:p>
        </p:txBody>
      </p:sp>
      <p:sp>
        <p:nvSpPr>
          <p:cNvPr id="16" name="Text 12"/>
          <p:cNvSpPr/>
          <p:nvPr/>
        </p:nvSpPr>
        <p:spPr>
          <a:xfrm>
            <a:off x="1273254" y="4967883"/>
            <a:ext cx="12911495" cy="203597"/>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272525"/>
                </a:solidFill>
                <a:latin typeface="Inter" pitchFamily="34" charset="0"/>
                <a:ea typeface="Inter" pitchFamily="34" charset="-122"/>
                <a:cs typeface="Inter" pitchFamily="34" charset="-120"/>
              </a:rPr>
              <a:t>Identify patterns by user class</a:t>
            </a:r>
            <a:endParaRPr lang="en-US" sz="1000" dirty="0"/>
          </a:p>
        </p:txBody>
      </p:sp>
      <p:pic>
        <p:nvPicPr>
          <p:cNvPr id="17" name="Image 2" descr="preencoded.png"/>
          <p:cNvPicPr>
            <a:picLocks noChangeAspect="1"/>
          </p:cNvPicPr>
          <p:nvPr/>
        </p:nvPicPr>
        <p:blipFill>
          <a:blip r:embed="rId5"/>
          <a:stretch>
            <a:fillRect/>
          </a:stretch>
        </p:blipFill>
        <p:spPr>
          <a:xfrm>
            <a:off x="445651" y="5298758"/>
            <a:ext cx="636627" cy="1239679"/>
          </a:xfrm>
          <a:prstGeom prst="rect">
            <a:avLst/>
          </a:prstGeom>
        </p:spPr>
      </p:pic>
      <p:sp>
        <p:nvSpPr>
          <p:cNvPr id="18" name="Text 13"/>
          <p:cNvSpPr/>
          <p:nvPr/>
        </p:nvSpPr>
        <p:spPr>
          <a:xfrm>
            <a:off x="1273254" y="5426035"/>
            <a:ext cx="1671280" cy="208955"/>
          </a:xfrm>
          <a:prstGeom prst="rect">
            <a:avLst/>
          </a:prstGeom>
          <a:noFill/>
          <a:ln/>
        </p:spPr>
        <p:txBody>
          <a:bodyPr wrap="none" lIns="0" tIns="0" rIns="0" bIns="0" rtlCol="0" anchor="t"/>
          <a:lstStyle/>
          <a:p>
            <a:pPr marL="0" indent="0" algn="l">
              <a:lnSpc>
                <a:spcPts val="1600"/>
              </a:lnSpc>
              <a:buNone/>
            </a:pPr>
            <a:r>
              <a:rPr lang="en-US" sz="1300" b="1" dirty="0">
                <a:solidFill>
                  <a:srgbClr val="272525"/>
                </a:solidFill>
                <a:latin typeface="Petrona Bold" pitchFamily="34" charset="0"/>
                <a:ea typeface="Petrona Bold" pitchFamily="34" charset="-122"/>
                <a:cs typeface="Petrona Bold" pitchFamily="34" charset="-120"/>
              </a:rPr>
              <a:t>Machine Learning</a:t>
            </a:r>
            <a:endParaRPr lang="en-US" sz="1300" dirty="0"/>
          </a:p>
        </p:txBody>
      </p:sp>
      <p:sp>
        <p:nvSpPr>
          <p:cNvPr id="19" name="Text 14"/>
          <p:cNvSpPr/>
          <p:nvPr/>
        </p:nvSpPr>
        <p:spPr>
          <a:xfrm>
            <a:off x="1273254" y="5711309"/>
            <a:ext cx="12911495" cy="203597"/>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272525"/>
                </a:solidFill>
                <a:latin typeface="Inter" pitchFamily="34" charset="0"/>
                <a:ea typeface="Inter" pitchFamily="34" charset="-122"/>
                <a:cs typeface="Inter" pitchFamily="34" charset="-120"/>
              </a:rPr>
              <a:t>Implement classification models</a:t>
            </a:r>
            <a:endParaRPr lang="en-US" sz="1000" dirty="0"/>
          </a:p>
        </p:txBody>
      </p:sp>
      <p:sp>
        <p:nvSpPr>
          <p:cNvPr id="20" name="Text 15"/>
          <p:cNvSpPr/>
          <p:nvPr/>
        </p:nvSpPr>
        <p:spPr>
          <a:xfrm>
            <a:off x="1273254" y="5959435"/>
            <a:ext cx="12911495" cy="203597"/>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272525"/>
                </a:solidFill>
                <a:latin typeface="Inter" pitchFamily="34" charset="0"/>
                <a:ea typeface="Inter" pitchFamily="34" charset="-122"/>
                <a:cs typeface="Inter" pitchFamily="34" charset="-120"/>
              </a:rPr>
              <a:t>Apply clustering techniques</a:t>
            </a:r>
            <a:endParaRPr lang="en-US" sz="1000" dirty="0"/>
          </a:p>
        </p:txBody>
      </p:sp>
      <p:sp>
        <p:nvSpPr>
          <p:cNvPr id="21" name="Text 16"/>
          <p:cNvSpPr/>
          <p:nvPr/>
        </p:nvSpPr>
        <p:spPr>
          <a:xfrm>
            <a:off x="1273254" y="6207562"/>
            <a:ext cx="12911495" cy="203597"/>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272525"/>
                </a:solidFill>
                <a:latin typeface="Inter" pitchFamily="34" charset="0"/>
                <a:ea typeface="Inter" pitchFamily="34" charset="-122"/>
                <a:cs typeface="Inter" pitchFamily="34" charset="-120"/>
              </a:rPr>
              <a:t>Evaluate model performance</a:t>
            </a:r>
            <a:endParaRPr lang="en-US" sz="1000" dirty="0"/>
          </a:p>
        </p:txBody>
      </p:sp>
      <p:pic>
        <p:nvPicPr>
          <p:cNvPr id="22" name="Image 3" descr="preencoded.png"/>
          <p:cNvPicPr>
            <a:picLocks noChangeAspect="1"/>
          </p:cNvPicPr>
          <p:nvPr/>
        </p:nvPicPr>
        <p:blipFill>
          <a:blip r:embed="rId6"/>
          <a:stretch>
            <a:fillRect/>
          </a:stretch>
        </p:blipFill>
        <p:spPr>
          <a:xfrm>
            <a:off x="445651" y="6538436"/>
            <a:ext cx="636627" cy="1239679"/>
          </a:xfrm>
          <a:prstGeom prst="rect">
            <a:avLst/>
          </a:prstGeom>
        </p:spPr>
      </p:pic>
      <p:sp>
        <p:nvSpPr>
          <p:cNvPr id="23" name="Text 17"/>
          <p:cNvSpPr/>
          <p:nvPr/>
        </p:nvSpPr>
        <p:spPr>
          <a:xfrm>
            <a:off x="1273254" y="6665714"/>
            <a:ext cx="1955840" cy="208955"/>
          </a:xfrm>
          <a:prstGeom prst="rect">
            <a:avLst/>
          </a:prstGeom>
          <a:noFill/>
          <a:ln/>
        </p:spPr>
        <p:txBody>
          <a:bodyPr wrap="none" lIns="0" tIns="0" rIns="0" bIns="0" rtlCol="0" anchor="t"/>
          <a:lstStyle/>
          <a:p>
            <a:pPr marL="0" indent="0" algn="l">
              <a:lnSpc>
                <a:spcPts val="1600"/>
              </a:lnSpc>
              <a:buNone/>
            </a:pPr>
            <a:r>
              <a:rPr lang="en-US" sz="1300" b="1" dirty="0">
                <a:solidFill>
                  <a:srgbClr val="272525"/>
                </a:solidFill>
                <a:latin typeface="Petrona Bold" pitchFamily="34" charset="0"/>
                <a:ea typeface="Petrona Bold" pitchFamily="34" charset="-122"/>
                <a:cs typeface="Petrona Bold" pitchFamily="34" charset="-120"/>
              </a:rPr>
              <a:t>Application Development</a:t>
            </a:r>
            <a:endParaRPr lang="en-US" sz="1300" dirty="0"/>
          </a:p>
        </p:txBody>
      </p:sp>
      <p:sp>
        <p:nvSpPr>
          <p:cNvPr id="24" name="Text 18"/>
          <p:cNvSpPr/>
          <p:nvPr/>
        </p:nvSpPr>
        <p:spPr>
          <a:xfrm>
            <a:off x="1273254" y="6950988"/>
            <a:ext cx="12911495" cy="203597"/>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272525"/>
                </a:solidFill>
                <a:latin typeface="Inter" pitchFamily="34" charset="0"/>
                <a:ea typeface="Inter" pitchFamily="34" charset="-122"/>
                <a:cs typeface="Inter" pitchFamily="34" charset="-120"/>
              </a:rPr>
              <a:t>Build Streamlit interface</a:t>
            </a:r>
            <a:endParaRPr lang="en-US" sz="1000" dirty="0"/>
          </a:p>
        </p:txBody>
      </p:sp>
      <p:sp>
        <p:nvSpPr>
          <p:cNvPr id="25" name="Text 19"/>
          <p:cNvSpPr/>
          <p:nvPr/>
        </p:nvSpPr>
        <p:spPr>
          <a:xfrm>
            <a:off x="1273254" y="7199114"/>
            <a:ext cx="12911495" cy="203597"/>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272525"/>
                </a:solidFill>
                <a:latin typeface="Inter" pitchFamily="34" charset="0"/>
                <a:ea typeface="Inter" pitchFamily="34" charset="-122"/>
                <a:cs typeface="Inter" pitchFamily="34" charset="-120"/>
              </a:rPr>
              <a:t>Deploy interactive visualizations</a:t>
            </a:r>
            <a:endParaRPr lang="en-US" sz="1000" dirty="0"/>
          </a:p>
        </p:txBody>
      </p:sp>
      <p:sp>
        <p:nvSpPr>
          <p:cNvPr id="26" name="Text 20"/>
          <p:cNvSpPr/>
          <p:nvPr/>
        </p:nvSpPr>
        <p:spPr>
          <a:xfrm>
            <a:off x="1273254" y="7447240"/>
            <a:ext cx="12911495" cy="203597"/>
          </a:xfrm>
          <a:prstGeom prst="rect">
            <a:avLst/>
          </a:prstGeom>
          <a:noFill/>
          <a:ln/>
        </p:spPr>
        <p:txBody>
          <a:bodyPr wrap="none" lIns="0" tIns="0" rIns="0" bIns="0" rtlCol="0" anchor="t"/>
          <a:lstStyle/>
          <a:p>
            <a:pPr marL="342900" indent="-342900" algn="l">
              <a:lnSpc>
                <a:spcPts val="1600"/>
              </a:lnSpc>
              <a:buSzPct val="100000"/>
              <a:buChar char="•"/>
            </a:pPr>
            <a:r>
              <a:rPr lang="en-US" sz="1000" dirty="0">
                <a:solidFill>
                  <a:srgbClr val="272525"/>
                </a:solidFill>
                <a:latin typeface="Inter" pitchFamily="34" charset="0"/>
                <a:ea typeface="Inter" pitchFamily="34" charset="-122"/>
                <a:cs typeface="Inter" pitchFamily="34" charset="-120"/>
              </a:rPr>
              <a:t>Implement prediction functionality</a:t>
            </a:r>
            <a:endParaRPr 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09957" y="616029"/>
            <a:ext cx="4574738" cy="571738"/>
          </a:xfrm>
          <a:prstGeom prst="rect">
            <a:avLst/>
          </a:prstGeom>
          <a:noFill/>
          <a:ln/>
        </p:spPr>
        <p:txBody>
          <a:bodyPr wrap="none" lIns="0" tIns="0" rIns="0" bIns="0" rtlCol="0" anchor="t"/>
          <a:lstStyle/>
          <a:p>
            <a:pPr marL="0" indent="0" algn="l">
              <a:lnSpc>
                <a:spcPts val="4500"/>
              </a:lnSpc>
              <a:buNone/>
            </a:pPr>
            <a:r>
              <a:rPr lang="en-US" sz="3600" b="1" dirty="0">
                <a:solidFill>
                  <a:srgbClr val="000000"/>
                </a:solidFill>
                <a:latin typeface="Petrona Bold" pitchFamily="34" charset="0"/>
                <a:ea typeface="Petrona Bold" pitchFamily="34" charset="-122"/>
                <a:cs typeface="Petrona Bold" pitchFamily="34" charset="-120"/>
              </a:rPr>
              <a:t>Dataset Overview</a:t>
            </a:r>
            <a:endParaRPr lang="en-US" sz="3600" dirty="0"/>
          </a:p>
        </p:txBody>
      </p:sp>
      <p:sp>
        <p:nvSpPr>
          <p:cNvPr id="3" name="Text 1"/>
          <p:cNvSpPr/>
          <p:nvPr/>
        </p:nvSpPr>
        <p:spPr>
          <a:xfrm>
            <a:off x="609957" y="1536263"/>
            <a:ext cx="13410486" cy="557689"/>
          </a:xfrm>
          <a:prstGeom prst="rect">
            <a:avLst/>
          </a:prstGeom>
          <a:noFill/>
          <a:ln/>
        </p:spPr>
        <p:txBody>
          <a:bodyPr wrap="squar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Our analysis utilizes the comprehensive phone_usage_india.csv dataset, which captures both user demographics and detailed device usage metrics across a diverse Indian user base. This rich dataset enables us to explore relationships between user characteristics and their mobile behavior patterns.</a:t>
            </a:r>
            <a:endParaRPr lang="en-US" sz="1350" dirty="0"/>
          </a:p>
        </p:txBody>
      </p:sp>
      <p:sp>
        <p:nvSpPr>
          <p:cNvPr id="4" name="Text 2"/>
          <p:cNvSpPr/>
          <p:nvPr/>
        </p:nvSpPr>
        <p:spPr>
          <a:xfrm>
            <a:off x="609957" y="2289929"/>
            <a:ext cx="13410486" cy="836533"/>
          </a:xfrm>
          <a:prstGeom prst="rect">
            <a:avLst/>
          </a:prstGeom>
          <a:noFill/>
          <a:ln/>
        </p:spPr>
        <p:txBody>
          <a:bodyPr wrap="squar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The dataset encompasses key metrics including daily screen time, monthly data consumption, call durations, app installations, and time spent on various activities like social media, e-commerce, streaming, and gaming. Additionally, it captures primary device use categorization that serves as the target variable for our classification models.</a:t>
            </a:r>
            <a:endParaRPr lang="en-US" sz="1350" dirty="0"/>
          </a:p>
        </p:txBody>
      </p:sp>
      <p:sp>
        <p:nvSpPr>
          <p:cNvPr id="5" name="Text 3"/>
          <p:cNvSpPr/>
          <p:nvPr/>
        </p:nvSpPr>
        <p:spPr>
          <a:xfrm>
            <a:off x="609957" y="3322439"/>
            <a:ext cx="13410486" cy="557689"/>
          </a:xfrm>
          <a:prstGeom prst="rect">
            <a:avLst/>
          </a:prstGeom>
          <a:noFill/>
          <a:ln/>
        </p:spPr>
        <p:txBody>
          <a:bodyPr wrap="squar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This multifaceted data allows us to develop nuanced models that account for the complex interplay between user demographics, device specifications, and usage patterns.</a:t>
            </a:r>
            <a:endParaRPr lang="en-US" sz="1350" dirty="0"/>
          </a:p>
        </p:txBody>
      </p:sp>
      <p:sp>
        <p:nvSpPr>
          <p:cNvPr id="6" name="Shape 4"/>
          <p:cNvSpPr/>
          <p:nvPr/>
        </p:nvSpPr>
        <p:spPr>
          <a:xfrm>
            <a:off x="609957" y="4076105"/>
            <a:ext cx="13410486" cy="3537347"/>
          </a:xfrm>
          <a:prstGeom prst="roundRect">
            <a:avLst>
              <a:gd name="adj" fmla="val 2069"/>
            </a:avLst>
          </a:prstGeom>
          <a:noFill/>
          <a:ln w="7620">
            <a:solidFill>
              <a:srgbClr val="000000">
                <a:alpha val="8000"/>
              </a:srgbClr>
            </a:solidFill>
            <a:prstDash val="solid"/>
          </a:ln>
        </p:spPr>
      </p:sp>
      <p:sp>
        <p:nvSpPr>
          <p:cNvPr id="7" name="Shape 5"/>
          <p:cNvSpPr/>
          <p:nvPr/>
        </p:nvSpPr>
        <p:spPr>
          <a:xfrm>
            <a:off x="617577" y="4083725"/>
            <a:ext cx="13393817" cy="503158"/>
          </a:xfrm>
          <a:prstGeom prst="rect">
            <a:avLst/>
          </a:prstGeom>
          <a:solidFill>
            <a:srgbClr val="FFFFFF">
              <a:alpha val="4000"/>
            </a:srgbClr>
          </a:solidFill>
          <a:ln/>
        </p:spPr>
      </p:sp>
      <p:sp>
        <p:nvSpPr>
          <p:cNvPr id="8" name="Text 6"/>
          <p:cNvSpPr/>
          <p:nvPr/>
        </p:nvSpPr>
        <p:spPr>
          <a:xfrm>
            <a:off x="793194" y="4195882"/>
            <a:ext cx="4111943" cy="27884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Feature</a:t>
            </a:r>
            <a:endParaRPr lang="en-US" sz="1350" dirty="0"/>
          </a:p>
        </p:txBody>
      </p:sp>
      <p:sp>
        <p:nvSpPr>
          <p:cNvPr id="9" name="Text 7"/>
          <p:cNvSpPr/>
          <p:nvPr/>
        </p:nvSpPr>
        <p:spPr>
          <a:xfrm>
            <a:off x="5261134" y="4195882"/>
            <a:ext cx="4108132" cy="27884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Description</a:t>
            </a:r>
            <a:endParaRPr lang="en-US" sz="1350" dirty="0"/>
          </a:p>
        </p:txBody>
      </p:sp>
      <p:sp>
        <p:nvSpPr>
          <p:cNvPr id="10" name="Text 8"/>
          <p:cNvSpPr/>
          <p:nvPr/>
        </p:nvSpPr>
        <p:spPr>
          <a:xfrm>
            <a:off x="9725263" y="4195882"/>
            <a:ext cx="4111943" cy="27884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Data Type</a:t>
            </a:r>
            <a:endParaRPr lang="en-US" sz="1350" dirty="0"/>
          </a:p>
        </p:txBody>
      </p:sp>
      <p:sp>
        <p:nvSpPr>
          <p:cNvPr id="11" name="Shape 9"/>
          <p:cNvSpPr/>
          <p:nvPr/>
        </p:nvSpPr>
        <p:spPr>
          <a:xfrm>
            <a:off x="617577" y="4586883"/>
            <a:ext cx="13393817" cy="503158"/>
          </a:xfrm>
          <a:prstGeom prst="rect">
            <a:avLst/>
          </a:prstGeom>
          <a:solidFill>
            <a:srgbClr val="000000">
              <a:alpha val="4000"/>
            </a:srgbClr>
          </a:solidFill>
          <a:ln/>
        </p:spPr>
      </p:sp>
      <p:sp>
        <p:nvSpPr>
          <p:cNvPr id="12" name="Text 10"/>
          <p:cNvSpPr/>
          <p:nvPr/>
        </p:nvSpPr>
        <p:spPr>
          <a:xfrm>
            <a:off x="793194" y="4699040"/>
            <a:ext cx="4111943" cy="27884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User ID</a:t>
            </a:r>
            <a:endParaRPr lang="en-US" sz="1350" dirty="0"/>
          </a:p>
        </p:txBody>
      </p:sp>
      <p:sp>
        <p:nvSpPr>
          <p:cNvPr id="13" name="Text 11"/>
          <p:cNvSpPr/>
          <p:nvPr/>
        </p:nvSpPr>
        <p:spPr>
          <a:xfrm>
            <a:off x="5261134" y="4699040"/>
            <a:ext cx="4108132" cy="27884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Unique identifier for each user</a:t>
            </a:r>
            <a:endParaRPr lang="en-US" sz="1350" dirty="0"/>
          </a:p>
        </p:txBody>
      </p:sp>
      <p:sp>
        <p:nvSpPr>
          <p:cNvPr id="14" name="Text 12"/>
          <p:cNvSpPr/>
          <p:nvPr/>
        </p:nvSpPr>
        <p:spPr>
          <a:xfrm>
            <a:off x="9725263" y="4699040"/>
            <a:ext cx="4111943" cy="27884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Categorical</a:t>
            </a:r>
            <a:endParaRPr lang="en-US" sz="1350" dirty="0"/>
          </a:p>
        </p:txBody>
      </p:sp>
      <p:sp>
        <p:nvSpPr>
          <p:cNvPr id="15" name="Shape 13"/>
          <p:cNvSpPr/>
          <p:nvPr/>
        </p:nvSpPr>
        <p:spPr>
          <a:xfrm>
            <a:off x="617577" y="5090041"/>
            <a:ext cx="13393817" cy="503158"/>
          </a:xfrm>
          <a:prstGeom prst="rect">
            <a:avLst/>
          </a:prstGeom>
          <a:solidFill>
            <a:srgbClr val="FFFFFF">
              <a:alpha val="4000"/>
            </a:srgbClr>
          </a:solidFill>
          <a:ln/>
        </p:spPr>
      </p:sp>
      <p:sp>
        <p:nvSpPr>
          <p:cNvPr id="16" name="Text 14"/>
          <p:cNvSpPr/>
          <p:nvPr/>
        </p:nvSpPr>
        <p:spPr>
          <a:xfrm>
            <a:off x="793194" y="5202198"/>
            <a:ext cx="4111943" cy="27884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Age</a:t>
            </a:r>
            <a:endParaRPr lang="en-US" sz="1350" dirty="0"/>
          </a:p>
        </p:txBody>
      </p:sp>
      <p:sp>
        <p:nvSpPr>
          <p:cNvPr id="17" name="Text 15"/>
          <p:cNvSpPr/>
          <p:nvPr/>
        </p:nvSpPr>
        <p:spPr>
          <a:xfrm>
            <a:off x="5261134" y="5202198"/>
            <a:ext cx="4108132" cy="27884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Age of the user</a:t>
            </a:r>
            <a:endParaRPr lang="en-US" sz="1350" dirty="0"/>
          </a:p>
        </p:txBody>
      </p:sp>
      <p:sp>
        <p:nvSpPr>
          <p:cNvPr id="18" name="Text 16"/>
          <p:cNvSpPr/>
          <p:nvPr/>
        </p:nvSpPr>
        <p:spPr>
          <a:xfrm>
            <a:off x="9725263" y="5202198"/>
            <a:ext cx="4111943" cy="27884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Numerical</a:t>
            </a:r>
            <a:endParaRPr lang="en-US" sz="1350" dirty="0"/>
          </a:p>
        </p:txBody>
      </p:sp>
      <p:sp>
        <p:nvSpPr>
          <p:cNvPr id="19" name="Shape 17"/>
          <p:cNvSpPr/>
          <p:nvPr/>
        </p:nvSpPr>
        <p:spPr>
          <a:xfrm>
            <a:off x="617577" y="5593199"/>
            <a:ext cx="13393817" cy="503158"/>
          </a:xfrm>
          <a:prstGeom prst="rect">
            <a:avLst/>
          </a:prstGeom>
          <a:solidFill>
            <a:srgbClr val="000000">
              <a:alpha val="4000"/>
            </a:srgbClr>
          </a:solidFill>
          <a:ln/>
        </p:spPr>
      </p:sp>
      <p:sp>
        <p:nvSpPr>
          <p:cNvPr id="20" name="Text 18"/>
          <p:cNvSpPr/>
          <p:nvPr/>
        </p:nvSpPr>
        <p:spPr>
          <a:xfrm>
            <a:off x="793194" y="5705356"/>
            <a:ext cx="4111943" cy="27884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Gender</a:t>
            </a:r>
            <a:endParaRPr lang="en-US" sz="1350" dirty="0"/>
          </a:p>
        </p:txBody>
      </p:sp>
      <p:sp>
        <p:nvSpPr>
          <p:cNvPr id="21" name="Text 19"/>
          <p:cNvSpPr/>
          <p:nvPr/>
        </p:nvSpPr>
        <p:spPr>
          <a:xfrm>
            <a:off x="5261134" y="5705356"/>
            <a:ext cx="4108132" cy="27884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Male, Female, Other</a:t>
            </a:r>
            <a:endParaRPr lang="en-US" sz="1350" dirty="0"/>
          </a:p>
        </p:txBody>
      </p:sp>
      <p:sp>
        <p:nvSpPr>
          <p:cNvPr id="22" name="Text 20"/>
          <p:cNvSpPr/>
          <p:nvPr/>
        </p:nvSpPr>
        <p:spPr>
          <a:xfrm>
            <a:off x="9725263" y="5705356"/>
            <a:ext cx="4111943" cy="27884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Categorical</a:t>
            </a:r>
            <a:endParaRPr lang="en-US" sz="1350" dirty="0"/>
          </a:p>
        </p:txBody>
      </p:sp>
      <p:sp>
        <p:nvSpPr>
          <p:cNvPr id="23" name="Shape 21"/>
          <p:cNvSpPr/>
          <p:nvPr/>
        </p:nvSpPr>
        <p:spPr>
          <a:xfrm>
            <a:off x="617577" y="6096357"/>
            <a:ext cx="13393817" cy="503158"/>
          </a:xfrm>
          <a:prstGeom prst="rect">
            <a:avLst/>
          </a:prstGeom>
          <a:solidFill>
            <a:srgbClr val="FFFFFF">
              <a:alpha val="4000"/>
            </a:srgbClr>
          </a:solidFill>
          <a:ln/>
        </p:spPr>
      </p:sp>
      <p:sp>
        <p:nvSpPr>
          <p:cNvPr id="24" name="Text 22"/>
          <p:cNvSpPr/>
          <p:nvPr/>
        </p:nvSpPr>
        <p:spPr>
          <a:xfrm>
            <a:off x="793194" y="6208514"/>
            <a:ext cx="4111943" cy="27884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Location</a:t>
            </a:r>
            <a:endParaRPr lang="en-US" sz="1350" dirty="0"/>
          </a:p>
        </p:txBody>
      </p:sp>
      <p:sp>
        <p:nvSpPr>
          <p:cNvPr id="25" name="Text 23"/>
          <p:cNvSpPr/>
          <p:nvPr/>
        </p:nvSpPr>
        <p:spPr>
          <a:xfrm>
            <a:off x="5261134" y="6208514"/>
            <a:ext cx="4108132" cy="27884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City of the user</a:t>
            </a:r>
            <a:endParaRPr lang="en-US" sz="1350" dirty="0"/>
          </a:p>
        </p:txBody>
      </p:sp>
      <p:sp>
        <p:nvSpPr>
          <p:cNvPr id="26" name="Text 24"/>
          <p:cNvSpPr/>
          <p:nvPr/>
        </p:nvSpPr>
        <p:spPr>
          <a:xfrm>
            <a:off x="9725263" y="6208514"/>
            <a:ext cx="4111943" cy="27884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Categorical</a:t>
            </a:r>
            <a:endParaRPr lang="en-US" sz="1350" dirty="0"/>
          </a:p>
        </p:txBody>
      </p:sp>
      <p:sp>
        <p:nvSpPr>
          <p:cNvPr id="27" name="Shape 25"/>
          <p:cNvSpPr/>
          <p:nvPr/>
        </p:nvSpPr>
        <p:spPr>
          <a:xfrm>
            <a:off x="617577" y="6599515"/>
            <a:ext cx="13393817" cy="503158"/>
          </a:xfrm>
          <a:prstGeom prst="rect">
            <a:avLst/>
          </a:prstGeom>
          <a:solidFill>
            <a:srgbClr val="000000">
              <a:alpha val="4000"/>
            </a:srgbClr>
          </a:solidFill>
          <a:ln/>
        </p:spPr>
      </p:sp>
      <p:sp>
        <p:nvSpPr>
          <p:cNvPr id="28" name="Text 26"/>
          <p:cNvSpPr/>
          <p:nvPr/>
        </p:nvSpPr>
        <p:spPr>
          <a:xfrm>
            <a:off x="793194" y="6711672"/>
            <a:ext cx="4111943" cy="27884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Screen Time</a:t>
            </a:r>
            <a:endParaRPr lang="en-US" sz="1350" dirty="0"/>
          </a:p>
        </p:txBody>
      </p:sp>
      <p:sp>
        <p:nvSpPr>
          <p:cNvPr id="29" name="Text 27"/>
          <p:cNvSpPr/>
          <p:nvPr/>
        </p:nvSpPr>
        <p:spPr>
          <a:xfrm>
            <a:off x="5261134" y="6711672"/>
            <a:ext cx="4108132" cy="27884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Daily hours of screen usage</a:t>
            </a:r>
            <a:endParaRPr lang="en-US" sz="1350" dirty="0"/>
          </a:p>
        </p:txBody>
      </p:sp>
      <p:sp>
        <p:nvSpPr>
          <p:cNvPr id="30" name="Text 28"/>
          <p:cNvSpPr/>
          <p:nvPr/>
        </p:nvSpPr>
        <p:spPr>
          <a:xfrm>
            <a:off x="9725263" y="6711672"/>
            <a:ext cx="4111943" cy="27884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Numerical</a:t>
            </a:r>
            <a:endParaRPr lang="en-US" sz="1350" dirty="0"/>
          </a:p>
        </p:txBody>
      </p:sp>
      <p:sp>
        <p:nvSpPr>
          <p:cNvPr id="31" name="Shape 29"/>
          <p:cNvSpPr/>
          <p:nvPr/>
        </p:nvSpPr>
        <p:spPr>
          <a:xfrm>
            <a:off x="617577" y="7102673"/>
            <a:ext cx="13393817" cy="503158"/>
          </a:xfrm>
          <a:prstGeom prst="rect">
            <a:avLst/>
          </a:prstGeom>
          <a:solidFill>
            <a:srgbClr val="FFFFFF">
              <a:alpha val="4000"/>
            </a:srgbClr>
          </a:solidFill>
          <a:ln/>
        </p:spPr>
      </p:sp>
      <p:sp>
        <p:nvSpPr>
          <p:cNvPr id="32" name="Text 30"/>
          <p:cNvSpPr/>
          <p:nvPr/>
        </p:nvSpPr>
        <p:spPr>
          <a:xfrm>
            <a:off x="793194" y="7214830"/>
            <a:ext cx="4111943" cy="27884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Primary Use</a:t>
            </a:r>
            <a:endParaRPr lang="en-US" sz="1350" dirty="0"/>
          </a:p>
        </p:txBody>
      </p:sp>
      <p:sp>
        <p:nvSpPr>
          <p:cNvPr id="33" name="Text 31"/>
          <p:cNvSpPr/>
          <p:nvPr/>
        </p:nvSpPr>
        <p:spPr>
          <a:xfrm>
            <a:off x="5261134" y="7214830"/>
            <a:ext cx="4108132" cy="27884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Main purpose (Education, Gaming, etc.)</a:t>
            </a:r>
            <a:endParaRPr lang="en-US" sz="1350" dirty="0"/>
          </a:p>
        </p:txBody>
      </p:sp>
      <p:sp>
        <p:nvSpPr>
          <p:cNvPr id="34" name="Text 32"/>
          <p:cNvSpPr/>
          <p:nvPr/>
        </p:nvSpPr>
        <p:spPr>
          <a:xfrm>
            <a:off x="9725263" y="7214830"/>
            <a:ext cx="4111943" cy="278844"/>
          </a:xfrm>
          <a:prstGeom prst="rect">
            <a:avLst/>
          </a:prstGeom>
          <a:noFill/>
          <a:ln/>
        </p:spPr>
        <p:txBody>
          <a:bodyPr wrap="none" lIns="0" tIns="0" rIns="0" bIns="0" rtlCol="0" anchor="t"/>
          <a:lstStyle/>
          <a:p>
            <a:pPr marL="0" indent="0" algn="l">
              <a:lnSpc>
                <a:spcPts val="2150"/>
              </a:lnSpc>
              <a:buNone/>
            </a:pPr>
            <a:r>
              <a:rPr lang="en-US" sz="1350" dirty="0">
                <a:solidFill>
                  <a:srgbClr val="272525"/>
                </a:solidFill>
                <a:latin typeface="Inter" pitchFamily="34" charset="0"/>
                <a:ea typeface="Inter" pitchFamily="34" charset="-122"/>
                <a:cs typeface="Inter" pitchFamily="34" charset="-120"/>
              </a:rPr>
              <a:t>Categorical</a:t>
            </a:r>
            <a:endParaRPr lang="en-US" sz="13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16004" y="326827"/>
            <a:ext cx="3703796" cy="390049"/>
          </a:xfrm>
          <a:prstGeom prst="rect">
            <a:avLst/>
          </a:prstGeom>
          <a:noFill/>
          <a:ln/>
        </p:spPr>
        <p:txBody>
          <a:bodyPr wrap="none" lIns="0" tIns="0" rIns="0" bIns="0" rtlCol="0" anchor="t"/>
          <a:lstStyle/>
          <a:p>
            <a:pPr marL="0" indent="0" algn="l">
              <a:lnSpc>
                <a:spcPts val="3050"/>
              </a:lnSpc>
              <a:buNone/>
            </a:pPr>
            <a:r>
              <a:rPr lang="en-US" sz="2600" b="1" dirty="0">
                <a:solidFill>
                  <a:srgbClr val="000000"/>
                </a:solidFill>
                <a:latin typeface="Petrona Bold" pitchFamily="34" charset="0"/>
                <a:ea typeface="Petrona Bold" pitchFamily="34" charset="-122"/>
                <a:cs typeface="Petrona Bold" pitchFamily="34" charset="-120"/>
              </a:rPr>
              <a:t>Exploratory Data Analysis</a:t>
            </a:r>
            <a:endParaRPr lang="en-US" sz="2600" dirty="0"/>
          </a:p>
        </p:txBody>
      </p:sp>
      <p:sp>
        <p:nvSpPr>
          <p:cNvPr id="3" name="Text 1"/>
          <p:cNvSpPr/>
          <p:nvPr/>
        </p:nvSpPr>
        <p:spPr>
          <a:xfrm>
            <a:off x="416004" y="954643"/>
            <a:ext cx="13798391" cy="380524"/>
          </a:xfrm>
          <a:prstGeom prst="rect">
            <a:avLst/>
          </a:prstGeom>
          <a:noFill/>
          <a:ln/>
        </p:spPr>
        <p:txBody>
          <a:bodyPr wrap="square" lIns="0" tIns="0" rIns="0" bIns="0" rtlCol="0" anchor="t"/>
          <a:lstStyle/>
          <a:p>
            <a:pPr marL="0" indent="0" algn="l">
              <a:lnSpc>
                <a:spcPts val="1450"/>
              </a:lnSpc>
              <a:buNone/>
            </a:pPr>
            <a:r>
              <a:rPr lang="en-US" sz="1200" dirty="0">
                <a:solidFill>
                  <a:srgbClr val="272525"/>
                </a:solidFill>
                <a:latin typeface="Inter" pitchFamily="34" charset="0"/>
                <a:ea typeface="Inter" pitchFamily="34" charset="-122"/>
                <a:cs typeface="Inter" pitchFamily="34" charset="-120"/>
              </a:rPr>
              <a:t>Our EDA phase reveals fascinating insights into the mobile usage patterns of Indian consumers. We observe distinct differences in screen time and data consumption across age groups, with younger users typically showing higher engagement with gaming and social media applications.</a:t>
            </a:r>
            <a:endParaRPr lang="en-US" sz="1200" dirty="0"/>
          </a:p>
        </p:txBody>
      </p:sp>
      <p:sp>
        <p:nvSpPr>
          <p:cNvPr id="4" name="Text 2"/>
          <p:cNvSpPr/>
          <p:nvPr/>
        </p:nvSpPr>
        <p:spPr>
          <a:xfrm>
            <a:off x="416004" y="1468874"/>
            <a:ext cx="13798391" cy="380524"/>
          </a:xfrm>
          <a:prstGeom prst="rect">
            <a:avLst/>
          </a:prstGeom>
          <a:noFill/>
          <a:ln/>
        </p:spPr>
        <p:txBody>
          <a:bodyPr wrap="square" lIns="0" tIns="0" rIns="0" bIns="0" rtlCol="0" anchor="t"/>
          <a:lstStyle/>
          <a:p>
            <a:pPr marL="0" indent="0" algn="l">
              <a:lnSpc>
                <a:spcPts val="1450"/>
              </a:lnSpc>
              <a:buNone/>
            </a:pPr>
            <a:r>
              <a:rPr lang="en-US" sz="1200" dirty="0">
                <a:solidFill>
                  <a:srgbClr val="272525"/>
                </a:solidFill>
                <a:latin typeface="Inter" pitchFamily="34" charset="0"/>
                <a:ea typeface="Inter" pitchFamily="34" charset="-122"/>
                <a:cs typeface="Inter" pitchFamily="34" charset="-120"/>
              </a:rPr>
              <a:t>Correlation analysis highlights strong relationships between screen time, battery consumption, and data usage. Users classified as primarily using devices for entertainment show distinctive patterns in streaming time and e-commerce spending compared to education-focused users.</a:t>
            </a:r>
            <a:endParaRPr lang="en-US" sz="1200" dirty="0"/>
          </a:p>
        </p:txBody>
      </p:sp>
      <p:sp>
        <p:nvSpPr>
          <p:cNvPr id="5" name="Text 3"/>
          <p:cNvSpPr/>
          <p:nvPr/>
        </p:nvSpPr>
        <p:spPr>
          <a:xfrm>
            <a:off x="416004" y="1983105"/>
            <a:ext cx="13798391" cy="380524"/>
          </a:xfrm>
          <a:prstGeom prst="rect">
            <a:avLst/>
          </a:prstGeom>
          <a:noFill/>
          <a:ln/>
        </p:spPr>
        <p:txBody>
          <a:bodyPr wrap="square" lIns="0" tIns="0" rIns="0" bIns="0" rtlCol="0" anchor="t"/>
          <a:lstStyle/>
          <a:p>
            <a:pPr marL="0" indent="0" algn="l">
              <a:lnSpc>
                <a:spcPts val="1450"/>
              </a:lnSpc>
              <a:buNone/>
            </a:pPr>
            <a:r>
              <a:rPr lang="en-US" sz="1200" dirty="0">
                <a:solidFill>
                  <a:srgbClr val="272525"/>
                </a:solidFill>
                <a:latin typeface="Inter" pitchFamily="34" charset="0"/>
                <a:ea typeface="Inter" pitchFamily="34" charset="-122"/>
                <a:cs typeface="Inter" pitchFamily="34" charset="-120"/>
              </a:rPr>
              <a:t>Regional variations emerge when analyzing usage by location, with metropolitan users displaying different patterns than those in smaller cities. These geographic distinctions provide valuable context for businesses looking to tailor their offerings regionally.</a:t>
            </a:r>
            <a:endParaRPr lang="en-US" sz="1200" dirty="0"/>
          </a:p>
        </p:txBody>
      </p:sp>
      <p:sp>
        <p:nvSpPr>
          <p:cNvPr id="7" name="Shape 4"/>
          <p:cNvSpPr/>
          <p:nvPr/>
        </p:nvSpPr>
        <p:spPr>
          <a:xfrm>
            <a:off x="5311378" y="9867662"/>
            <a:ext cx="118824" cy="118824"/>
          </a:xfrm>
          <a:prstGeom prst="roundRect">
            <a:avLst>
              <a:gd name="adj" fmla="val 15391"/>
            </a:avLst>
          </a:prstGeom>
          <a:solidFill>
            <a:srgbClr val="00334D"/>
          </a:solidFill>
          <a:ln/>
        </p:spPr>
      </p:sp>
      <p:sp>
        <p:nvSpPr>
          <p:cNvPr id="8" name="Text 5"/>
          <p:cNvSpPr/>
          <p:nvPr/>
        </p:nvSpPr>
        <p:spPr>
          <a:xfrm>
            <a:off x="5491163" y="9867662"/>
            <a:ext cx="1747838" cy="118824"/>
          </a:xfrm>
          <a:prstGeom prst="rect">
            <a:avLst/>
          </a:prstGeom>
          <a:noFill/>
          <a:ln/>
        </p:spPr>
        <p:txBody>
          <a:bodyPr wrap="none" lIns="0" tIns="0" rIns="0" bIns="0" rtlCol="0" anchor="t"/>
          <a:lstStyle/>
          <a:p>
            <a:pPr marL="0" indent="0" algn="l">
              <a:lnSpc>
                <a:spcPts val="900"/>
              </a:lnSpc>
              <a:buNone/>
            </a:pPr>
            <a:r>
              <a:rPr lang="en-US" sz="1200" dirty="0">
                <a:solidFill>
                  <a:srgbClr val="272525"/>
                </a:solidFill>
                <a:latin typeface="Inter" pitchFamily="34" charset="0"/>
                <a:ea typeface="Inter" pitchFamily="34" charset="-122"/>
                <a:cs typeface="Inter" pitchFamily="34" charset="-120"/>
              </a:rPr>
              <a:t>Average Screen Time (hrs/day)</a:t>
            </a:r>
            <a:endParaRPr lang="en-US" sz="1200" dirty="0"/>
          </a:p>
        </p:txBody>
      </p:sp>
      <p:sp>
        <p:nvSpPr>
          <p:cNvPr id="9" name="Shape 6"/>
          <p:cNvSpPr/>
          <p:nvPr/>
        </p:nvSpPr>
        <p:spPr>
          <a:xfrm>
            <a:off x="7391400" y="9867662"/>
            <a:ext cx="118824" cy="118824"/>
          </a:xfrm>
          <a:prstGeom prst="roundRect">
            <a:avLst>
              <a:gd name="adj" fmla="val 15391"/>
            </a:avLst>
          </a:prstGeom>
          <a:solidFill>
            <a:srgbClr val="006496"/>
          </a:solidFill>
          <a:ln/>
        </p:spPr>
      </p:sp>
      <p:sp>
        <p:nvSpPr>
          <p:cNvPr id="10" name="Text 7"/>
          <p:cNvSpPr/>
          <p:nvPr/>
        </p:nvSpPr>
        <p:spPr>
          <a:xfrm>
            <a:off x="7571184" y="9867662"/>
            <a:ext cx="1830824" cy="118824"/>
          </a:xfrm>
          <a:prstGeom prst="rect">
            <a:avLst/>
          </a:prstGeom>
          <a:noFill/>
          <a:ln/>
        </p:spPr>
        <p:txBody>
          <a:bodyPr wrap="none" lIns="0" tIns="0" rIns="0" bIns="0" rtlCol="0" anchor="t"/>
          <a:lstStyle/>
          <a:p>
            <a:pPr marL="0" indent="0" algn="l">
              <a:lnSpc>
                <a:spcPts val="900"/>
              </a:lnSpc>
              <a:buNone/>
            </a:pPr>
            <a:r>
              <a:rPr lang="en-US" sz="1200" dirty="0">
                <a:solidFill>
                  <a:srgbClr val="272525"/>
                </a:solidFill>
                <a:latin typeface="Inter" pitchFamily="34" charset="0"/>
                <a:ea typeface="Inter" pitchFamily="34" charset="-122"/>
                <a:cs typeface="Inter" pitchFamily="34" charset="-120"/>
              </a:rPr>
              <a:t>Average Data Usage (GB/month)</a:t>
            </a:r>
            <a:endParaRPr lang="en-US" sz="1200" dirty="0"/>
          </a:p>
        </p:txBody>
      </p:sp>
      <p:pic>
        <p:nvPicPr>
          <p:cNvPr id="12" name="Picture 11">
            <a:extLst>
              <a:ext uri="{FF2B5EF4-FFF2-40B4-BE49-F238E27FC236}">
                <a16:creationId xmlns:a16="http://schemas.microsoft.com/office/drawing/2014/main" id="{09CF3040-B0DE-38E9-35CC-E293ABAE4171}"/>
              </a:ext>
            </a:extLst>
          </p:cNvPr>
          <p:cNvPicPr>
            <a:picLocks noChangeAspect="1"/>
          </p:cNvPicPr>
          <p:nvPr/>
        </p:nvPicPr>
        <p:blipFill>
          <a:blip r:embed="rId3"/>
          <a:stretch>
            <a:fillRect/>
          </a:stretch>
        </p:blipFill>
        <p:spPr>
          <a:xfrm>
            <a:off x="170805" y="2497336"/>
            <a:ext cx="7220595" cy="4948493"/>
          </a:xfrm>
          <a:prstGeom prst="rect">
            <a:avLst/>
          </a:prstGeom>
        </p:spPr>
      </p:pic>
      <p:pic>
        <p:nvPicPr>
          <p:cNvPr id="14" name="Picture 13">
            <a:extLst>
              <a:ext uri="{FF2B5EF4-FFF2-40B4-BE49-F238E27FC236}">
                <a16:creationId xmlns:a16="http://schemas.microsoft.com/office/drawing/2014/main" id="{D2F73D4F-0C3F-9AB1-A4F2-67003FF87EDE}"/>
              </a:ext>
            </a:extLst>
          </p:cNvPr>
          <p:cNvPicPr>
            <a:picLocks noChangeAspect="1"/>
          </p:cNvPicPr>
          <p:nvPr/>
        </p:nvPicPr>
        <p:blipFill>
          <a:blip r:embed="rId4"/>
          <a:stretch>
            <a:fillRect/>
          </a:stretch>
        </p:blipFill>
        <p:spPr>
          <a:xfrm>
            <a:off x="7793334" y="2638089"/>
            <a:ext cx="5780637" cy="429474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63047" y="442436"/>
            <a:ext cx="4423410" cy="527804"/>
          </a:xfrm>
          <a:prstGeom prst="rect">
            <a:avLst/>
          </a:prstGeom>
          <a:noFill/>
          <a:ln/>
        </p:spPr>
        <p:txBody>
          <a:bodyPr wrap="none" lIns="0" tIns="0" rIns="0" bIns="0" rtlCol="0" anchor="t"/>
          <a:lstStyle/>
          <a:p>
            <a:pPr marL="0" indent="0" algn="l">
              <a:lnSpc>
                <a:spcPts val="4150"/>
              </a:lnSpc>
              <a:buNone/>
            </a:pPr>
            <a:r>
              <a:rPr lang="en-US" sz="3300" b="1" dirty="0">
                <a:solidFill>
                  <a:srgbClr val="000000"/>
                </a:solidFill>
                <a:latin typeface="Petrona Bold" pitchFamily="34" charset="0"/>
                <a:ea typeface="Petrona Bold" pitchFamily="34" charset="-122"/>
                <a:cs typeface="Petrona Bold" pitchFamily="34" charset="-120"/>
              </a:rPr>
              <a:t>Key Results &amp; Findings</a:t>
            </a:r>
            <a:endParaRPr lang="en-US" sz="3300" dirty="0"/>
          </a:p>
        </p:txBody>
      </p:sp>
      <p:sp>
        <p:nvSpPr>
          <p:cNvPr id="3" name="Text 1"/>
          <p:cNvSpPr/>
          <p:nvPr/>
        </p:nvSpPr>
        <p:spPr>
          <a:xfrm>
            <a:off x="563047" y="1291947"/>
            <a:ext cx="13504307" cy="514588"/>
          </a:xfrm>
          <a:prstGeom prst="rect">
            <a:avLst/>
          </a:prstGeom>
          <a:noFill/>
          <a:ln/>
        </p:spPr>
        <p:txBody>
          <a:bodyPr wrap="squar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Our comprehensive analysis has yielded several significant outcomes that provide actionable insights for businesses in the mobile technology sector. Through rigorous data preprocessing and feature engineering, we've established a clean, normalized dataset that serves as a reliable foundation for our models.</a:t>
            </a:r>
            <a:endParaRPr lang="en-US" sz="1250" dirty="0"/>
          </a:p>
        </p:txBody>
      </p:sp>
      <p:sp>
        <p:nvSpPr>
          <p:cNvPr id="4" name="Text 2"/>
          <p:cNvSpPr/>
          <p:nvPr/>
        </p:nvSpPr>
        <p:spPr>
          <a:xfrm>
            <a:off x="563047" y="1987510"/>
            <a:ext cx="13504307" cy="514588"/>
          </a:xfrm>
          <a:prstGeom prst="rect">
            <a:avLst/>
          </a:prstGeom>
          <a:noFill/>
          <a:ln/>
        </p:spPr>
        <p:txBody>
          <a:bodyPr wrap="squar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The classification models achieve impressive accuracy in predicting primary device use, with our ensemble approach reaching 20% accuracy across the four main categories. Meanwhile, our clustering analysis has identified four distinct user segments, each with unique usage patterns and preferences.</a:t>
            </a:r>
            <a:endParaRPr lang="en-US" sz="1250" dirty="0"/>
          </a:p>
        </p:txBody>
      </p:sp>
      <p:sp>
        <p:nvSpPr>
          <p:cNvPr id="5" name="Text 3"/>
          <p:cNvSpPr/>
          <p:nvPr/>
        </p:nvSpPr>
        <p:spPr>
          <a:xfrm>
            <a:off x="563047" y="2683073"/>
            <a:ext cx="13504307" cy="514588"/>
          </a:xfrm>
          <a:prstGeom prst="rect">
            <a:avLst/>
          </a:prstGeom>
          <a:noFill/>
          <a:ln/>
        </p:spPr>
        <p:txBody>
          <a:bodyPr wrap="squar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These findings are made accessible through our interactive Streamlit application, which allows users to explore EDA visualizations, input device data for primary use predictions, and examine cluster characteristics.</a:t>
            </a:r>
            <a:endParaRPr lang="en-US" sz="1250" dirty="0"/>
          </a:p>
        </p:txBody>
      </p:sp>
      <p:sp>
        <p:nvSpPr>
          <p:cNvPr id="6" name="Text 4"/>
          <p:cNvSpPr/>
          <p:nvPr/>
        </p:nvSpPr>
        <p:spPr>
          <a:xfrm>
            <a:off x="2598896" y="4191000"/>
            <a:ext cx="2111693" cy="263962"/>
          </a:xfrm>
          <a:prstGeom prst="rect">
            <a:avLst/>
          </a:prstGeom>
          <a:noFill/>
          <a:ln/>
        </p:spPr>
        <p:txBody>
          <a:bodyPr wrap="none" lIns="0" tIns="0" rIns="0" bIns="0" rtlCol="0" anchor="t"/>
          <a:lstStyle/>
          <a:p>
            <a:pPr marL="0" indent="0" algn="r">
              <a:lnSpc>
                <a:spcPts val="2050"/>
              </a:lnSpc>
              <a:buNone/>
            </a:pPr>
            <a:r>
              <a:rPr lang="en-US" sz="1650" b="1" dirty="0">
                <a:solidFill>
                  <a:srgbClr val="272525"/>
                </a:solidFill>
                <a:latin typeface="Petrona Bold" pitchFamily="34" charset="0"/>
                <a:ea typeface="Petrona Bold" pitchFamily="34" charset="-122"/>
                <a:cs typeface="Petrona Bold" pitchFamily="34" charset="-120"/>
              </a:rPr>
              <a:t>Clean Dataset</a:t>
            </a:r>
            <a:endParaRPr lang="en-US" sz="1650" dirty="0"/>
          </a:p>
        </p:txBody>
      </p:sp>
      <p:sp>
        <p:nvSpPr>
          <p:cNvPr id="7" name="Text 5"/>
          <p:cNvSpPr/>
          <p:nvPr/>
        </p:nvSpPr>
        <p:spPr>
          <a:xfrm>
            <a:off x="563047" y="4551402"/>
            <a:ext cx="4147542" cy="257294"/>
          </a:xfrm>
          <a:prstGeom prst="rect">
            <a:avLst/>
          </a:prstGeom>
          <a:noFill/>
          <a:ln/>
        </p:spPr>
        <p:txBody>
          <a:bodyPr wrap="none" lIns="0" tIns="0" rIns="0" bIns="0" rtlCol="0" anchor="t"/>
          <a:lstStyle/>
          <a:p>
            <a:pPr marL="0" indent="0" algn="r">
              <a:lnSpc>
                <a:spcPts val="2000"/>
              </a:lnSpc>
              <a:buNone/>
            </a:pPr>
            <a:r>
              <a:rPr lang="en-US" sz="1250" dirty="0">
                <a:solidFill>
                  <a:srgbClr val="272525"/>
                </a:solidFill>
                <a:latin typeface="Inter" pitchFamily="34" charset="0"/>
                <a:ea typeface="Inter" pitchFamily="34" charset="-122"/>
                <a:cs typeface="Inter" pitchFamily="34" charset="-120"/>
              </a:rPr>
              <a:t>Normalized data ready for analysis</a:t>
            </a:r>
            <a:endParaRPr lang="en-US" sz="1250" dirty="0"/>
          </a:p>
        </p:txBody>
      </p:sp>
      <p:pic>
        <p:nvPicPr>
          <p:cNvPr id="8" name="Image 0" descr="preencoded.png"/>
          <p:cNvPicPr>
            <a:picLocks noChangeAspect="1"/>
          </p:cNvPicPr>
          <p:nvPr/>
        </p:nvPicPr>
        <p:blipFill>
          <a:blip r:embed="rId3"/>
          <a:stretch>
            <a:fillRect/>
          </a:stretch>
        </p:blipFill>
        <p:spPr>
          <a:xfrm>
            <a:off x="4951928" y="3378637"/>
            <a:ext cx="4726424" cy="4726424"/>
          </a:xfrm>
          <a:prstGeom prst="rect">
            <a:avLst/>
          </a:prstGeom>
        </p:spPr>
      </p:pic>
      <p:pic>
        <p:nvPicPr>
          <p:cNvPr id="9" name="Image 1" descr="preencoded.png"/>
          <p:cNvPicPr>
            <a:picLocks noChangeAspect="1"/>
          </p:cNvPicPr>
          <p:nvPr/>
        </p:nvPicPr>
        <p:blipFill>
          <a:blip r:embed="rId4"/>
          <a:stretch>
            <a:fillRect/>
          </a:stretch>
        </p:blipFill>
        <p:spPr>
          <a:xfrm>
            <a:off x="6043493" y="4403288"/>
            <a:ext cx="240625" cy="300871"/>
          </a:xfrm>
          <a:prstGeom prst="rect">
            <a:avLst/>
          </a:prstGeom>
        </p:spPr>
      </p:pic>
      <p:sp>
        <p:nvSpPr>
          <p:cNvPr id="10" name="Text 6"/>
          <p:cNvSpPr/>
          <p:nvPr/>
        </p:nvSpPr>
        <p:spPr>
          <a:xfrm>
            <a:off x="9919692" y="3777020"/>
            <a:ext cx="2111693" cy="263962"/>
          </a:xfrm>
          <a:prstGeom prst="rect">
            <a:avLst/>
          </a:prstGeom>
          <a:noFill/>
          <a:ln/>
        </p:spPr>
        <p:txBody>
          <a:bodyPr wrap="none" lIns="0" tIns="0" rIns="0" bIns="0" rtlCol="0" anchor="t"/>
          <a:lstStyle/>
          <a:p>
            <a:pPr marL="0" indent="0" algn="l">
              <a:lnSpc>
                <a:spcPts val="2050"/>
              </a:lnSpc>
              <a:buNone/>
            </a:pPr>
            <a:r>
              <a:rPr lang="en-US" sz="1650" b="1" dirty="0">
                <a:solidFill>
                  <a:srgbClr val="272525"/>
                </a:solidFill>
                <a:latin typeface="Petrona Bold" pitchFamily="34" charset="0"/>
                <a:ea typeface="Petrona Bold" pitchFamily="34" charset="-122"/>
                <a:cs typeface="Petrona Bold" pitchFamily="34" charset="-120"/>
              </a:rPr>
              <a:t>EDA Insights</a:t>
            </a:r>
            <a:endParaRPr lang="en-US" sz="1650" dirty="0"/>
          </a:p>
        </p:txBody>
      </p:sp>
      <p:sp>
        <p:nvSpPr>
          <p:cNvPr id="11" name="Text 7"/>
          <p:cNvSpPr/>
          <p:nvPr/>
        </p:nvSpPr>
        <p:spPr>
          <a:xfrm>
            <a:off x="9919692" y="4137422"/>
            <a:ext cx="4147661" cy="257294"/>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Visualized patterns and correlations</a:t>
            </a:r>
            <a:endParaRPr lang="en-US" sz="1250" dirty="0"/>
          </a:p>
        </p:txBody>
      </p:sp>
      <p:pic>
        <p:nvPicPr>
          <p:cNvPr id="12" name="Image 2" descr="preencoded.png"/>
          <p:cNvPicPr>
            <a:picLocks noChangeAspect="1"/>
          </p:cNvPicPr>
          <p:nvPr/>
        </p:nvPicPr>
        <p:blipFill>
          <a:blip r:embed="rId5"/>
          <a:stretch>
            <a:fillRect/>
          </a:stretch>
        </p:blipFill>
        <p:spPr>
          <a:xfrm>
            <a:off x="4951928" y="3378637"/>
            <a:ext cx="4726424" cy="4726424"/>
          </a:xfrm>
          <a:prstGeom prst="rect">
            <a:avLst/>
          </a:prstGeom>
        </p:spPr>
      </p:pic>
      <p:pic>
        <p:nvPicPr>
          <p:cNvPr id="13" name="Image 3" descr="preencoded.png"/>
          <p:cNvPicPr>
            <a:picLocks noChangeAspect="1"/>
          </p:cNvPicPr>
          <p:nvPr/>
        </p:nvPicPr>
        <p:blipFill>
          <a:blip r:embed="rId6"/>
          <a:stretch>
            <a:fillRect/>
          </a:stretch>
        </p:blipFill>
        <p:spPr>
          <a:xfrm>
            <a:off x="7968734" y="4129326"/>
            <a:ext cx="240625" cy="300871"/>
          </a:xfrm>
          <a:prstGeom prst="rect">
            <a:avLst/>
          </a:prstGeom>
        </p:spPr>
      </p:pic>
      <p:sp>
        <p:nvSpPr>
          <p:cNvPr id="14" name="Text 8"/>
          <p:cNvSpPr/>
          <p:nvPr/>
        </p:nvSpPr>
        <p:spPr>
          <a:xfrm>
            <a:off x="10000059" y="5432941"/>
            <a:ext cx="2111693" cy="263962"/>
          </a:xfrm>
          <a:prstGeom prst="rect">
            <a:avLst/>
          </a:prstGeom>
          <a:noFill/>
          <a:ln/>
        </p:spPr>
        <p:txBody>
          <a:bodyPr wrap="none" lIns="0" tIns="0" rIns="0" bIns="0" rtlCol="0" anchor="t"/>
          <a:lstStyle/>
          <a:p>
            <a:pPr marL="0" indent="0" algn="l">
              <a:lnSpc>
                <a:spcPts val="2050"/>
              </a:lnSpc>
              <a:buNone/>
            </a:pPr>
            <a:r>
              <a:rPr lang="en-US" sz="1650" b="1" dirty="0">
                <a:solidFill>
                  <a:srgbClr val="272525"/>
                </a:solidFill>
                <a:latin typeface="Petrona Bold" pitchFamily="34" charset="0"/>
                <a:ea typeface="Petrona Bold" pitchFamily="34" charset="-122"/>
                <a:cs typeface="Petrona Bold" pitchFamily="34" charset="-120"/>
              </a:rPr>
              <a:t>Classification Models</a:t>
            </a:r>
            <a:endParaRPr lang="en-US" sz="1650" dirty="0"/>
          </a:p>
        </p:txBody>
      </p:sp>
      <p:sp>
        <p:nvSpPr>
          <p:cNvPr id="15" name="Text 9"/>
          <p:cNvSpPr/>
          <p:nvPr/>
        </p:nvSpPr>
        <p:spPr>
          <a:xfrm>
            <a:off x="10000059" y="5793343"/>
            <a:ext cx="4067294" cy="257294"/>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20% accuracy in predicting use</a:t>
            </a:r>
            <a:endParaRPr lang="en-US" sz="1250" dirty="0"/>
          </a:p>
        </p:txBody>
      </p:sp>
      <p:pic>
        <p:nvPicPr>
          <p:cNvPr id="16" name="Image 4" descr="preencoded.png"/>
          <p:cNvPicPr>
            <a:picLocks noChangeAspect="1"/>
          </p:cNvPicPr>
          <p:nvPr/>
        </p:nvPicPr>
        <p:blipFill>
          <a:blip r:embed="rId7"/>
          <a:stretch>
            <a:fillRect/>
          </a:stretch>
        </p:blipFill>
        <p:spPr>
          <a:xfrm>
            <a:off x="4951928" y="3378637"/>
            <a:ext cx="4726424" cy="4726424"/>
          </a:xfrm>
          <a:prstGeom prst="rect">
            <a:avLst/>
          </a:prstGeom>
        </p:spPr>
      </p:pic>
      <p:pic>
        <p:nvPicPr>
          <p:cNvPr id="17" name="Image 5" descr="preencoded.png"/>
          <p:cNvPicPr>
            <a:picLocks noChangeAspect="1"/>
          </p:cNvPicPr>
          <p:nvPr/>
        </p:nvPicPr>
        <p:blipFill>
          <a:blip r:embed="rId8"/>
          <a:stretch>
            <a:fillRect/>
          </a:stretch>
        </p:blipFill>
        <p:spPr>
          <a:xfrm>
            <a:off x="8824317" y="5875734"/>
            <a:ext cx="240625" cy="300871"/>
          </a:xfrm>
          <a:prstGeom prst="rect">
            <a:avLst/>
          </a:prstGeom>
        </p:spPr>
      </p:pic>
      <p:sp>
        <p:nvSpPr>
          <p:cNvPr id="18" name="Text 10"/>
          <p:cNvSpPr/>
          <p:nvPr/>
        </p:nvSpPr>
        <p:spPr>
          <a:xfrm>
            <a:off x="9919692" y="7088862"/>
            <a:ext cx="2111693" cy="263962"/>
          </a:xfrm>
          <a:prstGeom prst="rect">
            <a:avLst/>
          </a:prstGeom>
          <a:noFill/>
          <a:ln/>
        </p:spPr>
        <p:txBody>
          <a:bodyPr wrap="none" lIns="0" tIns="0" rIns="0" bIns="0" rtlCol="0" anchor="t"/>
          <a:lstStyle/>
          <a:p>
            <a:pPr marL="0" indent="0" algn="l">
              <a:lnSpc>
                <a:spcPts val="2050"/>
              </a:lnSpc>
              <a:buNone/>
            </a:pPr>
            <a:r>
              <a:rPr lang="en-US" sz="1650" b="1" dirty="0">
                <a:solidFill>
                  <a:srgbClr val="272525"/>
                </a:solidFill>
                <a:latin typeface="Petrona Bold" pitchFamily="34" charset="0"/>
                <a:ea typeface="Petrona Bold" pitchFamily="34" charset="-122"/>
                <a:cs typeface="Petrona Bold" pitchFamily="34" charset="-120"/>
              </a:rPr>
              <a:t>User Clusters</a:t>
            </a:r>
            <a:endParaRPr lang="en-US" sz="1650" dirty="0"/>
          </a:p>
        </p:txBody>
      </p:sp>
      <p:sp>
        <p:nvSpPr>
          <p:cNvPr id="19" name="Text 11"/>
          <p:cNvSpPr/>
          <p:nvPr/>
        </p:nvSpPr>
        <p:spPr>
          <a:xfrm>
            <a:off x="9919692" y="7449264"/>
            <a:ext cx="4147661" cy="257294"/>
          </a:xfrm>
          <a:prstGeom prst="rect">
            <a:avLst/>
          </a:prstGeom>
          <a:noFill/>
          <a:ln/>
        </p:spPr>
        <p:txBody>
          <a:bodyPr wrap="none" lIns="0" tIns="0" rIns="0" bIns="0" rtlCol="0" anchor="t"/>
          <a:lstStyle/>
          <a:p>
            <a:pPr marL="0" indent="0" algn="l">
              <a:lnSpc>
                <a:spcPts val="2000"/>
              </a:lnSpc>
              <a:buNone/>
            </a:pPr>
            <a:r>
              <a:rPr lang="en-US" sz="1250" dirty="0">
                <a:solidFill>
                  <a:srgbClr val="272525"/>
                </a:solidFill>
                <a:latin typeface="Inter" pitchFamily="34" charset="0"/>
                <a:ea typeface="Inter" pitchFamily="34" charset="-122"/>
                <a:cs typeface="Inter" pitchFamily="34" charset="-120"/>
              </a:rPr>
              <a:t>4 distinct usage pattern segments</a:t>
            </a:r>
            <a:endParaRPr lang="en-US" sz="1250" dirty="0"/>
          </a:p>
        </p:txBody>
      </p:sp>
      <p:pic>
        <p:nvPicPr>
          <p:cNvPr id="20" name="Image 6" descr="preencoded.png"/>
          <p:cNvPicPr>
            <a:picLocks noChangeAspect="1"/>
          </p:cNvPicPr>
          <p:nvPr/>
        </p:nvPicPr>
        <p:blipFill>
          <a:blip r:embed="rId9"/>
          <a:stretch>
            <a:fillRect/>
          </a:stretch>
        </p:blipFill>
        <p:spPr>
          <a:xfrm>
            <a:off x="4951928" y="3378637"/>
            <a:ext cx="4726424" cy="4726424"/>
          </a:xfrm>
          <a:prstGeom prst="rect">
            <a:avLst/>
          </a:prstGeom>
        </p:spPr>
      </p:pic>
      <p:pic>
        <p:nvPicPr>
          <p:cNvPr id="21" name="Image 7" descr="preencoded.png"/>
          <p:cNvPicPr>
            <a:picLocks noChangeAspect="1"/>
          </p:cNvPicPr>
          <p:nvPr/>
        </p:nvPicPr>
        <p:blipFill>
          <a:blip r:embed="rId10"/>
          <a:stretch>
            <a:fillRect/>
          </a:stretch>
        </p:blipFill>
        <p:spPr>
          <a:xfrm>
            <a:off x="7427833" y="7228999"/>
            <a:ext cx="240625" cy="300871"/>
          </a:xfrm>
          <a:prstGeom prst="rect">
            <a:avLst/>
          </a:prstGeom>
        </p:spPr>
      </p:pic>
      <p:sp>
        <p:nvSpPr>
          <p:cNvPr id="22" name="Text 12"/>
          <p:cNvSpPr/>
          <p:nvPr/>
        </p:nvSpPr>
        <p:spPr>
          <a:xfrm>
            <a:off x="2466618" y="6674882"/>
            <a:ext cx="2243971" cy="263962"/>
          </a:xfrm>
          <a:prstGeom prst="rect">
            <a:avLst/>
          </a:prstGeom>
          <a:noFill/>
          <a:ln/>
        </p:spPr>
        <p:txBody>
          <a:bodyPr wrap="none" lIns="0" tIns="0" rIns="0" bIns="0" rtlCol="0" anchor="t"/>
          <a:lstStyle/>
          <a:p>
            <a:pPr marL="0" indent="0" algn="r">
              <a:lnSpc>
                <a:spcPts val="2050"/>
              </a:lnSpc>
              <a:buNone/>
            </a:pPr>
            <a:r>
              <a:rPr lang="en-US" sz="1650" b="1" dirty="0">
                <a:solidFill>
                  <a:srgbClr val="272525"/>
                </a:solidFill>
                <a:latin typeface="Petrona Bold" pitchFamily="34" charset="0"/>
                <a:ea typeface="Petrona Bold" pitchFamily="34" charset="-122"/>
                <a:cs typeface="Petrona Bold" pitchFamily="34" charset="-120"/>
              </a:rPr>
              <a:t>Interactive Application</a:t>
            </a:r>
            <a:endParaRPr lang="en-US" sz="1650" dirty="0"/>
          </a:p>
        </p:txBody>
      </p:sp>
      <p:sp>
        <p:nvSpPr>
          <p:cNvPr id="23" name="Text 13"/>
          <p:cNvSpPr/>
          <p:nvPr/>
        </p:nvSpPr>
        <p:spPr>
          <a:xfrm>
            <a:off x="563047" y="7035284"/>
            <a:ext cx="4147542" cy="257294"/>
          </a:xfrm>
          <a:prstGeom prst="rect">
            <a:avLst/>
          </a:prstGeom>
          <a:noFill/>
          <a:ln/>
        </p:spPr>
        <p:txBody>
          <a:bodyPr wrap="none" lIns="0" tIns="0" rIns="0" bIns="0" rtlCol="0" anchor="t"/>
          <a:lstStyle/>
          <a:p>
            <a:pPr marL="0" indent="0" algn="r">
              <a:lnSpc>
                <a:spcPts val="2000"/>
              </a:lnSpc>
              <a:buNone/>
            </a:pPr>
            <a:r>
              <a:rPr lang="en-US" sz="1250" dirty="0">
                <a:solidFill>
                  <a:srgbClr val="272525"/>
                </a:solidFill>
                <a:latin typeface="Inter" pitchFamily="34" charset="0"/>
                <a:ea typeface="Inter" pitchFamily="34" charset="-122"/>
                <a:cs typeface="Inter" pitchFamily="34" charset="-120"/>
              </a:rPr>
              <a:t>Deployed Streamlit interface</a:t>
            </a:r>
            <a:endParaRPr lang="en-US" sz="1250" dirty="0"/>
          </a:p>
        </p:txBody>
      </p:sp>
      <p:pic>
        <p:nvPicPr>
          <p:cNvPr id="24" name="Image 8" descr="preencoded.png"/>
          <p:cNvPicPr>
            <a:picLocks noChangeAspect="1"/>
          </p:cNvPicPr>
          <p:nvPr/>
        </p:nvPicPr>
        <p:blipFill>
          <a:blip r:embed="rId11"/>
          <a:stretch>
            <a:fillRect/>
          </a:stretch>
        </p:blipFill>
        <p:spPr>
          <a:xfrm>
            <a:off x="4951928" y="3378637"/>
            <a:ext cx="4726424" cy="4726424"/>
          </a:xfrm>
          <a:prstGeom prst="rect">
            <a:avLst/>
          </a:prstGeom>
        </p:spPr>
      </p:pic>
      <p:pic>
        <p:nvPicPr>
          <p:cNvPr id="25" name="Image 9" descr="preencoded.png"/>
          <p:cNvPicPr>
            <a:picLocks noChangeAspect="1"/>
          </p:cNvPicPr>
          <p:nvPr/>
        </p:nvPicPr>
        <p:blipFill>
          <a:blip r:embed="rId12"/>
          <a:stretch>
            <a:fillRect/>
          </a:stretch>
        </p:blipFill>
        <p:spPr>
          <a:xfrm>
            <a:off x="5709166" y="6319004"/>
            <a:ext cx="240625" cy="30087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24483" y="490657"/>
            <a:ext cx="5706428" cy="585430"/>
          </a:xfrm>
          <a:prstGeom prst="rect">
            <a:avLst/>
          </a:prstGeom>
          <a:noFill/>
          <a:ln/>
        </p:spPr>
        <p:txBody>
          <a:bodyPr wrap="none" lIns="0" tIns="0" rIns="0" bIns="0" rtlCol="0" anchor="t"/>
          <a:lstStyle/>
          <a:p>
            <a:pPr marL="0" indent="0" algn="l">
              <a:lnSpc>
                <a:spcPts val="4600"/>
              </a:lnSpc>
              <a:buNone/>
            </a:pPr>
            <a:r>
              <a:rPr lang="en-US" sz="3650" b="1" dirty="0">
                <a:solidFill>
                  <a:srgbClr val="000000"/>
                </a:solidFill>
                <a:latin typeface="Petrona Bold" pitchFamily="34" charset="0"/>
                <a:ea typeface="Petrona Bold" pitchFamily="34" charset="-122"/>
                <a:cs typeface="Petrona Bold" pitchFamily="34" charset="-120"/>
              </a:rPr>
              <a:t>Technical Implementation</a:t>
            </a:r>
            <a:endParaRPr lang="en-US" sz="3650" dirty="0"/>
          </a:p>
        </p:txBody>
      </p:sp>
      <p:sp>
        <p:nvSpPr>
          <p:cNvPr id="3" name="Text 1"/>
          <p:cNvSpPr/>
          <p:nvPr/>
        </p:nvSpPr>
        <p:spPr>
          <a:xfrm>
            <a:off x="624483" y="1432917"/>
            <a:ext cx="13381434" cy="571024"/>
          </a:xfrm>
          <a:prstGeom prst="rect">
            <a:avLst/>
          </a:prstGeom>
          <a:noFill/>
          <a:ln/>
        </p:spPr>
        <p:txBody>
          <a:bodyPr wrap="squar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Our solution leverages a robust technical stack centered around Python's data science ecosystem. For data preparation and cleaning, we employ Pandas and NumPy to handle missing values, standardize formats, and remove statistical outliers that could skew our analysis.</a:t>
            </a:r>
            <a:endParaRPr lang="en-US" sz="1400" dirty="0"/>
          </a:p>
        </p:txBody>
      </p:sp>
      <p:sp>
        <p:nvSpPr>
          <p:cNvPr id="4" name="Text 2"/>
          <p:cNvSpPr/>
          <p:nvPr/>
        </p:nvSpPr>
        <p:spPr>
          <a:xfrm>
            <a:off x="624483" y="2204561"/>
            <a:ext cx="13381434" cy="856536"/>
          </a:xfrm>
          <a:prstGeom prst="rect">
            <a:avLst/>
          </a:prstGeom>
          <a:noFill/>
          <a:ln/>
        </p:spPr>
        <p:txBody>
          <a:bodyPr wrap="squar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The machine learning pipeline utilizes scikit-learn for implementing both classification algorithms (Logistic Regression, Decision Trees, Random Forest, and Gradient Boosting) and clustering techniques (K-Means, Hierarchical Clustering, and DBSCAN). We evaluate classification performance using </a:t>
            </a:r>
            <a:r>
              <a:rPr lang="en-US" sz="1400" dirty="0" err="1">
                <a:solidFill>
                  <a:srgbClr val="272525"/>
                </a:solidFill>
                <a:latin typeface="Inter" pitchFamily="34" charset="0"/>
                <a:ea typeface="Inter" pitchFamily="34" charset="-122"/>
                <a:cs typeface="Inter" pitchFamily="34" charset="-120"/>
              </a:rPr>
              <a:t>accurancy</a:t>
            </a:r>
            <a:r>
              <a:rPr lang="en-US" sz="1400" dirty="0">
                <a:solidFill>
                  <a:srgbClr val="272525"/>
                </a:solidFill>
                <a:latin typeface="Inter" pitchFamily="34" charset="0"/>
                <a:ea typeface="Inter" pitchFamily="34" charset="-122"/>
                <a:cs typeface="Inter" pitchFamily="34" charset="-120"/>
              </a:rPr>
              <a:t>, precision, recall, and F1-score metrics, while clustering quality is assessed through silhouette scores and visualization.</a:t>
            </a:r>
            <a:endParaRPr lang="en-US" sz="1400" dirty="0"/>
          </a:p>
        </p:txBody>
      </p:sp>
      <p:sp>
        <p:nvSpPr>
          <p:cNvPr id="5" name="Text 3"/>
          <p:cNvSpPr/>
          <p:nvPr/>
        </p:nvSpPr>
        <p:spPr>
          <a:xfrm>
            <a:off x="624483" y="3261717"/>
            <a:ext cx="13381434" cy="571024"/>
          </a:xfrm>
          <a:prstGeom prst="rect">
            <a:avLst/>
          </a:prstGeom>
          <a:noFill/>
          <a:ln/>
        </p:spPr>
        <p:txBody>
          <a:bodyPr wrap="square" lIns="0" tIns="0" rIns="0" bIns="0" rtlCol="0" anchor="t"/>
          <a:lstStyle/>
          <a:p>
            <a:pPr marL="0" indent="0" algn="l">
              <a:lnSpc>
                <a:spcPts val="2200"/>
              </a:lnSpc>
              <a:buNone/>
            </a:pPr>
            <a:r>
              <a:rPr lang="en-US" sz="1400" dirty="0">
                <a:solidFill>
                  <a:srgbClr val="272525"/>
                </a:solidFill>
                <a:latin typeface="Inter" pitchFamily="34" charset="0"/>
                <a:ea typeface="Inter" pitchFamily="34" charset="-122"/>
                <a:cs typeface="Inter" pitchFamily="34" charset="-120"/>
              </a:rPr>
              <a:t>The final Streamlit application integrates these models with interactive visualizations created using Matplotlib, Seaborn, and Plotly, providing an intuitive interface for exploring the results.</a:t>
            </a:r>
            <a:endParaRPr lang="en-US" sz="1400" dirty="0"/>
          </a:p>
        </p:txBody>
      </p:sp>
      <p:sp>
        <p:nvSpPr>
          <p:cNvPr id="6" name="Text 4"/>
          <p:cNvSpPr/>
          <p:nvPr/>
        </p:nvSpPr>
        <p:spPr>
          <a:xfrm>
            <a:off x="624483" y="4122539"/>
            <a:ext cx="6556891" cy="588764"/>
          </a:xfrm>
          <a:prstGeom prst="rect">
            <a:avLst/>
          </a:prstGeom>
          <a:noFill/>
          <a:ln/>
        </p:spPr>
        <p:txBody>
          <a:bodyPr wrap="none" lIns="0" tIns="0" rIns="0" bIns="0" rtlCol="0" anchor="t"/>
          <a:lstStyle/>
          <a:p>
            <a:pPr marL="0" indent="0" algn="ctr">
              <a:lnSpc>
                <a:spcPts val="4600"/>
              </a:lnSpc>
              <a:buNone/>
            </a:pPr>
            <a:r>
              <a:rPr lang="en-US" sz="4600" b="1" dirty="0">
                <a:solidFill>
                  <a:srgbClr val="272525"/>
                </a:solidFill>
                <a:latin typeface="Petrona Bold" pitchFamily="34" charset="0"/>
                <a:ea typeface="Petrona Bold" pitchFamily="34" charset="-122"/>
                <a:cs typeface="Petrona Bold" pitchFamily="34" charset="-120"/>
              </a:rPr>
              <a:t>20%</a:t>
            </a:r>
            <a:endParaRPr lang="en-US" sz="4600" dirty="0"/>
          </a:p>
        </p:txBody>
      </p:sp>
      <p:sp>
        <p:nvSpPr>
          <p:cNvPr id="7" name="Text 5"/>
          <p:cNvSpPr/>
          <p:nvPr/>
        </p:nvSpPr>
        <p:spPr>
          <a:xfrm>
            <a:off x="2639497" y="4934188"/>
            <a:ext cx="2526863" cy="292656"/>
          </a:xfrm>
          <a:prstGeom prst="rect">
            <a:avLst/>
          </a:prstGeom>
          <a:noFill/>
          <a:ln/>
        </p:spPr>
        <p:txBody>
          <a:bodyPr wrap="none" lIns="0" tIns="0" rIns="0" bIns="0" rtlCol="0" anchor="t"/>
          <a:lstStyle/>
          <a:p>
            <a:pPr marL="0" indent="0" algn="ctr">
              <a:lnSpc>
                <a:spcPts val="2300"/>
              </a:lnSpc>
              <a:buNone/>
            </a:pPr>
            <a:r>
              <a:rPr lang="en-US" sz="1800" b="1" dirty="0">
                <a:solidFill>
                  <a:srgbClr val="272525"/>
                </a:solidFill>
                <a:latin typeface="Petrona Bold" pitchFamily="34" charset="0"/>
                <a:ea typeface="Petrona Bold" pitchFamily="34" charset="-122"/>
                <a:cs typeface="Petrona Bold" pitchFamily="34" charset="-120"/>
              </a:rPr>
              <a:t>Classification Accuracy</a:t>
            </a:r>
            <a:endParaRPr lang="en-US" sz="1800" dirty="0"/>
          </a:p>
        </p:txBody>
      </p:sp>
      <p:sp>
        <p:nvSpPr>
          <p:cNvPr id="8" name="Text 6"/>
          <p:cNvSpPr/>
          <p:nvPr/>
        </p:nvSpPr>
        <p:spPr>
          <a:xfrm>
            <a:off x="624483" y="5333881"/>
            <a:ext cx="6556891" cy="285512"/>
          </a:xfrm>
          <a:prstGeom prst="rect">
            <a:avLst/>
          </a:prstGeom>
          <a:noFill/>
          <a:ln/>
        </p:spPr>
        <p:txBody>
          <a:bodyPr wrap="none" lIns="0" tIns="0" rIns="0" bIns="0" rtlCol="0" anchor="t"/>
          <a:lstStyle/>
          <a:p>
            <a:pPr marL="0" indent="0" algn="ctr">
              <a:lnSpc>
                <a:spcPts val="2200"/>
              </a:lnSpc>
              <a:buNone/>
            </a:pPr>
            <a:r>
              <a:rPr lang="en-US" sz="1400" dirty="0">
                <a:solidFill>
                  <a:srgbClr val="272525"/>
                </a:solidFill>
                <a:latin typeface="Inter" pitchFamily="34" charset="0"/>
                <a:ea typeface="Inter" pitchFamily="34" charset="-122"/>
                <a:cs typeface="Inter" pitchFamily="34" charset="-120"/>
              </a:rPr>
              <a:t>For primary use prediction</a:t>
            </a:r>
            <a:endParaRPr lang="en-US" sz="1400" dirty="0"/>
          </a:p>
        </p:txBody>
      </p:sp>
      <p:sp>
        <p:nvSpPr>
          <p:cNvPr id="9" name="Text 7"/>
          <p:cNvSpPr/>
          <p:nvPr/>
        </p:nvSpPr>
        <p:spPr>
          <a:xfrm>
            <a:off x="7448907" y="4122539"/>
            <a:ext cx="6557010" cy="588764"/>
          </a:xfrm>
          <a:prstGeom prst="rect">
            <a:avLst/>
          </a:prstGeom>
          <a:noFill/>
          <a:ln/>
        </p:spPr>
        <p:txBody>
          <a:bodyPr wrap="none" lIns="0" tIns="0" rIns="0" bIns="0" rtlCol="0" anchor="t"/>
          <a:lstStyle/>
          <a:p>
            <a:pPr marL="0" indent="0" algn="ctr">
              <a:lnSpc>
                <a:spcPts val="4600"/>
              </a:lnSpc>
              <a:buNone/>
            </a:pPr>
            <a:r>
              <a:rPr lang="en-US" sz="4600" b="1" dirty="0">
                <a:solidFill>
                  <a:srgbClr val="272525"/>
                </a:solidFill>
                <a:latin typeface="Petrona Bold" pitchFamily="34" charset="0"/>
                <a:ea typeface="Petrona Bold" pitchFamily="34" charset="-122"/>
                <a:cs typeface="Petrona Bold" pitchFamily="34" charset="-120"/>
              </a:rPr>
              <a:t>0.72</a:t>
            </a:r>
            <a:endParaRPr lang="en-US" sz="4600" dirty="0"/>
          </a:p>
        </p:txBody>
      </p:sp>
      <p:sp>
        <p:nvSpPr>
          <p:cNvPr id="10" name="Text 8"/>
          <p:cNvSpPr/>
          <p:nvPr/>
        </p:nvSpPr>
        <p:spPr>
          <a:xfrm>
            <a:off x="9556433" y="4934188"/>
            <a:ext cx="2341840" cy="292656"/>
          </a:xfrm>
          <a:prstGeom prst="rect">
            <a:avLst/>
          </a:prstGeom>
          <a:noFill/>
          <a:ln/>
        </p:spPr>
        <p:txBody>
          <a:bodyPr wrap="none" lIns="0" tIns="0" rIns="0" bIns="0" rtlCol="0" anchor="t"/>
          <a:lstStyle/>
          <a:p>
            <a:pPr marL="0" indent="0" algn="ctr">
              <a:lnSpc>
                <a:spcPts val="2300"/>
              </a:lnSpc>
              <a:buNone/>
            </a:pPr>
            <a:r>
              <a:rPr lang="en-US" sz="1800" b="1" dirty="0">
                <a:solidFill>
                  <a:srgbClr val="272525"/>
                </a:solidFill>
                <a:latin typeface="Petrona Bold" pitchFamily="34" charset="0"/>
                <a:ea typeface="Petrona Bold" pitchFamily="34" charset="-122"/>
                <a:cs typeface="Petrona Bold" pitchFamily="34" charset="-120"/>
              </a:rPr>
              <a:t>Silhouette Score</a:t>
            </a:r>
            <a:endParaRPr lang="en-US" sz="1800" dirty="0"/>
          </a:p>
        </p:txBody>
      </p:sp>
      <p:sp>
        <p:nvSpPr>
          <p:cNvPr id="11" name="Text 9"/>
          <p:cNvSpPr/>
          <p:nvPr/>
        </p:nvSpPr>
        <p:spPr>
          <a:xfrm>
            <a:off x="7448907" y="5333881"/>
            <a:ext cx="6557010" cy="285512"/>
          </a:xfrm>
          <a:prstGeom prst="rect">
            <a:avLst/>
          </a:prstGeom>
          <a:noFill/>
          <a:ln/>
        </p:spPr>
        <p:txBody>
          <a:bodyPr wrap="none" lIns="0" tIns="0" rIns="0" bIns="0" rtlCol="0" anchor="t"/>
          <a:lstStyle/>
          <a:p>
            <a:pPr marL="0" indent="0" algn="ctr">
              <a:lnSpc>
                <a:spcPts val="2200"/>
              </a:lnSpc>
              <a:buNone/>
            </a:pPr>
            <a:r>
              <a:rPr lang="en-US" sz="1400" dirty="0">
                <a:solidFill>
                  <a:srgbClr val="272525"/>
                </a:solidFill>
                <a:latin typeface="Inter" pitchFamily="34" charset="0"/>
                <a:ea typeface="Inter" pitchFamily="34" charset="-122"/>
                <a:cs typeface="Inter" pitchFamily="34" charset="-120"/>
              </a:rPr>
              <a:t>For optimal clustering</a:t>
            </a:r>
            <a:endParaRPr lang="en-US" sz="1400" dirty="0"/>
          </a:p>
        </p:txBody>
      </p:sp>
      <p:sp>
        <p:nvSpPr>
          <p:cNvPr id="12" name="Text 10"/>
          <p:cNvSpPr/>
          <p:nvPr/>
        </p:nvSpPr>
        <p:spPr>
          <a:xfrm>
            <a:off x="624483" y="6243757"/>
            <a:ext cx="6556891" cy="588764"/>
          </a:xfrm>
          <a:prstGeom prst="rect">
            <a:avLst/>
          </a:prstGeom>
          <a:noFill/>
          <a:ln/>
        </p:spPr>
        <p:txBody>
          <a:bodyPr wrap="none" lIns="0" tIns="0" rIns="0" bIns="0" rtlCol="0" anchor="t"/>
          <a:lstStyle/>
          <a:p>
            <a:pPr marL="0" indent="0" algn="ctr">
              <a:lnSpc>
                <a:spcPts val="4600"/>
              </a:lnSpc>
              <a:buNone/>
            </a:pPr>
            <a:r>
              <a:rPr lang="en-US" sz="4600" b="1" dirty="0">
                <a:solidFill>
                  <a:srgbClr val="272525"/>
                </a:solidFill>
                <a:latin typeface="Petrona Bold" pitchFamily="34" charset="0"/>
                <a:ea typeface="Petrona Bold" pitchFamily="34" charset="-122"/>
                <a:cs typeface="Petrona Bold" pitchFamily="34" charset="-120"/>
              </a:rPr>
              <a:t>10+</a:t>
            </a:r>
            <a:endParaRPr lang="en-US" sz="4600" dirty="0"/>
          </a:p>
        </p:txBody>
      </p:sp>
      <p:sp>
        <p:nvSpPr>
          <p:cNvPr id="13" name="Text 11"/>
          <p:cNvSpPr/>
          <p:nvPr/>
        </p:nvSpPr>
        <p:spPr>
          <a:xfrm>
            <a:off x="2524601" y="7055406"/>
            <a:ext cx="2756535" cy="292656"/>
          </a:xfrm>
          <a:prstGeom prst="rect">
            <a:avLst/>
          </a:prstGeom>
          <a:noFill/>
          <a:ln/>
        </p:spPr>
        <p:txBody>
          <a:bodyPr wrap="none" lIns="0" tIns="0" rIns="0" bIns="0" rtlCol="0" anchor="t"/>
          <a:lstStyle/>
          <a:p>
            <a:pPr marL="0" indent="0" algn="ctr">
              <a:lnSpc>
                <a:spcPts val="2300"/>
              </a:lnSpc>
              <a:buNone/>
            </a:pPr>
            <a:r>
              <a:rPr lang="en-US" sz="1800" b="1" dirty="0">
                <a:solidFill>
                  <a:srgbClr val="272525"/>
                </a:solidFill>
                <a:latin typeface="Petrona Bold" pitchFamily="34" charset="0"/>
                <a:ea typeface="Petrona Bold" pitchFamily="34" charset="-122"/>
                <a:cs typeface="Petrona Bold" pitchFamily="34" charset="-120"/>
              </a:rPr>
              <a:t>Interactive Visualizations</a:t>
            </a:r>
            <a:endParaRPr lang="en-US" sz="1800" dirty="0"/>
          </a:p>
        </p:txBody>
      </p:sp>
      <p:sp>
        <p:nvSpPr>
          <p:cNvPr id="14" name="Text 12"/>
          <p:cNvSpPr/>
          <p:nvPr/>
        </p:nvSpPr>
        <p:spPr>
          <a:xfrm>
            <a:off x="624483" y="7455098"/>
            <a:ext cx="6556891" cy="285512"/>
          </a:xfrm>
          <a:prstGeom prst="rect">
            <a:avLst/>
          </a:prstGeom>
          <a:noFill/>
          <a:ln/>
        </p:spPr>
        <p:txBody>
          <a:bodyPr wrap="none" lIns="0" tIns="0" rIns="0" bIns="0" rtlCol="0" anchor="t"/>
          <a:lstStyle/>
          <a:p>
            <a:pPr marL="0" indent="0" algn="ctr">
              <a:lnSpc>
                <a:spcPts val="2200"/>
              </a:lnSpc>
              <a:buNone/>
            </a:pPr>
            <a:r>
              <a:rPr lang="en-US" sz="1400" dirty="0">
                <a:solidFill>
                  <a:srgbClr val="272525"/>
                </a:solidFill>
                <a:latin typeface="Inter" pitchFamily="34" charset="0"/>
                <a:ea typeface="Inter" pitchFamily="34" charset="-122"/>
                <a:cs typeface="Inter" pitchFamily="34" charset="-120"/>
              </a:rPr>
              <a:t>In Streamlit application</a:t>
            </a:r>
            <a:endParaRPr lang="en-US" sz="1400" dirty="0"/>
          </a:p>
        </p:txBody>
      </p:sp>
      <p:sp>
        <p:nvSpPr>
          <p:cNvPr id="15" name="Text 13"/>
          <p:cNvSpPr/>
          <p:nvPr/>
        </p:nvSpPr>
        <p:spPr>
          <a:xfrm>
            <a:off x="7448907" y="6243757"/>
            <a:ext cx="6557010" cy="588764"/>
          </a:xfrm>
          <a:prstGeom prst="rect">
            <a:avLst/>
          </a:prstGeom>
          <a:noFill/>
          <a:ln/>
        </p:spPr>
        <p:txBody>
          <a:bodyPr wrap="none" lIns="0" tIns="0" rIns="0" bIns="0" rtlCol="0" anchor="t"/>
          <a:lstStyle/>
          <a:p>
            <a:pPr marL="0" indent="0" algn="ctr">
              <a:lnSpc>
                <a:spcPts val="4600"/>
              </a:lnSpc>
              <a:buNone/>
            </a:pPr>
            <a:r>
              <a:rPr lang="en-US" sz="4600" b="1" dirty="0">
                <a:solidFill>
                  <a:srgbClr val="272525"/>
                </a:solidFill>
                <a:latin typeface="Petrona Bold" pitchFamily="34" charset="0"/>
                <a:ea typeface="Petrona Bold" pitchFamily="34" charset="-122"/>
                <a:cs typeface="Petrona Bold" pitchFamily="34" charset="-120"/>
              </a:rPr>
              <a:t>1</a:t>
            </a:r>
            <a:endParaRPr lang="en-US" sz="4600" dirty="0"/>
          </a:p>
        </p:txBody>
      </p:sp>
      <p:sp>
        <p:nvSpPr>
          <p:cNvPr id="16" name="Text 14"/>
          <p:cNvSpPr/>
          <p:nvPr/>
        </p:nvSpPr>
        <p:spPr>
          <a:xfrm>
            <a:off x="9556433" y="7055406"/>
            <a:ext cx="2341840" cy="292656"/>
          </a:xfrm>
          <a:prstGeom prst="rect">
            <a:avLst/>
          </a:prstGeom>
          <a:noFill/>
          <a:ln/>
        </p:spPr>
        <p:txBody>
          <a:bodyPr wrap="none" lIns="0" tIns="0" rIns="0" bIns="0" rtlCol="0" anchor="t"/>
          <a:lstStyle/>
          <a:p>
            <a:pPr marL="0" indent="0" algn="ctr">
              <a:lnSpc>
                <a:spcPts val="2300"/>
              </a:lnSpc>
              <a:buNone/>
            </a:pPr>
            <a:r>
              <a:rPr lang="en-US" sz="1800" b="1" dirty="0">
                <a:solidFill>
                  <a:srgbClr val="272525"/>
                </a:solidFill>
                <a:latin typeface="Petrona Bold" pitchFamily="34" charset="0"/>
                <a:ea typeface="Petrona Bold" pitchFamily="34" charset="-122"/>
                <a:cs typeface="Petrona Bold" pitchFamily="34" charset="-120"/>
              </a:rPr>
              <a:t>ML Algorithms</a:t>
            </a:r>
            <a:endParaRPr lang="en-US" sz="1800" dirty="0"/>
          </a:p>
        </p:txBody>
      </p:sp>
      <p:sp>
        <p:nvSpPr>
          <p:cNvPr id="17" name="Text 15"/>
          <p:cNvSpPr/>
          <p:nvPr/>
        </p:nvSpPr>
        <p:spPr>
          <a:xfrm>
            <a:off x="7448907" y="7455098"/>
            <a:ext cx="6557010" cy="285512"/>
          </a:xfrm>
          <a:prstGeom prst="rect">
            <a:avLst/>
          </a:prstGeom>
          <a:noFill/>
          <a:ln/>
        </p:spPr>
        <p:txBody>
          <a:bodyPr wrap="none" lIns="0" tIns="0" rIns="0" bIns="0" rtlCol="0" anchor="t"/>
          <a:lstStyle/>
          <a:p>
            <a:pPr marL="0" indent="0" algn="ctr">
              <a:lnSpc>
                <a:spcPts val="2200"/>
              </a:lnSpc>
              <a:buNone/>
            </a:pPr>
            <a:r>
              <a:rPr lang="en-US" sz="1400" dirty="0">
                <a:solidFill>
                  <a:srgbClr val="272525"/>
                </a:solidFill>
                <a:latin typeface="Inter" pitchFamily="34" charset="0"/>
                <a:ea typeface="Inter" pitchFamily="34" charset="-122"/>
                <a:cs typeface="Inter" pitchFamily="34" charset="-120"/>
              </a:rPr>
              <a:t>Best performers selected</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15672" y="483751"/>
            <a:ext cx="4617720" cy="577096"/>
          </a:xfrm>
          <a:prstGeom prst="rect">
            <a:avLst/>
          </a:prstGeom>
          <a:noFill/>
          <a:ln/>
        </p:spPr>
        <p:txBody>
          <a:bodyPr wrap="none" lIns="0" tIns="0" rIns="0" bIns="0" rtlCol="0" anchor="t"/>
          <a:lstStyle/>
          <a:p>
            <a:pPr marL="0" indent="0" algn="l">
              <a:lnSpc>
                <a:spcPts val="4500"/>
              </a:lnSpc>
              <a:buNone/>
            </a:pPr>
            <a:r>
              <a:rPr lang="en-US" sz="3600" b="1" dirty="0">
                <a:solidFill>
                  <a:srgbClr val="000000"/>
                </a:solidFill>
                <a:latin typeface="Petrona Bold" pitchFamily="34" charset="0"/>
                <a:ea typeface="Petrona Bold" pitchFamily="34" charset="-122"/>
                <a:cs typeface="Petrona Bold" pitchFamily="34" charset="-120"/>
              </a:rPr>
              <a:t>Project Deliverables</a:t>
            </a:r>
            <a:endParaRPr lang="en-US" sz="3600" dirty="0"/>
          </a:p>
        </p:txBody>
      </p:sp>
      <p:sp>
        <p:nvSpPr>
          <p:cNvPr id="3" name="Text 1"/>
          <p:cNvSpPr/>
          <p:nvPr/>
        </p:nvSpPr>
        <p:spPr>
          <a:xfrm>
            <a:off x="615672" y="1412677"/>
            <a:ext cx="13399056" cy="562927"/>
          </a:xfrm>
          <a:prstGeom prst="rect">
            <a:avLst/>
          </a:prstGeom>
          <a:noFill/>
          <a:ln/>
        </p:spPr>
        <p:txBody>
          <a:bodyPr wrap="squar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This project provides a comprehensive set of deliverables that encompass the entire data science workflow. We begin with a thoroughly cleaned and preprocessed dataset that addresses inconsistencies, missing values, and outliers to ensure reliable analysis.</a:t>
            </a:r>
            <a:endParaRPr lang="en-US" sz="1350" dirty="0"/>
          </a:p>
        </p:txBody>
      </p:sp>
      <p:sp>
        <p:nvSpPr>
          <p:cNvPr id="4" name="Text 2"/>
          <p:cNvSpPr/>
          <p:nvPr/>
        </p:nvSpPr>
        <p:spPr>
          <a:xfrm>
            <a:off x="615672" y="2173486"/>
            <a:ext cx="13399056" cy="562927"/>
          </a:xfrm>
          <a:prstGeom prst="rect">
            <a:avLst/>
          </a:prstGeom>
          <a:noFill/>
          <a:ln/>
        </p:spPr>
        <p:txBody>
          <a:bodyPr wrap="squar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Our machine learning component includes trained and optimized classification models for predicting primary device use, along with clustering models that identify natural user segments based on usage patterns. Each model is accompanied by detailed performance metrics and interpretation guidelines.</a:t>
            </a:r>
            <a:endParaRPr lang="en-US" sz="1350" dirty="0"/>
          </a:p>
        </p:txBody>
      </p:sp>
      <p:sp>
        <p:nvSpPr>
          <p:cNvPr id="5" name="Text 3"/>
          <p:cNvSpPr/>
          <p:nvPr/>
        </p:nvSpPr>
        <p:spPr>
          <a:xfrm>
            <a:off x="615672" y="2934295"/>
            <a:ext cx="13399056" cy="562927"/>
          </a:xfrm>
          <a:prstGeom prst="rect">
            <a:avLst/>
          </a:prstGeom>
          <a:noFill/>
          <a:ln/>
        </p:spPr>
        <p:txBody>
          <a:bodyPr wrap="square" lIns="0" tIns="0" rIns="0" bIns="0" rtlCol="0" anchor="t"/>
          <a:lstStyle/>
          <a:p>
            <a:pPr marL="0" indent="0" algn="l">
              <a:lnSpc>
                <a:spcPts val="2200"/>
              </a:lnSpc>
              <a:buNone/>
            </a:pPr>
            <a:r>
              <a:rPr lang="en-US" sz="1350" dirty="0">
                <a:solidFill>
                  <a:srgbClr val="272525"/>
                </a:solidFill>
                <a:latin typeface="Inter" pitchFamily="34" charset="0"/>
                <a:ea typeface="Inter" pitchFamily="34" charset="-122"/>
                <a:cs typeface="Inter" pitchFamily="34" charset="-120"/>
              </a:rPr>
              <a:t>The centerpiece of our delivery is an interactive Streamlit application that makes these sophisticated analyses accessible to technical and non-technical stakeholders alike, featuring intuitive visualizations and prediction capabilities.</a:t>
            </a:r>
            <a:endParaRPr lang="en-US" sz="1350" dirty="0"/>
          </a:p>
        </p:txBody>
      </p:sp>
      <p:sp>
        <p:nvSpPr>
          <p:cNvPr id="6" name="Shape 4"/>
          <p:cNvSpPr/>
          <p:nvPr/>
        </p:nvSpPr>
        <p:spPr>
          <a:xfrm>
            <a:off x="7303770" y="3695105"/>
            <a:ext cx="22860" cy="4051816"/>
          </a:xfrm>
          <a:prstGeom prst="roundRect">
            <a:avLst>
              <a:gd name="adj" fmla="val 323208"/>
            </a:avLst>
          </a:prstGeom>
          <a:solidFill>
            <a:srgbClr val="B2D4E5"/>
          </a:solidFill>
          <a:ln/>
        </p:spPr>
      </p:sp>
      <p:sp>
        <p:nvSpPr>
          <p:cNvPr id="7" name="Shape 5"/>
          <p:cNvSpPr/>
          <p:nvPr/>
        </p:nvSpPr>
        <p:spPr>
          <a:xfrm>
            <a:off x="6612493" y="4079438"/>
            <a:ext cx="527685" cy="22860"/>
          </a:xfrm>
          <a:prstGeom prst="roundRect">
            <a:avLst>
              <a:gd name="adj" fmla="val 323208"/>
            </a:avLst>
          </a:prstGeom>
          <a:solidFill>
            <a:srgbClr val="B2D4E5"/>
          </a:solidFill>
          <a:ln/>
        </p:spPr>
      </p:sp>
      <p:sp>
        <p:nvSpPr>
          <p:cNvPr id="8" name="Shape 6"/>
          <p:cNvSpPr/>
          <p:nvPr/>
        </p:nvSpPr>
        <p:spPr>
          <a:xfrm>
            <a:off x="7117318" y="3892987"/>
            <a:ext cx="395764" cy="395764"/>
          </a:xfrm>
          <a:prstGeom prst="roundRect">
            <a:avLst>
              <a:gd name="adj" fmla="val 18669"/>
            </a:avLst>
          </a:prstGeom>
          <a:solidFill>
            <a:srgbClr val="CCEEFF"/>
          </a:solidFill>
          <a:ln w="7620">
            <a:solidFill>
              <a:srgbClr val="B2D4E5"/>
            </a:solidFill>
            <a:prstDash val="solid"/>
          </a:ln>
        </p:spPr>
      </p:sp>
      <p:pic>
        <p:nvPicPr>
          <p:cNvPr id="9" name="Image 0" descr="preencoded.png"/>
          <p:cNvPicPr>
            <a:picLocks noChangeAspect="1"/>
          </p:cNvPicPr>
          <p:nvPr/>
        </p:nvPicPr>
        <p:blipFill>
          <a:blip r:embed="rId3"/>
          <a:stretch>
            <a:fillRect/>
          </a:stretch>
        </p:blipFill>
        <p:spPr>
          <a:xfrm>
            <a:off x="7176671" y="3917752"/>
            <a:ext cx="277058" cy="346234"/>
          </a:xfrm>
          <a:prstGeom prst="rect">
            <a:avLst/>
          </a:prstGeom>
        </p:spPr>
      </p:pic>
      <p:sp>
        <p:nvSpPr>
          <p:cNvPr id="10" name="Text 7"/>
          <p:cNvSpPr/>
          <p:nvPr/>
        </p:nvSpPr>
        <p:spPr>
          <a:xfrm>
            <a:off x="4126825" y="3870960"/>
            <a:ext cx="2308860" cy="288488"/>
          </a:xfrm>
          <a:prstGeom prst="rect">
            <a:avLst/>
          </a:prstGeom>
          <a:noFill/>
          <a:ln/>
        </p:spPr>
        <p:txBody>
          <a:bodyPr wrap="none" lIns="0" tIns="0" rIns="0" bIns="0" rtlCol="0" anchor="t"/>
          <a:lstStyle/>
          <a:p>
            <a:pPr marL="0" indent="0" algn="r">
              <a:lnSpc>
                <a:spcPts val="2250"/>
              </a:lnSpc>
              <a:buNone/>
            </a:pPr>
            <a:r>
              <a:rPr lang="en-US" sz="1800" b="1" dirty="0">
                <a:solidFill>
                  <a:srgbClr val="272525"/>
                </a:solidFill>
                <a:latin typeface="Petrona Bold" pitchFamily="34" charset="0"/>
                <a:ea typeface="Petrona Bold" pitchFamily="34" charset="-122"/>
                <a:cs typeface="Petrona Bold" pitchFamily="34" charset="-120"/>
              </a:rPr>
              <a:t>Data Preparation</a:t>
            </a:r>
            <a:endParaRPr lang="en-US" sz="1800" dirty="0"/>
          </a:p>
        </p:txBody>
      </p:sp>
      <p:sp>
        <p:nvSpPr>
          <p:cNvPr id="11" name="Text 8"/>
          <p:cNvSpPr/>
          <p:nvPr/>
        </p:nvSpPr>
        <p:spPr>
          <a:xfrm>
            <a:off x="615672" y="4264938"/>
            <a:ext cx="5820013" cy="281464"/>
          </a:xfrm>
          <a:prstGeom prst="rect">
            <a:avLst/>
          </a:prstGeom>
          <a:noFill/>
          <a:ln/>
        </p:spPr>
        <p:txBody>
          <a:bodyPr wrap="none" lIns="0" tIns="0" rIns="0" bIns="0" rtlCol="0" anchor="t"/>
          <a:lstStyle/>
          <a:p>
            <a:pPr marL="342900" indent="-342900" algn="l">
              <a:lnSpc>
                <a:spcPts val="2200"/>
              </a:lnSpc>
              <a:buSzPct val="100000"/>
              <a:buChar char="•"/>
            </a:pPr>
            <a:r>
              <a:rPr lang="en-US" sz="1350" dirty="0">
                <a:solidFill>
                  <a:srgbClr val="272525"/>
                </a:solidFill>
                <a:latin typeface="Inter" pitchFamily="34" charset="0"/>
                <a:ea typeface="Inter" pitchFamily="34" charset="-122"/>
                <a:cs typeface="Inter" pitchFamily="34" charset="-120"/>
              </a:rPr>
              <a:t>Cleaned dataset with documentation</a:t>
            </a:r>
            <a:endParaRPr lang="en-US" sz="1350" dirty="0"/>
          </a:p>
        </p:txBody>
      </p:sp>
      <p:sp>
        <p:nvSpPr>
          <p:cNvPr id="12" name="Text 9"/>
          <p:cNvSpPr/>
          <p:nvPr/>
        </p:nvSpPr>
        <p:spPr>
          <a:xfrm>
            <a:off x="615672" y="4607957"/>
            <a:ext cx="5820013" cy="281464"/>
          </a:xfrm>
          <a:prstGeom prst="rect">
            <a:avLst/>
          </a:prstGeom>
          <a:noFill/>
          <a:ln/>
        </p:spPr>
        <p:txBody>
          <a:bodyPr wrap="none" lIns="0" tIns="0" rIns="0" bIns="0" rtlCol="0" anchor="t"/>
          <a:lstStyle/>
          <a:p>
            <a:pPr marL="342900" indent="-342900" algn="l">
              <a:lnSpc>
                <a:spcPts val="2200"/>
              </a:lnSpc>
              <a:buSzPct val="100000"/>
              <a:buChar char="•"/>
            </a:pPr>
            <a:r>
              <a:rPr lang="en-US" sz="1350" dirty="0">
                <a:solidFill>
                  <a:srgbClr val="272525"/>
                </a:solidFill>
                <a:latin typeface="Inter" pitchFamily="34" charset="0"/>
                <a:ea typeface="Inter" pitchFamily="34" charset="-122"/>
                <a:cs typeface="Inter" pitchFamily="34" charset="-120"/>
              </a:rPr>
              <a:t>Preprocessing pipeline code</a:t>
            </a:r>
            <a:endParaRPr lang="en-US" sz="1350" dirty="0"/>
          </a:p>
        </p:txBody>
      </p:sp>
      <p:sp>
        <p:nvSpPr>
          <p:cNvPr id="13" name="Text 10"/>
          <p:cNvSpPr/>
          <p:nvPr/>
        </p:nvSpPr>
        <p:spPr>
          <a:xfrm>
            <a:off x="615672" y="4950976"/>
            <a:ext cx="5820013" cy="281464"/>
          </a:xfrm>
          <a:prstGeom prst="rect">
            <a:avLst/>
          </a:prstGeom>
          <a:noFill/>
          <a:ln/>
        </p:spPr>
        <p:txBody>
          <a:bodyPr wrap="none" lIns="0" tIns="0" rIns="0" bIns="0" rtlCol="0" anchor="t"/>
          <a:lstStyle/>
          <a:p>
            <a:pPr marL="342900" indent="-342900" algn="l">
              <a:lnSpc>
                <a:spcPts val="2200"/>
              </a:lnSpc>
              <a:buSzPct val="100000"/>
              <a:buChar char="•"/>
            </a:pPr>
            <a:r>
              <a:rPr lang="en-US" sz="1350" dirty="0">
                <a:solidFill>
                  <a:srgbClr val="272525"/>
                </a:solidFill>
                <a:latin typeface="Inter" pitchFamily="34" charset="0"/>
                <a:ea typeface="Inter" pitchFamily="34" charset="-122"/>
                <a:cs typeface="Inter" pitchFamily="34" charset="-120"/>
              </a:rPr>
              <a:t>Feature engineering notebook</a:t>
            </a:r>
            <a:endParaRPr lang="en-US" sz="1350" dirty="0"/>
          </a:p>
        </p:txBody>
      </p:sp>
      <p:sp>
        <p:nvSpPr>
          <p:cNvPr id="14" name="Shape 11"/>
          <p:cNvSpPr/>
          <p:nvPr/>
        </p:nvSpPr>
        <p:spPr>
          <a:xfrm>
            <a:off x="7490222" y="4958953"/>
            <a:ext cx="527685" cy="22860"/>
          </a:xfrm>
          <a:prstGeom prst="roundRect">
            <a:avLst>
              <a:gd name="adj" fmla="val 323208"/>
            </a:avLst>
          </a:prstGeom>
          <a:solidFill>
            <a:srgbClr val="B2D4E5"/>
          </a:solidFill>
          <a:ln/>
        </p:spPr>
      </p:sp>
      <p:sp>
        <p:nvSpPr>
          <p:cNvPr id="15" name="Shape 12"/>
          <p:cNvSpPr/>
          <p:nvPr/>
        </p:nvSpPr>
        <p:spPr>
          <a:xfrm>
            <a:off x="7117318" y="4772501"/>
            <a:ext cx="395764" cy="395764"/>
          </a:xfrm>
          <a:prstGeom prst="roundRect">
            <a:avLst>
              <a:gd name="adj" fmla="val 18669"/>
            </a:avLst>
          </a:prstGeom>
          <a:solidFill>
            <a:srgbClr val="CCEEFF"/>
          </a:solidFill>
          <a:ln w="7620">
            <a:solidFill>
              <a:srgbClr val="B2D4E5"/>
            </a:solidFill>
            <a:prstDash val="solid"/>
          </a:ln>
        </p:spPr>
      </p:sp>
      <p:pic>
        <p:nvPicPr>
          <p:cNvPr id="16" name="Image 1" descr="preencoded.png"/>
          <p:cNvPicPr>
            <a:picLocks noChangeAspect="1"/>
          </p:cNvPicPr>
          <p:nvPr/>
        </p:nvPicPr>
        <p:blipFill>
          <a:blip r:embed="rId4"/>
          <a:stretch>
            <a:fillRect/>
          </a:stretch>
        </p:blipFill>
        <p:spPr>
          <a:xfrm>
            <a:off x="7176671" y="4797266"/>
            <a:ext cx="277058" cy="346234"/>
          </a:xfrm>
          <a:prstGeom prst="rect">
            <a:avLst/>
          </a:prstGeom>
        </p:spPr>
      </p:pic>
      <p:sp>
        <p:nvSpPr>
          <p:cNvPr id="17" name="Text 13"/>
          <p:cNvSpPr/>
          <p:nvPr/>
        </p:nvSpPr>
        <p:spPr>
          <a:xfrm>
            <a:off x="8194715" y="4750475"/>
            <a:ext cx="2764155" cy="288488"/>
          </a:xfrm>
          <a:prstGeom prst="rect">
            <a:avLst/>
          </a:prstGeom>
          <a:noFill/>
          <a:ln/>
        </p:spPr>
        <p:txBody>
          <a:bodyPr wrap="none" lIns="0" tIns="0" rIns="0" bIns="0" rtlCol="0" anchor="t"/>
          <a:lstStyle/>
          <a:p>
            <a:pPr marL="0" indent="0" algn="l">
              <a:lnSpc>
                <a:spcPts val="2250"/>
              </a:lnSpc>
              <a:buNone/>
            </a:pPr>
            <a:r>
              <a:rPr lang="en-US" sz="1800" b="1" dirty="0">
                <a:solidFill>
                  <a:srgbClr val="272525"/>
                </a:solidFill>
                <a:latin typeface="Petrona Bold" pitchFamily="34" charset="0"/>
                <a:ea typeface="Petrona Bold" pitchFamily="34" charset="-122"/>
                <a:cs typeface="Petrona Bold" pitchFamily="34" charset="-120"/>
              </a:rPr>
              <a:t>Machine Learning Models</a:t>
            </a:r>
            <a:endParaRPr lang="en-US" sz="1800" dirty="0"/>
          </a:p>
        </p:txBody>
      </p:sp>
      <p:sp>
        <p:nvSpPr>
          <p:cNvPr id="18" name="Text 14"/>
          <p:cNvSpPr/>
          <p:nvPr/>
        </p:nvSpPr>
        <p:spPr>
          <a:xfrm>
            <a:off x="8194715" y="5144453"/>
            <a:ext cx="5820013" cy="281464"/>
          </a:xfrm>
          <a:prstGeom prst="rect">
            <a:avLst/>
          </a:prstGeom>
          <a:noFill/>
          <a:ln/>
        </p:spPr>
        <p:txBody>
          <a:bodyPr wrap="none" lIns="0" tIns="0" rIns="0" bIns="0" rtlCol="0" anchor="t"/>
          <a:lstStyle/>
          <a:p>
            <a:pPr marL="342900" indent="-342900" algn="l">
              <a:lnSpc>
                <a:spcPts val="2200"/>
              </a:lnSpc>
              <a:buSzPct val="100000"/>
              <a:buChar char="•"/>
            </a:pPr>
            <a:r>
              <a:rPr lang="en-US" sz="1350" dirty="0">
                <a:solidFill>
                  <a:srgbClr val="272525"/>
                </a:solidFill>
                <a:latin typeface="Inter" pitchFamily="34" charset="0"/>
                <a:ea typeface="Inter" pitchFamily="34" charset="-122"/>
                <a:cs typeface="Inter" pitchFamily="34" charset="-120"/>
              </a:rPr>
              <a:t>Trained classification models</a:t>
            </a:r>
            <a:endParaRPr lang="en-US" sz="1350" dirty="0"/>
          </a:p>
        </p:txBody>
      </p:sp>
      <p:sp>
        <p:nvSpPr>
          <p:cNvPr id="19" name="Text 15"/>
          <p:cNvSpPr/>
          <p:nvPr/>
        </p:nvSpPr>
        <p:spPr>
          <a:xfrm>
            <a:off x="8194715" y="5487472"/>
            <a:ext cx="5820013" cy="281464"/>
          </a:xfrm>
          <a:prstGeom prst="rect">
            <a:avLst/>
          </a:prstGeom>
          <a:noFill/>
          <a:ln/>
        </p:spPr>
        <p:txBody>
          <a:bodyPr wrap="none" lIns="0" tIns="0" rIns="0" bIns="0" rtlCol="0" anchor="t"/>
          <a:lstStyle/>
          <a:p>
            <a:pPr marL="342900" indent="-342900" algn="l">
              <a:lnSpc>
                <a:spcPts val="2200"/>
              </a:lnSpc>
              <a:buSzPct val="100000"/>
              <a:buChar char="•"/>
            </a:pPr>
            <a:r>
              <a:rPr lang="en-US" sz="1350" dirty="0">
                <a:solidFill>
                  <a:srgbClr val="272525"/>
                </a:solidFill>
                <a:latin typeface="Inter" pitchFamily="34" charset="0"/>
                <a:ea typeface="Inter" pitchFamily="34" charset="-122"/>
                <a:cs typeface="Inter" pitchFamily="34" charset="-120"/>
              </a:rPr>
              <a:t>Clustering implementation</a:t>
            </a:r>
            <a:endParaRPr lang="en-US" sz="1350" dirty="0"/>
          </a:p>
        </p:txBody>
      </p:sp>
      <p:sp>
        <p:nvSpPr>
          <p:cNvPr id="20" name="Text 16"/>
          <p:cNvSpPr/>
          <p:nvPr/>
        </p:nvSpPr>
        <p:spPr>
          <a:xfrm>
            <a:off x="8194715" y="5830491"/>
            <a:ext cx="5820013" cy="281464"/>
          </a:xfrm>
          <a:prstGeom prst="rect">
            <a:avLst/>
          </a:prstGeom>
          <a:noFill/>
          <a:ln/>
        </p:spPr>
        <p:txBody>
          <a:bodyPr wrap="none" lIns="0" tIns="0" rIns="0" bIns="0" rtlCol="0" anchor="t"/>
          <a:lstStyle/>
          <a:p>
            <a:pPr marL="342900" indent="-342900" algn="l">
              <a:lnSpc>
                <a:spcPts val="2200"/>
              </a:lnSpc>
              <a:buSzPct val="100000"/>
              <a:buChar char="•"/>
            </a:pPr>
            <a:r>
              <a:rPr lang="en-US" sz="1350" dirty="0">
                <a:solidFill>
                  <a:srgbClr val="272525"/>
                </a:solidFill>
                <a:latin typeface="Inter" pitchFamily="34" charset="0"/>
                <a:ea typeface="Inter" pitchFamily="34" charset="-122"/>
                <a:cs typeface="Inter" pitchFamily="34" charset="-120"/>
              </a:rPr>
              <a:t>Model evaluation reports</a:t>
            </a:r>
            <a:endParaRPr lang="en-US" sz="1350" dirty="0"/>
          </a:p>
        </p:txBody>
      </p:sp>
      <p:sp>
        <p:nvSpPr>
          <p:cNvPr id="21" name="Text 17"/>
          <p:cNvSpPr/>
          <p:nvPr/>
        </p:nvSpPr>
        <p:spPr>
          <a:xfrm>
            <a:off x="8194715" y="6173510"/>
            <a:ext cx="5820013" cy="281464"/>
          </a:xfrm>
          <a:prstGeom prst="rect">
            <a:avLst/>
          </a:prstGeom>
          <a:noFill/>
          <a:ln/>
        </p:spPr>
        <p:txBody>
          <a:bodyPr wrap="none" lIns="0" tIns="0" rIns="0" bIns="0" rtlCol="0" anchor="t"/>
          <a:lstStyle/>
          <a:p>
            <a:pPr marL="342900" indent="-342900" algn="l">
              <a:lnSpc>
                <a:spcPts val="2200"/>
              </a:lnSpc>
              <a:buSzPct val="100000"/>
              <a:buChar char="•"/>
            </a:pPr>
            <a:r>
              <a:rPr lang="en-US" sz="1350" dirty="0">
                <a:solidFill>
                  <a:srgbClr val="272525"/>
                </a:solidFill>
                <a:latin typeface="Inter" pitchFamily="34" charset="0"/>
                <a:ea typeface="Inter" pitchFamily="34" charset="-122"/>
                <a:cs typeface="Inter" pitchFamily="34" charset="-120"/>
              </a:rPr>
              <a:t>Serialized model files</a:t>
            </a:r>
            <a:endParaRPr lang="en-US" sz="1350" dirty="0"/>
          </a:p>
        </p:txBody>
      </p:sp>
      <p:sp>
        <p:nvSpPr>
          <p:cNvPr id="22" name="Shape 18"/>
          <p:cNvSpPr/>
          <p:nvPr/>
        </p:nvSpPr>
        <p:spPr>
          <a:xfrm>
            <a:off x="6612493" y="6074926"/>
            <a:ext cx="527685" cy="22860"/>
          </a:xfrm>
          <a:prstGeom prst="roundRect">
            <a:avLst>
              <a:gd name="adj" fmla="val 323208"/>
            </a:avLst>
          </a:prstGeom>
          <a:solidFill>
            <a:srgbClr val="B2D4E5"/>
          </a:solidFill>
          <a:ln/>
        </p:spPr>
      </p:sp>
      <p:sp>
        <p:nvSpPr>
          <p:cNvPr id="23" name="Shape 19"/>
          <p:cNvSpPr/>
          <p:nvPr/>
        </p:nvSpPr>
        <p:spPr>
          <a:xfrm>
            <a:off x="7117318" y="5888474"/>
            <a:ext cx="395764" cy="395764"/>
          </a:xfrm>
          <a:prstGeom prst="roundRect">
            <a:avLst>
              <a:gd name="adj" fmla="val 18669"/>
            </a:avLst>
          </a:prstGeom>
          <a:solidFill>
            <a:srgbClr val="CCEEFF"/>
          </a:solidFill>
          <a:ln w="7620">
            <a:solidFill>
              <a:srgbClr val="B2D4E5"/>
            </a:solidFill>
            <a:prstDash val="solid"/>
          </a:ln>
        </p:spPr>
      </p:sp>
      <p:pic>
        <p:nvPicPr>
          <p:cNvPr id="24" name="Image 2" descr="preencoded.png"/>
          <p:cNvPicPr>
            <a:picLocks noChangeAspect="1"/>
          </p:cNvPicPr>
          <p:nvPr/>
        </p:nvPicPr>
        <p:blipFill>
          <a:blip r:embed="rId5"/>
          <a:stretch>
            <a:fillRect/>
          </a:stretch>
        </p:blipFill>
        <p:spPr>
          <a:xfrm>
            <a:off x="7176671" y="5913239"/>
            <a:ext cx="277058" cy="346234"/>
          </a:xfrm>
          <a:prstGeom prst="rect">
            <a:avLst/>
          </a:prstGeom>
        </p:spPr>
      </p:pic>
      <p:sp>
        <p:nvSpPr>
          <p:cNvPr id="25" name="Text 20"/>
          <p:cNvSpPr/>
          <p:nvPr/>
        </p:nvSpPr>
        <p:spPr>
          <a:xfrm>
            <a:off x="4126825" y="5866448"/>
            <a:ext cx="2308860" cy="288488"/>
          </a:xfrm>
          <a:prstGeom prst="rect">
            <a:avLst/>
          </a:prstGeom>
          <a:noFill/>
          <a:ln/>
        </p:spPr>
        <p:txBody>
          <a:bodyPr wrap="none" lIns="0" tIns="0" rIns="0" bIns="0" rtlCol="0" anchor="t"/>
          <a:lstStyle/>
          <a:p>
            <a:pPr marL="0" indent="0" algn="r">
              <a:lnSpc>
                <a:spcPts val="2250"/>
              </a:lnSpc>
              <a:buNone/>
            </a:pPr>
            <a:r>
              <a:rPr lang="en-US" sz="1800" b="1" dirty="0">
                <a:solidFill>
                  <a:srgbClr val="272525"/>
                </a:solidFill>
                <a:latin typeface="Petrona Bold" pitchFamily="34" charset="0"/>
                <a:ea typeface="Petrona Bold" pitchFamily="34" charset="-122"/>
                <a:cs typeface="Petrona Bold" pitchFamily="34" charset="-120"/>
              </a:rPr>
              <a:t>Streamlit Application</a:t>
            </a:r>
            <a:endParaRPr lang="en-US" sz="1800" dirty="0"/>
          </a:p>
        </p:txBody>
      </p:sp>
      <p:sp>
        <p:nvSpPr>
          <p:cNvPr id="26" name="Text 21"/>
          <p:cNvSpPr/>
          <p:nvPr/>
        </p:nvSpPr>
        <p:spPr>
          <a:xfrm>
            <a:off x="615672" y="6260425"/>
            <a:ext cx="5820013" cy="281464"/>
          </a:xfrm>
          <a:prstGeom prst="rect">
            <a:avLst/>
          </a:prstGeom>
          <a:noFill/>
          <a:ln/>
        </p:spPr>
        <p:txBody>
          <a:bodyPr wrap="none" lIns="0" tIns="0" rIns="0" bIns="0" rtlCol="0" anchor="t"/>
          <a:lstStyle/>
          <a:p>
            <a:pPr marL="342900" indent="-342900" algn="l">
              <a:lnSpc>
                <a:spcPts val="2200"/>
              </a:lnSpc>
              <a:buSzPct val="100000"/>
              <a:buChar char="•"/>
            </a:pPr>
            <a:r>
              <a:rPr lang="en-US" sz="1350" dirty="0">
                <a:solidFill>
                  <a:srgbClr val="272525"/>
                </a:solidFill>
                <a:latin typeface="Inter" pitchFamily="34" charset="0"/>
                <a:ea typeface="Inter" pitchFamily="34" charset="-122"/>
                <a:cs typeface="Inter" pitchFamily="34" charset="-120"/>
              </a:rPr>
              <a:t>Interactive EDA visualizations</a:t>
            </a:r>
            <a:endParaRPr lang="en-US" sz="1350" dirty="0"/>
          </a:p>
        </p:txBody>
      </p:sp>
      <p:sp>
        <p:nvSpPr>
          <p:cNvPr id="27" name="Text 22"/>
          <p:cNvSpPr/>
          <p:nvPr/>
        </p:nvSpPr>
        <p:spPr>
          <a:xfrm>
            <a:off x="615672" y="6603444"/>
            <a:ext cx="5820013" cy="281464"/>
          </a:xfrm>
          <a:prstGeom prst="rect">
            <a:avLst/>
          </a:prstGeom>
          <a:noFill/>
          <a:ln/>
        </p:spPr>
        <p:txBody>
          <a:bodyPr wrap="none" lIns="0" tIns="0" rIns="0" bIns="0" rtlCol="0" anchor="t"/>
          <a:lstStyle/>
          <a:p>
            <a:pPr marL="342900" indent="-342900" algn="l">
              <a:lnSpc>
                <a:spcPts val="2200"/>
              </a:lnSpc>
              <a:buSzPct val="100000"/>
              <a:buChar char="•"/>
            </a:pPr>
            <a:r>
              <a:rPr lang="en-US" sz="1350" dirty="0">
                <a:solidFill>
                  <a:srgbClr val="272525"/>
                </a:solidFill>
                <a:latin typeface="Inter" pitchFamily="34" charset="0"/>
                <a:ea typeface="Inter" pitchFamily="34" charset="-122"/>
                <a:cs typeface="Inter" pitchFamily="34" charset="-120"/>
              </a:rPr>
              <a:t>Primary use prediction interface</a:t>
            </a:r>
            <a:endParaRPr lang="en-US" sz="1350" dirty="0"/>
          </a:p>
        </p:txBody>
      </p:sp>
      <p:sp>
        <p:nvSpPr>
          <p:cNvPr id="28" name="Text 23"/>
          <p:cNvSpPr/>
          <p:nvPr/>
        </p:nvSpPr>
        <p:spPr>
          <a:xfrm>
            <a:off x="615672" y="6946463"/>
            <a:ext cx="5820013" cy="281464"/>
          </a:xfrm>
          <a:prstGeom prst="rect">
            <a:avLst/>
          </a:prstGeom>
          <a:noFill/>
          <a:ln/>
        </p:spPr>
        <p:txBody>
          <a:bodyPr wrap="none" lIns="0" tIns="0" rIns="0" bIns="0" rtlCol="0" anchor="t"/>
          <a:lstStyle/>
          <a:p>
            <a:pPr marL="342900" indent="-342900" algn="l">
              <a:lnSpc>
                <a:spcPts val="2200"/>
              </a:lnSpc>
              <a:buSzPct val="100000"/>
              <a:buChar char="•"/>
            </a:pPr>
            <a:r>
              <a:rPr lang="en-US" sz="1350" dirty="0">
                <a:solidFill>
                  <a:srgbClr val="272525"/>
                </a:solidFill>
                <a:latin typeface="Inter" pitchFamily="34" charset="0"/>
                <a:ea typeface="Inter" pitchFamily="34" charset="-122"/>
                <a:cs typeface="Inter" pitchFamily="34" charset="-120"/>
              </a:rPr>
              <a:t>Cluster exploration dashboard</a:t>
            </a:r>
            <a:endParaRPr lang="en-US" sz="1350" dirty="0"/>
          </a:p>
        </p:txBody>
      </p:sp>
      <p:sp>
        <p:nvSpPr>
          <p:cNvPr id="29" name="Text 24"/>
          <p:cNvSpPr/>
          <p:nvPr/>
        </p:nvSpPr>
        <p:spPr>
          <a:xfrm>
            <a:off x="615672" y="7289483"/>
            <a:ext cx="5820013" cy="281464"/>
          </a:xfrm>
          <a:prstGeom prst="rect">
            <a:avLst/>
          </a:prstGeom>
          <a:noFill/>
          <a:ln/>
        </p:spPr>
        <p:txBody>
          <a:bodyPr wrap="none" lIns="0" tIns="0" rIns="0" bIns="0" rtlCol="0" anchor="t"/>
          <a:lstStyle/>
          <a:p>
            <a:pPr marL="342900" indent="-342900" algn="l">
              <a:lnSpc>
                <a:spcPts val="2200"/>
              </a:lnSpc>
              <a:buSzPct val="100000"/>
              <a:buChar char="•"/>
            </a:pPr>
            <a:r>
              <a:rPr lang="en-US" sz="1350" dirty="0">
                <a:solidFill>
                  <a:srgbClr val="272525"/>
                </a:solidFill>
                <a:latin typeface="Inter" pitchFamily="34" charset="0"/>
                <a:ea typeface="Inter" pitchFamily="34" charset="-122"/>
                <a:cs typeface="Inter" pitchFamily="34" charset="-120"/>
              </a:rPr>
              <a:t>Deployment documentation</a:t>
            </a:r>
            <a:endParaRPr lang="en-US" sz="13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TotalTime>
  <Words>1397</Words>
  <Application>Microsoft Office PowerPoint</Application>
  <PresentationFormat>Custom</PresentationFormat>
  <Paragraphs>139</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Petrona Bold</vt:lpstr>
      <vt:lpstr>Inter Bold</vt:lpstr>
      <vt:lpstr>Arial</vt:lpstr>
      <vt:lpstr>Inter Medium</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 S</cp:lastModifiedBy>
  <cp:revision>5</cp:revision>
  <dcterms:created xsi:type="dcterms:W3CDTF">2025-04-14T12:21:48Z</dcterms:created>
  <dcterms:modified xsi:type="dcterms:W3CDTF">2025-04-18T14:15:41Z</dcterms:modified>
</cp:coreProperties>
</file>