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330" r:id="rId4"/>
    <p:sldId id="332" r:id="rId5"/>
    <p:sldId id="302" r:id="rId6"/>
    <p:sldId id="304" r:id="rId7"/>
    <p:sldId id="325" r:id="rId8"/>
    <p:sldId id="307" r:id="rId9"/>
    <p:sldId id="326" r:id="rId10"/>
    <p:sldId id="305" r:id="rId11"/>
    <p:sldId id="327" r:id="rId12"/>
    <p:sldId id="308" r:id="rId13"/>
    <p:sldId id="328" r:id="rId14"/>
    <p:sldId id="309" r:id="rId15"/>
    <p:sldId id="310" r:id="rId16"/>
    <p:sldId id="329" r:id="rId17"/>
    <p:sldId id="311" r:id="rId18"/>
    <p:sldId id="312" r:id="rId19"/>
    <p:sldId id="313" r:id="rId20"/>
    <p:sldId id="315" r:id="rId21"/>
    <p:sldId id="316" r:id="rId22"/>
    <p:sldId id="317" r:id="rId23"/>
    <p:sldId id="319" r:id="rId24"/>
    <p:sldId id="320" r:id="rId25"/>
    <p:sldId id="322" r:id="rId26"/>
    <p:sldId id="323" r:id="rId27"/>
    <p:sldId id="32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279"/>
    <p:restoredTop sz="95701"/>
  </p:normalViewPr>
  <p:slideViewPr>
    <p:cSldViewPr snapToGrid="0" snapToObjects="1">
      <p:cViewPr varScale="1">
        <p:scale>
          <a:sx n="92" d="100"/>
          <a:sy n="92" d="100"/>
        </p:scale>
        <p:origin x="49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3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6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3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0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1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0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6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0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553C-A872-8942-BABA-2ACCEE575566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3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 Expressions and Finite Automata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3136: Principles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35227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and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Applications:</a:t>
            </a:r>
          </a:p>
          <a:p>
            <a:pPr lvl="1"/>
            <a:r>
              <a:rPr lang="en-US" dirty="0"/>
              <a:t>Search (and replace) </a:t>
            </a:r>
          </a:p>
          <a:p>
            <a:pPr lvl="1"/>
            <a:r>
              <a:rPr lang="en-US" dirty="0"/>
              <a:t>editors, string manipulation libraries, </a:t>
            </a:r>
          </a:p>
          <a:p>
            <a:pPr lvl="1"/>
            <a:r>
              <a:rPr lang="en-US" dirty="0"/>
              <a:t>scanners </a:t>
            </a:r>
          </a:p>
          <a:p>
            <a:pPr lvl="1"/>
            <a:r>
              <a:rPr lang="en-US" dirty="0"/>
              <a:t>specification of tokens. </a:t>
            </a:r>
          </a:p>
          <a:p>
            <a:r>
              <a:rPr lang="en-US" dirty="0"/>
              <a:t>History </a:t>
            </a:r>
          </a:p>
          <a:p>
            <a:pPr lvl="1"/>
            <a:r>
              <a:rPr lang="en-US" dirty="0"/>
              <a:t>Stephen Cole Kleene, 1956 </a:t>
            </a:r>
          </a:p>
          <a:p>
            <a:pPr marL="914400" lvl="2" indent="0">
              <a:buNone/>
            </a:pPr>
            <a:r>
              <a:rPr lang="en-US" dirty="0"/>
              <a:t>“Representation of events in nerve nets and finite automata” </a:t>
            </a:r>
          </a:p>
          <a:p>
            <a:pPr lvl="1"/>
            <a:r>
              <a:rPr lang="en-US" dirty="0"/>
              <a:t>Ken Thompson developed editors: QUE, </a:t>
            </a:r>
            <a:r>
              <a:rPr lang="en-US" dirty="0" err="1"/>
              <a:t>ed</a:t>
            </a:r>
            <a:r>
              <a:rPr lang="en-US" dirty="0"/>
              <a:t>, grep </a:t>
            </a:r>
          </a:p>
          <a:p>
            <a:pPr lvl="1"/>
            <a:r>
              <a:rPr lang="en-US" dirty="0"/>
              <a:t>Used in </a:t>
            </a:r>
            <a:r>
              <a:rPr lang="en-US" dirty="0" err="1"/>
              <a:t>awk</a:t>
            </a:r>
            <a:r>
              <a:rPr lang="en-US" dirty="0"/>
              <a:t>, </a:t>
            </a:r>
            <a:r>
              <a:rPr lang="en-US" dirty="0" err="1"/>
              <a:t>emacs</a:t>
            </a:r>
            <a:r>
              <a:rPr lang="en-US" dirty="0"/>
              <a:t>, vi, </a:t>
            </a:r>
            <a:r>
              <a:rPr lang="en-US" dirty="0" err="1"/>
              <a:t>lex</a:t>
            </a:r>
            <a:r>
              <a:rPr lang="en-US" dirty="0"/>
              <a:t>, etc... </a:t>
            </a:r>
          </a:p>
          <a:p>
            <a:pPr lvl="1"/>
            <a:r>
              <a:rPr lang="en-US" dirty="0"/>
              <a:t>Henry Spencer, 1986, C regex library used in </a:t>
            </a:r>
            <a:r>
              <a:rPr lang="en-US" dirty="0" err="1"/>
              <a:t>Tcl</a:t>
            </a:r>
            <a:r>
              <a:rPr lang="en-US" dirty="0"/>
              <a:t>, Perl, etc... </a:t>
            </a:r>
          </a:p>
        </p:txBody>
      </p:sp>
    </p:spTree>
    <p:extLst>
      <p:ext uri="{BB962C8B-B14F-4D97-AF65-F5344CB8AC3E}">
        <p14:creationId xmlns:p14="http://schemas.microsoft.com/office/powerpoint/2010/main" val="1359540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Defining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We can define a programming language's tokens using </a:t>
            </a:r>
            <a:r>
              <a:rPr lang="en-CA" dirty="0" err="1"/>
              <a:t>REs.</a:t>
            </a:r>
            <a:endParaRPr lang="en-CA" dirty="0"/>
          </a:p>
          <a:p>
            <a:r>
              <a:rPr lang="en-CA" dirty="0"/>
              <a:t>if, for, while, ...			keywords</a:t>
            </a:r>
          </a:p>
          <a:p>
            <a:r>
              <a:rPr lang="en-CA" dirty="0"/>
              <a:t>(+|-)(0-9)(0-9)*			integers</a:t>
            </a:r>
          </a:p>
          <a:p>
            <a:r>
              <a:rPr lang="en-CA" dirty="0"/>
              <a:t>(a-</a:t>
            </a:r>
            <a:r>
              <a:rPr lang="en-CA" dirty="0" err="1"/>
              <a:t>zA</a:t>
            </a:r>
            <a:r>
              <a:rPr lang="en-CA" dirty="0"/>
              <a:t>-Z_$)(a-zA-Z_$0-9)*	identifiers</a:t>
            </a:r>
          </a:p>
          <a:p>
            <a:r>
              <a:rPr lang="en-CA" dirty="0"/>
              <a:t>//(^\n)*				comments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/>
              <a:t>Note: (^\n) means anything except \n, i.e., "not a newline"</a:t>
            </a:r>
          </a:p>
          <a:p>
            <a:r>
              <a:rPr lang="en-CA" dirty="0"/>
              <a:t>"(^"\\)*"					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/>
              <a:t>Note: (^"\\) means anything except " or \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591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a Scanner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have a standard (machine-friendly) way to specify regular languages.</a:t>
            </a:r>
          </a:p>
          <a:p>
            <a:r>
              <a:rPr lang="en-US" dirty="0"/>
              <a:t>So now what?</a:t>
            </a:r>
          </a:p>
          <a:p>
            <a:r>
              <a:rPr lang="en-US" dirty="0"/>
              <a:t>We now need a way to decide if a given string </a:t>
            </a:r>
            <a:r>
              <a:rPr lang="en-US" b="1" dirty="0" err="1"/>
              <a:t>σ</a:t>
            </a:r>
            <a:r>
              <a:rPr lang="en-US" dirty="0"/>
              <a:t> is in a given regular language </a:t>
            </a:r>
            <a:r>
              <a:rPr lang="en-US" b="1" dirty="0"/>
              <a:t>L</a:t>
            </a:r>
            <a:r>
              <a:rPr lang="en-US" dirty="0"/>
              <a:t>.</a:t>
            </a:r>
          </a:p>
          <a:p>
            <a:r>
              <a:rPr lang="en-US" dirty="0"/>
              <a:t>How do we do this?</a:t>
            </a:r>
          </a:p>
          <a:p>
            <a:r>
              <a:rPr lang="en-US" dirty="0"/>
              <a:t>We use a </a:t>
            </a:r>
            <a:r>
              <a:rPr lang="en-US" i="1" dirty="0"/>
              <a:t>Deterministic Finite Automata</a:t>
            </a:r>
            <a:r>
              <a:rPr lang="en-US" dirty="0"/>
              <a:t> (DFA). </a:t>
            </a:r>
          </a:p>
        </p:txBody>
      </p:sp>
    </p:spTree>
    <p:extLst>
      <p:ext uri="{BB962C8B-B14F-4D97-AF65-F5344CB8AC3E}">
        <p14:creationId xmlns:p14="http://schemas.microsoft.com/office/powerpoint/2010/main" val="1467134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Recognizers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"recognizer" for a language is a construct that determines if a given string is a member of the language.</a:t>
            </a:r>
          </a:p>
          <a:p>
            <a:r>
              <a:rPr lang="en-CA" dirty="0"/>
              <a:t>Every language has its own recognizer.</a:t>
            </a:r>
          </a:p>
          <a:p>
            <a:r>
              <a:rPr lang="en-CA" dirty="0"/>
              <a:t>For regular languages the recognizers are called "Finite State </a:t>
            </a:r>
            <a:r>
              <a:rPr lang="en-CA" dirty="0" err="1"/>
              <a:t>Automatas</a:t>
            </a:r>
            <a:r>
              <a:rPr lang="en-CA" dirty="0"/>
              <a:t>" (FA, FSA).</a:t>
            </a:r>
          </a:p>
          <a:p>
            <a:r>
              <a:rPr lang="en-CA" dirty="0"/>
              <a:t>That is for a language, L, there is a FA</a:t>
            </a:r>
            <a:r>
              <a:rPr lang="en-CA" baseline="-25000" dirty="0"/>
              <a:t>L</a:t>
            </a:r>
            <a:r>
              <a:rPr lang="en-CA" dirty="0"/>
              <a:t> such that for any string, s, used as input for FA</a:t>
            </a:r>
            <a:r>
              <a:rPr lang="en-CA" baseline="-25000" dirty="0"/>
              <a:t>L</a:t>
            </a:r>
            <a:r>
              <a:rPr lang="en-CA" dirty="0"/>
              <a:t>:</a:t>
            </a:r>
          </a:p>
          <a:p>
            <a:pPr marL="0" indent="0" algn="ctr">
              <a:buNone/>
            </a:pPr>
            <a:r>
              <a:rPr lang="en-CA" dirty="0"/>
              <a:t>FA</a:t>
            </a:r>
            <a:r>
              <a:rPr lang="en-CA" baseline="-25000" dirty="0"/>
              <a:t>L</a:t>
            </a:r>
            <a:r>
              <a:rPr lang="en-CA" dirty="0"/>
              <a:t>(s) = true if s </a:t>
            </a:r>
            <a:r>
              <a:rPr lang="en-US" dirty="0"/>
              <a:t>∈ L and FA</a:t>
            </a:r>
            <a:r>
              <a:rPr lang="en-US" baseline="-25000" dirty="0"/>
              <a:t>L</a:t>
            </a:r>
            <a:r>
              <a:rPr lang="en-US" dirty="0"/>
              <a:t>(s) = false otherwise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5075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Finite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DFA </a:t>
            </a:r>
            <a:r>
              <a:rPr lang="en-US" i="1" dirty="0"/>
              <a:t>M</a:t>
            </a:r>
            <a:r>
              <a:rPr lang="en-US" dirty="0"/>
              <a:t> is a machine that </a:t>
            </a:r>
          </a:p>
          <a:p>
            <a:pPr lvl="1"/>
            <a:r>
              <a:rPr lang="en-US" dirty="0"/>
              <a:t>Takes a string </a:t>
            </a:r>
            <a:r>
              <a:rPr lang="en-US" dirty="0" err="1"/>
              <a:t>σ</a:t>
            </a:r>
            <a:r>
              <a:rPr lang="en-US" dirty="0"/>
              <a:t> ∈ </a:t>
            </a:r>
            <a:r>
              <a:rPr lang="en-US" dirty="0" err="1"/>
              <a:t>Σ</a:t>
            </a:r>
            <a:r>
              <a:rPr lang="en-US" dirty="0"/>
              <a:t>∗ as input</a:t>
            </a:r>
          </a:p>
          <a:p>
            <a:pPr lvl="1"/>
            <a:r>
              <a:rPr lang="en-US" dirty="0"/>
              <a:t>Either </a:t>
            </a:r>
            <a:r>
              <a:rPr lang="en-US" i="1" u="sng" dirty="0"/>
              <a:t>accepts</a:t>
            </a:r>
            <a:r>
              <a:rPr lang="en-US" i="1" dirty="0"/>
              <a:t> </a:t>
            </a:r>
            <a:r>
              <a:rPr lang="en-US" dirty="0" err="1"/>
              <a:t>σ</a:t>
            </a:r>
            <a:r>
              <a:rPr lang="en-US" dirty="0"/>
              <a:t> if </a:t>
            </a:r>
            <a:r>
              <a:rPr lang="en-US" dirty="0" err="1"/>
              <a:t>σ</a:t>
            </a:r>
            <a:r>
              <a:rPr lang="en-US" dirty="0"/>
              <a:t> ∈ L </a:t>
            </a:r>
          </a:p>
          <a:p>
            <a:pPr lvl="1"/>
            <a:r>
              <a:rPr lang="en-US" dirty="0"/>
              <a:t>Or </a:t>
            </a:r>
            <a:r>
              <a:rPr lang="en-US" i="1" u="sng" dirty="0"/>
              <a:t>rejects</a:t>
            </a:r>
            <a:r>
              <a:rPr lang="en-US" i="1" dirty="0"/>
              <a:t> </a:t>
            </a:r>
            <a:r>
              <a:rPr lang="en-US" dirty="0" err="1"/>
              <a:t>σ</a:t>
            </a:r>
            <a:r>
              <a:rPr lang="en-US" dirty="0"/>
              <a:t> if </a:t>
            </a:r>
            <a:r>
              <a:rPr lang="en-US" dirty="0" err="1"/>
              <a:t>σ</a:t>
            </a:r>
            <a:r>
              <a:rPr lang="en-US" dirty="0"/>
              <a:t> ∉ L</a:t>
            </a:r>
          </a:p>
          <a:p>
            <a:pPr marL="457200" lvl="1" indent="0">
              <a:buNone/>
            </a:pPr>
            <a:r>
              <a:rPr lang="en-US" i="1" dirty="0"/>
              <a:t>M </a:t>
            </a:r>
            <a:r>
              <a:rPr lang="en-US" i="1" u="sng" dirty="0"/>
              <a:t>recognizes</a:t>
            </a:r>
            <a:r>
              <a:rPr lang="en-US" i="1" dirty="0"/>
              <a:t> </a:t>
            </a:r>
            <a:r>
              <a:rPr lang="en-US" dirty="0"/>
              <a:t>L if it accepts </a:t>
            </a:r>
            <a:r>
              <a:rPr lang="en-US" dirty="0" err="1"/>
              <a:t>σ</a:t>
            </a:r>
            <a:r>
              <a:rPr lang="en-US" dirty="0"/>
              <a:t> if and only if </a:t>
            </a:r>
            <a:r>
              <a:rPr lang="en-US" dirty="0" err="1"/>
              <a:t>σ</a:t>
            </a:r>
            <a:r>
              <a:rPr lang="en-US" dirty="0"/>
              <a:t> ∈ L </a:t>
            </a:r>
          </a:p>
          <a:p>
            <a:pPr marL="457200" lvl="1" indent="0">
              <a:buNone/>
            </a:pPr>
            <a:r>
              <a:rPr lang="en-US" dirty="0"/>
              <a:t>A DFA consists of: </a:t>
            </a:r>
          </a:p>
          <a:p>
            <a:pPr lvl="1"/>
            <a:r>
              <a:rPr lang="en-US" dirty="0"/>
              <a:t>set of states</a:t>
            </a:r>
          </a:p>
          <a:p>
            <a:pPr lvl="1"/>
            <a:r>
              <a:rPr lang="en-US" i="1" dirty="0"/>
              <a:t>start </a:t>
            </a:r>
            <a:r>
              <a:rPr lang="en-US" dirty="0"/>
              <a:t>state </a:t>
            </a:r>
          </a:p>
          <a:p>
            <a:pPr lvl="1"/>
            <a:r>
              <a:rPr lang="en-US" dirty="0"/>
              <a:t>set of </a:t>
            </a:r>
            <a:r>
              <a:rPr lang="en-US" i="1" dirty="0"/>
              <a:t>final </a:t>
            </a:r>
            <a:r>
              <a:rPr lang="en-US" dirty="0"/>
              <a:t>states</a:t>
            </a:r>
          </a:p>
          <a:p>
            <a:pPr lvl="1"/>
            <a:r>
              <a:rPr lang="en-US" dirty="0"/>
              <a:t>transition function </a:t>
            </a:r>
            <a:endParaRPr lang="en-US" dirty="0">
              <a:effectLst/>
            </a:endParaRP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857008" y="4358244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888182" y="5931888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6907481" y="4358244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1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Straight Arrow Connector 7"/>
          <p:cNvCxnSpPr>
            <a:endCxn id="4" idx="2"/>
          </p:cNvCxnSpPr>
          <p:nvPr/>
        </p:nvCxnSpPr>
        <p:spPr>
          <a:xfrm>
            <a:off x="4572000" y="4682244"/>
            <a:ext cx="2850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4971358" y="4481494"/>
            <a:ext cx="432000" cy="432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Curved Connector 10"/>
          <p:cNvCxnSpPr>
            <a:stCxn id="4" idx="3"/>
            <a:endCxn id="4" idx="5"/>
          </p:cNvCxnSpPr>
          <p:nvPr/>
        </p:nvCxnSpPr>
        <p:spPr>
          <a:xfrm rot="16200000" flipH="1">
            <a:off x="5181008" y="4682244"/>
            <a:ext cx="12700" cy="458206"/>
          </a:xfrm>
          <a:prstGeom prst="curvedConnector3">
            <a:avLst>
              <a:gd name="adj1" fmla="val 451085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4" idx="7"/>
            <a:endCxn id="6" idx="1"/>
          </p:cNvCxnSpPr>
          <p:nvPr/>
        </p:nvCxnSpPr>
        <p:spPr>
          <a:xfrm rot="5400000" flipH="1" flipV="1">
            <a:off x="6206244" y="3657008"/>
            <a:ext cx="12700" cy="1592267"/>
          </a:xfrm>
          <a:prstGeom prst="curvedConnector3">
            <a:avLst>
              <a:gd name="adj1" fmla="val 254722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6" idx="4"/>
            <a:endCxn id="5" idx="6"/>
          </p:cNvCxnSpPr>
          <p:nvPr/>
        </p:nvCxnSpPr>
        <p:spPr>
          <a:xfrm rot="5400000">
            <a:off x="6259010" y="5283417"/>
            <a:ext cx="1249644" cy="695299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6" idx="2"/>
          </p:cNvCxnSpPr>
          <p:nvPr/>
        </p:nvCxnSpPr>
        <p:spPr>
          <a:xfrm rot="10800000">
            <a:off x="5457559" y="4682244"/>
            <a:ext cx="1449922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5" idx="3"/>
            <a:endCxn id="5" idx="1"/>
          </p:cNvCxnSpPr>
          <p:nvPr/>
        </p:nvCxnSpPr>
        <p:spPr>
          <a:xfrm rot="5400000" flipH="1">
            <a:off x="5753976" y="6255888"/>
            <a:ext cx="458206" cy="12700"/>
          </a:xfrm>
          <a:prstGeom prst="curvedConnector5">
            <a:avLst>
              <a:gd name="adj1" fmla="val -49890"/>
              <a:gd name="adj2" fmla="val 4659039"/>
              <a:gd name="adj3" fmla="val 14989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74130" y="545594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26771" y="6033135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0,1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7067207" y="566771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069678" y="379142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1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6115201" y="431195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7023809" y="4479516"/>
            <a:ext cx="432000" cy="432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5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43" grpId="0"/>
      <p:bldP spid="44" grpId="0"/>
      <p:bldP spid="45" grpId="0"/>
      <p:bldP spid="46" grpId="0"/>
      <p:bldP spid="47" grpId="0"/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of a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11314" cy="28108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 DFA</a:t>
            </a:r>
          </a:p>
          <a:p>
            <a:r>
              <a:rPr lang="en-US" dirty="0"/>
              <a:t>Starts in the start </a:t>
            </a:r>
            <a:r>
              <a:rPr lang="en-US" i="1" dirty="0"/>
              <a:t>state</a:t>
            </a:r>
          </a:p>
          <a:p>
            <a:r>
              <a:rPr lang="en-US" dirty="0"/>
              <a:t>Reads in string </a:t>
            </a:r>
            <a:r>
              <a:rPr lang="en-US" dirty="0" err="1"/>
              <a:t>σ</a:t>
            </a:r>
            <a:r>
              <a:rPr lang="en-US" dirty="0"/>
              <a:t> one character at a time </a:t>
            </a:r>
          </a:p>
          <a:p>
            <a:r>
              <a:rPr lang="en-US" dirty="0"/>
              <a:t>Computes the next state based on current state and character</a:t>
            </a:r>
          </a:p>
          <a:p>
            <a:r>
              <a:rPr lang="en-US" i="1" dirty="0"/>
              <a:t>Transitions </a:t>
            </a:r>
            <a:r>
              <a:rPr lang="en-US" dirty="0"/>
              <a:t>to the next state </a:t>
            </a:r>
          </a:p>
          <a:p>
            <a:r>
              <a:rPr lang="en-US" i="1" dirty="0"/>
              <a:t>Accepts </a:t>
            </a:r>
            <a:r>
              <a:rPr lang="en-US" dirty="0" err="1"/>
              <a:t>σ</a:t>
            </a:r>
            <a:r>
              <a:rPr lang="en-US" dirty="0"/>
              <a:t> if and only if it is in a </a:t>
            </a:r>
            <a:r>
              <a:rPr lang="en-US" i="1" dirty="0"/>
              <a:t>final </a:t>
            </a:r>
            <a:r>
              <a:rPr lang="en-US" dirty="0"/>
              <a:t>state after reading </a:t>
            </a:r>
            <a:r>
              <a:rPr lang="en-US" dirty="0" err="1"/>
              <a:t>σ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2802579" y="5296391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7165183" y="5261617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4986588" y="5260572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1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17571" y="5620391"/>
            <a:ext cx="2850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>
            <a:spLocks noChangeAspect="1"/>
          </p:cNvSpPr>
          <p:nvPr/>
        </p:nvSpPr>
        <p:spPr>
          <a:xfrm>
            <a:off x="2920066" y="5404818"/>
            <a:ext cx="432000" cy="432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16200000" flipH="1">
            <a:off x="3126579" y="5620391"/>
            <a:ext cx="12700" cy="458206"/>
          </a:xfrm>
          <a:prstGeom prst="curvedConnector3">
            <a:avLst>
              <a:gd name="adj1" fmla="val 451085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6" idx="7"/>
            <a:endCxn id="5" idx="1"/>
          </p:cNvCxnSpPr>
          <p:nvPr/>
        </p:nvCxnSpPr>
        <p:spPr>
          <a:xfrm rot="16200000" flipH="1">
            <a:off x="6399362" y="4495797"/>
            <a:ext cx="1045" cy="1720389"/>
          </a:xfrm>
          <a:prstGeom prst="curvedConnector3">
            <a:avLst>
              <a:gd name="adj1" fmla="val -3095665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3"/>
            <a:endCxn id="4" idx="6"/>
          </p:cNvCxnSpPr>
          <p:nvPr/>
        </p:nvCxnSpPr>
        <p:spPr>
          <a:xfrm rot="5400000" flipH="1">
            <a:off x="4169390" y="4901580"/>
            <a:ext cx="193284" cy="1630906"/>
          </a:xfrm>
          <a:prstGeom prst="curvedConnector4">
            <a:avLst>
              <a:gd name="adj1" fmla="val -118272"/>
              <a:gd name="adj2" fmla="val 5290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" idx="7"/>
            <a:endCxn id="6" idx="1"/>
          </p:cNvCxnSpPr>
          <p:nvPr/>
        </p:nvCxnSpPr>
        <p:spPr>
          <a:xfrm rot="5400000" flipH="1" flipV="1">
            <a:off x="4200674" y="4510478"/>
            <a:ext cx="35819" cy="1725803"/>
          </a:xfrm>
          <a:prstGeom prst="curvedConnector3">
            <a:avLst>
              <a:gd name="adj1" fmla="val 100314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5"/>
            <a:endCxn id="5" idx="7"/>
          </p:cNvCxnSpPr>
          <p:nvPr/>
        </p:nvCxnSpPr>
        <p:spPr>
          <a:xfrm rot="5400000" flipH="1">
            <a:off x="7489183" y="5585617"/>
            <a:ext cx="458206" cy="12700"/>
          </a:xfrm>
          <a:prstGeom prst="curvedConnector5">
            <a:avLst>
              <a:gd name="adj1" fmla="val -49890"/>
              <a:gd name="adj2" fmla="val -4933299"/>
              <a:gd name="adj3" fmla="val 14989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19701" y="63940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99827" y="5384517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0,1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18583" y="59661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08777" y="46795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1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6242629" y="465145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484410" y="542702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1001001</a:t>
            </a:r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5093248" y="5369193"/>
            <a:ext cx="432000" cy="432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945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Finite </a:t>
            </a:r>
            <a:r>
              <a:rPr lang="en-CA" dirty="0" err="1"/>
              <a:t>Automatas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Set of states.</a:t>
            </a:r>
          </a:p>
          <a:p>
            <a:r>
              <a:rPr lang="en-CA" dirty="0"/>
              <a:t>The FA changes states when it "reads" a character from the input.</a:t>
            </a:r>
          </a:p>
          <a:p>
            <a:r>
              <a:rPr lang="en-CA" dirty="0"/>
              <a:t>Transitions are the arrows between states. Each transition is associated with a character.</a:t>
            </a:r>
          </a:p>
          <a:p>
            <a:r>
              <a:rPr lang="en-CA" dirty="0"/>
              <a:t>One state is special. This is the "start state" that the FA begins in before reading any input.</a:t>
            </a:r>
          </a:p>
          <a:p>
            <a:r>
              <a:rPr lang="en-CA" dirty="0"/>
              <a:t>Some states are "final." If the FA is in a final state when there is no more input to read, it accepts the input string as a member of L. If it is not in a final state, it must reject the string as not a member of L.</a:t>
            </a:r>
          </a:p>
        </p:txBody>
      </p:sp>
    </p:spTree>
    <p:extLst>
      <p:ext uri="{BB962C8B-B14F-4D97-AF65-F5344CB8AC3E}">
        <p14:creationId xmlns:p14="http://schemas.microsoft.com/office/powerpoint/2010/main" val="3507476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Language Does this DFA Recognize?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2588826" y="3218209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4772835" y="3182390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1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03818" y="3542209"/>
            <a:ext cx="2850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>
            <a:spLocks noChangeAspect="1"/>
          </p:cNvSpPr>
          <p:nvPr/>
        </p:nvSpPr>
        <p:spPr>
          <a:xfrm>
            <a:off x="4880834" y="3295489"/>
            <a:ext cx="432000" cy="432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16200000" flipH="1">
            <a:off x="2912826" y="3542209"/>
            <a:ext cx="12700" cy="458206"/>
          </a:xfrm>
          <a:prstGeom prst="curvedConnector3">
            <a:avLst>
              <a:gd name="adj1" fmla="val 451085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3"/>
            <a:endCxn id="4" idx="6"/>
          </p:cNvCxnSpPr>
          <p:nvPr/>
        </p:nvCxnSpPr>
        <p:spPr>
          <a:xfrm rot="5400000" flipH="1">
            <a:off x="3955637" y="2823398"/>
            <a:ext cx="193284" cy="1630906"/>
          </a:xfrm>
          <a:prstGeom prst="curvedConnector4">
            <a:avLst>
              <a:gd name="adj1" fmla="val -118272"/>
              <a:gd name="adj2" fmla="val 5290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" idx="7"/>
            <a:endCxn id="6" idx="1"/>
          </p:cNvCxnSpPr>
          <p:nvPr/>
        </p:nvCxnSpPr>
        <p:spPr>
          <a:xfrm rot="5400000" flipH="1" flipV="1">
            <a:off x="3986921" y="2432296"/>
            <a:ext cx="35819" cy="1725803"/>
          </a:xfrm>
          <a:prstGeom prst="curvedConnector3">
            <a:avLst>
              <a:gd name="adj1" fmla="val 100314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5"/>
            <a:endCxn id="6" idx="7"/>
          </p:cNvCxnSpPr>
          <p:nvPr/>
        </p:nvCxnSpPr>
        <p:spPr>
          <a:xfrm rot="5400000" flipH="1">
            <a:off x="5096835" y="3506390"/>
            <a:ext cx="458206" cy="12700"/>
          </a:xfrm>
          <a:prstGeom prst="curvedConnector5">
            <a:avLst>
              <a:gd name="adj1" fmla="val -49890"/>
              <a:gd name="adj2" fmla="val -2969661"/>
              <a:gd name="adj3" fmla="val 14989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61921" y="428804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11305" y="333369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1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3895024" y="260132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1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4239714" y="388793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77708" y="5142016"/>
            <a:ext cx="1454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(0|1)*1</a:t>
            </a:r>
          </a:p>
        </p:txBody>
      </p:sp>
    </p:spTree>
    <p:extLst>
      <p:ext uri="{BB962C8B-B14F-4D97-AF65-F5344CB8AC3E}">
        <p14:creationId xmlns:p14="http://schemas.microsoft.com/office/powerpoint/2010/main" val="39767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 of a DFA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DFA, M, is a 5-tuple: </a:t>
            </a:r>
            <a:r>
              <a:rPr lang="en-US" i="1" dirty="0"/>
              <a:t>M = (Q,Σ,δ,q</a:t>
            </a:r>
            <a:r>
              <a:rPr lang="en-US" i="1" baseline="-25000" dirty="0"/>
              <a:t>0</a:t>
            </a:r>
            <a:r>
              <a:rPr lang="en-US" i="1" dirty="0"/>
              <a:t>,F)</a:t>
            </a:r>
            <a:endParaRPr lang="en-US" dirty="0"/>
          </a:p>
          <a:p>
            <a:pPr lvl="1"/>
            <a:r>
              <a:rPr lang="en-US" dirty="0"/>
              <a:t>Q set of states</a:t>
            </a:r>
          </a:p>
          <a:p>
            <a:pPr lvl="1"/>
            <a:r>
              <a:rPr lang="en-US" dirty="0" err="1"/>
              <a:t>Σ</a:t>
            </a:r>
            <a:r>
              <a:rPr lang="en-US" dirty="0"/>
              <a:t> alphabet</a:t>
            </a:r>
          </a:p>
          <a:p>
            <a:pPr lvl="1"/>
            <a:r>
              <a:rPr lang="en-US" dirty="0" err="1"/>
              <a:t>δ</a:t>
            </a:r>
            <a:r>
              <a:rPr lang="en-US" dirty="0"/>
              <a:t> transition function (complete): </a:t>
            </a:r>
            <a:r>
              <a:rPr lang="en-US" dirty="0" err="1"/>
              <a:t>δ</a:t>
            </a:r>
            <a:r>
              <a:rPr lang="en-US" dirty="0"/>
              <a:t> : Q × </a:t>
            </a:r>
            <a:r>
              <a:rPr lang="en-US" dirty="0" err="1"/>
              <a:t>Σ</a:t>
            </a:r>
            <a:r>
              <a:rPr lang="en-US" dirty="0"/>
              <a:t> → Q </a:t>
            </a:r>
          </a:p>
          <a:p>
            <a:pPr lvl="1"/>
            <a:r>
              <a:rPr lang="en-US" dirty="0"/>
              <a:t>q</a:t>
            </a:r>
            <a:r>
              <a:rPr lang="en-US" baseline="-25000" dirty="0"/>
              <a:t>0</a:t>
            </a:r>
            <a:r>
              <a:rPr lang="en-US" dirty="0"/>
              <a:t> start state, q</a:t>
            </a:r>
            <a:r>
              <a:rPr lang="en-US" baseline="-25000" dirty="0"/>
              <a:t>0</a:t>
            </a:r>
            <a:r>
              <a:rPr lang="en-US" dirty="0"/>
              <a:t> ∈ Q </a:t>
            </a:r>
          </a:p>
          <a:p>
            <a:pPr lvl="1"/>
            <a:r>
              <a:rPr lang="en-US" dirty="0"/>
              <a:t>F set of final states, F ⊆ Q </a:t>
            </a:r>
          </a:p>
          <a:p>
            <a:r>
              <a:rPr lang="en-US" dirty="0"/>
              <a:t>A DFA </a:t>
            </a:r>
            <a:r>
              <a:rPr lang="en-US" i="1" dirty="0"/>
              <a:t>M</a:t>
            </a:r>
            <a:r>
              <a:rPr lang="en-US" dirty="0"/>
              <a:t> accepts a string </a:t>
            </a:r>
            <a:r>
              <a:rPr lang="en-US" i="1" dirty="0" err="1"/>
              <a:t>σ</a:t>
            </a:r>
            <a:r>
              <a:rPr lang="en-US" i="1" dirty="0"/>
              <a:t> ∈ </a:t>
            </a:r>
            <a:r>
              <a:rPr lang="en-US" i="1" dirty="0" err="1"/>
              <a:t>Σ</a:t>
            </a:r>
            <a:r>
              <a:rPr lang="en-US" i="1" dirty="0"/>
              <a:t>∗</a:t>
            </a:r>
            <a:r>
              <a:rPr lang="en-US" dirty="0"/>
              <a:t> if and only if it is in a final state after reading </a:t>
            </a:r>
            <a:r>
              <a:rPr lang="en-US" i="1" dirty="0" err="1"/>
              <a:t>σ</a:t>
            </a:r>
            <a:r>
              <a:rPr lang="en-US" dirty="0"/>
              <a:t>. </a:t>
            </a:r>
          </a:p>
          <a:p>
            <a:r>
              <a:rPr lang="en-US" dirty="0"/>
              <a:t>A DFA </a:t>
            </a:r>
            <a:r>
              <a:rPr lang="en-US" i="1" dirty="0"/>
              <a:t>M</a:t>
            </a:r>
            <a:r>
              <a:rPr lang="en-US" dirty="0"/>
              <a:t> recognizes language </a:t>
            </a:r>
            <a:r>
              <a:rPr lang="en-US" i="1" dirty="0"/>
              <a:t>L</a:t>
            </a:r>
            <a:r>
              <a:rPr lang="en-US" dirty="0"/>
              <a:t> if and only if it only accepts all the strings in </a:t>
            </a:r>
            <a:r>
              <a:rPr lang="en-US" i="1" dirty="0"/>
              <a:t>L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i="1" dirty="0"/>
              <a:t>L(M) = {</a:t>
            </a:r>
            <a:r>
              <a:rPr lang="en-US" i="1" dirty="0" err="1"/>
              <a:t>σ</a:t>
            </a:r>
            <a:r>
              <a:rPr lang="en-US" i="1" dirty="0"/>
              <a:t> ∈ </a:t>
            </a:r>
            <a:r>
              <a:rPr lang="en-US" i="1" dirty="0" err="1"/>
              <a:t>Σ</a:t>
            </a:r>
            <a:r>
              <a:rPr lang="en-US" i="1" baseline="30000" dirty="0"/>
              <a:t>*</a:t>
            </a:r>
            <a:r>
              <a:rPr lang="en-US" i="1" dirty="0"/>
              <a:t> | M accepts </a:t>
            </a:r>
            <a:r>
              <a:rPr lang="en-US" i="1" dirty="0" err="1"/>
              <a:t>σ</a:t>
            </a:r>
            <a:r>
              <a:rPr lang="en-US" i="1" dirty="0"/>
              <a:t>}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63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DFAs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DFA that accepts all binary strings that have no consecutive 1s.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20550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M = (</a:t>
            </a:r>
            <a:r>
              <a:rPr lang="it-IT" dirty="0" err="1"/>
              <a:t>Σ</a:t>
            </a:r>
            <a:r>
              <a:rPr lang="it-IT" dirty="0"/>
              <a:t>, </a:t>
            </a:r>
            <a:r>
              <a:rPr lang="it-IT" dirty="0" err="1"/>
              <a:t>Q</a:t>
            </a:r>
            <a:r>
              <a:rPr lang="it-IT" dirty="0"/>
              <a:t>, </a:t>
            </a:r>
            <a:r>
              <a:rPr lang="it-IT" dirty="0" err="1"/>
              <a:t>δ</a:t>
            </a:r>
            <a:r>
              <a:rPr lang="it-IT" dirty="0"/>
              <a:t>, q</a:t>
            </a:r>
            <a:r>
              <a:rPr lang="it-IT" baseline="-25000" dirty="0"/>
              <a:t>0</a:t>
            </a:r>
            <a:r>
              <a:rPr lang="it-IT" dirty="0"/>
              <a:t>, </a:t>
            </a:r>
            <a:r>
              <a:rPr lang="it-IT" dirty="0" err="1"/>
              <a:t>F</a:t>
            </a:r>
            <a:r>
              <a:rPr lang="it-IT" dirty="0"/>
              <a:t>)</a:t>
            </a:r>
          </a:p>
          <a:p>
            <a:r>
              <a:rPr lang="it-IT" dirty="0" err="1"/>
              <a:t>Σ</a:t>
            </a:r>
            <a:r>
              <a:rPr lang="it-IT" dirty="0"/>
              <a:t>={0,1}</a:t>
            </a:r>
          </a:p>
          <a:p>
            <a:r>
              <a:rPr lang="it-IT" dirty="0" err="1"/>
              <a:t>Q</a:t>
            </a:r>
            <a:r>
              <a:rPr lang="it-IT" dirty="0"/>
              <a:t> = {q</a:t>
            </a:r>
            <a:r>
              <a:rPr lang="it-IT" baseline="-25000" dirty="0"/>
              <a:t>0</a:t>
            </a:r>
            <a:r>
              <a:rPr lang="it-IT" dirty="0"/>
              <a:t>,q</a:t>
            </a:r>
            <a:r>
              <a:rPr lang="it-IT" baseline="-25000" dirty="0"/>
              <a:t>1</a:t>
            </a:r>
            <a:r>
              <a:rPr lang="it-IT" dirty="0"/>
              <a:t>,q</a:t>
            </a:r>
            <a:r>
              <a:rPr lang="it-IT" baseline="-25000" dirty="0"/>
              <a:t>2</a:t>
            </a:r>
            <a:r>
              <a:rPr lang="it-IT" dirty="0"/>
              <a:t>}</a:t>
            </a:r>
          </a:p>
          <a:p>
            <a:r>
              <a:rPr lang="it-IT" dirty="0" err="1"/>
              <a:t>F</a:t>
            </a:r>
            <a:r>
              <a:rPr lang="it-IT" dirty="0"/>
              <a:t> = {q</a:t>
            </a:r>
            <a:r>
              <a:rPr lang="it-IT" baseline="-25000" dirty="0"/>
              <a:t>0</a:t>
            </a:r>
            <a:r>
              <a:rPr lang="it-IT" dirty="0"/>
              <a:t>,q</a:t>
            </a:r>
            <a:r>
              <a:rPr lang="it-IT" baseline="-25000" dirty="0"/>
              <a:t>1</a:t>
            </a:r>
            <a:r>
              <a:rPr lang="it-IT" dirty="0"/>
              <a:t>} </a:t>
            </a:r>
          </a:p>
          <a:p>
            <a:r>
              <a:rPr lang="it-IT" dirty="0" err="1"/>
              <a:t>δ</a:t>
            </a:r>
            <a:r>
              <a:rPr lang="it-IT" dirty="0"/>
              <a:t>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DFA that accepts L = (0|1)*1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20550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M = (</a:t>
            </a:r>
            <a:r>
              <a:rPr lang="it-IT" dirty="0" err="1"/>
              <a:t>Σ</a:t>
            </a:r>
            <a:r>
              <a:rPr lang="it-IT" dirty="0"/>
              <a:t>, </a:t>
            </a:r>
            <a:r>
              <a:rPr lang="it-IT" dirty="0" err="1"/>
              <a:t>Q</a:t>
            </a:r>
            <a:r>
              <a:rPr lang="it-IT" dirty="0"/>
              <a:t>, </a:t>
            </a:r>
            <a:r>
              <a:rPr lang="it-IT" dirty="0" err="1"/>
              <a:t>δ</a:t>
            </a:r>
            <a:r>
              <a:rPr lang="it-IT" dirty="0"/>
              <a:t>, q</a:t>
            </a:r>
            <a:r>
              <a:rPr lang="it-IT" baseline="-25000" dirty="0"/>
              <a:t>0</a:t>
            </a:r>
            <a:r>
              <a:rPr lang="it-IT" dirty="0"/>
              <a:t>, </a:t>
            </a:r>
            <a:r>
              <a:rPr lang="it-IT" dirty="0" err="1"/>
              <a:t>F</a:t>
            </a:r>
            <a:r>
              <a:rPr lang="it-IT" dirty="0"/>
              <a:t>)</a:t>
            </a:r>
          </a:p>
          <a:p>
            <a:r>
              <a:rPr lang="it-IT" dirty="0" err="1"/>
              <a:t>Σ</a:t>
            </a:r>
            <a:r>
              <a:rPr lang="it-IT" dirty="0"/>
              <a:t>={0,1}</a:t>
            </a:r>
          </a:p>
          <a:p>
            <a:r>
              <a:rPr lang="it-IT" dirty="0" err="1"/>
              <a:t>Q</a:t>
            </a:r>
            <a:r>
              <a:rPr lang="it-IT" dirty="0"/>
              <a:t> = {q</a:t>
            </a:r>
            <a:r>
              <a:rPr lang="it-IT" baseline="-25000" dirty="0"/>
              <a:t>0</a:t>
            </a:r>
            <a:r>
              <a:rPr lang="it-IT" dirty="0"/>
              <a:t>,q</a:t>
            </a:r>
            <a:r>
              <a:rPr lang="it-IT" baseline="-25000" dirty="0"/>
              <a:t>1</a:t>
            </a:r>
            <a:r>
              <a:rPr lang="it-IT" dirty="0"/>
              <a:t>}</a:t>
            </a:r>
          </a:p>
          <a:p>
            <a:r>
              <a:rPr lang="it-IT" dirty="0" err="1"/>
              <a:t>F</a:t>
            </a:r>
            <a:r>
              <a:rPr lang="it-IT" dirty="0"/>
              <a:t> = {q</a:t>
            </a:r>
            <a:r>
              <a:rPr lang="it-IT" baseline="-25000" dirty="0"/>
              <a:t>1</a:t>
            </a:r>
            <a:r>
              <a:rPr lang="it-IT" dirty="0"/>
              <a:t>} </a:t>
            </a:r>
          </a:p>
          <a:p>
            <a:r>
              <a:rPr lang="it-IT" dirty="0" err="1"/>
              <a:t>δ</a:t>
            </a:r>
            <a:r>
              <a:rPr lang="it-IT" dirty="0"/>
              <a:t>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316912"/>
              </p:ext>
            </p:extLst>
          </p:nvPr>
        </p:nvGraphicFramePr>
        <p:xfrm>
          <a:off x="5371605" y="4116450"/>
          <a:ext cx="29767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sz="2000" baseline="-25000" dirty="0"/>
                        <a:t>0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84693"/>
              </p:ext>
            </p:extLst>
          </p:nvPr>
        </p:nvGraphicFramePr>
        <p:xfrm>
          <a:off x="1377339" y="4092700"/>
          <a:ext cx="297674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157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sz="2000" baseline="-25000" dirty="0"/>
                        <a:t>0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q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q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q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q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27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Motivation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Regular Expressions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Deterministic Finite Automata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Nondeterministic Finite Automata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49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Nondeterministic Finite Automata (NFA)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DFA is deterministic in that it has a single transition for each symbol and state </a:t>
            </a:r>
          </a:p>
          <a:p>
            <a:pPr marL="457200" lvl="1" indent="0">
              <a:buNone/>
            </a:pPr>
            <a:r>
              <a:rPr lang="en-US" dirty="0"/>
              <a:t>I.e., A DFA traces a single path for each input </a:t>
            </a:r>
          </a:p>
          <a:p>
            <a:r>
              <a:rPr lang="en-US" dirty="0"/>
              <a:t>An NFA is like a DFA except it may have a choice of transitions for a given state and character. </a:t>
            </a:r>
          </a:p>
          <a:p>
            <a:pPr marL="457200" lvl="1" indent="0">
              <a:buNone/>
            </a:pPr>
            <a:r>
              <a:rPr lang="en-US" dirty="0"/>
              <a:t>I.e., An NFA may trace multiple paths for an input </a:t>
            </a:r>
          </a:p>
          <a:p>
            <a:r>
              <a:rPr lang="en-US" dirty="0"/>
              <a:t>Two kinds of nondeterministic choices: </a:t>
            </a:r>
          </a:p>
          <a:p>
            <a:pPr lvl="1"/>
            <a:r>
              <a:rPr lang="en-US" b="1" dirty="0" err="1"/>
              <a:t>ε</a:t>
            </a:r>
            <a:r>
              <a:rPr lang="en-US" b="1" dirty="0"/>
              <a:t> transitions: </a:t>
            </a:r>
            <a:r>
              <a:rPr lang="en-US" dirty="0"/>
              <a:t>transition to another state without reading a character</a:t>
            </a:r>
          </a:p>
          <a:p>
            <a:pPr lvl="1"/>
            <a:r>
              <a:rPr lang="en-US" b="1" dirty="0"/>
              <a:t>multiple successor states: </a:t>
            </a:r>
            <a:r>
              <a:rPr lang="en-US" dirty="0"/>
              <a:t>multiple transitions to different states from same state and same character </a:t>
            </a:r>
          </a:p>
          <a:p>
            <a:r>
              <a:rPr lang="en-US" dirty="0"/>
              <a:t>An NFA </a:t>
            </a:r>
            <a:r>
              <a:rPr lang="en-US" i="1" dirty="0"/>
              <a:t>accepts</a:t>
            </a:r>
            <a:r>
              <a:rPr lang="en-US" dirty="0"/>
              <a:t> a string </a:t>
            </a:r>
            <a:r>
              <a:rPr lang="en-US" dirty="0" err="1"/>
              <a:t>σ</a:t>
            </a:r>
            <a:r>
              <a:rPr lang="en-US" dirty="0"/>
              <a:t> if one of the paths ends in a final state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22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an NFA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54449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NFA that accepts binary strings ending in 01 or 001 </a:t>
            </a:r>
          </a:p>
          <a:p>
            <a:pPr marL="0" indent="0">
              <a:buNone/>
            </a:pPr>
            <a:r>
              <a:rPr lang="en-US" dirty="0"/>
              <a:t>L = (0|1) ∗ 0(1|01)</a:t>
            </a:r>
          </a:p>
          <a:p>
            <a:pPr marL="0" indent="0">
              <a:buNone/>
            </a:pPr>
            <a:r>
              <a:rPr lang="it-IT" dirty="0"/>
              <a:t>M = (</a:t>
            </a:r>
            <a:r>
              <a:rPr lang="it-IT" dirty="0" err="1"/>
              <a:t>Σ</a:t>
            </a:r>
            <a:r>
              <a:rPr lang="it-IT" dirty="0"/>
              <a:t>, </a:t>
            </a:r>
            <a:r>
              <a:rPr lang="it-IT" dirty="0" err="1"/>
              <a:t>Q</a:t>
            </a:r>
            <a:r>
              <a:rPr lang="it-IT" dirty="0"/>
              <a:t>, </a:t>
            </a:r>
            <a:r>
              <a:rPr lang="it-IT" dirty="0" err="1"/>
              <a:t>δ</a:t>
            </a:r>
            <a:r>
              <a:rPr lang="it-IT" dirty="0"/>
              <a:t>, q</a:t>
            </a:r>
            <a:r>
              <a:rPr lang="it-IT" baseline="-25000" dirty="0"/>
              <a:t>0</a:t>
            </a:r>
            <a:r>
              <a:rPr lang="it-IT" dirty="0"/>
              <a:t>, </a:t>
            </a:r>
            <a:r>
              <a:rPr lang="it-IT" dirty="0" err="1"/>
              <a:t>F</a:t>
            </a:r>
            <a:r>
              <a:rPr lang="it-IT" dirty="0"/>
              <a:t>)</a:t>
            </a:r>
          </a:p>
          <a:p>
            <a:r>
              <a:rPr lang="en-US" dirty="0" err="1"/>
              <a:t>Σ</a:t>
            </a:r>
            <a:r>
              <a:rPr lang="en-US" dirty="0"/>
              <a:t>={0,1}</a:t>
            </a:r>
          </a:p>
          <a:p>
            <a:r>
              <a:rPr lang="en-US" dirty="0"/>
              <a:t>Q = {q</a:t>
            </a:r>
            <a:r>
              <a:rPr lang="en-US" baseline="-25000" dirty="0"/>
              <a:t>0</a:t>
            </a:r>
            <a:r>
              <a:rPr lang="en-US" dirty="0"/>
              <a:t>,q</a:t>
            </a:r>
            <a:r>
              <a:rPr lang="en-US" baseline="-25000" dirty="0"/>
              <a:t>1</a:t>
            </a:r>
            <a:r>
              <a:rPr lang="en-US" dirty="0"/>
              <a:t>,q</a:t>
            </a:r>
            <a:r>
              <a:rPr lang="en-US" baseline="-25000" dirty="0"/>
              <a:t>2</a:t>
            </a:r>
            <a:r>
              <a:rPr lang="en-US" dirty="0"/>
              <a:t>,q</a:t>
            </a:r>
            <a:r>
              <a:rPr lang="en-US" baseline="-25000" dirty="0"/>
              <a:t>3</a:t>
            </a:r>
            <a:r>
              <a:rPr lang="en-US" dirty="0"/>
              <a:t>}</a:t>
            </a:r>
          </a:p>
          <a:p>
            <a:r>
              <a:rPr lang="en-US" dirty="0"/>
              <a:t>F = {q</a:t>
            </a:r>
            <a:r>
              <a:rPr lang="en-US" baseline="-25000" dirty="0"/>
              <a:t>3</a:t>
            </a:r>
            <a:r>
              <a:rPr lang="en-US" dirty="0"/>
              <a:t>} </a:t>
            </a:r>
          </a:p>
          <a:p>
            <a:r>
              <a:rPr lang="en-US" dirty="0" err="1"/>
              <a:t>δ</a:t>
            </a:r>
            <a:r>
              <a:rPr lang="en-US" dirty="0"/>
              <a:t>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298447"/>
              </p:ext>
            </p:extLst>
          </p:nvPr>
        </p:nvGraphicFramePr>
        <p:xfrm>
          <a:off x="1250869" y="4025044"/>
          <a:ext cx="297674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157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sz="2000" baseline="-25000" dirty="0"/>
                        <a:t>0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q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q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val 5"/>
          <p:cNvSpPr>
            <a:spLocks noChangeAspect="1"/>
          </p:cNvSpPr>
          <p:nvPr/>
        </p:nvSpPr>
        <p:spPr>
          <a:xfrm>
            <a:off x="5524591" y="2889705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7153308" y="4325165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7153308" y="2899026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1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Curved Connector 10"/>
          <p:cNvCxnSpPr>
            <a:stCxn id="6" idx="1"/>
            <a:endCxn id="6" idx="7"/>
          </p:cNvCxnSpPr>
          <p:nvPr/>
        </p:nvCxnSpPr>
        <p:spPr>
          <a:xfrm rot="5400000" flipH="1" flipV="1">
            <a:off x="5848591" y="2755499"/>
            <a:ext cx="12700" cy="458206"/>
          </a:xfrm>
          <a:prstGeom prst="curvedConnector3">
            <a:avLst>
              <a:gd name="adj1" fmla="val 404332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6"/>
            <a:endCxn id="8" idx="2"/>
          </p:cNvCxnSpPr>
          <p:nvPr/>
        </p:nvCxnSpPr>
        <p:spPr>
          <a:xfrm>
            <a:off x="6172591" y="3213705"/>
            <a:ext cx="980717" cy="9321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7" idx="2"/>
            <a:endCxn id="144" idx="6"/>
          </p:cNvCxnSpPr>
          <p:nvPr/>
        </p:nvCxnSpPr>
        <p:spPr>
          <a:xfrm rot="10800000" flipV="1">
            <a:off x="6178942" y="4649165"/>
            <a:ext cx="974367" cy="635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8" idx="4"/>
            <a:endCxn id="7" idx="0"/>
          </p:cNvCxnSpPr>
          <p:nvPr/>
        </p:nvCxnSpPr>
        <p:spPr>
          <a:xfrm rot="5400000">
            <a:off x="7088239" y="3936095"/>
            <a:ext cx="778139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8" idx="3"/>
            <a:endCxn id="7" idx="1"/>
          </p:cNvCxnSpPr>
          <p:nvPr/>
        </p:nvCxnSpPr>
        <p:spPr>
          <a:xfrm rot="5400000">
            <a:off x="6764239" y="3936095"/>
            <a:ext cx="967933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25838" y="2084149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0,1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7547071" y="372211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75566" y="2822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37531" y="42703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38672" y="3700179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ε</a:t>
            </a:r>
            <a:endParaRPr lang="en-US" sz="2000" dirty="0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5637713" y="4445625"/>
            <a:ext cx="432000" cy="432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20" name="Straight Arrow Connector 119"/>
          <p:cNvCxnSpPr>
            <a:endCxn id="6" idx="2"/>
          </p:cNvCxnSpPr>
          <p:nvPr/>
        </p:nvCxnSpPr>
        <p:spPr>
          <a:xfrm>
            <a:off x="5164346" y="3184847"/>
            <a:ext cx="360245" cy="288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/>
          <p:cNvSpPr>
            <a:spLocks noChangeAspect="1"/>
          </p:cNvSpPr>
          <p:nvPr/>
        </p:nvSpPr>
        <p:spPr>
          <a:xfrm>
            <a:off x="5530941" y="4331515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84118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 of an NFA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NFA is a 5-tuple </a:t>
            </a:r>
            <a:r>
              <a:rPr lang="en-US" i="1" dirty="0"/>
              <a:t>M = (Q,Σ,δ,q</a:t>
            </a:r>
            <a:r>
              <a:rPr lang="en-US" i="1" baseline="-25000" dirty="0"/>
              <a:t>0</a:t>
            </a:r>
            <a:r>
              <a:rPr lang="en-US" i="1" dirty="0"/>
              <a:t>,F)</a:t>
            </a:r>
          </a:p>
          <a:p>
            <a:pPr lvl="1"/>
            <a:r>
              <a:rPr lang="en-US" dirty="0"/>
              <a:t>Q set of states</a:t>
            </a:r>
          </a:p>
          <a:p>
            <a:pPr lvl="1"/>
            <a:r>
              <a:rPr lang="en-US" dirty="0" err="1"/>
              <a:t>Σ</a:t>
            </a:r>
            <a:r>
              <a:rPr lang="en-US" dirty="0"/>
              <a:t> alphabet</a:t>
            </a:r>
          </a:p>
          <a:p>
            <a:pPr lvl="1"/>
            <a:r>
              <a:rPr lang="en-US" dirty="0" err="1"/>
              <a:t>δ</a:t>
            </a:r>
            <a:r>
              <a:rPr lang="en-US" dirty="0"/>
              <a:t> transition function: </a:t>
            </a:r>
            <a:r>
              <a:rPr lang="en-US" dirty="0" err="1"/>
              <a:t>δ</a:t>
            </a:r>
            <a:r>
              <a:rPr lang="en-US" dirty="0"/>
              <a:t> : Q × (</a:t>
            </a:r>
            <a:r>
              <a:rPr lang="en-US" dirty="0" err="1"/>
              <a:t>Σ</a:t>
            </a:r>
            <a:r>
              <a:rPr lang="en-US" dirty="0"/>
              <a:t> ∪ {</a:t>
            </a:r>
            <a:r>
              <a:rPr lang="en-US" dirty="0" err="1"/>
              <a:t>ε</a:t>
            </a:r>
            <a:r>
              <a:rPr lang="en-US" dirty="0"/>
              <a:t>}) → 2</a:t>
            </a:r>
            <a:r>
              <a:rPr lang="en-US" baseline="30000" dirty="0"/>
              <a:t>Q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q</a:t>
            </a:r>
            <a:r>
              <a:rPr lang="en-US" baseline="-25000" dirty="0"/>
              <a:t>0</a:t>
            </a:r>
            <a:r>
              <a:rPr lang="en-US" dirty="0"/>
              <a:t> start state, q</a:t>
            </a:r>
            <a:r>
              <a:rPr lang="en-US" baseline="-25000" dirty="0"/>
              <a:t>0</a:t>
            </a:r>
            <a:r>
              <a:rPr lang="en-US" dirty="0"/>
              <a:t> ∈ Q </a:t>
            </a:r>
          </a:p>
          <a:p>
            <a:pPr lvl="1"/>
            <a:r>
              <a:rPr lang="en-US" dirty="0"/>
              <a:t>F set of final states, F ⊆ Q </a:t>
            </a:r>
          </a:p>
          <a:p>
            <a:r>
              <a:rPr lang="en-US" dirty="0"/>
              <a:t>Every input </a:t>
            </a:r>
            <a:r>
              <a:rPr lang="en-US" dirty="0" err="1"/>
              <a:t>σ</a:t>
            </a:r>
            <a:r>
              <a:rPr lang="en-US" dirty="0"/>
              <a:t> induces a set of paths traced by </a:t>
            </a:r>
            <a:r>
              <a:rPr lang="en-US" dirty="0" err="1"/>
              <a:t>δ</a:t>
            </a:r>
            <a:r>
              <a:rPr lang="en-US" dirty="0"/>
              <a:t> as </a:t>
            </a:r>
            <a:r>
              <a:rPr lang="en-US" dirty="0" err="1"/>
              <a:t>σ</a:t>
            </a:r>
            <a:r>
              <a:rPr lang="en-US" dirty="0"/>
              <a:t> is read </a:t>
            </a:r>
          </a:p>
          <a:p>
            <a:r>
              <a:rPr lang="en-US" dirty="0"/>
              <a:t>NFA M accepts a </a:t>
            </a:r>
            <a:r>
              <a:rPr lang="en-US" dirty="0" err="1"/>
              <a:t>σ</a:t>
            </a:r>
            <a:r>
              <a:rPr lang="en-US" dirty="0"/>
              <a:t> if and only if one of the paths ends in a final state</a:t>
            </a:r>
          </a:p>
          <a:p>
            <a:r>
              <a:rPr lang="en-US" dirty="0"/>
              <a:t>NFA M </a:t>
            </a:r>
            <a:r>
              <a:rPr lang="en-US" i="1" dirty="0"/>
              <a:t>recognizes </a:t>
            </a:r>
            <a:r>
              <a:rPr lang="en-US" dirty="0"/>
              <a:t>L(M) = {</a:t>
            </a:r>
            <a:r>
              <a:rPr lang="en-US" dirty="0" err="1"/>
              <a:t>σ</a:t>
            </a:r>
            <a:r>
              <a:rPr lang="en-US" dirty="0"/>
              <a:t> ∈ </a:t>
            </a:r>
            <a:r>
              <a:rPr lang="en-US" dirty="0" err="1"/>
              <a:t>Σ</a:t>
            </a:r>
            <a:r>
              <a:rPr lang="en-US" baseline="30000" dirty="0"/>
              <a:t>∗</a:t>
            </a:r>
            <a:r>
              <a:rPr lang="en-US" dirty="0"/>
              <a:t>|M accepts </a:t>
            </a:r>
            <a:r>
              <a:rPr lang="en-US" dirty="0" err="1"/>
              <a:t>σ</a:t>
            </a:r>
            <a:r>
              <a:rPr lang="en-US" dirty="0"/>
              <a:t>}</a:t>
            </a:r>
          </a:p>
          <a:p>
            <a:r>
              <a:rPr lang="en-US" dirty="0"/>
              <a:t>Question: Are NFAs more powerful than DFAs?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57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NFA that accepts L = (0|1)*1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309002"/>
              </p:ext>
            </p:extLst>
          </p:nvPr>
        </p:nvGraphicFramePr>
        <p:xfrm>
          <a:off x="1322119" y="4650840"/>
          <a:ext cx="29767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sz="2000" baseline="-25000" dirty="0"/>
                        <a:t>0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val 8"/>
          <p:cNvSpPr>
            <a:spLocks noChangeAspect="1"/>
          </p:cNvSpPr>
          <p:nvPr/>
        </p:nvSpPr>
        <p:spPr>
          <a:xfrm>
            <a:off x="5569531" y="3089302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6874767" y="3077233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1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284523" y="3413302"/>
            <a:ext cx="2850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>
            <a:spLocks noChangeAspect="1"/>
          </p:cNvSpPr>
          <p:nvPr/>
        </p:nvSpPr>
        <p:spPr>
          <a:xfrm>
            <a:off x="6982766" y="3190332"/>
            <a:ext cx="432000" cy="432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Curved Connector 13"/>
          <p:cNvCxnSpPr>
            <a:stCxn id="9" idx="3"/>
            <a:endCxn id="9" idx="5"/>
          </p:cNvCxnSpPr>
          <p:nvPr/>
        </p:nvCxnSpPr>
        <p:spPr>
          <a:xfrm rot="16200000" flipH="1">
            <a:off x="5893531" y="3413302"/>
            <a:ext cx="12700" cy="458206"/>
          </a:xfrm>
          <a:prstGeom prst="curvedConnector3">
            <a:avLst>
              <a:gd name="adj1" fmla="val 376280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9" idx="6"/>
            <a:endCxn id="10" idx="2"/>
          </p:cNvCxnSpPr>
          <p:nvPr/>
        </p:nvCxnSpPr>
        <p:spPr>
          <a:xfrm flipV="1">
            <a:off x="6217531" y="3401233"/>
            <a:ext cx="657236" cy="12069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09058" y="4133192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0,1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40141" y="300715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1</a:t>
            </a:r>
            <a:endParaRPr lang="en-US" sz="2000" dirty="0"/>
          </a:p>
        </p:txBody>
      </p:sp>
      <p:sp>
        <p:nvSpPr>
          <p:cNvPr id="29" name="Content Placeholder 28"/>
          <p:cNvSpPr>
            <a:spLocks noGrp="1"/>
          </p:cNvSpPr>
          <p:nvPr>
            <p:ph sz="half" idx="2"/>
          </p:nvPr>
        </p:nvSpPr>
        <p:spPr>
          <a:xfrm>
            <a:off x="629842" y="2505074"/>
            <a:ext cx="3868340" cy="498825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M = (</a:t>
            </a:r>
            <a:r>
              <a:rPr lang="it-IT" dirty="0" err="1"/>
              <a:t>Σ</a:t>
            </a:r>
            <a:r>
              <a:rPr lang="it-IT" dirty="0"/>
              <a:t>, </a:t>
            </a:r>
            <a:r>
              <a:rPr lang="it-IT" dirty="0" err="1"/>
              <a:t>Q</a:t>
            </a:r>
            <a:r>
              <a:rPr lang="it-IT" dirty="0"/>
              <a:t>, </a:t>
            </a:r>
            <a:r>
              <a:rPr lang="it-IT" dirty="0" err="1"/>
              <a:t>δ</a:t>
            </a:r>
            <a:r>
              <a:rPr lang="it-IT" dirty="0"/>
              <a:t>, q</a:t>
            </a:r>
            <a:r>
              <a:rPr lang="it-IT" baseline="-25000" dirty="0"/>
              <a:t>0</a:t>
            </a:r>
            <a:r>
              <a:rPr lang="it-IT" dirty="0"/>
              <a:t>, </a:t>
            </a:r>
            <a:r>
              <a:rPr lang="it-IT" dirty="0" err="1"/>
              <a:t>F</a:t>
            </a:r>
            <a:r>
              <a:rPr lang="it-IT" dirty="0"/>
              <a:t>)</a:t>
            </a:r>
          </a:p>
          <a:p>
            <a:r>
              <a:rPr lang="it-IT" dirty="0" err="1"/>
              <a:t>Σ</a:t>
            </a:r>
            <a:r>
              <a:rPr lang="it-IT" dirty="0"/>
              <a:t>={0,1}</a:t>
            </a:r>
          </a:p>
          <a:p>
            <a:r>
              <a:rPr lang="it-IT" dirty="0" err="1"/>
              <a:t>Q</a:t>
            </a:r>
            <a:r>
              <a:rPr lang="it-IT" dirty="0"/>
              <a:t> = {q</a:t>
            </a:r>
            <a:r>
              <a:rPr lang="it-IT" baseline="-25000" dirty="0"/>
              <a:t>0</a:t>
            </a:r>
            <a:r>
              <a:rPr lang="it-IT" dirty="0"/>
              <a:t>,q</a:t>
            </a:r>
            <a:r>
              <a:rPr lang="it-IT" baseline="-25000" dirty="0"/>
              <a:t>1</a:t>
            </a:r>
            <a:r>
              <a:rPr lang="it-IT" dirty="0"/>
              <a:t>}</a:t>
            </a:r>
          </a:p>
          <a:p>
            <a:r>
              <a:rPr lang="it-IT" dirty="0" err="1"/>
              <a:t>F</a:t>
            </a:r>
            <a:r>
              <a:rPr lang="it-IT" dirty="0"/>
              <a:t> = {q</a:t>
            </a:r>
            <a:r>
              <a:rPr lang="it-IT" baseline="-25000" dirty="0"/>
              <a:t>1</a:t>
            </a:r>
            <a:r>
              <a:rPr lang="it-IT" dirty="0"/>
              <a:t>} </a:t>
            </a:r>
          </a:p>
          <a:p>
            <a:r>
              <a:rPr lang="it-IT" dirty="0" err="1"/>
              <a:t>δ</a:t>
            </a:r>
            <a:r>
              <a:rPr lang="it-IT" dirty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42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9841" y="968642"/>
            <a:ext cx="5794709" cy="823912"/>
          </a:xfrm>
        </p:spPr>
        <p:txBody>
          <a:bodyPr>
            <a:normAutofit/>
          </a:bodyPr>
          <a:lstStyle/>
          <a:p>
            <a:r>
              <a:rPr lang="en-US" dirty="0"/>
              <a:t>NFA that accepts L = (0|1)*(010|101)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9842" y="1792554"/>
            <a:ext cx="3868340" cy="20550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M = (</a:t>
            </a:r>
            <a:r>
              <a:rPr lang="it-IT" dirty="0" err="1"/>
              <a:t>Σ</a:t>
            </a:r>
            <a:r>
              <a:rPr lang="it-IT" dirty="0"/>
              <a:t>, </a:t>
            </a:r>
            <a:r>
              <a:rPr lang="it-IT" dirty="0" err="1"/>
              <a:t>Q</a:t>
            </a:r>
            <a:r>
              <a:rPr lang="it-IT" dirty="0"/>
              <a:t>, </a:t>
            </a:r>
            <a:r>
              <a:rPr lang="it-IT" dirty="0" err="1"/>
              <a:t>δ</a:t>
            </a:r>
            <a:r>
              <a:rPr lang="it-IT" dirty="0"/>
              <a:t>, q</a:t>
            </a:r>
            <a:r>
              <a:rPr lang="it-IT" baseline="-25000" dirty="0"/>
              <a:t>0</a:t>
            </a:r>
            <a:r>
              <a:rPr lang="it-IT" dirty="0"/>
              <a:t>, </a:t>
            </a:r>
            <a:r>
              <a:rPr lang="it-IT" dirty="0" err="1"/>
              <a:t>F</a:t>
            </a:r>
            <a:r>
              <a:rPr lang="it-IT" dirty="0"/>
              <a:t>)</a:t>
            </a:r>
          </a:p>
          <a:p>
            <a:r>
              <a:rPr lang="it-IT" dirty="0" err="1"/>
              <a:t>Σ</a:t>
            </a:r>
            <a:r>
              <a:rPr lang="it-IT" dirty="0"/>
              <a:t>={0,1}</a:t>
            </a:r>
          </a:p>
          <a:p>
            <a:r>
              <a:rPr lang="it-IT" dirty="0" err="1"/>
              <a:t>Q</a:t>
            </a:r>
            <a:r>
              <a:rPr lang="it-IT" dirty="0"/>
              <a:t> = {q</a:t>
            </a:r>
            <a:r>
              <a:rPr lang="it-IT" baseline="-25000" dirty="0"/>
              <a:t>0</a:t>
            </a:r>
            <a:r>
              <a:rPr lang="it-IT" dirty="0"/>
              <a:t>,q</a:t>
            </a:r>
            <a:r>
              <a:rPr lang="it-IT" baseline="-25000" dirty="0"/>
              <a:t>1</a:t>
            </a:r>
            <a:r>
              <a:rPr lang="it-IT" dirty="0"/>
              <a:t>,q</a:t>
            </a:r>
            <a:r>
              <a:rPr lang="it-IT" baseline="-25000" dirty="0"/>
              <a:t>2</a:t>
            </a:r>
            <a:r>
              <a:rPr lang="it-IT" dirty="0"/>
              <a:t>}</a:t>
            </a:r>
          </a:p>
          <a:p>
            <a:r>
              <a:rPr lang="it-IT" dirty="0" err="1"/>
              <a:t>F</a:t>
            </a:r>
            <a:r>
              <a:rPr lang="it-IT" dirty="0"/>
              <a:t> = {q</a:t>
            </a:r>
            <a:r>
              <a:rPr lang="it-IT" baseline="-25000" dirty="0"/>
              <a:t>0</a:t>
            </a:r>
            <a:r>
              <a:rPr lang="it-IT" dirty="0"/>
              <a:t>,q</a:t>
            </a:r>
            <a:r>
              <a:rPr lang="it-IT" baseline="-25000" dirty="0"/>
              <a:t>1</a:t>
            </a:r>
            <a:r>
              <a:rPr lang="it-IT" dirty="0"/>
              <a:t>} </a:t>
            </a:r>
          </a:p>
          <a:p>
            <a:r>
              <a:rPr lang="it-IT" dirty="0" err="1"/>
              <a:t>δ</a:t>
            </a:r>
            <a:r>
              <a:rPr lang="it-IT" dirty="0"/>
              <a:t>: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821778"/>
              </p:ext>
            </p:extLst>
          </p:nvPr>
        </p:nvGraphicFramePr>
        <p:xfrm>
          <a:off x="1377339" y="3380179"/>
          <a:ext cx="297674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157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sz="2000" baseline="-25000" dirty="0"/>
                        <a:t>0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q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q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q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q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q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q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q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q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Oval 8"/>
          <p:cNvSpPr>
            <a:spLocks noChangeAspect="1"/>
          </p:cNvSpPr>
          <p:nvPr/>
        </p:nvSpPr>
        <p:spPr>
          <a:xfrm>
            <a:off x="4583880" y="2495538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7836670" y="2483469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5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298872" y="2819538"/>
            <a:ext cx="2850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>
            <a:spLocks noChangeAspect="1"/>
          </p:cNvSpPr>
          <p:nvPr/>
        </p:nvSpPr>
        <p:spPr>
          <a:xfrm>
            <a:off x="7944669" y="2596568"/>
            <a:ext cx="432000" cy="432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Curved Connector 13"/>
          <p:cNvCxnSpPr>
            <a:stCxn id="9" idx="3"/>
            <a:endCxn id="9" idx="5"/>
          </p:cNvCxnSpPr>
          <p:nvPr/>
        </p:nvCxnSpPr>
        <p:spPr>
          <a:xfrm rot="16200000" flipH="1">
            <a:off x="4907880" y="2819538"/>
            <a:ext cx="12700" cy="458206"/>
          </a:xfrm>
          <a:prstGeom prst="curvedConnector3">
            <a:avLst>
              <a:gd name="adj1" fmla="val 376280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9" idx="7"/>
            <a:endCxn id="23" idx="2"/>
          </p:cNvCxnSpPr>
          <p:nvPr/>
        </p:nvCxnSpPr>
        <p:spPr>
          <a:xfrm rot="5400000" flipH="1" flipV="1">
            <a:off x="5167620" y="2151896"/>
            <a:ext cx="407902" cy="46917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97600" y="3458490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0,1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38106" y="177399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1</a:t>
            </a:r>
            <a:endParaRPr lang="en-US" sz="2000" dirty="0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6814390" y="3134072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4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5733866" y="3144541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3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6782339" y="1835469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2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5606160" y="1858533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1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Curved Connector 24"/>
          <p:cNvCxnSpPr>
            <a:stCxn id="21" idx="6"/>
            <a:endCxn id="19" idx="2"/>
          </p:cNvCxnSpPr>
          <p:nvPr/>
        </p:nvCxnSpPr>
        <p:spPr>
          <a:xfrm flipV="1">
            <a:off x="6381866" y="3458072"/>
            <a:ext cx="432524" cy="10469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3" idx="6"/>
            <a:endCxn id="22" idx="2"/>
          </p:cNvCxnSpPr>
          <p:nvPr/>
        </p:nvCxnSpPr>
        <p:spPr>
          <a:xfrm flipV="1">
            <a:off x="6254160" y="2159469"/>
            <a:ext cx="528179" cy="23064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9" idx="5"/>
            <a:endCxn id="21" idx="2"/>
          </p:cNvCxnSpPr>
          <p:nvPr/>
        </p:nvCxnSpPr>
        <p:spPr>
          <a:xfrm rot="16200000" flipH="1">
            <a:off x="5225474" y="2960149"/>
            <a:ext cx="419900" cy="596883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9" idx="6"/>
            <a:endCxn id="10" idx="3"/>
          </p:cNvCxnSpPr>
          <p:nvPr/>
        </p:nvCxnSpPr>
        <p:spPr>
          <a:xfrm flipV="1">
            <a:off x="7462390" y="3036572"/>
            <a:ext cx="469177" cy="421500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22" idx="6"/>
            <a:endCxn id="10" idx="1"/>
          </p:cNvCxnSpPr>
          <p:nvPr/>
        </p:nvCxnSpPr>
        <p:spPr>
          <a:xfrm>
            <a:off x="7430339" y="2159469"/>
            <a:ext cx="501228" cy="41889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490506" y="192639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16681" y="188879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0</a:t>
            </a:r>
            <a:endParaRPr lang="en-US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4990258" y="202931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12655" y="33129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1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5201134" y="330499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1</a:t>
            </a:r>
            <a:endParaRPr 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6474671" y="344248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23275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these all the same?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discussed a variety of specifications: RLs, RE, DFAs, NFAs</a:t>
            </a:r>
          </a:p>
          <a:p>
            <a:pPr lvl="1"/>
            <a:r>
              <a:rPr lang="en-US" dirty="0"/>
              <a:t>RLs: a class of languages</a:t>
            </a:r>
          </a:p>
          <a:p>
            <a:pPr lvl="1"/>
            <a:r>
              <a:rPr lang="en-US" dirty="0"/>
              <a:t>RE a way to specify RLs</a:t>
            </a:r>
          </a:p>
          <a:p>
            <a:pPr lvl="1"/>
            <a:r>
              <a:rPr lang="en-US" dirty="0"/>
              <a:t>DFAs: a way to implement scanners for RLs </a:t>
            </a:r>
          </a:p>
          <a:p>
            <a:pPr lvl="1"/>
            <a:r>
              <a:rPr lang="en-US" dirty="0"/>
              <a:t>NFAs: a simpler way to implement scanners for RLs </a:t>
            </a:r>
          </a:p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Are these all of equal power? </a:t>
            </a:r>
          </a:p>
          <a:p>
            <a:pPr lvl="1"/>
            <a:r>
              <a:rPr lang="en-US" dirty="0"/>
              <a:t>Are NFAs same as DFAs?</a:t>
            </a:r>
          </a:p>
          <a:p>
            <a:pPr lvl="1"/>
            <a:r>
              <a:rPr lang="en-US" dirty="0"/>
              <a:t>Do REs specify only regular languages?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22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Languages Equivalence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Theorem: The following statements are equivalent: 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L is a regular language.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L is the language described by a regular expression.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L is recognized by an NFA.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L is recognized by a DFA. </a:t>
            </a:r>
          </a:p>
          <a:p>
            <a:r>
              <a:rPr lang="en-US" dirty="0"/>
              <a:t>We will prove: (</a:t>
            </a:r>
            <a:r>
              <a:rPr lang="en-US" dirty="0" err="1"/>
              <a:t>i</a:t>
            </a:r>
            <a:r>
              <a:rPr lang="en-US" dirty="0"/>
              <a:t>) ≡ (ii) ≡ (iii) ≡ (iv)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03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Languages are equivalent to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158259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Every regular language can be specified by a regular expression.</a:t>
            </a:r>
          </a:p>
          <a:p>
            <a:r>
              <a:rPr lang="en-US" dirty="0"/>
              <a:t>Every regular expression specifies a regular language.</a:t>
            </a:r>
          </a:p>
          <a:p>
            <a:r>
              <a:rPr lang="en-US" dirty="0"/>
              <a:t>Idea: There is a one-to-one correspondence btw </a:t>
            </a:r>
            <a:r>
              <a:rPr lang="en-US" dirty="0" err="1"/>
              <a:t>def</a:t>
            </a:r>
            <a:r>
              <a:rPr lang="en-US" dirty="0"/>
              <a:t> of RL and RE</a:t>
            </a:r>
          </a:p>
          <a:p>
            <a:r>
              <a:rPr lang="en-US" dirty="0"/>
              <a:t>Apart from notation, the recursive definitions are identical.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633552"/>
              </p:ext>
            </p:extLst>
          </p:nvPr>
        </p:nvGraphicFramePr>
        <p:xfrm>
          <a:off x="593031" y="3301345"/>
          <a:ext cx="78867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Operation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Regular</a:t>
                      </a:r>
                      <a:r>
                        <a:rPr lang="en-US" sz="2400" baseline="0" dirty="0">
                          <a:effectLst/>
                        </a:rPr>
                        <a:t> Language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Regular</a:t>
                      </a:r>
                      <a:r>
                        <a:rPr lang="en-US" sz="2400" baseline="0" dirty="0">
                          <a:effectLst/>
                        </a:rPr>
                        <a:t> Expression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098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Empty 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2400" dirty="0">
                          <a:effectLst/>
                        </a:rPr>
                        <a:t>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effectLst/>
                        </a:rPr>
                        <a:t>∅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098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Empty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2400" dirty="0">
                          <a:effectLst/>
                        </a:rPr>
                        <a:t>{ε}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dirty="0" err="1">
                          <a:effectLst/>
                        </a:rPr>
                        <a:t>ε</a:t>
                      </a:r>
                      <a:r>
                        <a:rPr lang="de-DE" sz="2400" dirty="0">
                          <a:effectLst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0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2400" dirty="0">
                          <a:effectLst/>
                        </a:rPr>
                        <a:t>{a},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l-GR" sz="2400" dirty="0">
                          <a:effectLst/>
                        </a:rPr>
                        <a:t>a ∈ 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dirty="0" err="1">
                          <a:effectLst/>
                        </a:rPr>
                        <a:t>a</a:t>
                      </a:r>
                      <a:endParaRPr lang="de-DE" sz="2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0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Disjunction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2400" dirty="0">
                          <a:effectLst/>
                        </a:rPr>
                        <a:t>L</a:t>
                      </a:r>
                      <a:r>
                        <a:rPr lang="el-GR" sz="2400" baseline="-25000" dirty="0">
                          <a:effectLst/>
                        </a:rPr>
                        <a:t>1 </a:t>
                      </a:r>
                      <a:r>
                        <a:rPr lang="el-GR" sz="2400" dirty="0">
                          <a:effectLst/>
                        </a:rPr>
                        <a:t>∪ L</a:t>
                      </a:r>
                      <a:r>
                        <a:rPr lang="el-GR" sz="2400" baseline="-25000" dirty="0">
                          <a:effectLst/>
                        </a:rPr>
                        <a:t>2</a:t>
                      </a:r>
                      <a:r>
                        <a:rPr lang="el-GR" sz="2400" dirty="0">
                          <a:effectLst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effectLst/>
                        </a:rPr>
                        <a:t>R</a:t>
                      </a:r>
                      <a:r>
                        <a:rPr lang="de-DE" sz="2400" baseline="-25000" dirty="0">
                          <a:effectLst/>
                        </a:rPr>
                        <a:t>1</a:t>
                      </a:r>
                      <a:r>
                        <a:rPr lang="de-DE" sz="2400" dirty="0">
                          <a:effectLst/>
                        </a:rPr>
                        <a:t>|R</a:t>
                      </a:r>
                      <a:r>
                        <a:rPr lang="de-DE" sz="2400" baseline="-25000" dirty="0">
                          <a:effectLst/>
                        </a:rPr>
                        <a:t>2</a:t>
                      </a:r>
                      <a:r>
                        <a:rPr lang="de-DE" sz="2400" dirty="0">
                          <a:effectLst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0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Concatenation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>
                          <a:effectLst/>
                        </a:rPr>
                        <a:t>L</a:t>
                      </a:r>
                      <a:r>
                        <a:rPr lang="el-GR" sz="2400" baseline="-25000" dirty="0">
                          <a:effectLst/>
                        </a:rPr>
                        <a:t>1</a:t>
                      </a:r>
                      <a:r>
                        <a:rPr lang="el-GR" sz="2400" dirty="0">
                          <a:effectLst/>
                        </a:rPr>
                        <a:t>L</a:t>
                      </a:r>
                      <a:r>
                        <a:rPr lang="el-GR" sz="2400" baseline="-250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>
                          <a:effectLst/>
                        </a:rPr>
                        <a:t>R</a:t>
                      </a:r>
                      <a:r>
                        <a:rPr lang="de-DE" sz="2400" u="none" baseline="-25000" dirty="0">
                          <a:effectLst/>
                        </a:rPr>
                        <a:t>1</a:t>
                      </a:r>
                      <a:r>
                        <a:rPr lang="de-DE" sz="2400" dirty="0">
                          <a:effectLst/>
                        </a:rPr>
                        <a:t>R</a:t>
                      </a:r>
                      <a:r>
                        <a:rPr lang="de-DE" sz="2400" baseline="-250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0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Kleene-closure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>
                          <a:effectLst/>
                        </a:rPr>
                        <a:t>L</a:t>
                      </a:r>
                      <a:r>
                        <a:rPr lang="el-GR" sz="2400" baseline="30000" dirty="0">
                          <a:effectLst/>
                        </a:rPr>
                        <a:t>∗</a:t>
                      </a:r>
                      <a:r>
                        <a:rPr lang="el-GR" sz="2400" dirty="0">
                          <a:effectLst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effectLst/>
                        </a:rPr>
                        <a:t>R*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81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Programming Language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Step 1: We must break the input (e.g., a text file) into a stream of "words" which represent the tokens of the language.</a:t>
            </a:r>
          </a:p>
          <a:p>
            <a:r>
              <a:rPr lang="en-CA" dirty="0"/>
              <a:t>We need some technique to specify these tokens.</a:t>
            </a:r>
          </a:p>
          <a:p>
            <a:r>
              <a:rPr lang="en-CA" dirty="0"/>
              <a:t>We started to examine Regular Languages because, for most (all?) programming languages, the set of tokens can be defined by a Regular Language.</a:t>
            </a:r>
          </a:p>
        </p:txBody>
      </p:sp>
    </p:spTree>
    <p:extLst>
      <p:ext uri="{BB962C8B-B14F-4D97-AF65-F5344CB8AC3E}">
        <p14:creationId xmlns:p14="http://schemas.microsoft.com/office/powerpoint/2010/main" val="184953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39378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We use a recursive Definition ...</a:t>
            </a:r>
          </a:p>
          <a:p>
            <a:r>
              <a:rPr lang="en-US" dirty="0"/>
              <a:t>Base Cases:</a:t>
            </a:r>
          </a:p>
          <a:p>
            <a:pPr lvl="1"/>
            <a:r>
              <a:rPr lang="en-US" dirty="0"/>
              <a:t>∅          		</a:t>
            </a:r>
            <a:r>
              <a:rPr lang="en-US" sz="2000" dirty="0"/>
              <a:t>(Empty language)</a:t>
            </a:r>
          </a:p>
          <a:p>
            <a:pPr lvl="1"/>
            <a:r>
              <a:rPr lang="en-US" dirty="0"/>
              <a:t>{ε}                  	</a:t>
            </a:r>
            <a:r>
              <a:rPr lang="en-US" sz="2000" dirty="0"/>
              <a:t>(Language consisting of the empty string)</a:t>
            </a:r>
          </a:p>
          <a:p>
            <a:pPr lvl="1"/>
            <a:r>
              <a:rPr lang="en-US" dirty="0"/>
              <a:t>{a}, a ∈ Σ     	</a:t>
            </a:r>
            <a:r>
              <a:rPr lang="en-US" sz="2000" dirty="0"/>
              <a:t>(Language consisting of one symbol)</a:t>
            </a:r>
          </a:p>
          <a:p>
            <a:endParaRPr lang="en-US" dirty="0"/>
          </a:p>
          <a:p>
            <a:r>
              <a:rPr lang="en-US" dirty="0"/>
              <a:t>Inductive Step: If L</a:t>
            </a:r>
            <a:r>
              <a:rPr lang="en-US" baseline="-25000" dirty="0"/>
              <a:t>1</a:t>
            </a:r>
            <a:r>
              <a:rPr lang="en-US" dirty="0"/>
              <a:t> and L</a:t>
            </a:r>
            <a:r>
              <a:rPr lang="en-US" baseline="-25000" dirty="0"/>
              <a:t>2</a:t>
            </a:r>
            <a:r>
              <a:rPr lang="en-US" dirty="0"/>
              <a:t> are regular then so are </a:t>
            </a:r>
          </a:p>
          <a:p>
            <a:pPr lvl="1"/>
            <a:r>
              <a:rPr lang="en-US" dirty="0"/>
              <a:t>L</a:t>
            </a:r>
            <a:r>
              <a:rPr lang="en-US" baseline="-25000" dirty="0"/>
              <a:t>1</a:t>
            </a:r>
            <a:r>
              <a:rPr lang="en-US" dirty="0"/>
              <a:t>L</a:t>
            </a:r>
            <a:r>
              <a:rPr lang="en-US" baseline="-25000" dirty="0"/>
              <a:t>2</a:t>
            </a:r>
            <a:r>
              <a:rPr lang="en-US" dirty="0"/>
              <a:t> = {</a:t>
            </a:r>
            <a:r>
              <a:rPr lang="en-US" dirty="0" err="1"/>
              <a:t>στ</a:t>
            </a:r>
            <a:r>
              <a:rPr lang="en-US" dirty="0"/>
              <a:t> | σ ∈ L</a:t>
            </a:r>
            <a:r>
              <a:rPr lang="en-US" baseline="-25000" dirty="0"/>
              <a:t>1</a:t>
            </a:r>
            <a:r>
              <a:rPr lang="en-US" dirty="0"/>
              <a:t>,τ ∈ L</a:t>
            </a:r>
            <a:r>
              <a:rPr lang="en-US" baseline="-25000" dirty="0"/>
              <a:t>2</a:t>
            </a:r>
            <a:r>
              <a:rPr lang="en-US" dirty="0"/>
              <a:t>}</a:t>
            </a:r>
            <a:endParaRPr lang="en-US" sz="2000" i="1" dirty="0"/>
          </a:p>
          <a:p>
            <a:pPr marL="457200" lvl="1" indent="0" algn="ctr">
              <a:buNone/>
            </a:pPr>
            <a:r>
              <a:rPr lang="en-US" sz="2000" i="1" dirty="0"/>
              <a:t>concatenation lets us have longer tokens</a:t>
            </a:r>
          </a:p>
          <a:p>
            <a:pPr lvl="1"/>
            <a:r>
              <a:rPr lang="en-US" dirty="0"/>
              <a:t>L</a:t>
            </a:r>
            <a:r>
              <a:rPr lang="en-US" baseline="-25000" dirty="0"/>
              <a:t>1</a:t>
            </a:r>
            <a:r>
              <a:rPr lang="en-US" dirty="0"/>
              <a:t> ∪ L</a:t>
            </a:r>
            <a:r>
              <a:rPr lang="en-US" baseline="-25000" dirty="0"/>
              <a:t>2</a:t>
            </a:r>
            <a:r>
              <a:rPr lang="en-US" dirty="0"/>
              <a:t> = {σ | σ ∈ L</a:t>
            </a:r>
            <a:r>
              <a:rPr lang="en-US" baseline="-25000" dirty="0"/>
              <a:t>1</a:t>
            </a:r>
            <a:r>
              <a:rPr lang="en-US" dirty="0"/>
              <a:t> ∨ σ ∈ L</a:t>
            </a:r>
            <a:r>
              <a:rPr lang="en-US" baseline="-25000" dirty="0"/>
              <a:t>2</a:t>
            </a:r>
            <a:r>
              <a:rPr lang="en-US" dirty="0"/>
              <a:t>} </a:t>
            </a:r>
            <a:endParaRPr lang="en-US" sz="2000" i="1" dirty="0"/>
          </a:p>
          <a:p>
            <a:pPr marL="457200" lvl="1" indent="0" algn="ctr">
              <a:buNone/>
            </a:pPr>
            <a:r>
              <a:rPr lang="en-US" sz="2000" i="1" dirty="0"/>
              <a:t>union lets us have languages with more words</a:t>
            </a:r>
          </a:p>
          <a:p>
            <a:pPr lvl="1"/>
            <a:r>
              <a:rPr lang="en-US" dirty="0"/>
              <a:t>L</a:t>
            </a:r>
            <a:r>
              <a:rPr lang="en-US" baseline="-25000" dirty="0"/>
              <a:t>1</a:t>
            </a:r>
            <a:r>
              <a:rPr lang="en-US" baseline="30000" dirty="0"/>
              <a:t>∗</a:t>
            </a:r>
            <a:r>
              <a:rPr lang="en-US" dirty="0"/>
              <a:t> = {</a:t>
            </a:r>
            <a:r>
              <a:rPr lang="en-US" dirty="0" err="1"/>
              <a:t>σ</a:t>
            </a:r>
            <a:r>
              <a:rPr lang="en-US" baseline="30000" dirty="0" err="1"/>
              <a:t>i</a:t>
            </a:r>
            <a:r>
              <a:rPr lang="en-US" baseline="30000" dirty="0"/>
              <a:t> </a:t>
            </a:r>
            <a:r>
              <a:rPr lang="en-US" dirty="0"/>
              <a:t>| σ∈L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≥ 0}</a:t>
            </a:r>
          </a:p>
          <a:p>
            <a:pPr marL="457200" lvl="1" indent="0" algn="ctr">
              <a:buNone/>
            </a:pPr>
            <a:r>
              <a:rPr lang="en-US" sz="2100" i="1" dirty="0"/>
              <a:t>the Kleene closure lets us repeat things</a:t>
            </a:r>
          </a:p>
        </p:txBody>
      </p:sp>
    </p:spTree>
    <p:extLst>
      <p:ext uri="{BB962C8B-B14F-4D97-AF65-F5344CB8AC3E}">
        <p14:creationId xmlns:p14="http://schemas.microsoft.com/office/powerpoint/2010/main" val="196729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Regular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many ways to specify a regular language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a,ab,abc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{a}</a:t>
            </a:r>
            <a:r>
              <a:rPr lang="en-US" baseline="30000" dirty="0"/>
              <a:t>∗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a,ab,abb,abbb</a:t>
            </a:r>
            <a:r>
              <a:rPr lang="en-US" dirty="0"/>
              <a:t>,...}</a:t>
            </a:r>
            <a:r>
              <a:rPr lang="en-US" baseline="30000" dirty="0"/>
              <a:t>∗</a:t>
            </a:r>
          </a:p>
          <a:p>
            <a:pPr lvl="1"/>
            <a:r>
              <a:rPr lang="en-US" dirty="0"/>
              <a:t>{1</a:t>
            </a:r>
            <a:r>
              <a:rPr lang="en-US" baseline="30000" dirty="0"/>
              <a:t>n</a:t>
            </a:r>
            <a:r>
              <a:rPr lang="en-US" dirty="0"/>
              <a:t>0 | n &gt; 0}</a:t>
            </a:r>
          </a:p>
          <a:p>
            <a:pPr lvl="1"/>
            <a:r>
              <a:rPr lang="en-US" dirty="0"/>
              <a:t>Set of all positive integers (base 10)</a:t>
            </a:r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The specification is not standard.</a:t>
            </a:r>
          </a:p>
          <a:p>
            <a:pPr lvl="1"/>
            <a:r>
              <a:rPr lang="en-US" dirty="0"/>
              <a:t>Hard for a program to interpret the specifications above.</a:t>
            </a:r>
          </a:p>
        </p:txBody>
      </p:sp>
    </p:spTree>
    <p:extLst>
      <p:ext uri="{BB962C8B-B14F-4D97-AF65-F5344CB8AC3E}">
        <p14:creationId xmlns:p14="http://schemas.microsoft.com/office/powerpoint/2010/main" val="806998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Idea: Regular expressions (REs) are a concise way to specify regular languages </a:t>
            </a:r>
          </a:p>
          <a:p>
            <a:r>
              <a:rPr lang="en-US" b="1" dirty="0"/>
              <a:t>Theorem</a:t>
            </a:r>
            <a:r>
              <a:rPr lang="en-US" dirty="0"/>
              <a:t>: </a:t>
            </a:r>
            <a:r>
              <a:rPr lang="en-US" i="1" dirty="0"/>
              <a:t>L is regular if and only if there is a regular expression R that specifies L.</a:t>
            </a:r>
            <a:r>
              <a:rPr lang="en-US" dirty="0"/>
              <a:t> </a:t>
            </a:r>
          </a:p>
          <a:p>
            <a:r>
              <a:rPr lang="en-US" dirty="0"/>
              <a:t>Recursive definition of a RE: </a:t>
            </a:r>
          </a:p>
          <a:p>
            <a:pPr marL="457200" lvl="1" indent="0">
              <a:buNone/>
            </a:pPr>
            <a:r>
              <a:rPr lang="en-US" b="1" dirty="0"/>
              <a:t>Base cases:</a:t>
            </a:r>
          </a:p>
          <a:p>
            <a:pPr lvl="1"/>
            <a:r>
              <a:rPr lang="en-US" dirty="0"/>
              <a:t>a, a ∈ Σ is a RE</a:t>
            </a:r>
          </a:p>
          <a:p>
            <a:pPr lvl="1"/>
            <a:r>
              <a:rPr lang="en-US" dirty="0"/>
              <a:t>ε (the empty string) is a RE</a:t>
            </a:r>
          </a:p>
          <a:p>
            <a:pPr marL="457200" lvl="1" indent="0">
              <a:buNone/>
            </a:pPr>
            <a:r>
              <a:rPr lang="en-US" b="1" dirty="0"/>
              <a:t>Inductive step</a:t>
            </a:r>
            <a:r>
              <a:rPr lang="en-US" dirty="0"/>
              <a:t>: If R, R</a:t>
            </a:r>
            <a:r>
              <a:rPr lang="en-US" baseline="-25000" dirty="0"/>
              <a:t>1</a:t>
            </a:r>
            <a:r>
              <a:rPr lang="en-US" dirty="0"/>
              <a:t>, and R</a:t>
            </a:r>
            <a:r>
              <a:rPr lang="en-US" baseline="-25000" dirty="0"/>
              <a:t>2</a:t>
            </a:r>
            <a:r>
              <a:rPr lang="en-US" dirty="0"/>
              <a:t>, are REs:</a:t>
            </a:r>
          </a:p>
          <a:p>
            <a:pPr lvl="1"/>
            <a:r>
              <a:rPr lang="en-US" dirty="0"/>
              <a:t>R</a:t>
            </a:r>
            <a:r>
              <a:rPr lang="en-US" baseline="-25000" dirty="0"/>
              <a:t>1 </a:t>
            </a:r>
            <a:r>
              <a:rPr lang="en-US" dirty="0"/>
              <a:t>| R</a:t>
            </a:r>
            <a:r>
              <a:rPr lang="en-US" baseline="-25000" dirty="0"/>
              <a:t>2</a:t>
            </a:r>
            <a:r>
              <a:rPr lang="en-US" dirty="0"/>
              <a:t> is a RE 			(union)</a:t>
            </a:r>
            <a:endParaRPr lang="en-US" baseline="-25000" dirty="0"/>
          </a:p>
          <a:p>
            <a:pPr lvl="1"/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 is a RE			(concatenation)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∗</a:t>
            </a:r>
            <a:r>
              <a:rPr lang="en-US" dirty="0"/>
              <a:t> is a RE 				(Kleene-Closure)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Regular Languages are the same as Regular Expressions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321737"/>
              </p:ext>
            </p:extLst>
          </p:nvPr>
        </p:nvGraphicFramePr>
        <p:xfrm>
          <a:off x="628650" y="1825625"/>
          <a:ext cx="78867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8850757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413132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Regular 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Regular Language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79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∅          		</a:t>
                      </a:r>
                      <a:r>
                        <a:rPr lang="en-US" sz="1800" dirty="0"/>
                        <a:t>(Empty language)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6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ε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{ε}                  	</a:t>
                      </a:r>
                      <a:r>
                        <a:rPr lang="en-US" sz="1800" dirty="0"/>
                        <a:t>(Empty 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90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a, a ∈ 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{a}, a ∈ Σ     	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1 </a:t>
                      </a:r>
                      <a:r>
                        <a:rPr lang="en-US" dirty="0"/>
                        <a:t>| R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∪ L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 = {σ | σ ∈ L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∨ σ ∈ L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} 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078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 = {</a:t>
                      </a:r>
                      <a:r>
                        <a:rPr lang="en-US" dirty="0" err="1"/>
                        <a:t>στ</a:t>
                      </a:r>
                      <a:r>
                        <a:rPr lang="en-US" dirty="0"/>
                        <a:t> | σ ∈ L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,τ ∈ L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} 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749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∗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r>
                        <a:rPr lang="en-US" baseline="30000" dirty="0"/>
                        <a:t>∗</a:t>
                      </a:r>
                      <a:r>
                        <a:rPr lang="en-US" dirty="0"/>
                        <a:t> = {</a:t>
                      </a:r>
                      <a:r>
                        <a:rPr lang="en-US" dirty="0" err="1"/>
                        <a:t>σ</a:t>
                      </a:r>
                      <a:r>
                        <a:rPr lang="en-US" baseline="30000" dirty="0" err="1"/>
                        <a:t>i</a:t>
                      </a:r>
                      <a:r>
                        <a:rPr lang="en-US" baseline="30000" dirty="0"/>
                        <a:t> </a:t>
                      </a:r>
                      <a:r>
                        <a:rPr lang="en-US" dirty="0"/>
                        <a:t>| σ ∈ L,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≥ 0}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524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4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Regular Expressions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5851173" cy="4351338"/>
          </a:xfrm>
        </p:spPr>
        <p:txBody>
          <a:bodyPr>
            <a:normAutofit lnSpcReduction="10000"/>
          </a:bodyPr>
          <a:lstStyle/>
          <a:p>
            <a:r>
              <a:rPr lang="en-US" sz="2200" dirty="0" err="1"/>
              <a:t>ab|c</a:t>
            </a:r>
            <a:endParaRPr lang="en-US" sz="2200" dirty="0"/>
          </a:p>
          <a:p>
            <a:r>
              <a:rPr lang="en-US" sz="2200" dirty="0"/>
              <a:t>a(</a:t>
            </a:r>
            <a:r>
              <a:rPr lang="en-US" sz="2200" dirty="0" err="1"/>
              <a:t>b|c</a:t>
            </a:r>
            <a:r>
              <a:rPr lang="en-US" sz="2200" dirty="0"/>
              <a:t>) </a:t>
            </a:r>
          </a:p>
          <a:p>
            <a:r>
              <a:rPr lang="en-US" sz="2200" dirty="0"/>
              <a:t>a</a:t>
            </a:r>
            <a:r>
              <a:rPr lang="en-US" sz="2200" baseline="30000" dirty="0"/>
              <a:t>∗</a:t>
            </a:r>
            <a:r>
              <a:rPr lang="en-US" sz="2200" dirty="0"/>
              <a:t>  </a:t>
            </a:r>
          </a:p>
          <a:p>
            <a:r>
              <a:rPr lang="en-US" sz="2200" dirty="0"/>
              <a:t>(</a:t>
            </a:r>
            <a:r>
              <a:rPr lang="en-US" sz="2200" dirty="0" err="1"/>
              <a:t>a|b|c</a:t>
            </a:r>
            <a:r>
              <a:rPr lang="en-US" sz="2200" dirty="0"/>
              <a:t>)</a:t>
            </a:r>
            <a:r>
              <a:rPr lang="en-US" sz="2200" baseline="30000" dirty="0"/>
              <a:t>∗</a:t>
            </a:r>
            <a:r>
              <a:rPr lang="en-US" sz="2200" dirty="0"/>
              <a:t> </a:t>
            </a:r>
          </a:p>
          <a:p>
            <a:r>
              <a:rPr lang="en-US" sz="2200" dirty="0"/>
              <a:t>11∗0 </a:t>
            </a:r>
          </a:p>
          <a:p>
            <a:r>
              <a:rPr lang="en-US" sz="2200" dirty="0"/>
              <a:t>[1 − 9][0 − 9]</a:t>
            </a:r>
            <a:r>
              <a:rPr lang="en-US" sz="2200" baseline="30000" dirty="0"/>
              <a:t>∗</a:t>
            </a:r>
            <a:r>
              <a:rPr lang="en-US" sz="2200" dirty="0"/>
              <a:t> </a:t>
            </a:r>
          </a:p>
          <a:p>
            <a:r>
              <a:rPr lang="en-US" sz="2200" dirty="0" err="1"/>
              <a:t>aa∗bbb∗cccc</a:t>
            </a:r>
            <a:r>
              <a:rPr lang="en-US" sz="2200" dirty="0"/>
              <a:t>∗ </a:t>
            </a:r>
          </a:p>
          <a:p>
            <a:r>
              <a:rPr lang="en-US" sz="2200" dirty="0"/>
              <a:t>0</a:t>
            </a:r>
            <a:r>
              <a:rPr lang="en-US" sz="2200" baseline="30000" dirty="0"/>
              <a:t>∗</a:t>
            </a:r>
            <a:r>
              <a:rPr lang="en-US" sz="2200" dirty="0"/>
              <a:t>(100</a:t>
            </a:r>
            <a:r>
              <a:rPr lang="en-US" sz="2200" baseline="30000" dirty="0"/>
              <a:t>∗</a:t>
            </a:r>
            <a:r>
              <a:rPr lang="en-US" sz="2200" dirty="0"/>
              <a:t>)</a:t>
            </a:r>
            <a:r>
              <a:rPr lang="en-US" sz="2200" baseline="30000" dirty="0"/>
              <a:t>∗</a:t>
            </a:r>
            <a:r>
              <a:rPr lang="en-US" sz="2200" dirty="0"/>
              <a:t>(1|ε) </a:t>
            </a:r>
          </a:p>
          <a:p>
            <a:r>
              <a:rPr lang="en-US" sz="2200" dirty="0"/>
              <a:t>[a−z][a−z]</a:t>
            </a:r>
            <a:r>
              <a:rPr lang="en-US" sz="2200" baseline="30000" dirty="0"/>
              <a:t>∗</a:t>
            </a:r>
            <a:r>
              <a:rPr lang="en-US" sz="2200" dirty="0"/>
              <a:t>@[a−z][a−z]</a:t>
            </a:r>
            <a:r>
              <a:rPr lang="en-US" sz="2200" baseline="30000" dirty="0"/>
              <a:t>∗</a:t>
            </a:r>
            <a:r>
              <a:rPr lang="en-US" sz="2200" dirty="0"/>
              <a:t>(.[a−z][a−z]</a:t>
            </a:r>
            <a:r>
              <a:rPr lang="en-US" sz="2200" baseline="30000" dirty="0"/>
              <a:t>∗</a:t>
            </a:r>
            <a:r>
              <a:rPr lang="en-US" sz="2200" dirty="0"/>
              <a:t>)</a:t>
            </a:r>
            <a:r>
              <a:rPr lang="en-US" sz="2200" baseline="30000" dirty="0"/>
              <a:t>∗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400" b="1" dirty="0"/>
              <a:t>Note</a:t>
            </a:r>
            <a:r>
              <a:rPr lang="en-US" sz="2400" dirty="0"/>
              <a:t>: Notation [a−z] = (</a:t>
            </a:r>
            <a:r>
              <a:rPr lang="en-US" sz="2400" dirty="0" err="1"/>
              <a:t>a|b|c|d</a:t>
            </a:r>
            <a:r>
              <a:rPr lang="en-US" sz="2400" dirty="0"/>
              <a:t>|</a:t>
            </a:r>
            <a:r>
              <a:rPr lang="is-IS" sz="2400" dirty="0"/>
              <a:t>…</a:t>
            </a:r>
            <a:r>
              <a:rPr lang="en-US" sz="2400" dirty="0"/>
              <a:t>|z)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3885429" y="1861513"/>
            <a:ext cx="5539125" cy="41805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{ab, c} </a:t>
            </a:r>
          </a:p>
          <a:p>
            <a:pPr marL="0" indent="0">
              <a:buNone/>
            </a:pPr>
            <a:r>
              <a:rPr lang="en-US" sz="2200" dirty="0"/>
              <a:t>{ab, ac} </a:t>
            </a:r>
          </a:p>
          <a:p>
            <a:pPr marL="0" indent="0">
              <a:buNone/>
            </a:pPr>
            <a:r>
              <a:rPr lang="en-US" sz="2200" dirty="0"/>
              <a:t>{a}</a:t>
            </a:r>
            <a:r>
              <a:rPr lang="en-US" sz="2200" baseline="30000" dirty="0"/>
              <a:t>∗</a:t>
            </a:r>
            <a:r>
              <a:rPr lang="en-US" sz="2200" dirty="0"/>
              <a:t> = {</a:t>
            </a:r>
            <a:r>
              <a:rPr lang="en-US" sz="2200" dirty="0" err="1"/>
              <a:t>ε,a,aa,aaa,aaaa</a:t>
            </a:r>
            <a:r>
              <a:rPr lang="en-US" sz="2200" dirty="0"/>
              <a:t>,...} </a:t>
            </a:r>
            <a:r>
              <a:rPr lang="en-US" sz="2200" baseline="30000" dirty="0"/>
              <a:t> </a:t>
            </a:r>
          </a:p>
          <a:p>
            <a:pPr marL="0" indent="0">
              <a:buNone/>
            </a:pPr>
            <a:r>
              <a:rPr lang="en-US" sz="2200" dirty="0"/>
              <a:t>{</a:t>
            </a:r>
            <a:r>
              <a:rPr lang="en-US" sz="2200" dirty="0" err="1"/>
              <a:t>a,b,c</a:t>
            </a:r>
            <a:r>
              <a:rPr lang="en-US" sz="2200" dirty="0"/>
              <a:t>}</a:t>
            </a:r>
            <a:r>
              <a:rPr lang="en-US" sz="2200" baseline="30000" dirty="0"/>
              <a:t>∗</a:t>
            </a:r>
            <a:r>
              <a:rPr lang="en-US" sz="2200" dirty="0"/>
              <a:t> = {</a:t>
            </a:r>
            <a:r>
              <a:rPr lang="en-US" sz="2200" dirty="0" err="1"/>
              <a:t>a,b,c,aa,ab,ac,ba,bb,bc</a:t>
            </a:r>
            <a:r>
              <a:rPr lang="en-US" sz="2200" dirty="0"/>
              <a:t>,...}</a:t>
            </a:r>
          </a:p>
          <a:p>
            <a:pPr marL="0" indent="0">
              <a:buNone/>
            </a:pPr>
            <a:r>
              <a:rPr lang="en-US" sz="2200" dirty="0"/>
              <a:t>{1</a:t>
            </a:r>
            <a:r>
              <a:rPr lang="en-US" sz="2200" baseline="30000" dirty="0"/>
              <a:t>n</a:t>
            </a:r>
            <a:r>
              <a:rPr lang="en-US" sz="2200" dirty="0"/>
              <a:t>0 |n &gt; 0} = {10,110,1110,11110,...}</a:t>
            </a:r>
          </a:p>
          <a:p>
            <a:pPr marL="0" indent="0">
              <a:buNone/>
            </a:pPr>
            <a:r>
              <a:rPr lang="en-US" sz="2200" dirty="0"/>
              <a:t>Set of all positive integers</a:t>
            </a:r>
          </a:p>
          <a:p>
            <a:pPr marL="0" indent="0">
              <a:buNone/>
            </a:pPr>
            <a:r>
              <a:rPr lang="en-US" sz="2200" dirty="0"/>
              <a:t>{</a:t>
            </a:r>
            <a:r>
              <a:rPr lang="en-US" sz="2200" dirty="0" err="1"/>
              <a:t>a</a:t>
            </a:r>
            <a:r>
              <a:rPr lang="en-US" sz="2200" baseline="30000" dirty="0" err="1"/>
              <a:t>i</a:t>
            </a:r>
            <a:r>
              <a:rPr lang="en-US" sz="2200" dirty="0" err="1"/>
              <a:t>b</a:t>
            </a:r>
            <a:r>
              <a:rPr lang="en-US" sz="2200" baseline="30000" dirty="0" err="1"/>
              <a:t>j</a:t>
            </a:r>
            <a:r>
              <a:rPr lang="en-US" sz="2200" dirty="0" err="1"/>
              <a:t>c</a:t>
            </a:r>
            <a:r>
              <a:rPr lang="en-US" sz="2200" baseline="30000" dirty="0" err="1"/>
              <a:t>k</a:t>
            </a:r>
            <a:r>
              <a:rPr lang="en-US" sz="2200" baseline="30000" dirty="0"/>
              <a:t> </a:t>
            </a:r>
            <a:r>
              <a:rPr lang="en-US" sz="2200" dirty="0"/>
              <a:t>| </a:t>
            </a:r>
            <a:r>
              <a:rPr lang="en-US" sz="2200" dirty="0" err="1"/>
              <a:t>i</a:t>
            </a:r>
            <a:r>
              <a:rPr lang="en-US" sz="2200" dirty="0"/>
              <a:t>&gt;0, j&gt;1, k&gt;2} </a:t>
            </a:r>
          </a:p>
          <a:p>
            <a:pPr marL="0" indent="0">
              <a:buNone/>
            </a:pPr>
            <a:r>
              <a:rPr lang="en-US" sz="2200" dirty="0"/>
              <a:t>Binary strings with no adjacent 1s</a:t>
            </a:r>
          </a:p>
          <a:p>
            <a:pPr marL="0" indent="0">
              <a:buNone/>
            </a:pPr>
            <a:r>
              <a:rPr lang="en-US" sz="2200" dirty="0"/>
              <a:t>                      email address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31733" y="1399848"/>
            <a:ext cx="3646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/>
              <a:t>Corresponding </a:t>
            </a:r>
            <a:r>
              <a:rPr lang="en-US" sz="2400" u="sng" dirty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77135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Key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Any character defines the language with that character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e.g., a defines {a}</a:t>
            </a:r>
          </a:p>
          <a:p>
            <a:r>
              <a:rPr lang="en-CA" dirty="0"/>
              <a:t>| means "or" and defines a language with what comes before the bar OR what comes after 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e.g., </a:t>
            </a:r>
            <a:r>
              <a:rPr lang="en-CA" dirty="0" err="1"/>
              <a:t>a|b</a:t>
            </a:r>
            <a:r>
              <a:rPr lang="en-CA" dirty="0"/>
              <a:t> defines {</a:t>
            </a:r>
            <a:r>
              <a:rPr lang="en-CA" dirty="0" err="1"/>
              <a:t>a,b</a:t>
            </a:r>
            <a:r>
              <a:rPr lang="en-CA" dirty="0"/>
              <a:t>}</a:t>
            </a:r>
          </a:p>
          <a:p>
            <a:r>
              <a:rPr lang="en-CA" dirty="0"/>
              <a:t>Concatenation defines the language that has two things side by side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e.g., ab defines {ab} </a:t>
            </a:r>
          </a:p>
          <a:p>
            <a:r>
              <a:rPr lang="en-CA" dirty="0"/>
              <a:t>* means zero or more copies of something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e.g., a* defines {</a:t>
            </a:r>
            <a:r>
              <a:rPr lang="en-US" dirty="0" err="1"/>
              <a:t>ε,a,aa,aaa,aaaa</a:t>
            </a:r>
            <a:r>
              <a:rPr lang="en-US" dirty="0"/>
              <a:t>,...}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009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4901</TotalTime>
  <Words>2086</Words>
  <Application>Microsoft Office PowerPoint</Application>
  <PresentationFormat>On-screen Show (4:3)</PresentationFormat>
  <Paragraphs>404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Regular Expressions and Finite Automata</vt:lpstr>
      <vt:lpstr>Agenda</vt:lpstr>
      <vt:lpstr>Programming Language Translation</vt:lpstr>
      <vt:lpstr>Regular Languages</vt:lpstr>
      <vt:lpstr>Specifying Regular Languages</vt:lpstr>
      <vt:lpstr>Regular Expressions</vt:lpstr>
      <vt:lpstr>Regular Languages are the same as Regular Expressions</vt:lpstr>
      <vt:lpstr>Examples of Regular Expressions</vt:lpstr>
      <vt:lpstr>The Key Ideas</vt:lpstr>
      <vt:lpstr>Applications and History</vt:lpstr>
      <vt:lpstr>Defining Tokens</vt:lpstr>
      <vt:lpstr>How to Build a Scanner</vt:lpstr>
      <vt:lpstr>Recognizers</vt:lpstr>
      <vt:lpstr>Deterministic Finite Automata</vt:lpstr>
      <vt:lpstr>Operation of a DFA</vt:lpstr>
      <vt:lpstr>Finite Automatas</vt:lpstr>
      <vt:lpstr>What Language Does this DFA Recognize?</vt:lpstr>
      <vt:lpstr>Formal Definition of a DFA</vt:lpstr>
      <vt:lpstr>Examples of DFAs</vt:lpstr>
      <vt:lpstr>Nondeterministic Finite Automata (NFA)</vt:lpstr>
      <vt:lpstr>Example of an NFA</vt:lpstr>
      <vt:lpstr>Formal Definition of an NFA</vt:lpstr>
      <vt:lpstr>NFA Example 1</vt:lpstr>
      <vt:lpstr>NFA Example 2</vt:lpstr>
      <vt:lpstr>Are these all the same?</vt:lpstr>
      <vt:lpstr>Regular Languages Equivalence Theorem</vt:lpstr>
      <vt:lpstr>Regular Languages are equivalent to Regular Expressions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Brodsky</dc:creator>
  <cp:lastModifiedBy>Tami Meredith</cp:lastModifiedBy>
  <cp:revision>180</cp:revision>
  <dcterms:created xsi:type="dcterms:W3CDTF">2016-04-26T16:49:25Z</dcterms:created>
  <dcterms:modified xsi:type="dcterms:W3CDTF">2017-05-07T19:51:07Z</dcterms:modified>
</cp:coreProperties>
</file>