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82" r:id="rId9"/>
    <p:sldId id="266" r:id="rId10"/>
    <p:sldId id="267" r:id="rId11"/>
    <p:sldId id="268" r:id="rId12"/>
    <p:sldId id="269" r:id="rId13"/>
    <p:sldId id="270" r:id="rId14"/>
    <p:sldId id="280" r:id="rId15"/>
    <p:sldId id="281" r:id="rId16"/>
    <p:sldId id="271" r:id="rId17"/>
    <p:sldId id="272" r:id="rId18"/>
    <p:sldId id="290" r:id="rId19"/>
    <p:sldId id="294" r:id="rId20"/>
    <p:sldId id="295" r:id="rId21"/>
    <p:sldId id="273" r:id="rId22"/>
    <p:sldId id="291" r:id="rId23"/>
    <p:sldId id="293" r:id="rId24"/>
    <p:sldId id="292" r:id="rId25"/>
    <p:sldId id="274" r:id="rId26"/>
    <p:sldId id="275" r:id="rId27"/>
    <p:sldId id="277" r:id="rId28"/>
    <p:sldId id="278" r:id="rId29"/>
    <p:sldId id="279" r:id="rId30"/>
    <p:sldId id="283" r:id="rId31"/>
    <p:sldId id="284" r:id="rId32"/>
    <p:sldId id="276" r:id="rId33"/>
    <p:sldId id="285" r:id="rId34"/>
    <p:sldId id="288" r:id="rId35"/>
    <p:sldId id="297" r:id="rId36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AFA3-C8C6-4F52-87E9-EE3B2BCB3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223362-D977-405C-A87F-07BE39E6C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73256-C8A2-4C0E-9213-C054FCA0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EFD7-0206-45CF-9CD0-6ABFD874D735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D322FF-DD5E-4F07-9818-CD9F18B4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493F5A-0AD4-42DE-8E95-9EB25DB9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2F2-BC8E-4184-A068-865176FC8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62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A3318-655A-4EA0-B318-D80A77A9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35C9B7-2D82-4A7F-9952-104A1EDC0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C90FFB-6D4A-47FD-A7C5-08788BC6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EFD7-0206-45CF-9CD0-6ABFD874D735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BDC3D4-E7C0-425C-886D-D81F075D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48662-B3FB-401E-AD05-4B4A40B7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2F2-BC8E-4184-A068-865176FC8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0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9790C7-8541-475C-A671-09C7C328A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44FD0B-777B-4EFA-876E-3AA09DB9A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5EF231-F2A6-49A4-A522-80F31F96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EFD7-0206-45CF-9CD0-6ABFD874D735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9AF52-E51D-4211-9B7B-F1106162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9BECF0-6588-4B96-8F36-96B5C237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2F2-BC8E-4184-A068-865176FC8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004F0-296B-4017-AD6A-33394533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67988-D31C-4129-9F62-5913AC2D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B7A308-2FFF-4438-9953-71974472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EFD7-0206-45CF-9CD0-6ABFD874D735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33BD21-8A29-4F9A-9893-9A89DDE8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9DD0BA-7D03-42C5-9876-E409C1C2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2F2-BC8E-4184-A068-865176FC8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08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8C083-14A8-4769-916C-E7FAC143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4C5630-0F00-462B-90A8-8721DBBF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D03B92-B73C-4865-B7C0-26E55153C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EFD7-0206-45CF-9CD0-6ABFD874D735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3E019-7797-47CE-8F86-A365C432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11F24-56C6-405B-A23A-F98CE8C0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2F2-BC8E-4184-A068-865176FC8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92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978E9-6DE1-4E7E-8819-5636061D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48F47-DD31-4564-A85D-86946E792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ED06BB-0400-4FB2-B578-0B6B6410A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148DD7-12D8-4790-A6AC-F40D5EB8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EFD7-0206-45CF-9CD0-6ABFD874D735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E449E2-766E-41B2-9D89-6D2D8A75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D1DAC5-3CB6-43BC-85E3-6FBEA6E0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2F2-BC8E-4184-A068-865176FC8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A861E-767E-484D-9BC8-53B8571E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2BC427-4F8F-44F0-8A21-64968C8D0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330544-B415-4F10-B29A-E3E42E131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481A80-13A3-4EE3-9FEC-D674435BE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F0E34E-1210-45E4-ACE3-3134C3F12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3FEBBB-08F0-48BD-8A58-BF602B0D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EFD7-0206-45CF-9CD0-6ABFD874D735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2A5DA3-3962-4EF5-8741-5FA5BD75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51F2A2-44DF-4C09-8C12-FDE37C42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2F2-BC8E-4184-A068-865176FC8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53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41EAF-D188-4155-AD2F-B7F17FDD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79A469-25AC-4DA4-9630-81B5BDDF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EFD7-0206-45CF-9CD0-6ABFD874D735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C6E21A-7031-497E-8786-159DF464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31C3CD-F4C8-47FA-9361-9BDB357F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2F2-BC8E-4184-A068-865176FC8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14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F8C05B-3596-4645-B6AA-F67BEE05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EFD7-0206-45CF-9CD0-6ABFD874D735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EA94D2-A8B6-469B-9B80-F545EBB7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50864A-D1D9-4085-8A13-3BF0ECE4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2F2-BC8E-4184-A068-865176FC8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98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790D2-2494-4590-9691-9E075D23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BDB1D-2FE6-44EA-875F-B74271C7C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563B28-C262-46C5-9A1F-59372C62A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342EF4-1E0E-4EF6-A944-35BCF051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EFD7-0206-45CF-9CD0-6ABFD874D735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1536B7-A1E4-40D4-A192-FEB165AE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A107D8-75B6-4588-AA8B-6C2B36CE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2F2-BC8E-4184-A068-865176FC8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96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14833-D005-4009-87FB-54395931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A4DE75-5130-406B-838B-06EF2CBC6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3AF5BE-8662-4D73-BEE6-301B4DD02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F38CC8-18EE-47C2-9A82-E46F7167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EFD7-0206-45CF-9CD0-6ABFD874D735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240ED7-FAAF-43C8-AF3F-879D2B68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FA316D-ED0D-40CF-AE28-869529F0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2F2-BC8E-4184-A068-865176FC8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19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0F578F-3FD7-4AFF-B373-D08E89ED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CAA8EA-14C0-41F5-B901-4EB30FAD2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53D30-81EB-4FE3-A7C5-98209D034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EFD7-0206-45CF-9CD0-6ABFD874D735}" type="datetimeFigureOut">
              <a:rPr lang="de-DE" smtClean="0"/>
              <a:t>15.09.2022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BCF88-DDF0-4E97-A689-8315F74EE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350AF-3D10-424C-B009-8370CC9A0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02F2-BC8E-4184-A068-865176FC8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90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icrobit.org/get-started/user-guide/pyth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icrobit-micropython.readthedocs.io/en/v1.0.1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9E31C-E49E-4562-88DF-89A7B1C42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4934"/>
            <a:ext cx="9144000" cy="2387600"/>
          </a:xfrm>
        </p:spPr>
        <p:txBody>
          <a:bodyPr/>
          <a:lstStyle/>
          <a:p>
            <a:r>
              <a:rPr lang="de-DE" dirty="0"/>
              <a:t>BBC </a:t>
            </a:r>
            <a:r>
              <a:rPr lang="de-DE" dirty="0" err="1"/>
              <a:t>micro:bit</a:t>
            </a:r>
            <a:r>
              <a:rPr lang="de-DE" dirty="0"/>
              <a:t> mit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4F3C74-2D10-4B87-8CDD-507D33572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609"/>
            <a:ext cx="9144000" cy="1655762"/>
          </a:xfrm>
        </p:spPr>
        <p:txBody>
          <a:bodyPr/>
          <a:lstStyle/>
          <a:p>
            <a:endParaRPr lang="de-DE"/>
          </a:p>
        </p:txBody>
      </p:sp>
      <p:pic>
        <p:nvPicPr>
          <p:cNvPr id="1026" name="Picture 2" descr="Bildergebnis für bbc micro:bit go – starter kit kaufen">
            <a:extLst>
              <a:ext uri="{FF2B5EF4-FFF2-40B4-BE49-F238E27FC236}">
                <a16:creationId xmlns:a16="http://schemas.microsoft.com/office/drawing/2014/main" id="{C5F2F63C-D020-4708-904E-45961FA89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720" y="169863"/>
            <a:ext cx="30575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5D3E991-B499-453E-A7D6-1443F9FAF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4541805"/>
            <a:ext cx="64579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8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8A69A-E0D6-4087-B391-A5F02EE6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5C826-8608-4351-849E-57B802811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Link</a:t>
            </a:r>
          </a:p>
          <a:p>
            <a:pPr lvl="1"/>
            <a:r>
              <a:rPr lang="de-DE" dirty="0"/>
              <a:t>https://python.microbit.org/v/2</a:t>
            </a:r>
          </a:p>
          <a:p>
            <a:r>
              <a:rPr lang="de-DE" dirty="0" err="1"/>
              <a:t>micro:bit</a:t>
            </a:r>
            <a:r>
              <a:rPr lang="de-DE" dirty="0"/>
              <a:t> mit dem Rechner verbinden</a:t>
            </a:r>
          </a:p>
          <a:p>
            <a:pPr lvl="1"/>
            <a:r>
              <a:rPr lang="de-DE" dirty="0"/>
              <a:t>USB-Kabel</a:t>
            </a:r>
          </a:p>
          <a:p>
            <a:pPr lvl="1"/>
            <a:r>
              <a:rPr lang="de-DE" dirty="0"/>
              <a:t>Strom- und Datenversorgung</a:t>
            </a:r>
          </a:p>
          <a:p>
            <a:r>
              <a:rPr lang="de-DE" dirty="0"/>
              <a:t>Programme können direkt aus dem Editor auf das Gerät übertragen werden</a:t>
            </a:r>
          </a:p>
          <a:p>
            <a:pPr lvl="1"/>
            <a:r>
              <a:rPr lang="de-DE" dirty="0"/>
              <a:t>Sie werden dann mit </a:t>
            </a:r>
            <a:r>
              <a:rPr lang="de-DE" dirty="0" err="1"/>
              <a:t>micropython</a:t>
            </a:r>
            <a:r>
              <a:rPr lang="de-DE" dirty="0"/>
              <a:t> ausgeführt</a:t>
            </a:r>
          </a:p>
          <a:p>
            <a:pPr lvl="1"/>
            <a:r>
              <a:rPr lang="de-DE" dirty="0" err="1"/>
              <a:t>micropython</a:t>
            </a:r>
            <a:r>
              <a:rPr lang="de-DE" dirty="0"/>
              <a:t> ist bereits auf dem </a:t>
            </a:r>
            <a:r>
              <a:rPr lang="de-DE" dirty="0" err="1"/>
              <a:t>micro:bit</a:t>
            </a:r>
            <a:r>
              <a:rPr lang="de-DE" dirty="0"/>
              <a:t> installiert</a:t>
            </a:r>
          </a:p>
          <a:p>
            <a:r>
              <a:rPr lang="de-DE" dirty="0"/>
              <a:t>Auch ohne Stromversorgung bleibt das letzte Programm auf dem </a:t>
            </a:r>
            <a:r>
              <a:rPr lang="de-DE" dirty="0" err="1"/>
              <a:t>micro:bit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937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C60FF-3FAA-4208-BD41-B438796F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174DB-17FF-4330-8217-4D7DEDB9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609115A-4D22-476E-8FB6-4ECDCEA4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84" y="1825625"/>
            <a:ext cx="7085031" cy="4351338"/>
          </a:xfrm>
          <a:prstGeom prst="rect">
            <a:avLst/>
          </a:prstGeom>
        </p:spPr>
      </p:pic>
      <p:sp>
        <p:nvSpPr>
          <p:cNvPr id="5" name="Legende: mit Pfeil nach unten 4">
            <a:extLst>
              <a:ext uri="{FF2B5EF4-FFF2-40B4-BE49-F238E27FC236}">
                <a16:creationId xmlns:a16="http://schemas.microsoft.com/office/drawing/2014/main" id="{46D1392B-325C-4603-8BE8-950F88D8F469}"/>
              </a:ext>
            </a:extLst>
          </p:cNvPr>
          <p:cNvSpPr/>
          <p:nvPr/>
        </p:nvSpPr>
        <p:spPr>
          <a:xfrm>
            <a:off x="3069770" y="1349764"/>
            <a:ext cx="1474237" cy="951722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Erstmalige Verbindung</a:t>
            </a:r>
          </a:p>
        </p:txBody>
      </p:sp>
      <p:sp>
        <p:nvSpPr>
          <p:cNvPr id="6" name="Legende: mit Pfeil nach unten 5">
            <a:extLst>
              <a:ext uri="{FF2B5EF4-FFF2-40B4-BE49-F238E27FC236}">
                <a16:creationId xmlns:a16="http://schemas.microsoft.com/office/drawing/2014/main" id="{A5F4CB00-F704-4C26-8168-43572520EDC5}"/>
              </a:ext>
            </a:extLst>
          </p:cNvPr>
          <p:cNvSpPr/>
          <p:nvPr/>
        </p:nvSpPr>
        <p:spPr>
          <a:xfrm rot="19674105">
            <a:off x="1586978" y="1562955"/>
            <a:ext cx="1474237" cy="951722"/>
          </a:xfrm>
          <a:prstGeom prst="downArrowCallout">
            <a:avLst>
              <a:gd name="adj1" fmla="val 15196"/>
              <a:gd name="adj2" fmla="val 24020"/>
              <a:gd name="adj3" fmla="val 16176"/>
              <a:gd name="adj4" fmla="val 649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Programm übertragen</a:t>
            </a:r>
          </a:p>
        </p:txBody>
      </p:sp>
    </p:spTree>
    <p:extLst>
      <p:ext uri="{BB962C8B-B14F-4D97-AF65-F5344CB8AC3E}">
        <p14:creationId xmlns:p14="http://schemas.microsoft.com/office/powerpoint/2010/main" val="50973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C60FF-3FAA-4208-BD41-B438796F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174DB-17FF-4330-8217-4D7DEDB9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609115A-4D22-476E-8FB6-4ECDCEA4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84" y="1825625"/>
            <a:ext cx="7085031" cy="4351338"/>
          </a:xfrm>
          <a:prstGeom prst="rect">
            <a:avLst/>
          </a:prstGeom>
        </p:spPr>
      </p:pic>
      <p:sp>
        <p:nvSpPr>
          <p:cNvPr id="5" name="Legende: mit Pfeil nach unten 4">
            <a:extLst>
              <a:ext uri="{FF2B5EF4-FFF2-40B4-BE49-F238E27FC236}">
                <a16:creationId xmlns:a16="http://schemas.microsoft.com/office/drawing/2014/main" id="{46D1392B-325C-4603-8BE8-950F88D8F469}"/>
              </a:ext>
            </a:extLst>
          </p:cNvPr>
          <p:cNvSpPr/>
          <p:nvPr/>
        </p:nvSpPr>
        <p:spPr>
          <a:xfrm>
            <a:off x="3072874" y="2547738"/>
            <a:ext cx="1474237" cy="951722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Systemspezifische Befehle importieren</a:t>
            </a:r>
          </a:p>
        </p:txBody>
      </p:sp>
      <p:sp>
        <p:nvSpPr>
          <p:cNvPr id="6" name="Legende: mit Pfeil nach unten 5">
            <a:extLst>
              <a:ext uri="{FF2B5EF4-FFF2-40B4-BE49-F238E27FC236}">
                <a16:creationId xmlns:a16="http://schemas.microsoft.com/office/drawing/2014/main" id="{A5F4CB00-F704-4C26-8168-43572520EDC5}"/>
              </a:ext>
            </a:extLst>
          </p:cNvPr>
          <p:cNvSpPr/>
          <p:nvPr/>
        </p:nvSpPr>
        <p:spPr>
          <a:xfrm rot="17367619">
            <a:off x="1641505" y="3508807"/>
            <a:ext cx="1474237" cy="951722"/>
          </a:xfrm>
          <a:prstGeom prst="downArrowCallout">
            <a:avLst>
              <a:gd name="adj1" fmla="val 15196"/>
              <a:gd name="adj2" fmla="val 24020"/>
              <a:gd name="adj3" fmla="val 16176"/>
              <a:gd name="adj4" fmla="val 649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Endlosschleife</a:t>
            </a:r>
          </a:p>
        </p:txBody>
      </p:sp>
    </p:spTree>
    <p:extLst>
      <p:ext uri="{BB962C8B-B14F-4D97-AF65-F5344CB8AC3E}">
        <p14:creationId xmlns:p14="http://schemas.microsoft.com/office/powerpoint/2010/main" val="50512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C60FF-3FAA-4208-BD41-B438796F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174DB-17FF-4330-8217-4D7DEDB9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609115A-4D22-476E-8FB6-4ECDCEA4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83" y="1825625"/>
            <a:ext cx="7085031" cy="4351338"/>
          </a:xfrm>
          <a:prstGeom prst="rect">
            <a:avLst/>
          </a:prstGeom>
        </p:spPr>
      </p:pic>
      <p:sp>
        <p:nvSpPr>
          <p:cNvPr id="5" name="Legende: mit Pfeil nach unten 4">
            <a:extLst>
              <a:ext uri="{FF2B5EF4-FFF2-40B4-BE49-F238E27FC236}">
                <a16:creationId xmlns:a16="http://schemas.microsoft.com/office/drawing/2014/main" id="{46D1392B-325C-4603-8BE8-950F88D8F469}"/>
              </a:ext>
            </a:extLst>
          </p:cNvPr>
          <p:cNvSpPr/>
          <p:nvPr/>
        </p:nvSpPr>
        <p:spPr>
          <a:xfrm>
            <a:off x="4621762" y="3266195"/>
            <a:ext cx="1474237" cy="951722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Text anzeigen</a:t>
            </a:r>
          </a:p>
        </p:txBody>
      </p:sp>
      <p:sp>
        <p:nvSpPr>
          <p:cNvPr id="6" name="Legende: mit Pfeil nach unten 5">
            <a:extLst>
              <a:ext uri="{FF2B5EF4-FFF2-40B4-BE49-F238E27FC236}">
                <a16:creationId xmlns:a16="http://schemas.microsoft.com/office/drawing/2014/main" id="{A5F4CB00-F704-4C26-8168-43572520EDC5}"/>
              </a:ext>
            </a:extLst>
          </p:cNvPr>
          <p:cNvSpPr/>
          <p:nvPr/>
        </p:nvSpPr>
        <p:spPr>
          <a:xfrm rot="4892646">
            <a:off x="6152065" y="4009689"/>
            <a:ext cx="1474237" cy="1082055"/>
          </a:xfrm>
          <a:prstGeom prst="downArrowCallout">
            <a:avLst>
              <a:gd name="adj1" fmla="val 22273"/>
              <a:gd name="adj2" fmla="val 29254"/>
              <a:gd name="adj3" fmla="val 16176"/>
              <a:gd name="adj4" fmla="val 649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Zeichen anzeigen</a:t>
            </a:r>
          </a:p>
        </p:txBody>
      </p:sp>
      <p:sp>
        <p:nvSpPr>
          <p:cNvPr id="7" name="Legende: mit Pfeil nach unten 6">
            <a:extLst>
              <a:ext uri="{FF2B5EF4-FFF2-40B4-BE49-F238E27FC236}">
                <a16:creationId xmlns:a16="http://schemas.microsoft.com/office/drawing/2014/main" id="{F8B15CB6-D493-428F-9FA1-0F28B91AF6C7}"/>
              </a:ext>
            </a:extLst>
          </p:cNvPr>
          <p:cNvSpPr/>
          <p:nvPr/>
        </p:nvSpPr>
        <p:spPr>
          <a:xfrm rot="17608027">
            <a:off x="2038563" y="4131841"/>
            <a:ext cx="1474237" cy="951722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2 Sekunden schlafen</a:t>
            </a:r>
          </a:p>
        </p:txBody>
      </p:sp>
    </p:spTree>
    <p:extLst>
      <p:ext uri="{BB962C8B-B14F-4D97-AF65-F5344CB8AC3E}">
        <p14:creationId xmlns:p14="http://schemas.microsoft.com/office/powerpoint/2010/main" val="224447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7664A-3947-4307-981F-85428DA1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BAB0F-7D87-4BEE-8DC8-397C7D18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Zusätzliche Module importieren (um deren Funktionen zu nutzen)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# Man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dem Modul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importieren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das was man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benötigt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 </a:t>
            </a:r>
          </a:p>
          <a:p>
            <a:endParaRPr lang="de-DE" dirty="0"/>
          </a:p>
          <a:p>
            <a:r>
              <a:rPr lang="de-DE" dirty="0"/>
              <a:t>Endlosschleife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 Tue irgendwas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Einrückungen</a:t>
            </a:r>
          </a:p>
          <a:p>
            <a:pPr lvl="1"/>
            <a:r>
              <a:rPr lang="de-DE" dirty="0"/>
              <a:t>Python kennt keine {} um Blöcke zu kennzeichnen (wie bei Java)</a:t>
            </a:r>
          </a:p>
          <a:p>
            <a:pPr lvl="1"/>
            <a:r>
              <a:rPr lang="de-DE" dirty="0"/>
              <a:t>Ein „:“ </a:t>
            </a:r>
            <a:r>
              <a:rPr lang="de-DE" dirty="0" err="1"/>
              <a:t>schliesst</a:t>
            </a:r>
            <a:r>
              <a:rPr lang="de-DE" dirty="0"/>
              <a:t> die vorherige Zeile ab</a:t>
            </a:r>
          </a:p>
          <a:p>
            <a:pPr lvl="1"/>
            <a:r>
              <a:rPr lang="de-DE" dirty="0"/>
              <a:t>Einrückungen (</a:t>
            </a:r>
            <a:r>
              <a:rPr lang="de-DE" b="1" dirty="0"/>
              <a:t>Tab</a:t>
            </a:r>
            <a:r>
              <a:rPr lang="de-DE" dirty="0"/>
              <a:t> oder 4 Leerzeichen – aber niemals (!) gemischt)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73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7664A-3947-4307-981F-85428DA1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BAB0F-7D87-4BEE-8DC8-397C7D18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 der Anzeige etwas anzeigen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# So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lassen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auf der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kleinen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Anzeige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darstellen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display.scroll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('Hello’)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# So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können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einzelne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vordefinierte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Grafiken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angezeigt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warden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Image.HEART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Weitere Möglichkeiten =&gt; Siehe Doku!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0045B-6D6C-4968-8036-6E481727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BB11F-AC59-4D3C-A896-E5A407FB8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kann man alles programmieren?</a:t>
            </a:r>
          </a:p>
          <a:p>
            <a:pPr lvl="1"/>
            <a:r>
              <a:rPr lang="de-DE" dirty="0"/>
              <a:t>Bilder</a:t>
            </a:r>
          </a:p>
          <a:p>
            <a:pPr lvl="1"/>
            <a:r>
              <a:rPr lang="de-DE" dirty="0"/>
              <a:t>Knöpfe</a:t>
            </a:r>
          </a:p>
          <a:p>
            <a:pPr lvl="1"/>
            <a:r>
              <a:rPr lang="de-DE" dirty="0"/>
              <a:t>Sensoren</a:t>
            </a:r>
          </a:p>
          <a:p>
            <a:pPr lvl="2"/>
            <a:r>
              <a:rPr lang="de-DE" dirty="0"/>
              <a:t>Beschleunigung</a:t>
            </a:r>
          </a:p>
          <a:p>
            <a:pPr lvl="2"/>
            <a:r>
              <a:rPr lang="de-DE" dirty="0"/>
              <a:t>Temperatur</a:t>
            </a:r>
          </a:p>
          <a:p>
            <a:pPr lvl="2"/>
            <a:r>
              <a:rPr lang="de-DE" dirty="0"/>
              <a:t>Licht</a:t>
            </a:r>
          </a:p>
          <a:p>
            <a:pPr lvl="2"/>
            <a:r>
              <a:rPr lang="de-DE" dirty="0"/>
              <a:t>Kompass</a:t>
            </a:r>
          </a:p>
          <a:p>
            <a:pPr lvl="2"/>
            <a:r>
              <a:rPr lang="de-DE" dirty="0"/>
              <a:t>Logo</a:t>
            </a:r>
          </a:p>
          <a:p>
            <a:pPr lvl="2"/>
            <a:r>
              <a:rPr lang="de-DE" dirty="0"/>
              <a:t>Tonausgabe</a:t>
            </a:r>
          </a:p>
          <a:p>
            <a:pPr lvl="1"/>
            <a:r>
              <a:rPr lang="de-DE" dirty="0"/>
              <a:t>Radio – Datenaustausch zwischen </a:t>
            </a:r>
            <a:r>
              <a:rPr lang="de-DE" dirty="0" err="1"/>
              <a:t>micro:bits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75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C60FF-3FAA-4208-BD41-B438796F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174DB-17FF-4330-8217-4D7DEDB9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Knöpfe</a:t>
            </a:r>
          </a:p>
          <a:p>
            <a:pPr lvl="1"/>
            <a:r>
              <a:rPr lang="de-DE" dirty="0"/>
              <a:t>a / b – links / rechts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is_pressed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/>
              <a:t>– gedrückt</a:t>
            </a:r>
          </a:p>
          <a:p>
            <a:pPr lvl="2"/>
            <a:r>
              <a:rPr lang="de-DE" dirty="0"/>
              <a:t>True / </a:t>
            </a:r>
            <a:r>
              <a:rPr lang="de-DE" dirty="0" err="1"/>
              <a:t>False</a:t>
            </a:r>
            <a:endParaRPr lang="de-DE" dirty="0"/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e-DE" dirty="0"/>
              <a:t>– Anzahl</a:t>
            </a:r>
          </a:p>
          <a:p>
            <a:pPr lvl="1"/>
            <a:endParaRPr lang="de-DE" dirty="0"/>
          </a:p>
          <a:p>
            <a:r>
              <a:rPr lang="de-DE" dirty="0"/>
              <a:t>Bilder anzeigen</a:t>
            </a:r>
          </a:p>
          <a:p>
            <a:pPr lvl="1"/>
            <a:r>
              <a:rPr lang="de-DE" dirty="0"/>
              <a:t>Vorgefertigte Bilder</a:t>
            </a:r>
          </a:p>
          <a:p>
            <a:pPr lvl="1"/>
            <a:r>
              <a:rPr lang="de-DE" dirty="0"/>
              <a:t>Listen (mehrere Bilder)</a:t>
            </a:r>
          </a:p>
          <a:p>
            <a:pPr lvl="1"/>
            <a:r>
              <a:rPr lang="de-DE" dirty="0"/>
              <a:t>Selbstdefinierte Bilder</a:t>
            </a:r>
          </a:p>
          <a:p>
            <a:pPr lvl="1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534E7A-5707-4C31-8AC5-9FCB4851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271" y="1690688"/>
            <a:ext cx="3781529" cy="26920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3DE2AE5-B969-4560-83A4-0B4231A69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221" y="3817247"/>
            <a:ext cx="3132849" cy="16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34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34D8E-4004-4062-BECC-61100D67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699FF-433D-42CE-9895-B61889BA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 eine Liste aus 5 (oder mehr) Grafiken</a:t>
            </a:r>
          </a:p>
          <a:p>
            <a:r>
              <a:rPr lang="de-DE" dirty="0"/>
              <a:t>Der User kann durch Knopfdruck (rechts/links) durch die Grafiken blättern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24F98F-EE6D-4EB8-A489-D3946D611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32" y="3429000"/>
            <a:ext cx="5728788" cy="22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5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ED38-6B27-4CDD-BB5A-45BF9047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Gestures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626E7-1FC3-4AEE-AF93-F86D30DD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Vereinfachte Nutzung des Beschleunigungssensors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accelerometer.current_gesture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gesture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 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Image.HAPPY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Image.ANGRY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B63909-448F-4438-8E39-8891988F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01923"/>
            <a:ext cx="8648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0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A21C5-98AA-402A-AB47-28D5EEBE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</a:t>
            </a:r>
            <a:r>
              <a:rPr lang="de-DE" dirty="0" err="1"/>
              <a:t>micro:bit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DBD2B-9EB1-4536-A111-9F6EA539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>
                <a:latin typeface="+mj-lt"/>
              </a:rPr>
              <a:t>Einplatinencomputer</a:t>
            </a:r>
          </a:p>
          <a:p>
            <a:r>
              <a:rPr lang="de-DE" dirty="0">
                <a:latin typeface="+mj-lt"/>
              </a:rPr>
              <a:t>Entwickelt von der BBC zur Verbesserung der Schulbildung in England</a:t>
            </a:r>
          </a:p>
          <a:p>
            <a:r>
              <a:rPr lang="de-DE" dirty="0">
                <a:latin typeface="+mj-lt"/>
              </a:rPr>
              <a:t>Bisher &gt; 1M Geräte wurden kostenlos an 11 und 12 jährige Schüler verteilt</a:t>
            </a:r>
          </a:p>
          <a:p>
            <a:r>
              <a:rPr lang="de-DE" dirty="0">
                <a:latin typeface="+mj-lt"/>
              </a:rPr>
              <a:t>Inzwischen gibt es die 2. Version mit</a:t>
            </a:r>
          </a:p>
          <a:p>
            <a:pPr lvl="1"/>
            <a:r>
              <a:rPr lang="de-DE" dirty="0">
                <a:latin typeface="+mj-lt"/>
              </a:rPr>
              <a:t>Mikrophon, Lautsprecher</a:t>
            </a:r>
          </a:p>
          <a:p>
            <a:pPr lvl="1"/>
            <a:r>
              <a:rPr lang="de-DE" dirty="0">
                <a:latin typeface="+mj-lt"/>
              </a:rPr>
              <a:t>5x5 LED-Matrix zur Anzeige von blinkenden Texten, alphanumerische Zeichen und Muster</a:t>
            </a:r>
          </a:p>
          <a:p>
            <a:pPr lvl="1"/>
            <a:r>
              <a:rPr lang="de-DE" dirty="0">
                <a:latin typeface="+mj-lt"/>
              </a:rPr>
              <a:t>Zwei programmierbare Tasten zur Verwendung als Spiele-Controller, Steuerung der Musik auf eigenem Smartphone und vieles mehr</a:t>
            </a:r>
          </a:p>
          <a:p>
            <a:pPr lvl="1"/>
            <a:r>
              <a:rPr lang="de-DE" dirty="0">
                <a:latin typeface="+mj-lt"/>
              </a:rPr>
              <a:t>Eingebauter Kompass zum Erfassen Ihrer Bewegungen</a:t>
            </a:r>
          </a:p>
          <a:p>
            <a:pPr lvl="1"/>
            <a:r>
              <a:rPr lang="de-DE" dirty="0">
                <a:latin typeface="+mj-lt"/>
              </a:rPr>
              <a:t>Temperaturmessung</a:t>
            </a:r>
          </a:p>
          <a:p>
            <a:pPr lvl="1"/>
            <a:r>
              <a:rPr lang="de-DE" dirty="0">
                <a:latin typeface="+mj-lt"/>
              </a:rPr>
              <a:t>Integriertes 3D-Magnetometer zum Erkennen bestimmter Metalle und Magneten</a:t>
            </a:r>
          </a:p>
          <a:p>
            <a:pPr lvl="1"/>
            <a:r>
              <a:rPr lang="de-DE" dirty="0">
                <a:latin typeface="+mj-lt"/>
              </a:rPr>
              <a:t>Bluetooth-Technologie</a:t>
            </a:r>
          </a:p>
          <a:p>
            <a:pPr lvl="1"/>
            <a:r>
              <a:rPr lang="de-DE" dirty="0">
                <a:latin typeface="+mj-lt"/>
              </a:rPr>
              <a:t>Fünf Ein- und Ausgänge zur Steuerung von Motoren, Roboter usw.</a:t>
            </a:r>
          </a:p>
          <a:p>
            <a:pPr lvl="1"/>
            <a:r>
              <a:rPr lang="de-DE" dirty="0">
                <a:latin typeface="+mj-lt"/>
              </a:rPr>
              <a:t>Berührungsempfindliches Logo</a:t>
            </a:r>
          </a:p>
          <a:p>
            <a:pPr lvl="1"/>
            <a:r>
              <a:rPr lang="de-DE" dirty="0">
                <a:latin typeface="+mj-lt"/>
              </a:rPr>
              <a:t>Eingebauter Sleep-/Aus-Modus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700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B59F9-FC68-42D2-A88A-70F4816A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Übung</a:t>
            </a:r>
            <a:r>
              <a:rPr lang="de-DE" dirty="0"/>
              <a:t> – Magic 8-Ball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06432-7DAA-4685-87E8-08D41569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Erstellt eine Liste an „Vorhersagen“</a:t>
            </a:r>
          </a:p>
          <a:p>
            <a:pPr lvl="1"/>
            <a:r>
              <a:rPr lang="de-DE" dirty="0"/>
              <a:t>Alles wird gut</a:t>
            </a:r>
          </a:p>
          <a:p>
            <a:pPr lvl="1"/>
            <a:r>
              <a:rPr lang="de-DE" dirty="0"/>
              <a:t>Es könnte klappen</a:t>
            </a:r>
          </a:p>
          <a:p>
            <a:pPr lvl="1"/>
            <a:r>
              <a:rPr lang="de-DE" dirty="0"/>
              <a:t>Usw.</a:t>
            </a:r>
          </a:p>
          <a:p>
            <a:r>
              <a:rPr lang="de-DE" dirty="0"/>
              <a:t>Durch das Schütteln des </a:t>
            </a:r>
            <a:r>
              <a:rPr lang="de-DE" dirty="0" err="1"/>
              <a:t>Micro:Bit</a:t>
            </a:r>
            <a:r>
              <a:rPr lang="de-DE" dirty="0"/>
              <a:t> wird eine Antwort aus der Liste zufällig ausgewählt und angezeigt</a:t>
            </a:r>
          </a:p>
        </p:txBody>
      </p:sp>
    </p:spTree>
    <p:extLst>
      <p:ext uri="{BB962C8B-B14F-4D97-AF65-F5344CB8AC3E}">
        <p14:creationId xmlns:p14="http://schemas.microsoft.com/office/powerpoint/2010/main" val="1629752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C60FF-3FAA-4208-BD41-B438796F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174DB-17FF-4330-8217-4D7DEDB9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Selbstdefinierte Bilder</a:t>
            </a:r>
          </a:p>
          <a:p>
            <a:pPr lvl="1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7343B9-6855-4E21-B3F9-0716C6877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06" y="2778524"/>
            <a:ext cx="5685647" cy="28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48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150D6-D795-4F17-9409-93741CF7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Pixel setzen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0CA0C-61EA-4ECD-BABA-AAB46D55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Pixel können einzeln mit einer vorgegebenen Helligkeit (0-9) auf der (5x5) Anzeige gesetzt werden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C9310D8-87C4-423C-A7A7-66F26B32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863" y="3017225"/>
            <a:ext cx="5143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0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E44FC-BE37-4E65-B53B-2AB6D4D0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Pixel setzen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B5E919-3A51-45D7-8E52-A43E6D445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Um gezielt Pixel anzusteuern und auch zu merken (z.B. für Spiele)</a:t>
            </a:r>
          </a:p>
          <a:p>
            <a:endParaRPr lang="de-DE" dirty="0"/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microbit.display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# Zugriff auf die Anzeige</a:t>
            </a:r>
          </a:p>
          <a:p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img_screen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microbit.Image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(5,5) # Virtuell ein Abbild anlegen</a:t>
            </a:r>
          </a:p>
          <a:p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img_screen.set_pixel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(4, x, 0) # Pixel gezielt z.B. ausschalten</a:t>
            </a:r>
          </a:p>
          <a:p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d.show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img_screen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# Anzeige mit einem Rutsch darstellen</a:t>
            </a:r>
          </a:p>
          <a:p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Ausprobieren.</a:t>
            </a:r>
          </a:p>
        </p:txBody>
      </p:sp>
    </p:spTree>
    <p:extLst>
      <p:ext uri="{BB962C8B-B14F-4D97-AF65-F5344CB8AC3E}">
        <p14:creationId xmlns:p14="http://schemas.microsoft.com/office/powerpoint/2010/main" val="2218079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C1637-58B0-41E2-8EC7-C881B812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Etwas komplexer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AFD7FCE-C793-4CA7-88C8-C719F062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636" y="1388411"/>
            <a:ext cx="5579473" cy="510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55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C60FF-3FAA-4208-BD41-B438796F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174DB-17FF-4330-8217-4D7DEDB9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Temperaturmessung</a:t>
            </a:r>
          </a:p>
          <a:p>
            <a:r>
              <a:rPr lang="de-DE" dirty="0"/>
              <a:t>Die Temperaturmessung im </a:t>
            </a:r>
            <a:r>
              <a:rPr lang="de-DE" dirty="0" err="1"/>
              <a:t>micro:bit</a:t>
            </a:r>
            <a:r>
              <a:rPr lang="de-DE" dirty="0"/>
              <a:t> gibt nur einen ungefähren Wert</a:t>
            </a:r>
          </a:p>
          <a:p>
            <a:r>
              <a:rPr lang="de-DE" dirty="0"/>
              <a:t>Zudem „wärmt“ sich das Gerät auf</a:t>
            </a:r>
          </a:p>
          <a:p>
            <a:r>
              <a:rPr lang="de-DE" dirty="0"/>
              <a:t>Daher zeigt die Temperatur eher die Temperatur „auf dem Gerät“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temperatur_wert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rgbClr val="FF0000"/>
                </a:solidFill>
              </a:rPr>
              <a:t>ÜBUNG</a:t>
            </a:r>
            <a:r>
              <a:rPr lang="de-DE" dirty="0"/>
              <a:t> – Programm erstellen:</a:t>
            </a:r>
          </a:p>
          <a:p>
            <a:pPr lvl="1"/>
            <a:r>
              <a:rPr lang="de-DE" sz="2800" dirty="0"/>
              <a:t>Das Programm zeigt stets die aktuelle Temperatur an</a:t>
            </a:r>
          </a:p>
          <a:p>
            <a:pPr lvl="1"/>
            <a:r>
              <a:rPr lang="de-DE" sz="2800" dirty="0"/>
              <a:t>Wird der linke Knopf gedrückt, wird die tiefste Temperatur angezeigt</a:t>
            </a:r>
          </a:p>
          <a:p>
            <a:pPr marL="457200" lvl="1" indent="0">
              <a:buNone/>
            </a:pPr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button_a.is_pressed</a:t>
            </a:r>
            <a:r>
              <a:rPr lang="de-D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800" dirty="0"/>
              <a:t>Wird der rechte Knopf gedrückt, wird die höchste Temperatur angezeigt</a:t>
            </a:r>
          </a:p>
        </p:txBody>
      </p:sp>
    </p:spTree>
    <p:extLst>
      <p:ext uri="{BB962C8B-B14F-4D97-AF65-F5344CB8AC3E}">
        <p14:creationId xmlns:p14="http://schemas.microsoft.com/office/powerpoint/2010/main" val="3892218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C60FF-3FAA-4208-BD41-B438796F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174DB-17FF-4330-8217-4D7DEDB9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ÜBUNG - Temperaturmessung</a:t>
            </a:r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E56D17-818F-4EBF-9156-E88213862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12" y="1671836"/>
            <a:ext cx="4187307" cy="46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32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7664A-3947-4307-981F-85428DA1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BAB0F-7D87-4BEE-8DC8-397C7D18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auf dem </a:t>
            </a:r>
            <a:r>
              <a:rPr lang="de-DE" dirty="0" err="1"/>
              <a:t>micro:bit</a:t>
            </a:r>
            <a:r>
              <a:rPr lang="de-DE" dirty="0"/>
              <a:t> ist keine vollwertige Version von Python</a:t>
            </a:r>
          </a:p>
          <a:p>
            <a:pPr lvl="1"/>
            <a:r>
              <a:rPr lang="de-DE" dirty="0"/>
              <a:t>Nicht alles wird unterstützt</a:t>
            </a:r>
          </a:p>
          <a:p>
            <a:r>
              <a:rPr lang="de-DE" dirty="0"/>
              <a:t>Es gibt ein eingeschränktes Datei-System</a:t>
            </a:r>
          </a:p>
          <a:p>
            <a:pPr lvl="1"/>
            <a:r>
              <a:rPr lang="de-DE" dirty="0"/>
              <a:t>Es werden z.B. nicht alle Datei-Modi unterstützt – so geht z.B. ein „</a:t>
            </a:r>
            <a:r>
              <a:rPr lang="de-DE" dirty="0" err="1"/>
              <a:t>Append</a:t>
            </a:r>
            <a:r>
              <a:rPr lang="de-DE" dirty="0"/>
              <a:t>“ nicht</a:t>
            </a:r>
          </a:p>
          <a:p>
            <a:pPr lvl="1"/>
            <a:r>
              <a:rPr lang="de-DE" dirty="0"/>
              <a:t>Das Datei-System wird immer dann neu angelegt wenn man eine neue Programmversion draufspielt („Flash“)</a:t>
            </a:r>
          </a:p>
          <a:p>
            <a:pPr lvl="1"/>
            <a:r>
              <a:rPr lang="de-DE" dirty="0"/>
              <a:t>Dennoch lässt sich das Dateisystem für eigene Programme nutzen</a:t>
            </a:r>
          </a:p>
        </p:txBody>
      </p:sp>
    </p:spTree>
    <p:extLst>
      <p:ext uri="{BB962C8B-B14F-4D97-AF65-F5344CB8AC3E}">
        <p14:creationId xmlns:p14="http://schemas.microsoft.com/office/powerpoint/2010/main" val="3298675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7664A-3947-4307-981F-85428DA1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BAB0F-7D87-4BEE-8DC8-397C7D18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Datei öffnen und lesen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open('save_temps.dat')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temps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open_file.read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open_file.close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Datei öffnen und schreiben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open('save_temps.dat', 'w')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open_file.write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('Hello' +',’+ 'World')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open_file.close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37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7664A-3947-4307-981F-85428DA1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BAB0F-7D87-4BEE-8DC8-397C7D18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Sleep / Pause einlegen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sleep(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Anzahl_Milisekunden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–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z.B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sleep(2000)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Methode anlegen / aufrufen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datei_schreiben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	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Einrückung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vergessen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Dateiname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Schreibmodus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	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Etwas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hinenschreiben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Hauptprogramm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True: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Einrückung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vergessen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bedingung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True: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datei_schreiben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1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A21C5-98AA-402A-AB47-28D5EEBE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</a:t>
            </a:r>
            <a:r>
              <a:rPr lang="de-DE" dirty="0" err="1"/>
              <a:t>micro:bit</a:t>
            </a:r>
            <a:endParaRPr lang="de-DE" dirty="0"/>
          </a:p>
        </p:txBody>
      </p:sp>
      <p:pic>
        <p:nvPicPr>
          <p:cNvPr id="4" name="Picture 2" descr="https://www.element14.com/community/servlet/JiveServlet/downloadImage/102-95670-5-937532/541-426/pastedImage_0.png">
            <a:extLst>
              <a:ext uri="{FF2B5EF4-FFF2-40B4-BE49-F238E27FC236}">
                <a16:creationId xmlns:a16="http://schemas.microsoft.com/office/drawing/2014/main" id="{92AEAAEA-F2DF-4C65-A80B-6C3CFCE48E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7" y="1972469"/>
            <a:ext cx="515302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59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7664A-3947-4307-981F-85428DA1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BAB0F-7D87-4BEE-8DC8-397C7D18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Prüfen ob eine Datei bereits vorhanden ist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Eine Liste der vorhandenen Dateien abfragen</a:t>
            </a:r>
          </a:p>
          <a:p>
            <a:pPr marL="457200" lvl="1" indent="0">
              <a:buNone/>
            </a:pP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dateien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os.listdir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dateien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erste_datei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zweite_datei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 ]</a:t>
            </a:r>
          </a:p>
          <a:p>
            <a:pPr marL="457200" lvl="1" indent="0">
              <a:buNone/>
            </a:pPr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Durch alle Dateien iterieren</a:t>
            </a:r>
          </a:p>
          <a:p>
            <a:pPr marL="457200" lvl="1" indent="0">
              <a:buNone/>
            </a:pP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dateien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'save_temps.dat‘:</a:t>
            </a:r>
          </a:p>
          <a:p>
            <a:pPr marL="457200" lvl="1" indent="0">
              <a:buNone/>
            </a:pP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# Datei ist vorhanden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418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96CEB-0F08-43C9-85EC-27E2A115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DB124F-743A-41F3-867C-E5420895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ÜBUNG</a:t>
            </a:r>
            <a:r>
              <a:rPr lang="de-DE" dirty="0"/>
              <a:t> – Programm erstellen:</a:t>
            </a:r>
          </a:p>
          <a:p>
            <a:pPr lvl="1"/>
            <a:r>
              <a:rPr lang="de-DE" sz="2800" dirty="0"/>
              <a:t>Das Programm zeigt stets die aktuelle Temperatur an</a:t>
            </a:r>
          </a:p>
          <a:p>
            <a:pPr lvl="1"/>
            <a:r>
              <a:rPr lang="de-DE" sz="2800" dirty="0"/>
              <a:t>Wird der linke Knopf gedrückt, wird die tiefste Temperatur angezeigt</a:t>
            </a:r>
          </a:p>
          <a:p>
            <a:pPr marL="457200" lvl="1" indent="0">
              <a:buNone/>
            </a:pPr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button_a.is_pressed</a:t>
            </a:r>
            <a:r>
              <a:rPr lang="de-D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800" dirty="0"/>
              <a:t>Wird der rechte Knopf gedrückt, wird die höchste Temperatur angezeigt</a:t>
            </a:r>
          </a:p>
          <a:p>
            <a:pPr lvl="1"/>
            <a:endParaRPr lang="de-DE" sz="2800" dirty="0"/>
          </a:p>
          <a:p>
            <a:pPr lvl="1"/>
            <a:r>
              <a:rPr lang="de-DE" sz="2800" dirty="0">
                <a:solidFill>
                  <a:srgbClr val="FF0000"/>
                </a:solidFill>
              </a:rPr>
              <a:t>Die aktuellen Hoch-  und Tiefwerte werden in einer Datei geschrieben und beim Programmstart eingelesen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0962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B7AF5-F3BA-42D5-9047-2F58D486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795F59-1F42-4C6F-B3BC-4124AB07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2978"/>
            <a:ext cx="5181600" cy="4019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9A7F71-54BF-4E92-AC60-039AFF02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968" y="1862978"/>
            <a:ext cx="50958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73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7664A-3947-4307-981F-85428DA1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BAB0F-7D87-4BEE-8DC8-397C7D18E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Miteinander kommunizieren</a:t>
            </a:r>
          </a:p>
          <a:p>
            <a:pPr lvl="1"/>
            <a:r>
              <a:rPr lang="de-DE" dirty="0" err="1"/>
              <a:t>micro:bits</a:t>
            </a:r>
            <a:r>
              <a:rPr lang="de-DE" dirty="0"/>
              <a:t> können einander Nachrichten schicken</a:t>
            </a:r>
          </a:p>
          <a:p>
            <a:pPr lvl="1"/>
            <a:r>
              <a:rPr lang="de-DE" dirty="0"/>
              <a:t>Nachrichten werden immer an alle verschickt (Broadcast)</a:t>
            </a:r>
          </a:p>
          <a:p>
            <a:pPr lvl="2"/>
            <a:r>
              <a:rPr lang="de-DE" dirty="0"/>
              <a:t>Eine Filterung ist möglich, damit man nur bestimmte Nachrichten bekommt</a:t>
            </a:r>
          </a:p>
          <a:p>
            <a:pPr lvl="1"/>
            <a:r>
              <a:rPr lang="de-DE" dirty="0"/>
              <a:t>Nachrichten werden als Strings oder </a:t>
            </a:r>
            <a:r>
              <a:rPr lang="de-DE" dirty="0" err="1"/>
              <a:t>ByteArrays</a:t>
            </a:r>
            <a:r>
              <a:rPr lang="de-DE" dirty="0"/>
              <a:t> verschickt</a:t>
            </a:r>
          </a:p>
          <a:p>
            <a:pPr lvl="1"/>
            <a:r>
              <a:rPr lang="de-DE" dirty="0"/>
              <a:t>Eine Länge bis 251 Zeichen ist möglich</a:t>
            </a:r>
          </a:p>
          <a:p>
            <a:pPr lvl="1"/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/>
              <a:t>Einige Befehle</a:t>
            </a:r>
          </a:p>
          <a:p>
            <a:pPr lvl="1"/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radio.on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radio.off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radio.send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(String),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radio.receive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radio.receive_bytes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radio.config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=1..83),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radio.config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=1..99),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radio.config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(power=0..7)</a:t>
            </a:r>
          </a:p>
        </p:txBody>
      </p:sp>
    </p:spTree>
    <p:extLst>
      <p:ext uri="{BB962C8B-B14F-4D97-AF65-F5344CB8AC3E}">
        <p14:creationId xmlns:p14="http://schemas.microsoft.com/office/powerpoint/2010/main" val="1089440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48523-8C0B-49C5-8A0F-ECA88854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Radio </a:t>
            </a:r>
            <a:r>
              <a:rPr lang="de-DE" dirty="0">
                <a:solidFill>
                  <a:srgbClr val="FF0000"/>
                </a:solidFill>
              </a:rPr>
              <a:t>ÜBUNG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979F7-C0DD-400F-906D-3D82E4060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PICTURE BROADCAST</a:t>
            </a:r>
          </a:p>
          <a:p>
            <a:r>
              <a:rPr lang="de-DE" dirty="0"/>
              <a:t>Per Knopfdruck werden „Bilder“ an alle empfangenden </a:t>
            </a:r>
            <a:r>
              <a:rPr lang="de-DE" dirty="0" err="1"/>
              <a:t>Micro:Bits</a:t>
            </a:r>
            <a:r>
              <a:rPr lang="de-DE" dirty="0"/>
              <a:t> verschickt und entsprechend angezeigt</a:t>
            </a:r>
          </a:p>
          <a:p>
            <a:pPr lvl="1"/>
            <a:r>
              <a:rPr lang="de-DE" dirty="0"/>
              <a:t>Button Rechts:</a:t>
            </a:r>
          </a:p>
          <a:p>
            <a:pPr lvl="2"/>
            <a:r>
              <a:rPr lang="de-DE" dirty="0"/>
              <a:t>Standardbilder – zufällig aus einer Liste mit 5 Grafiken ausgewählt (z.B. String `</a:t>
            </a:r>
            <a:r>
              <a:rPr lang="de-DE" dirty="0" err="1"/>
              <a:t>herz´</a:t>
            </a:r>
            <a:r>
              <a:rPr lang="de-DE" dirty="0"/>
              <a:t> = </a:t>
            </a:r>
            <a:r>
              <a:rPr lang="de-DE" dirty="0" err="1"/>
              <a:t>Image.Heart</a:t>
            </a:r>
            <a:r>
              <a:rPr lang="de-DE" dirty="0"/>
              <a:t>) – gleiche Liste verwenden!</a:t>
            </a:r>
          </a:p>
          <a:p>
            <a:pPr lvl="1"/>
            <a:r>
              <a:rPr lang="de-DE" dirty="0"/>
              <a:t>Button Links:</a:t>
            </a:r>
          </a:p>
          <a:p>
            <a:pPr lvl="2"/>
            <a:r>
              <a:rPr lang="de-DE" dirty="0"/>
              <a:t>Eigenes Bild - </a:t>
            </a:r>
            <a:r>
              <a:rPr lang="en-US" dirty="0"/>
              <a:t>MY_IMAGE = ‘09090:99999:99999:09990:00900’ (</a:t>
            </a:r>
            <a:r>
              <a:rPr lang="en-US" dirty="0" err="1"/>
              <a:t>voher</a:t>
            </a:r>
            <a:r>
              <a:rPr lang="en-US" dirty="0"/>
              <a:t> </a:t>
            </a:r>
            <a:r>
              <a:rPr lang="en-US" dirty="0" err="1"/>
              <a:t>entwerfen</a:t>
            </a:r>
            <a:r>
              <a:rPr lang="en-US" dirty="0"/>
              <a:t> und </a:t>
            </a:r>
            <a:r>
              <a:rPr lang="en-US" dirty="0" err="1"/>
              <a:t>testen</a:t>
            </a:r>
            <a:r>
              <a:rPr lang="en-US" dirty="0"/>
              <a:t>!)</a:t>
            </a:r>
          </a:p>
          <a:p>
            <a:pPr lvl="3"/>
            <a:r>
              <a:rPr lang="en-US" dirty="0"/>
              <a:t>MY_IMAGE = '09090:99999:99999:09990:00900’ </a:t>
            </a:r>
          </a:p>
          <a:p>
            <a:pPr lvl="3"/>
            <a:r>
              <a:rPr lang="en-US" dirty="0" err="1"/>
              <a:t>display.show</a:t>
            </a:r>
            <a:r>
              <a:rPr lang="en-US" dirty="0"/>
              <a:t>(Image(MY_IMAGE)) </a:t>
            </a:r>
          </a:p>
          <a:p>
            <a:pPr lvl="3"/>
            <a:r>
              <a:rPr lang="en-US" dirty="0" err="1"/>
              <a:t>display.clear</a:t>
            </a:r>
            <a:r>
              <a:rPr lang="en-US" dirty="0"/>
              <a:t>() </a:t>
            </a:r>
          </a:p>
          <a:p>
            <a:pPr lvl="2"/>
            <a:r>
              <a:rPr lang="en-US" dirty="0" err="1"/>
              <a:t>Einigt</a:t>
            </a:r>
            <a:r>
              <a:rPr lang="en-US" dirty="0"/>
              <a:t> </a:t>
            </a:r>
            <a:r>
              <a:rPr lang="en-US" dirty="0" err="1"/>
              <a:t>euch</a:t>
            </a:r>
            <a:r>
              <a:rPr lang="en-US" dirty="0"/>
              <a:t> auf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Sonderzeichen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Beginn</a:t>
            </a:r>
            <a:r>
              <a:rPr lang="en-US" dirty="0"/>
              <a:t> des Strings – </a:t>
            </a:r>
            <a:r>
              <a:rPr lang="en-US" dirty="0" err="1"/>
              <a:t>damit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einfacher</a:t>
            </a:r>
            <a:r>
              <a:rPr lang="en-US" dirty="0"/>
              <a:t> </a:t>
            </a:r>
            <a:r>
              <a:rPr lang="en-US" dirty="0" err="1"/>
              <a:t>erkannt</a:t>
            </a:r>
            <a:r>
              <a:rPr lang="en-US" dirty="0"/>
              <a:t> warden. Das </a:t>
            </a:r>
            <a:r>
              <a:rPr lang="en-US" dirty="0" err="1"/>
              <a:t>Zeichen</a:t>
            </a:r>
            <a:r>
              <a:rPr lang="en-US" dirty="0"/>
              <a:t> muss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</a:t>
            </a:r>
            <a:r>
              <a:rPr lang="en-US" dirty="0" err="1"/>
              <a:t>abgeschnitten</a:t>
            </a:r>
            <a:r>
              <a:rPr lang="en-US" dirty="0"/>
              <a:t> warden.</a:t>
            </a:r>
          </a:p>
          <a:p>
            <a:pPr lvl="3"/>
            <a:r>
              <a:rPr lang="en-US" dirty="0" err="1"/>
              <a:t>newString</a:t>
            </a:r>
            <a:r>
              <a:rPr lang="en-US" dirty="0"/>
              <a:t> = </a:t>
            </a:r>
            <a:r>
              <a:rPr lang="en-US" dirty="0" err="1"/>
              <a:t>receivedString</a:t>
            </a:r>
            <a:r>
              <a:rPr lang="en-US" dirty="0"/>
              <a:t>[1:]</a:t>
            </a:r>
          </a:p>
          <a:p>
            <a:pPr lvl="1"/>
            <a:r>
              <a:rPr lang="en-US" dirty="0" err="1"/>
              <a:t>Nach</a:t>
            </a:r>
            <a:r>
              <a:rPr lang="en-US" dirty="0"/>
              <a:t> dem </a:t>
            </a:r>
            <a:r>
              <a:rPr lang="en-US" dirty="0" err="1"/>
              <a:t>Empfang</a:t>
            </a:r>
            <a:r>
              <a:rPr lang="en-US" dirty="0"/>
              <a:t> muss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die </a:t>
            </a:r>
            <a:r>
              <a:rPr lang="en-US" dirty="0" err="1"/>
              <a:t>Anzeige</a:t>
            </a:r>
            <a:r>
              <a:rPr lang="en-US" dirty="0"/>
              <a:t> </a:t>
            </a:r>
            <a:r>
              <a:rPr lang="en-US" dirty="0" err="1"/>
              <a:t>unterschieden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lvl="2"/>
            <a:r>
              <a:rPr lang="en-US" dirty="0" err="1"/>
              <a:t>Standardbild</a:t>
            </a:r>
            <a:endParaRPr lang="en-US" dirty="0"/>
          </a:p>
          <a:p>
            <a:pPr lvl="2"/>
            <a:r>
              <a:rPr lang="en-US" dirty="0" err="1"/>
              <a:t>Eigenes</a:t>
            </a:r>
            <a:r>
              <a:rPr lang="en-US" dirty="0"/>
              <a:t> Bild</a:t>
            </a:r>
          </a:p>
        </p:txBody>
      </p:sp>
    </p:spTree>
    <p:extLst>
      <p:ext uri="{BB962C8B-B14F-4D97-AF65-F5344CB8AC3E}">
        <p14:creationId xmlns:p14="http://schemas.microsoft.com/office/powerpoint/2010/main" val="911601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56891-D66E-48EF-9358-1A2ACBCD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 für das eigene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2C079-9A55-46F0-AEC2-D742CC34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Spiele</a:t>
            </a:r>
          </a:p>
          <a:p>
            <a:pPr lvl="1"/>
            <a:r>
              <a:rPr lang="de-DE" dirty="0"/>
              <a:t>Snake (Schlange und frisst zufällig platzierte ‚Äpfel‘ und wird dabei länger)</a:t>
            </a:r>
          </a:p>
          <a:p>
            <a:pPr lvl="1"/>
            <a:r>
              <a:rPr lang="de-DE" dirty="0"/>
              <a:t>Space-Shooter (Asteroiden ausweichen)</a:t>
            </a:r>
          </a:p>
          <a:p>
            <a:pPr lvl="1"/>
            <a:r>
              <a:rPr lang="de-DE" dirty="0"/>
              <a:t>Blackjack – mit Kartenanzeige</a:t>
            </a:r>
          </a:p>
          <a:p>
            <a:pPr lvl="1"/>
            <a:r>
              <a:rPr lang="de-DE" dirty="0"/>
              <a:t>Tic </a:t>
            </a:r>
            <a:r>
              <a:rPr lang="de-DE" dirty="0" err="1"/>
              <a:t>Tac</a:t>
            </a:r>
            <a:r>
              <a:rPr lang="de-DE" dirty="0"/>
              <a:t> </a:t>
            </a:r>
            <a:r>
              <a:rPr lang="de-DE" dirty="0" err="1"/>
              <a:t>Toe</a:t>
            </a:r>
            <a:r>
              <a:rPr lang="de-DE" dirty="0"/>
              <a:t> mit einem Gegner</a:t>
            </a:r>
          </a:p>
          <a:p>
            <a:r>
              <a:rPr lang="de-DE" dirty="0"/>
              <a:t>Anwendungen</a:t>
            </a:r>
          </a:p>
          <a:p>
            <a:pPr lvl="1"/>
            <a:r>
              <a:rPr lang="de-DE" dirty="0"/>
              <a:t>Lautstärke aufzeichnen</a:t>
            </a:r>
          </a:p>
          <a:p>
            <a:pPr lvl="1"/>
            <a:r>
              <a:rPr lang="de-DE" dirty="0"/>
              <a:t>Schrittzähler</a:t>
            </a:r>
          </a:p>
          <a:p>
            <a:pPr lvl="1"/>
            <a:r>
              <a:rPr lang="de-DE" dirty="0"/>
              <a:t>Erdanziehung messen (Pendel, Video auf YouTube)</a:t>
            </a:r>
          </a:p>
          <a:p>
            <a:pPr lvl="1"/>
            <a:endParaRPr lang="de-DE" dirty="0"/>
          </a:p>
          <a:p>
            <a:r>
              <a:rPr lang="de-DE" dirty="0"/>
              <a:t>https://www.microbit.org/projects/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D57F6-50D1-4AA8-AAE6-D304A467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Programmierung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CE81B27-5853-4E1D-B502-EA71AAE31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463" y="1825625"/>
            <a:ext cx="95270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1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5781E-157D-43B0-8CA9-C298E435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Python?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59DA1A-C81E-4C38-81DE-2FAEE5C1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329246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Python gibt es seit Anfang der 1990er Jahre - https://www.python.org/</a:t>
            </a:r>
          </a:p>
          <a:p>
            <a:r>
              <a:rPr lang="de-DE" dirty="0"/>
              <a:t>Python ist eine – zumeist – interpretierte Programmiersprache (oft auch als „Skriptsprache“ bezeichnet)</a:t>
            </a:r>
          </a:p>
          <a:p>
            <a:r>
              <a:rPr lang="de-DE" dirty="0"/>
              <a:t>Erfunden wurde die Sprache von Guido van </a:t>
            </a:r>
            <a:r>
              <a:rPr lang="de-DE" dirty="0" err="1"/>
              <a:t>Rossum</a:t>
            </a:r>
            <a:endParaRPr lang="de-DE" dirty="0"/>
          </a:p>
          <a:p>
            <a:r>
              <a:rPr lang="de-DE" dirty="0"/>
              <a:t>Der Name geht auf die englische </a:t>
            </a:r>
            <a:r>
              <a:rPr lang="de-DE" dirty="0" err="1"/>
              <a:t>Komikertruppe</a:t>
            </a:r>
            <a:r>
              <a:rPr lang="de-DE" dirty="0"/>
              <a:t> „Monty Python“ zurück – und nicht auf die gleichnamige Schlange</a:t>
            </a:r>
          </a:p>
          <a:p>
            <a:r>
              <a:rPr lang="de-DE" dirty="0"/>
              <a:t>Python ist im Web frei für (fast) alle Systeme verfügbar</a:t>
            </a:r>
          </a:p>
          <a:p>
            <a:r>
              <a:rPr lang="de-DE" dirty="0"/>
              <a:t>Python ist Open Source und wird von der Python Software </a:t>
            </a:r>
            <a:r>
              <a:rPr lang="de-DE" dirty="0" err="1"/>
              <a:t>Foundation</a:t>
            </a:r>
            <a:r>
              <a:rPr lang="de-DE" dirty="0"/>
              <a:t> weiterentwickelt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1CD4AC-3599-47CE-B42A-786F7DD5C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872" y="3429000"/>
            <a:ext cx="30194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9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5781E-157D-43B0-8CA9-C298E435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Python?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59DA1A-C81E-4C38-81DE-2FAEE5C1A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9985" cy="4351338"/>
          </a:xfrm>
        </p:spPr>
        <p:txBody>
          <a:bodyPr>
            <a:normAutofit/>
          </a:bodyPr>
          <a:lstStyle/>
          <a:p>
            <a:r>
              <a:rPr lang="de-DE" dirty="0"/>
              <a:t>Python unterstützt eine objektorientierte Programmierung (wie bei Java) und auch eine dynamische Typisierung (wie bei JavaScript)</a:t>
            </a:r>
          </a:p>
          <a:p>
            <a:r>
              <a:rPr lang="de-DE" dirty="0"/>
              <a:t>Blöcke durch Einrückung und nicht durch Klammern</a:t>
            </a:r>
          </a:p>
          <a:p>
            <a:r>
              <a:rPr lang="de-DE" dirty="0"/>
              <a:t>Die gemischte Verwendung von Leerzeichen und Tabulator-Einrückungen wird zu Problemen führen</a:t>
            </a:r>
          </a:p>
          <a:p>
            <a:r>
              <a:rPr lang="de-DE" dirty="0"/>
              <a:t>Stark erweiterbar durch eine Vielzahl an Bibliotheken</a:t>
            </a:r>
          </a:p>
          <a:p>
            <a:endParaRPr lang="de-DE" dirty="0"/>
          </a:p>
          <a:p>
            <a:r>
              <a:rPr lang="de-DE" dirty="0"/>
              <a:t>Python wird in der Regel für „Backend-Programmierung“ verwendet und nicht für Apps oder Browser-Applikationen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54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81537-1378-4555-8950-7F1D198D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55BB4-17C9-4656-A4D4-8EFCB3B3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https://microbit.org/get-started/user-guide/python/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BF54480-31B6-48B8-B134-E955FF11F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870" y="2513885"/>
            <a:ext cx="6402246" cy="37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3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81537-1378-4555-8950-7F1D198D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55BB4-17C9-4656-A4D4-8EFCB3B3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https://microbit-micropython.readthedocs.io/en/v1.0.1/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5AF2BD-7AFF-453E-9207-F5481738C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6" y="2506661"/>
            <a:ext cx="6376095" cy="41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4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EDAF9-11C7-492B-A476-C29D1587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micro:bit</a:t>
            </a:r>
            <a:r>
              <a:rPr lang="de-DE" dirty="0"/>
              <a:t> Programmierung mit Python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CC65595-AE55-41E6-83C1-DAC7F0AD3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711" y="1580156"/>
            <a:ext cx="70850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9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1603</Words>
  <Application>Microsoft Office PowerPoint</Application>
  <PresentationFormat>Breitbild</PresentationFormat>
  <Paragraphs>243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</vt:lpstr>
      <vt:lpstr>BBC micro:bit mit Python</vt:lpstr>
      <vt:lpstr>Vorstellung des micro:bit</vt:lpstr>
      <vt:lpstr>Vorstellung des micro:bit</vt:lpstr>
      <vt:lpstr>Programmierung</vt:lpstr>
      <vt:lpstr>Was ist Python?</vt:lpstr>
      <vt:lpstr>Was ist Python?</vt:lpstr>
      <vt:lpstr>micro:bit Programmierung mit Python</vt:lpstr>
      <vt:lpstr>micro:bit Programmierung mit Python</vt:lpstr>
      <vt:lpstr>micro:bit Programmierung mit Python</vt:lpstr>
      <vt:lpstr>micro:bit Programmierung mit Python</vt:lpstr>
      <vt:lpstr>micro:bit Programmierung mit Python</vt:lpstr>
      <vt:lpstr>micro:bit Programmierung mit Python</vt:lpstr>
      <vt:lpstr>micro:bit Programmierung mit Python</vt:lpstr>
      <vt:lpstr>micro:bit Programmierung mit Python</vt:lpstr>
      <vt:lpstr>micro:bit Programmierung mit Python</vt:lpstr>
      <vt:lpstr>micro:bit Programmierung mit Python</vt:lpstr>
      <vt:lpstr>micro:bit Programmierung mit Python</vt:lpstr>
      <vt:lpstr>Übung</vt:lpstr>
      <vt:lpstr>Gestures</vt:lpstr>
      <vt:lpstr>Übung – Magic 8-Ball</vt:lpstr>
      <vt:lpstr>micro:bit Programmierung mit Python</vt:lpstr>
      <vt:lpstr>Pixel setzen</vt:lpstr>
      <vt:lpstr>Pixel setzen</vt:lpstr>
      <vt:lpstr>Etwas komplexer</vt:lpstr>
      <vt:lpstr>micro:bit Programmierung mit Python</vt:lpstr>
      <vt:lpstr>micro:bit Programmierung mit Python</vt:lpstr>
      <vt:lpstr>micro:bit Programmierung mit Python</vt:lpstr>
      <vt:lpstr>micro:bit Programmierung mit Python</vt:lpstr>
      <vt:lpstr>micro:bit Programmierung mit Python</vt:lpstr>
      <vt:lpstr>micro:bit Programmierung mit Python</vt:lpstr>
      <vt:lpstr>micro:bit Programmierung mit Python</vt:lpstr>
      <vt:lpstr>micro:bit Programmierung mit Python</vt:lpstr>
      <vt:lpstr>micro:bit Programmierung mit Python</vt:lpstr>
      <vt:lpstr>Radio ÜBUNG</vt:lpstr>
      <vt:lpstr>Ideen für das eigene Projekt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BBC micro:bit mit Python</dc:title>
  <dc:creator>Langham, Matthew</dc:creator>
  <cp:lastModifiedBy>Langham, Matthew</cp:lastModifiedBy>
  <cp:revision>44</cp:revision>
  <cp:lastPrinted>2021-07-01T10:28:51Z</cp:lastPrinted>
  <dcterms:created xsi:type="dcterms:W3CDTF">2021-01-11T11:36:22Z</dcterms:created>
  <dcterms:modified xsi:type="dcterms:W3CDTF">2022-09-15T08:51:30Z</dcterms:modified>
</cp:coreProperties>
</file>