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27"/>
  </p:notesMasterIdLst>
  <p:handoutMasterIdLst>
    <p:handoutMasterId r:id="rId28"/>
  </p:handoutMasterIdLst>
  <p:sldIdLst>
    <p:sldId id="324" r:id="rId2"/>
    <p:sldId id="282" r:id="rId3"/>
    <p:sldId id="300" r:id="rId4"/>
    <p:sldId id="39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2" r:id="rId14"/>
    <p:sldId id="401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</p:sldIdLst>
  <p:sldSz cx="9144000" cy="6858000" type="screen4x3"/>
  <p:notesSz cx="6858000" cy="9144000"/>
  <p:embeddedFontLs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D00"/>
    <a:srgbClr val="13A983"/>
    <a:srgbClr val="FFA23B"/>
    <a:srgbClr val="E02D8A"/>
    <a:srgbClr val="000000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312987" y="6339627"/>
            <a:ext cx="4370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dirty="0" smtClean="0">
                <a:solidFill>
                  <a:schemeClr val="bg2"/>
                </a:solidFill>
              </a:rPr>
              <a:t>A brief introduction</a:t>
            </a:r>
            <a:r>
              <a:rPr lang="en-US" sz="800" baseline="0" noProof="0" dirty="0" smtClean="0">
                <a:solidFill>
                  <a:schemeClr val="bg2"/>
                </a:solidFill>
              </a:rPr>
              <a:t> to pyro</a:t>
            </a:r>
            <a:endParaRPr lang="en-US" sz="8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800" noProof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Dysco</a:t>
            </a:r>
            <a:r>
              <a:rPr lang="en-US" sz="800" noProof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800" baseline="0" noProof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noProof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25, 2022</a:t>
            </a: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noProof="0" dirty="0"/>
              <a:t> </a:t>
            </a:r>
          </a:p>
          <a:p>
            <a:r>
              <a:rPr lang="en-US" noProof="0" dirty="0" smtClean="0"/>
              <a:t>Wednesday, May 25, 2025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Sarah Schwöbel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6763" y="2935002"/>
            <a:ext cx="8196262" cy="972108"/>
          </a:xfrm>
        </p:spPr>
        <p:txBody>
          <a:bodyPr/>
          <a:lstStyle/>
          <a:p>
            <a:r>
              <a:rPr lang="en-US" noProof="0" dirty="0" smtClean="0"/>
              <a:t>A brief introduction to pyro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270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6"/>
    </mc:Choice>
    <mc:Fallback xmlns="">
      <p:transition spd="slow" advTm="2535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Inference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5763" y="1484306"/>
            <a:ext cx="8373201" cy="4249738"/>
          </a:xfrm>
        </p:spPr>
        <p:txBody>
          <a:bodyPr/>
          <a:lstStyle/>
          <a:p>
            <a:r>
              <a:rPr lang="de-DE" dirty="0" smtClean="0"/>
              <a:t>Put causal structure of hidden variables into a model.</a:t>
            </a:r>
          </a:p>
          <a:p>
            <a:r>
              <a:rPr lang="de-DE" dirty="0" smtClean="0"/>
              <a:t>Use model to infer hidden variables from observed data.</a:t>
            </a:r>
          </a:p>
          <a:p>
            <a:endParaRPr lang="de-DE" dirty="0"/>
          </a:p>
          <a:p>
            <a:r>
              <a:rPr lang="de-DE" dirty="0" smtClean="0"/>
              <a:t>Example: Coin toss</a:t>
            </a:r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38162" y="4766167"/>
            <a:ext cx="575799" cy="556590"/>
            <a:chOff x="5418969" y="4192596"/>
            <a:chExt cx="575799" cy="556590"/>
          </a:xfrm>
        </p:grpSpPr>
        <p:sp>
          <p:nvSpPr>
            <p:cNvPr id="5" name="Oval 4"/>
            <p:cNvSpPr/>
            <p:nvPr/>
          </p:nvSpPr>
          <p:spPr>
            <a:xfrm>
              <a:off x="5428574" y="4192596"/>
              <a:ext cx="556590" cy="556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18969" y="4301614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solidFill>
                    <a:schemeClr val="bg1">
                      <a:lumMod val="95000"/>
                    </a:schemeClr>
                  </a:solidFill>
                </a:rPr>
                <a:t>toss</a:t>
              </a:r>
              <a:endParaRPr lang="de-DE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1047767" y="3845293"/>
            <a:ext cx="556590" cy="5565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180028" y="395431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x</a:t>
            </a:r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3982" y="3179903"/>
                <a:ext cx="204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982" y="3179903"/>
                <a:ext cx="204158" cy="276999"/>
              </a:xfrm>
              <a:prstGeom prst="rect">
                <a:avLst/>
              </a:prstGeom>
              <a:blipFill>
                <a:blip r:embed="rId2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6" idx="4"/>
            <a:endCxn id="5" idx="0"/>
          </p:cNvCxnSpPr>
          <p:nvPr/>
        </p:nvCxnSpPr>
        <p:spPr>
          <a:xfrm>
            <a:off x="1326062" y="4401883"/>
            <a:ext cx="0" cy="36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26061" y="3481009"/>
            <a:ext cx="0" cy="36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81991" y="3882334"/>
                <a:ext cx="2369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91" y="3882334"/>
                <a:ext cx="2369110" cy="276999"/>
              </a:xfrm>
              <a:prstGeom prst="rect">
                <a:avLst/>
              </a:prstGeom>
              <a:blipFill>
                <a:blip r:embed="rId3"/>
                <a:stretch>
                  <a:fillRect l="-1804" t="-2222" r="-7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78291" y="4874738"/>
                <a:ext cx="186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91" y="4874738"/>
                <a:ext cx="1869871" cy="276999"/>
              </a:xfrm>
              <a:prstGeom prst="rect">
                <a:avLst/>
              </a:prstGeom>
              <a:blipFill>
                <a:blip r:embed="rId4"/>
                <a:stretch>
                  <a:fillRect l="-1954" r="-2606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81991" y="4159333"/>
                <a:ext cx="2635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91" y="4159333"/>
                <a:ext cx="2635209" cy="276999"/>
              </a:xfrm>
              <a:prstGeom prst="rect">
                <a:avLst/>
              </a:prstGeom>
              <a:blipFill>
                <a:blip r:embed="rId5"/>
                <a:stretch>
                  <a:fillRect l="-1620" t="-2174" r="-463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74343" y="3098014"/>
                <a:ext cx="289451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343" y="3098014"/>
                <a:ext cx="2894510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73707" y="3985088"/>
                <a:ext cx="2074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07" y="3985088"/>
                <a:ext cx="2074093" cy="276999"/>
              </a:xfrm>
              <a:prstGeom prst="rect">
                <a:avLst/>
              </a:prstGeom>
              <a:blipFill>
                <a:blip r:embed="rId7"/>
                <a:stretch>
                  <a:fillRect l="-2059" t="-4444" r="-352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3707" y="3229605"/>
                <a:ext cx="1285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07" y="3229605"/>
                <a:ext cx="1285993" cy="276999"/>
              </a:xfrm>
              <a:prstGeom prst="rect">
                <a:avLst/>
              </a:prstGeom>
              <a:blipFill>
                <a:blip r:embed="rId8"/>
                <a:stretch>
                  <a:fillRect l="-1896" t="-2222" r="-568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03815" y="1309630"/>
                <a:ext cx="1252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15" y="1309630"/>
                <a:ext cx="1252651" cy="276999"/>
              </a:xfrm>
              <a:prstGeom prst="rect">
                <a:avLst/>
              </a:prstGeom>
              <a:blipFill>
                <a:blip r:embed="rId9"/>
                <a:stretch>
                  <a:fillRect l="-3883" t="-2222" r="-582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03815" y="1939467"/>
                <a:ext cx="1252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15" y="1939467"/>
                <a:ext cx="1252651" cy="276999"/>
              </a:xfrm>
              <a:prstGeom prst="rect">
                <a:avLst/>
              </a:prstGeom>
              <a:blipFill>
                <a:blip r:embed="rId10"/>
                <a:stretch>
                  <a:fillRect l="-3883" t="-2174" r="-5825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7430141" y="1586629"/>
            <a:ext cx="0" cy="352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Approximate inference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060360"/>
                <a:ext cx="8373201" cy="4249738"/>
              </a:xfrm>
            </p:spPr>
            <p:txBody>
              <a:bodyPr/>
              <a:lstStyle/>
              <a:p>
                <a:r>
                  <a:rPr lang="de-DE" dirty="0" smtClean="0"/>
                  <a:t>For more complex models, the inference problem cannot be solved analytically.</a:t>
                </a:r>
              </a:p>
              <a:p>
                <a:endParaRPr lang="de-DE" dirty="0" smtClean="0"/>
              </a:p>
              <a:p>
                <a:r>
                  <a:rPr lang="de-DE" b="1" dirty="0" smtClean="0"/>
                  <a:t>MCMC sampling: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Specify model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𝑡𝑜𝑠𝑠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Sample a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de-DE" dirty="0" smtClean="0"/>
                  <a:t> and evaluate likelihood of given observations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𝑡𝑜𝑠𝑠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Accept if better than previous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de-DE" dirty="0" smtClean="0"/>
                  <a:t> or accept probabilistically if worse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Repeat until chain converged, samples in chain reflect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b="1" dirty="0" smtClean="0"/>
                  <a:t>Variational inference: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Specify model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𝑡𝑜𝑠𝑠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Specify approxiate posterior with (simpler) 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Minimize variational free energy / maximize ELBO to find best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𝐸𝐿𝐵𝑂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𝐷𝐾𝐿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𝑡𝑜𝑠𝑠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]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060360"/>
                <a:ext cx="8373201" cy="4249738"/>
              </a:xfrm>
              <a:blipFill>
                <a:blip r:embed="rId2"/>
                <a:stretch>
                  <a:fillRect l="-1456" t="-1578" b="-16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1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Defining a model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Coin toss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2923" y="5406047"/>
                <a:ext cx="2369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23" y="5406047"/>
                <a:ext cx="2369110" cy="276999"/>
              </a:xfrm>
              <a:prstGeom prst="rect">
                <a:avLst/>
              </a:prstGeom>
              <a:blipFill>
                <a:blip r:embed="rId2"/>
                <a:stretch>
                  <a:fillRect l="-1804" t="-2222" r="-7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2923" y="5683046"/>
                <a:ext cx="2635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23" y="5683046"/>
                <a:ext cx="2635209" cy="276999"/>
              </a:xfrm>
              <a:prstGeom prst="rect">
                <a:avLst/>
              </a:prstGeom>
              <a:blipFill>
                <a:blip r:embed="rId3"/>
                <a:stretch>
                  <a:fillRect l="-1620" t="-2174" r="-463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5275" y="4621727"/>
                <a:ext cx="289451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75" y="4621727"/>
                <a:ext cx="289451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4639" y="5508801"/>
                <a:ext cx="2074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9" y="5508801"/>
                <a:ext cx="2074093" cy="276999"/>
              </a:xfrm>
              <a:prstGeom prst="rect">
                <a:avLst/>
              </a:prstGeom>
              <a:blipFill>
                <a:blip r:embed="rId5"/>
                <a:stretch>
                  <a:fillRect l="-2059" t="-4444" r="-352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4639" y="4753318"/>
                <a:ext cx="1285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9" y="4753318"/>
                <a:ext cx="1285993" cy="276999"/>
              </a:xfrm>
              <a:prstGeom prst="rect">
                <a:avLst/>
              </a:prstGeom>
              <a:blipFill>
                <a:blip r:embed="rId6"/>
                <a:stretch>
                  <a:fillRect l="-1896" t="-4444" r="-568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8" y="2213846"/>
            <a:ext cx="5657850" cy="115014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6234094" y="1788547"/>
            <a:ext cx="1145570" cy="642788"/>
            <a:chOff x="6234094" y="1788547"/>
            <a:chExt cx="1145570" cy="642788"/>
          </a:xfrm>
        </p:grpSpPr>
        <p:sp>
          <p:nvSpPr>
            <p:cNvPr id="12" name="TextBox 11"/>
            <p:cNvSpPr txBox="1"/>
            <p:nvPr/>
          </p:nvSpPr>
          <p:spPr>
            <a:xfrm>
              <a:off x="6234094" y="1788547"/>
              <a:ext cx="1145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constraint</a:t>
              </a:r>
              <a:endParaRPr lang="de-DE" sz="1600" dirty="0"/>
            </a:p>
          </p:txBody>
        </p: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 flipH="1">
              <a:off x="6342611" y="2127101"/>
              <a:ext cx="464268" cy="304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907778" y="1786383"/>
            <a:ext cx="1475084" cy="668754"/>
            <a:chOff x="3907778" y="1786383"/>
            <a:chExt cx="1475084" cy="668754"/>
          </a:xfrm>
        </p:grpSpPr>
        <p:sp>
          <p:nvSpPr>
            <p:cNvPr id="14" name="TextBox 13"/>
            <p:cNvSpPr txBox="1"/>
            <p:nvPr/>
          </p:nvSpPr>
          <p:spPr>
            <a:xfrm>
              <a:off x="3907778" y="1786383"/>
              <a:ext cx="147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u</a:t>
              </a:r>
              <a:r>
                <a:rPr lang="de-DE" sz="1600" dirty="0" smtClean="0"/>
                <a:t>niform prior</a:t>
              </a:r>
              <a:endParaRPr lang="de-DE" sz="1600" dirty="0"/>
            </a:p>
          </p:txBody>
        </p:sp>
        <p:cxnSp>
          <p:nvCxnSpPr>
            <p:cNvPr id="23" name="Straight Arrow Connector 22"/>
            <p:cNvCxnSpPr>
              <a:stCxn id="14" idx="2"/>
            </p:cNvCxnSpPr>
            <p:nvPr/>
          </p:nvCxnSpPr>
          <p:spPr>
            <a:xfrm>
              <a:off x="4645320" y="2124937"/>
              <a:ext cx="1495" cy="330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52283" y="2251305"/>
            <a:ext cx="1754496" cy="584775"/>
            <a:chOff x="152283" y="2251305"/>
            <a:chExt cx="1754496" cy="584775"/>
          </a:xfrm>
        </p:grpSpPr>
        <p:sp>
          <p:nvSpPr>
            <p:cNvPr id="15" name="TextBox 14"/>
            <p:cNvSpPr txBox="1"/>
            <p:nvPr/>
          </p:nvSpPr>
          <p:spPr>
            <a:xfrm>
              <a:off x="152283" y="2251305"/>
              <a:ext cx="1291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h</a:t>
              </a:r>
              <a:r>
                <a:rPr lang="de-DE" sz="1600" dirty="0" smtClean="0"/>
                <a:t>yper</a:t>
              </a:r>
            </a:p>
            <a:p>
              <a:r>
                <a:rPr lang="de-DE" sz="1600" dirty="0" smtClean="0"/>
                <a:t>parameters</a:t>
              </a:r>
              <a:endParaRPr lang="de-DE" sz="1600" dirty="0"/>
            </a:p>
          </p:txBody>
        </p:sp>
        <p:cxnSp>
          <p:nvCxnSpPr>
            <p:cNvPr id="26" name="Straight Arrow Connector 25"/>
            <p:cNvCxnSpPr>
              <a:stCxn id="15" idx="3"/>
            </p:cNvCxnSpPr>
            <p:nvPr/>
          </p:nvCxnSpPr>
          <p:spPr>
            <a:xfrm>
              <a:off x="1443727" y="2543693"/>
              <a:ext cx="463052" cy="744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015" y="2827726"/>
            <a:ext cx="1931776" cy="338554"/>
            <a:chOff x="11015" y="2827726"/>
            <a:chExt cx="1931776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11015" y="2827726"/>
              <a:ext cx="1664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hidden variable</a:t>
              </a:r>
              <a:endParaRPr lang="de-DE" sz="1600" dirty="0"/>
            </a:p>
          </p:txBody>
        </p:sp>
        <p:cxnSp>
          <p:nvCxnSpPr>
            <p:cNvPr id="29" name="Straight Arrow Connector 28"/>
            <p:cNvCxnSpPr>
              <a:stCxn id="16" idx="3"/>
            </p:cNvCxnSpPr>
            <p:nvPr/>
          </p:nvCxnSpPr>
          <p:spPr>
            <a:xfrm>
              <a:off x="1675253" y="2997003"/>
              <a:ext cx="2675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882793" y="3458095"/>
            <a:ext cx="1237839" cy="652901"/>
            <a:chOff x="1882793" y="3458095"/>
            <a:chExt cx="1237839" cy="652901"/>
          </a:xfrm>
        </p:grpSpPr>
        <p:sp>
          <p:nvSpPr>
            <p:cNvPr id="17" name="TextBox 16"/>
            <p:cNvSpPr txBox="1"/>
            <p:nvPr/>
          </p:nvSpPr>
          <p:spPr>
            <a:xfrm>
              <a:off x="1882793" y="3772442"/>
              <a:ext cx="1237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observable</a:t>
              </a:r>
              <a:endParaRPr lang="de-DE" sz="1600" dirty="0"/>
            </a:p>
          </p:txBody>
        </p: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2501713" y="3458095"/>
              <a:ext cx="0" cy="314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646661" y="3383964"/>
            <a:ext cx="2178802" cy="702093"/>
            <a:chOff x="5646661" y="3383964"/>
            <a:chExt cx="2178802" cy="702093"/>
          </a:xfrm>
        </p:grpSpPr>
        <p:sp>
          <p:nvSpPr>
            <p:cNvPr id="18" name="TextBox 17"/>
            <p:cNvSpPr txBox="1"/>
            <p:nvPr/>
          </p:nvSpPr>
          <p:spPr>
            <a:xfrm>
              <a:off x="5646661" y="3747503"/>
              <a:ext cx="2178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a</a:t>
              </a:r>
              <a:r>
                <a:rPr lang="de-DE" sz="1600" dirty="0" smtClean="0"/>
                <a:t>ctual observed data</a:t>
              </a:r>
              <a:endParaRPr lang="de-DE" sz="1600" dirty="0"/>
            </a:p>
          </p:txBody>
        </p:sp>
        <p:cxnSp>
          <p:nvCxnSpPr>
            <p:cNvPr id="36" name="Straight Arrow Connector 35"/>
            <p:cNvCxnSpPr>
              <a:stCxn id="18" idx="0"/>
            </p:cNvCxnSpPr>
            <p:nvPr/>
          </p:nvCxnSpPr>
          <p:spPr>
            <a:xfrm flipH="1" flipV="1">
              <a:off x="6425738" y="3383964"/>
              <a:ext cx="310324" cy="3635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2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Defining a model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Several tosses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2923" y="5406047"/>
                <a:ext cx="2369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23" y="5406047"/>
                <a:ext cx="2369110" cy="276999"/>
              </a:xfrm>
              <a:prstGeom prst="rect">
                <a:avLst/>
              </a:prstGeom>
              <a:blipFill>
                <a:blip r:embed="rId2"/>
                <a:stretch>
                  <a:fillRect l="-1804" t="-2222" r="-77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2923" y="5683046"/>
                <a:ext cx="2635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23" y="5683046"/>
                <a:ext cx="2635209" cy="276999"/>
              </a:xfrm>
              <a:prstGeom prst="rect">
                <a:avLst/>
              </a:prstGeom>
              <a:blipFill>
                <a:blip r:embed="rId3"/>
                <a:stretch>
                  <a:fillRect l="-1620" t="-2174" r="-463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5275" y="4621727"/>
                <a:ext cx="289451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75" y="4621727"/>
                <a:ext cx="289451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4639" y="5508801"/>
                <a:ext cx="2074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9" y="5508801"/>
                <a:ext cx="2074093" cy="276999"/>
              </a:xfrm>
              <a:prstGeom prst="rect">
                <a:avLst/>
              </a:prstGeom>
              <a:blipFill>
                <a:blip r:embed="rId5"/>
                <a:stretch>
                  <a:fillRect l="-2059" t="-4444" r="-352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4639" y="4753318"/>
                <a:ext cx="1285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9" y="4753318"/>
                <a:ext cx="1285993" cy="276999"/>
              </a:xfrm>
              <a:prstGeom prst="rect">
                <a:avLst/>
              </a:prstGeom>
              <a:blipFill>
                <a:blip r:embed="rId6"/>
                <a:stretch>
                  <a:fillRect l="-1896" t="-4444" r="-568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13" y="2126055"/>
            <a:ext cx="6406620" cy="18539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73083" y="3146610"/>
            <a:ext cx="3766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For loops have to be declared markov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266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Approximate posterior: the guide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3586595"/>
            <a:ext cx="752475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39773"/>
            <a:ext cx="7543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Approximate posterior: the guide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597255"/>
            <a:ext cx="74199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39773"/>
            <a:ext cx="7543800" cy="1533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6969" y="3320256"/>
            <a:ext cx="250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Different parameters!</a:t>
            </a:r>
            <a:endParaRPr lang="de-D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491345" y="3689588"/>
            <a:ext cx="540327" cy="25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6065" y="5038304"/>
            <a:ext cx="6168044" cy="92333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Pyro optimizes with respect to all parameters in guide and model, and these can be different. </a:t>
            </a:r>
            <a:br>
              <a:rPr lang="de-DE" dirty="0" smtClean="0"/>
            </a:br>
            <a:r>
              <a:rPr lang="de-DE" dirty="0" smtClean="0"/>
              <a:t>Different structures are also allowed!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8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 stochastic variational inference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24062"/>
            <a:ext cx="6248400" cy="28098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969514" y="1952614"/>
            <a:ext cx="3981221" cy="1189597"/>
            <a:chOff x="4903010" y="1952614"/>
            <a:chExt cx="3981221" cy="1189597"/>
          </a:xfrm>
        </p:grpSpPr>
        <p:sp>
          <p:nvSpPr>
            <p:cNvPr id="8" name="TextBox 7"/>
            <p:cNvSpPr txBox="1"/>
            <p:nvPr/>
          </p:nvSpPr>
          <p:spPr>
            <a:xfrm>
              <a:off x="4995025" y="1952614"/>
              <a:ext cx="38892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stochastic (sampling-based) optimizier:</a:t>
              </a:r>
              <a:br>
                <a:rPr lang="de-DE" sz="1600" dirty="0" smtClean="0"/>
              </a:br>
              <a:r>
                <a:rPr lang="de-DE" sz="1600" dirty="0" smtClean="0"/>
                <a:t>finds gradients using torch tensors</a:t>
              </a:r>
              <a:endParaRPr lang="de-DE" sz="1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903010" y="2537389"/>
              <a:ext cx="2036618" cy="6048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0" y="3108962"/>
            <a:ext cx="2718262" cy="584775"/>
            <a:chOff x="0" y="3108962"/>
            <a:chExt cx="2718262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0" y="3108962"/>
              <a:ext cx="22894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ELBO/FE as loss:</a:t>
              </a:r>
            </a:p>
            <a:p>
              <a:r>
                <a:rPr lang="de-DE" sz="1600" dirty="0"/>
                <a:t>o</a:t>
              </a:r>
              <a:r>
                <a:rPr lang="de-DE" sz="1600" dirty="0" smtClean="0"/>
                <a:t>ptimization objective</a:t>
              </a:r>
              <a:endParaRPr lang="de-DE" sz="16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326278" y="3428999"/>
              <a:ext cx="39198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648796" y="3556000"/>
            <a:ext cx="3259975" cy="1736124"/>
            <a:chOff x="6648796" y="3556000"/>
            <a:chExt cx="3259975" cy="1736124"/>
          </a:xfrm>
        </p:grpSpPr>
        <p:sp>
          <p:nvSpPr>
            <p:cNvPr id="18" name="TextBox 17"/>
            <p:cNvSpPr txBox="1"/>
            <p:nvPr/>
          </p:nvSpPr>
          <p:spPr>
            <a:xfrm>
              <a:off x="6648796" y="3968685"/>
              <a:ext cx="32599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Particles:</a:t>
              </a:r>
            </a:p>
            <a:p>
              <a:r>
                <a:rPr lang="de-DE" sz="1600" dirty="0" smtClean="0"/>
                <a:t>Draws n samples in each </a:t>
              </a:r>
            </a:p>
            <a:p>
              <a:r>
                <a:rPr lang="de-DE" sz="1600" dirty="0" smtClean="0"/>
                <a:t>pyro.sample statement.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Reduces noise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/>
                <a:t>Can run vectorized</a:t>
              </a:r>
              <a:endParaRPr lang="de-DE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790267" y="3556000"/>
              <a:ext cx="533400" cy="3886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7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ELBO minimization – good ELBO, bad ELBO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5763" y="1204914"/>
            <a:ext cx="8373201" cy="4249738"/>
          </a:xfrm>
        </p:spPr>
        <p:txBody>
          <a:bodyPr/>
          <a:lstStyle/>
          <a:p>
            <a:r>
              <a:rPr lang="de-DE" dirty="0" smtClean="0"/>
              <a:t>Plotting the ELBO after iterating tells us about convergence</a:t>
            </a:r>
            <a:endParaRPr lang="de-DE" dirty="0"/>
          </a:p>
          <a:p>
            <a:r>
              <a:rPr lang="de-DE" b="1" dirty="0" smtClean="0"/>
              <a:t>Good ELBO</a:t>
            </a:r>
            <a:r>
              <a:rPr lang="de-DE" dirty="0" smtClean="0"/>
              <a:t>: stabilizies, white noise around stable mean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3" y="1882134"/>
            <a:ext cx="7442200" cy="41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ELBO minimization – good ELBO, bad ELBO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5763" y="1204914"/>
            <a:ext cx="8373201" cy="4249738"/>
          </a:xfrm>
        </p:spPr>
        <p:txBody>
          <a:bodyPr/>
          <a:lstStyle/>
          <a:p>
            <a:r>
              <a:rPr lang="de-DE" dirty="0" smtClean="0"/>
              <a:t>Plotting the ELBO after iterating tells us about convergence</a:t>
            </a:r>
            <a:endParaRPr lang="de-DE" dirty="0"/>
          </a:p>
          <a:p>
            <a:r>
              <a:rPr lang="de-DE" b="1" dirty="0" smtClean="0"/>
              <a:t>Bad ELBO</a:t>
            </a:r>
            <a:r>
              <a:rPr lang="de-DE" dirty="0" smtClean="0"/>
              <a:t>: does not stabilize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30" y="1882134"/>
            <a:ext cx="7430666" cy="41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ELBO minimization – good ELBO, bad ELBO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5763" y="1204914"/>
            <a:ext cx="8373201" cy="4249738"/>
          </a:xfrm>
        </p:spPr>
        <p:txBody>
          <a:bodyPr/>
          <a:lstStyle/>
          <a:p>
            <a:r>
              <a:rPr lang="de-DE" dirty="0" smtClean="0"/>
              <a:t>Plotting the ELBO after iterating tells us about convergence</a:t>
            </a:r>
            <a:endParaRPr lang="de-DE" dirty="0"/>
          </a:p>
          <a:p>
            <a:r>
              <a:rPr lang="de-DE" b="1" dirty="0" smtClean="0"/>
              <a:t>Bad ELBO</a:t>
            </a:r>
            <a:r>
              <a:rPr lang="de-DE" dirty="0" smtClean="0"/>
              <a:t>: no white noise -&gt; local minimum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5" y="1882134"/>
            <a:ext cx="7385656" cy="41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CEA7-FF4E-41F4-A1C1-C443E158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6BA3-2D84-4098-8899-6944E5BEF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048085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is pyro</a:t>
            </a:r>
            <a:endParaRPr lang="en-US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Backend: torch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Inference with pyro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677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7"/>
    </mc:Choice>
    <mc:Fallback xmlns="">
      <p:transition spd="slow" advTm="2055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– estimates parameters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Pyro saves the current state of the parameters in the so-called </a:t>
            </a:r>
            <a:r>
              <a:rPr lang="de-DE" b="1" dirty="0" smtClean="0"/>
              <a:t>global parameter store.</a:t>
            </a:r>
          </a:p>
          <a:p>
            <a:endParaRPr lang="de-DE" b="1" dirty="0"/>
          </a:p>
          <a:p>
            <a:r>
              <a:rPr lang="de-DE" dirty="0" smtClean="0"/>
              <a:t>This allows saving and loading of intermediate results: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And always think about clearing the parameter store before running new inference!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942432"/>
            <a:ext cx="3562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- posteriors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There are two methods to access inferred distributions of hidden variables:</a:t>
            </a:r>
          </a:p>
          <a:p>
            <a:r>
              <a:rPr lang="de-DE" b="1" dirty="0" smtClean="0"/>
              <a:t>Analytical posteriors via the inferred parameters:</a:t>
            </a:r>
            <a:endParaRPr lang="de-D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2675980"/>
            <a:ext cx="5591175" cy="15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 - posteriors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There are two methods to access inferred distributions of hidden variables:</a:t>
            </a:r>
          </a:p>
          <a:p>
            <a:r>
              <a:rPr lang="de-DE" b="1" dirty="0" smtClean="0"/>
              <a:t>Sampled posteriors via the sampled hidden variables in the guide:</a:t>
            </a:r>
            <a:endParaRPr lang="de-DE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1" y="4351369"/>
            <a:ext cx="3305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1" y="2284181"/>
            <a:ext cx="7505700" cy="1857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68091" y="5113369"/>
            <a:ext cx="292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Calling the guide produces samples based on the most recent state of pyro</a:t>
            </a:r>
            <a:endParaRPr lang="de-DE" sz="16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H="1" flipV="1">
            <a:off x="2818015" y="5528867"/>
            <a:ext cx="16500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Custom models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154113"/>
            <a:ext cx="8196349" cy="3002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4330931"/>
            <a:ext cx="6801539" cy="16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Wrap 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Pyro allows for very straight forward setup of Bayesian models and running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Torch tensors are </a:t>
            </a:r>
            <a:r>
              <a:rPr lang="de-DE" dirty="0"/>
              <a:t>very </a:t>
            </a:r>
            <a:r>
              <a:rPr lang="de-DE" dirty="0" smtClean="0"/>
              <a:t>knowledgeable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covered: group inference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p</a:t>
            </a:r>
            <a:r>
              <a:rPr lang="de-DE" dirty="0" smtClean="0"/>
              <a:t>yro.plate allows for fast and vectorized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9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GB" dirty="0"/>
              <a:t>Thank you!</a:t>
            </a:r>
            <a:br>
              <a:rPr lang="en-GB" dirty="0"/>
            </a:br>
            <a:r>
              <a:rPr lang="en-GB" dirty="0"/>
              <a:t>Questions, remarks?</a:t>
            </a:r>
          </a:p>
        </p:txBody>
      </p:sp>
    </p:spTree>
    <p:extLst>
      <p:ext uri="{BB962C8B-B14F-4D97-AF65-F5344CB8AC3E}">
        <p14:creationId xmlns:p14="http://schemas.microsoft.com/office/powerpoint/2010/main" val="12962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6"/>
    </mc:Choice>
    <mc:Fallback xmlns="">
      <p:transition spd="slow" advTm="71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"/>
    </mc:Choice>
    <mc:Fallback xmlns="">
      <p:transition spd="slow" advTm="25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432829" cy="812280"/>
          </a:xfrm>
        </p:spPr>
        <p:txBody>
          <a:bodyPr/>
          <a:lstStyle/>
          <a:p>
            <a:r>
              <a:rPr lang="de-DE" dirty="0" smtClean="0"/>
              <a:t>Pyro: </a:t>
            </a:r>
            <a:r>
              <a:rPr lang="de-DE" dirty="0" smtClean="0"/>
              <a:t>python probabilistic </a:t>
            </a:r>
            <a:r>
              <a:rPr lang="de-DE" dirty="0" smtClean="0"/>
              <a:t>programming language (PPL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5763" y="1293118"/>
            <a:ext cx="8373201" cy="4249738"/>
          </a:xfrm>
        </p:spPr>
        <p:txBody>
          <a:bodyPr/>
          <a:lstStyle/>
          <a:p>
            <a:r>
              <a:rPr lang="de-DE" dirty="0" smtClean="0"/>
              <a:t>Probabilistic programming is a high level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Allows to specify a probabilstic model similar to the mathematical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Many pre-defined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Comes with built-in inference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You can define a model, feed in data and run inference in a couple of lines of code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Custom model outside of built-in distributions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Perfect state-of-the-art tool for Bayesian data analysis, from Bayesian linear regression to custom model fitting for behavioral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086" y="5422381"/>
            <a:ext cx="7327840" cy="36933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smtClean="0"/>
              <a:t>BUT: </a:t>
            </a:r>
            <a:r>
              <a:rPr lang="de-DE" dirty="0" smtClean="0"/>
              <a:t>many things happen under the hood, very hard to get started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6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"/>
    </mc:Choice>
    <mc:Fallback xmlns="">
      <p:transition spd="slow" advTm="25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Torch tensors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Library provides array data types (like numpy): 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So-called </a:t>
            </a:r>
            <a:r>
              <a:rPr lang="de-DE" b="1" dirty="0" smtClean="0"/>
              <a:t>tensors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Besides storing data, tensors know what mathematical operations they can do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Matrix product, exponentiation, …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Tensors store additional information about themselves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Size, shape, …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Dependency structure, history, and gradients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047402" y="4877852"/>
            <a:ext cx="7323513" cy="3385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Tensors know, from what other tensors they were created, and exactly how.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0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Gradients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Dependency structure can be used for native gradient propagation.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r>
                  <a:rPr lang="de-DE" dirty="0" smtClean="0"/>
                  <a:t>Example:</a:t>
                </a:r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In this case, torch stores that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 smtClean="0"/>
                  <a:t> was created from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by multiplication.</a:t>
                </a:r>
              </a:p>
              <a:p>
                <a:endParaRPr lang="de-DE" dirty="0"/>
              </a:p>
              <a:p>
                <a:r>
                  <a:rPr lang="de-DE" dirty="0" smtClean="0"/>
                  <a:t>This can now be used to answer the question: how would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change if we change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?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smtClean="0"/>
                  <a:t>And for optimization problems: would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 smtClean="0"/>
                  <a:t> increase or decrease if we change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?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 b="-1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0756" y="2583915"/>
                <a:ext cx="214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𝑡𝑒𝑛𝑠𝑜𝑟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56" y="2583915"/>
                <a:ext cx="2143214" cy="276999"/>
              </a:xfrm>
              <a:prstGeom prst="rect">
                <a:avLst/>
              </a:prstGeom>
              <a:blipFill>
                <a:blip r:embed="rId3"/>
                <a:stretch>
                  <a:fillRect l="-852" t="-2222" r="-3409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0756" y="2951225"/>
                <a:ext cx="1156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56" y="2951225"/>
                <a:ext cx="1156663" cy="276999"/>
              </a:xfrm>
              <a:prstGeom prst="rect">
                <a:avLst/>
              </a:prstGeom>
              <a:blipFill>
                <a:blip r:embed="rId4"/>
                <a:stretch>
                  <a:fillRect l="-6316" t="-2174" r="-4211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0756" y="4798200"/>
                <a:ext cx="1247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56" y="4798200"/>
                <a:ext cx="1247072" cy="276999"/>
              </a:xfrm>
              <a:prstGeom prst="rect">
                <a:avLst/>
              </a:prstGeom>
              <a:blipFill>
                <a:blip r:embed="rId5"/>
                <a:stretch>
                  <a:fillRect l="-5854" t="-2174" r="-3902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In-place operations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301427"/>
                <a:ext cx="8373201" cy="4249738"/>
              </a:xfrm>
            </p:spPr>
            <p:txBody>
              <a:bodyPr/>
              <a:lstStyle/>
              <a:p>
                <a:r>
                  <a:rPr lang="de-DE" dirty="0" smtClean="0"/>
                  <a:t>In-place operations change parts of data after it has been created, by writing into the place where the data is stored.</a:t>
                </a:r>
              </a:p>
              <a:p>
                <a:endParaRPr lang="de-DE" dirty="0"/>
              </a:p>
              <a:p>
                <a:r>
                  <a:rPr lang="de-DE" dirty="0" smtClean="0"/>
                  <a:t>For torch to evaluate gradients, </a:t>
                </a:r>
                <a:r>
                  <a:rPr lang="de-DE" b="1" dirty="0" smtClean="0">
                    <a:solidFill>
                      <a:srgbClr val="FF0000"/>
                    </a:solidFill>
                  </a:rPr>
                  <a:t>NO IN-PLACE OPERATIONS</a:t>
                </a:r>
                <a:r>
                  <a:rPr lang="de-DE" dirty="0" smtClean="0"/>
                  <a:t> are allowed.</a:t>
                </a:r>
              </a:p>
              <a:p>
                <a:endParaRPr lang="de-DE" dirty="0"/>
              </a:p>
              <a:p>
                <a:r>
                  <a:rPr lang="de-DE" dirty="0" smtClean="0"/>
                  <a:t>Example: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[0, 1, 0, 0]</m:t>
                    </m:r>
                  </m:oMath>
                </a14:m>
                <a:r>
                  <a:rPr lang="de-DE" dirty="0" smtClean="0"/>
                  <a:t>			     Solutions:</a:t>
                </a:r>
              </a:p>
              <a:p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301427"/>
                <a:ext cx="8373201" cy="4249738"/>
              </a:xfrm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792" y="3844631"/>
                <a:ext cx="2034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" y="3844631"/>
                <a:ext cx="2034147" cy="276999"/>
              </a:xfrm>
              <a:prstGeom prst="rect">
                <a:avLst/>
              </a:prstGeom>
              <a:blipFill>
                <a:blip r:embed="rId3"/>
                <a:stretch>
                  <a:fillRect l="-1198" t="-4444" r="-359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0400" y="3844630"/>
                <a:ext cx="992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0, 0, 0, 0]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00" y="3844630"/>
                <a:ext cx="992259" cy="276999"/>
              </a:xfrm>
              <a:prstGeom prst="rect">
                <a:avLst/>
              </a:prstGeom>
              <a:blipFill>
                <a:blip r:embed="rId4"/>
                <a:stretch>
                  <a:fillRect l="-7362" t="-4444" r="-7975" b="-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792" y="4274030"/>
                <a:ext cx="911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[1]=1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2" y="4274030"/>
                <a:ext cx="911339" cy="276999"/>
              </a:xfrm>
              <a:prstGeom prst="rect">
                <a:avLst/>
              </a:prstGeom>
              <a:blipFill>
                <a:blip r:embed="rId5"/>
                <a:stretch>
                  <a:fillRect l="-2685" t="-2174" r="-5369" b="-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50399" y="4274029"/>
                <a:ext cx="992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[0, </m:t>
                      </m:r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0, 0]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99" y="4274029"/>
                <a:ext cx="992259" cy="276999"/>
              </a:xfrm>
              <a:prstGeom prst="rect">
                <a:avLst/>
              </a:prstGeom>
              <a:blipFill>
                <a:blip r:embed="rId6"/>
                <a:stretch>
                  <a:fillRect l="-7362" t="-2174" r="-7975" b="-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2577" y="3885121"/>
                <a:ext cx="2114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(4)[1]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77" y="3885121"/>
                <a:ext cx="2114618" cy="276999"/>
              </a:xfrm>
              <a:prstGeom prst="rect">
                <a:avLst/>
              </a:prstGeom>
              <a:blipFill>
                <a:blip r:embed="rId7"/>
                <a:stretch>
                  <a:fillRect l="-1153" t="-2174" r="-3746" b="-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288504" y="3844631"/>
            <a:ext cx="2115516" cy="2126794"/>
            <a:chOff x="6501526" y="3894319"/>
            <a:chExt cx="2115516" cy="2126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01527" y="3894319"/>
                  <a:ext cx="706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=[ 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527" y="3894319"/>
                  <a:ext cx="70615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10" t="-4444" r="-11207" b="-3777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501526" y="4211808"/>
                  <a:ext cx="1786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526" y="4211808"/>
                  <a:ext cx="178613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730" r="-1365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54604" y="4525471"/>
                  <a:ext cx="989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==1: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604" y="4525471"/>
                  <a:ext cx="9899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908" r="-1840" b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207682" y="4843608"/>
                  <a:ext cx="13722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𝑎𝑝𝑝𝑒𝑛𝑑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682" y="4843608"/>
                  <a:ext cx="137229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78" t="-2174" r="-5778" b="-326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54603" y="5157271"/>
                  <a:ext cx="506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603" y="5157271"/>
                  <a:ext cx="5065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714" r="-4762" b="-88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207681" y="5430451"/>
                  <a:ext cx="13722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𝑎𝑝𝑝𝑒𝑛𝑑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681" y="5430451"/>
                  <a:ext cx="137229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78" t="-4444" r="-5778" b="-3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01527" y="5744114"/>
                  <a:ext cx="211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𝑡𝑜𝑟𝑐h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527" y="5744114"/>
                  <a:ext cx="2115515" cy="276999"/>
                </a:xfrm>
                <a:prstGeom prst="rect">
                  <a:avLst/>
                </a:prstGeom>
                <a:blipFill>
                  <a:blip r:embed="rId14"/>
                  <a:stretch>
                    <a:fillRect t="-2174" r="-1149" b="-326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4123113" y="3042458"/>
            <a:ext cx="1508420" cy="415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with pyro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"/>
    </mc:Choice>
    <mc:Fallback xmlns="">
      <p:transition spd="slow" advTm="259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n_leer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Präsentationsvorlagen_leer</Template>
  <TotalTime>0</TotalTime>
  <Words>827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Open Sans</vt:lpstr>
      <vt:lpstr>Cambria Math</vt:lpstr>
      <vt:lpstr>Arial</vt:lpstr>
      <vt:lpstr>Symbol</vt:lpstr>
      <vt:lpstr>Calibri</vt:lpstr>
      <vt:lpstr>Präsentationsvorlagen_leer</vt:lpstr>
      <vt:lpstr>A brief introduction to pyro</vt:lpstr>
      <vt:lpstr>Overview</vt:lpstr>
      <vt:lpstr>What is pyro</vt:lpstr>
      <vt:lpstr>Pyro: python probabilistic programming language (PPL)</vt:lpstr>
      <vt:lpstr>Backend: torch</vt:lpstr>
      <vt:lpstr>Torch tensors</vt:lpstr>
      <vt:lpstr>Gradients</vt:lpstr>
      <vt:lpstr>In-place operations</vt:lpstr>
      <vt:lpstr>Inference with pyro</vt:lpstr>
      <vt:lpstr>Inference</vt:lpstr>
      <vt:lpstr>Approximate inference</vt:lpstr>
      <vt:lpstr>Defining a model</vt:lpstr>
      <vt:lpstr>Defining a model</vt:lpstr>
      <vt:lpstr>Approximate posterior: the guide</vt:lpstr>
      <vt:lpstr>Approximate posterior: the guide</vt:lpstr>
      <vt:lpstr>Run stochastic variational inference</vt:lpstr>
      <vt:lpstr>ELBO minimization – good ELBO, bad ELBO</vt:lpstr>
      <vt:lpstr>ELBO minimization – good ELBO, bad ELBO</vt:lpstr>
      <vt:lpstr>ELBO minimization – good ELBO, bad ELBO</vt:lpstr>
      <vt:lpstr>Results – estimates parameters</vt:lpstr>
      <vt:lpstr>Results - posteriors</vt:lpstr>
      <vt:lpstr>Results - posteriors</vt:lpstr>
      <vt:lpstr>Custom models</vt:lpstr>
      <vt:lpstr>Wrap up</vt:lpstr>
      <vt:lpstr>Thank you! Questions, remarks?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Active Inference: A discrete model in a continuous world &amp; possible implementations in neural networks</dc:title>
  <dc:creator>schwoebel</dc:creator>
  <cp:lastModifiedBy>Sarah Schwoebel</cp:lastModifiedBy>
  <cp:revision>311</cp:revision>
  <dcterms:created xsi:type="dcterms:W3CDTF">2019-05-13T12:00:16Z</dcterms:created>
  <dcterms:modified xsi:type="dcterms:W3CDTF">2022-05-25T08:59:47Z</dcterms:modified>
</cp:coreProperties>
</file>