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.xml" ContentType="application/vnd.openxmlformats-officedocument.presentationml.tags+xml"/>
  <Override PartName="/ppt/notesSlides/notesSlide14.xml" ContentType="application/vnd.openxmlformats-officedocument.presentationml.notesSlide+xml"/>
  <Override PartName="/ppt/tags/tag2.xml" ContentType="application/vnd.openxmlformats-officedocument.presentationml.tags+xml"/>
  <Override PartName="/ppt/notesSlides/notesSlide15.xml" ContentType="application/vnd.openxmlformats-officedocument.presentationml.notesSlide+xml"/>
  <Override PartName="/ppt/tags/tag3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65" r:id="rId4"/>
  </p:sldMasterIdLst>
  <p:notesMasterIdLst>
    <p:notesMasterId r:id="rId66"/>
  </p:notesMasterIdLst>
  <p:handoutMasterIdLst>
    <p:handoutMasterId r:id="rId67"/>
  </p:handoutMasterIdLst>
  <p:sldIdLst>
    <p:sldId id="324" r:id="rId5"/>
    <p:sldId id="529" r:id="rId6"/>
    <p:sldId id="446" r:id="rId7"/>
    <p:sldId id="536" r:id="rId8"/>
    <p:sldId id="464" r:id="rId9"/>
    <p:sldId id="463" r:id="rId10"/>
    <p:sldId id="466" r:id="rId11"/>
    <p:sldId id="509" r:id="rId12"/>
    <p:sldId id="482" r:id="rId13"/>
    <p:sldId id="483" r:id="rId14"/>
    <p:sldId id="468" r:id="rId15"/>
    <p:sldId id="467" r:id="rId16"/>
    <p:sldId id="510" r:id="rId17"/>
    <p:sldId id="469" r:id="rId18"/>
    <p:sldId id="475" r:id="rId19"/>
    <p:sldId id="511" r:id="rId20"/>
    <p:sldId id="512" r:id="rId21"/>
    <p:sldId id="477" r:id="rId22"/>
    <p:sldId id="481" r:id="rId23"/>
    <p:sldId id="480" r:id="rId24"/>
    <p:sldId id="485" r:id="rId25"/>
    <p:sldId id="486" r:id="rId26"/>
    <p:sldId id="530" r:id="rId27"/>
    <p:sldId id="499" r:id="rId28"/>
    <p:sldId id="513" r:id="rId29"/>
    <p:sldId id="503" r:id="rId30"/>
    <p:sldId id="484" r:id="rId31"/>
    <p:sldId id="549" r:id="rId32"/>
    <p:sldId id="537" r:id="rId33"/>
    <p:sldId id="544" r:id="rId34"/>
    <p:sldId id="543" r:id="rId35"/>
    <p:sldId id="550" r:id="rId36"/>
    <p:sldId id="456" r:id="rId37"/>
    <p:sldId id="394" r:id="rId38"/>
    <p:sldId id="487" r:id="rId39"/>
    <p:sldId id="493" r:id="rId40"/>
    <p:sldId id="494" r:id="rId41"/>
    <p:sldId id="495" r:id="rId42"/>
    <p:sldId id="496" r:id="rId43"/>
    <p:sldId id="551" r:id="rId44"/>
    <p:sldId id="514" r:id="rId45"/>
    <p:sldId id="497" r:id="rId46"/>
    <p:sldId id="500" r:id="rId47"/>
    <p:sldId id="521" r:id="rId48"/>
    <p:sldId id="523" r:id="rId49"/>
    <p:sldId id="516" r:id="rId50"/>
    <p:sldId id="518" r:id="rId51"/>
    <p:sldId id="524" r:id="rId52"/>
    <p:sldId id="525" r:id="rId53"/>
    <p:sldId id="552" r:id="rId54"/>
    <p:sldId id="533" r:id="rId55"/>
    <p:sldId id="531" r:id="rId56"/>
    <p:sldId id="534" r:id="rId57"/>
    <p:sldId id="553" r:id="rId58"/>
    <p:sldId id="545" r:id="rId59"/>
    <p:sldId id="547" r:id="rId60"/>
    <p:sldId id="546" r:id="rId61"/>
    <p:sldId id="535" r:id="rId62"/>
    <p:sldId id="539" r:id="rId63"/>
    <p:sldId id="528" r:id="rId64"/>
    <p:sldId id="527" r:id="rId65"/>
  </p:sldIdLst>
  <p:sldSz cx="9144000" cy="6858000" type="screen4x3"/>
  <p:notesSz cx="6858000" cy="9144000"/>
  <p:embeddedFontLst>
    <p:embeddedFont>
      <p:font typeface="Cambria Math" panose="02040503050406030204" pitchFamily="18" charset="0"/>
      <p:regular r:id="rId68"/>
    </p:embeddedFont>
    <p:embeddedFont>
      <p:font typeface="Open Sans" panose="020B0606030504020204" pitchFamily="34" charset="0"/>
      <p:regular r:id="rId69"/>
      <p:bold r:id="rId70"/>
      <p:italic r:id="rId71"/>
      <p:boldItalic r:id="rId7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nöfel,Anja" initials="K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BF91"/>
    <a:srgbClr val="008080"/>
    <a:srgbClr val="3EB085"/>
    <a:srgbClr val="005477"/>
    <a:srgbClr val="F0F0F0"/>
    <a:srgbClr val="46BE90"/>
    <a:srgbClr val="FF4F4F"/>
    <a:srgbClr val="FF7171"/>
    <a:srgbClr val="009BD2"/>
    <a:srgbClr val="DC8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Designformatvorlage 1 - Akz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Designformatvorlage 2 - Akz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unkle Formatvorlage 1 - Akz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9661" autoAdjust="0"/>
  </p:normalViewPr>
  <p:slideViewPr>
    <p:cSldViewPr snapToGrid="0" snapToObjects="1">
      <p:cViewPr varScale="1">
        <p:scale>
          <a:sx n="101" d="100"/>
          <a:sy n="101" d="100"/>
        </p:scale>
        <p:origin x="1339" y="3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font" Target="fonts/font1.fntdata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notesMaster" Target="notesMasters/notesMaster1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font" Target="fonts/font2.fntdata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font" Target="fonts/font5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font" Target="fonts/font3.fntdata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font" Target="fonts/font4.fntdata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6211-610F-44E5-BF19-D3CDF6EDD281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D61AA8-FB04-42D1-9939-D1A1356F808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31560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435D3-23A6-45D3-8DFA-7317DC1E7A64}" type="datetimeFigureOut">
              <a:rPr lang="de-DE" smtClean="0"/>
              <a:t>07.04.2025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AC09-DF60-43F4-96BF-67D4D9A740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1825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0414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9E608-471B-E2D5-DB1D-BE7B9406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C9CE1-2B8D-DC65-4FEF-AC4F772F42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ABF86E-B0B5-E9C8-7D73-7408EE831F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42DC2-822F-8016-FB74-ECDC82429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97992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7B95C-4AAD-22BD-F3FC-D84F6CC1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3B911-3D95-F6E7-7889-EF68AF382E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FE5A97-5CE0-1786-16DA-BB1909050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E48EC-1F1D-EB97-FA93-FE1C7F5AC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969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44649-C6C6-7046-1055-C2BE2A4E1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78BAA8-0D67-B61F-ECB4-B60D62C85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908AB-5A52-AA69-5D70-0330EADEE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F45488-4ECA-C0C7-AEBA-F8B26E8AE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55494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690F7-73E1-57B0-F50D-81D554008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E3F40-4DB0-4558-A1FD-22734D5FB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3A579-93F3-78D5-33F2-23EA9753A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70900-CED6-E9AC-6652-8682375F94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4710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91121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78E26-0A24-7488-3D89-2D3AF181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FCE37-5F4E-4621-6664-0984E11DB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FAAD-5356-95DA-2570-5E6EEF77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07E23-6671-7127-8433-660B81479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16104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59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956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89EF8-96CE-8E33-5955-A390B8D37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7D411-8069-C614-69CB-BEFA1F97D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C293E-C15B-D750-7102-D3BE989F45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7E11B9-4398-DB1F-066A-D7F72E2022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5917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0826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075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53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501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F00A0-324D-1090-FF33-658AF1DC3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5912D-B722-E94A-13E0-514AF99EF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A3538D-235C-299C-E3D3-EC7B1515AE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92176D-2DD6-514E-7C4F-FACA1D97F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3396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C6C7E-047A-7082-9EE2-92E79025D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026ECB-B966-9653-8139-EB7E6CFCB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44CA43-2B94-8FA9-08AB-50AA57321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331ED-6939-3257-64F2-929C618DC2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69AC09-DF60-43F4-96BF-67D4D9A74094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75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>
          <a:xfrm>
            <a:off x="0" y="980790"/>
            <a:ext cx="9144000" cy="5877210"/>
          </a:xfrm>
          <a:prstGeom prst="rect">
            <a:avLst/>
          </a:prstGeom>
          <a:gradFill>
            <a:gsLst>
              <a:gs pos="14000">
                <a:schemeClr val="tx2"/>
              </a:gs>
              <a:gs pos="100000">
                <a:schemeClr val="accent2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>
                    <a:alpha val="8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982794"/>
            <a:ext cx="9144000" cy="17145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059490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10"/>
          </p:nvPr>
        </p:nvSpPr>
        <p:spPr>
          <a:xfrm>
            <a:off x="0" y="1016000"/>
            <a:ext cx="9144000" cy="50768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329274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9144000" cy="60928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0629674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_T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766763" y="4494770"/>
            <a:ext cx="7981949" cy="1239280"/>
          </a:xfrm>
        </p:spPr>
        <p:txBody>
          <a:bodyPr/>
          <a:lstStyle>
            <a:lvl1pPr marL="0" indent="0" algn="l">
              <a:buNone/>
              <a:defRPr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  <a:br>
              <a:rPr lang="de-DE" dirty="0"/>
            </a:br>
            <a:r>
              <a:rPr lang="de-DE" dirty="0"/>
              <a:t>Ort oder Anlass des Vortrags // Samstag, 13. Januar 2018</a:t>
            </a:r>
          </a:p>
        </p:txBody>
      </p:sp>
      <p:sp>
        <p:nvSpPr>
          <p:cNvPr id="26" name="Textplatzhalter 25"/>
          <p:cNvSpPr>
            <a:spLocks noGrp="1"/>
          </p:cNvSpPr>
          <p:nvPr>
            <p:ph type="body" sz="quarter" idx="10" hasCustomPrompt="1"/>
          </p:nvPr>
        </p:nvSpPr>
        <p:spPr>
          <a:xfrm>
            <a:off x="766763" y="2420838"/>
            <a:ext cx="7981949" cy="828675"/>
          </a:xfrm>
          <a:ln>
            <a:noFill/>
          </a:ln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2"/>
                </a:solidFill>
              </a:defRPr>
            </a:lvl1pPr>
          </a:lstStyle>
          <a:p>
            <a:pPr lvl="0"/>
            <a:r>
              <a:rPr lang="de-DE" dirty="0"/>
              <a:t>Vorname Name</a:t>
            </a:r>
            <a:br>
              <a:rPr lang="de-DE" dirty="0"/>
            </a:br>
            <a:r>
              <a:rPr lang="de-DE" dirty="0"/>
              <a:t>Struktureinheit  der TU Dresden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6763" y="3392202"/>
            <a:ext cx="7981949" cy="972108"/>
          </a:xfrm>
          <a:ln>
            <a:noFill/>
          </a:ln>
        </p:spPr>
        <p:txBody>
          <a:bodyPr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</a:t>
            </a:r>
            <a:br>
              <a:rPr lang="de-DE" dirty="0"/>
            </a:br>
            <a:r>
              <a:rPr lang="de-DE" dirty="0"/>
              <a:t>durch Klicken bearbeiten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983270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4"/>
          <p:cNvCxnSpPr/>
          <p:nvPr/>
        </p:nvCxnSpPr>
        <p:spPr>
          <a:xfrm>
            <a:off x="0" y="1154724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420" y="328250"/>
            <a:ext cx="1028282" cy="468000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7" y="349731"/>
            <a:ext cx="1489206" cy="43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96761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0"/>
          </p:nvPr>
        </p:nvSpPr>
        <p:spPr>
          <a:xfrm>
            <a:off x="385763" y="1484313"/>
            <a:ext cx="8373201" cy="4249738"/>
          </a:xfrm>
        </p:spPr>
        <p:txBody>
          <a:bodyPr/>
          <a:lstStyle>
            <a:lvl1pPr>
              <a:spcBef>
                <a:spcPts val="1200"/>
              </a:spcBef>
              <a:defRPr/>
            </a:lvl1pPr>
            <a:lvl3pPr>
              <a:spcBef>
                <a:spcPts val="1200"/>
              </a:spcBef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585407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241800" y="1484313"/>
            <a:ext cx="4506913" cy="42497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395286" y="1484313"/>
            <a:ext cx="3739175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7"/>
          <p:cNvSpPr>
            <a:spLocks noGrp="1"/>
          </p:cNvSpPr>
          <p:nvPr>
            <p:ph type="pic" sz="quarter" idx="14"/>
          </p:nvPr>
        </p:nvSpPr>
        <p:spPr>
          <a:xfrm>
            <a:off x="400526" y="2943181"/>
            <a:ext cx="3733324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1" name="Bildplatzhalter 7"/>
          <p:cNvSpPr>
            <a:spLocks noGrp="1"/>
          </p:cNvSpPr>
          <p:nvPr>
            <p:ph type="pic" sz="quarter" idx="15"/>
          </p:nvPr>
        </p:nvSpPr>
        <p:spPr>
          <a:xfrm>
            <a:off x="400526" y="4402050"/>
            <a:ext cx="3733325" cy="1332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6433105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7"/>
          <p:cNvSpPr>
            <a:spLocks noGrp="1"/>
          </p:cNvSpPr>
          <p:nvPr>
            <p:ph type="pic" sz="quarter" idx="13"/>
          </p:nvPr>
        </p:nvSpPr>
        <p:spPr>
          <a:xfrm>
            <a:off x="4624388" y="1484313"/>
            <a:ext cx="4134577" cy="4249738"/>
          </a:xfrm>
          <a:ln w="6350">
            <a:solidFill>
              <a:schemeClr val="bg2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>
          <a:xfrm>
            <a:off x="385764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0577012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84893349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259080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5793945" y="1484314"/>
            <a:ext cx="2587625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3084513" y="1484314"/>
            <a:ext cx="259080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97585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 txBox="1">
            <a:spLocks/>
          </p:cNvSpPr>
          <p:nvPr/>
        </p:nvSpPr>
        <p:spPr>
          <a:xfrm>
            <a:off x="4624388" y="368299"/>
            <a:ext cx="4124326" cy="828675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 baseline="0">
                <a:solidFill>
                  <a:schemeClr val="tx2"/>
                </a:solidFill>
                <a:latin typeface="Open Sans" panose="020B0606030504020204" pitchFamily="34" charset="0"/>
                <a:ea typeface="+mj-ea"/>
                <a:cs typeface="+mj-cs"/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385763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4624388" y="1484314"/>
            <a:ext cx="4133850" cy="42497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395288" y="367505"/>
            <a:ext cx="4124326" cy="8294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9176316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048172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95287" y="341833"/>
            <a:ext cx="8363677" cy="81228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Das ist eine Überschrift</a:t>
            </a:r>
            <a:br>
              <a:rPr lang="de-DE" dirty="0"/>
            </a:br>
            <a:r>
              <a:rPr lang="de-DE" dirty="0"/>
              <a:t>in zwei Zeilen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85763" y="1484313"/>
            <a:ext cx="8373201" cy="4249738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dirty="0"/>
              <a:t>Erste Textebene (16pt)</a:t>
            </a:r>
          </a:p>
          <a:p>
            <a:pPr lvl="1"/>
            <a:r>
              <a:rPr lang="de-DE" dirty="0"/>
              <a:t>Zweite Textebene für Aufzählungen</a:t>
            </a:r>
          </a:p>
          <a:p>
            <a:pPr lvl="2"/>
            <a:r>
              <a:rPr lang="de-DE" dirty="0"/>
              <a:t>Dritte Textebene bei viel Text (14pt)</a:t>
            </a:r>
          </a:p>
          <a:p>
            <a:pPr lvl="3"/>
            <a:r>
              <a:rPr lang="de-DE" dirty="0"/>
              <a:t>Vierte Textebene für Aufzählungen bei viel Text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Zwischenseite</a:t>
            </a:r>
          </a:p>
          <a:p>
            <a:pPr lvl="6"/>
            <a:r>
              <a:rPr lang="de-DE" dirty="0"/>
              <a:t>Für den nächsten Präsentationsabschnitt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312987" y="6339627"/>
            <a:ext cx="44502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inference</a:t>
            </a:r>
            <a:r>
              <a:rPr lang="de-DE" sz="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dirty="0" err="1">
                <a:solidFill>
                  <a:schemeClr val="bg1">
                    <a:lumMod val="50000"/>
                  </a:schemeClr>
                </a:solidFill>
              </a:rPr>
              <a:t>workshop</a:t>
            </a:r>
            <a:endParaRPr lang="de-DE" sz="80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baseline="0" dirty="0" err="1">
                <a:solidFill>
                  <a:schemeClr val="bg1">
                    <a:lumMod val="50000"/>
                  </a:schemeClr>
                </a:solidFill>
              </a:rPr>
              <a:t>Context</a:t>
            </a:r>
            <a:r>
              <a:rPr lang="de-DE" sz="800" baseline="0" dirty="0">
                <a:solidFill>
                  <a:schemeClr val="bg1">
                    <a:lumMod val="50000"/>
                  </a:schemeClr>
                </a:solidFill>
              </a:rPr>
              <a:t> in </a:t>
            </a:r>
            <a:r>
              <a:rPr lang="de-DE" sz="800" baseline="0" dirty="0" err="1">
                <a:solidFill>
                  <a:schemeClr val="bg1">
                    <a:lumMod val="50000"/>
                  </a:schemeClr>
                </a:solidFill>
              </a:rPr>
              <a:t>cognition</a:t>
            </a:r>
            <a:r>
              <a:rPr lang="de-DE" sz="800" baseline="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sz="800" baseline="0" dirty="0" err="1">
                <a:solidFill>
                  <a:schemeClr val="bg1">
                    <a:lumMod val="50000"/>
                  </a:schemeClr>
                </a:solidFill>
              </a:rPr>
              <a:t>symposium</a:t>
            </a:r>
            <a:endParaRPr lang="de-DE" sz="800" baseline="0" dirty="0">
              <a:solidFill>
                <a:schemeClr val="bg1">
                  <a:lumMod val="50000"/>
                </a:schemeClr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800" noProof="0" dirty="0">
                <a:solidFill>
                  <a:schemeClr val="bg1">
                    <a:lumMod val="5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Tübingen, April 7, 2025</a:t>
            </a:r>
          </a:p>
        </p:txBody>
      </p:sp>
      <p:cxnSp>
        <p:nvCxnSpPr>
          <p:cNvPr id="8" name="Gerade Verbindung 14"/>
          <p:cNvCxnSpPr/>
          <p:nvPr/>
        </p:nvCxnSpPr>
        <p:spPr>
          <a:xfrm>
            <a:off x="0" y="6093296"/>
            <a:ext cx="9144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6556376" y="6275708"/>
            <a:ext cx="69190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de-DE" sz="8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Slide</a:t>
            </a:r>
            <a:r>
              <a:rPr lang="de-DE" sz="800" baseline="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fld id="{38F97D41-8991-4148-BA02-56FEE4AAF2CC}" type="slidenum">
              <a:rPr lang="de-DE" sz="800" baseline="0" smtClean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DE" sz="800" baseline="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800" dirty="0">
              <a:solidFill>
                <a:schemeClr val="bg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" name="Grafik 1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286" y="6273051"/>
            <a:ext cx="870085" cy="396000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44" y="6288296"/>
            <a:ext cx="1135856" cy="33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10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70" r:id="rId4"/>
    <p:sldLayoutId id="2147483871" r:id="rId5"/>
    <p:sldLayoutId id="2147483872" r:id="rId6"/>
    <p:sldLayoutId id="2147483873" r:id="rId7"/>
    <p:sldLayoutId id="2147483874" r:id="rId8"/>
    <p:sldLayoutId id="2147483875" r:id="rId9"/>
    <p:sldLayoutId id="2147483876" r:id="rId10"/>
    <p:sldLayoutId id="2147483877" r:id="rId11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2400" b="1" kern="1200" baseline="0">
          <a:solidFill>
            <a:schemeClr val="tx2"/>
          </a:solidFill>
          <a:latin typeface="Open Sans" panose="020B06060305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1pPr>
      <a:lvl2pPr marL="396000" indent="-324000" algn="l" defTabSz="914400" rtl="0" eaLnBrk="1" latinLnBrk="0" hangingPunct="1">
        <a:spcBef>
          <a:spcPts val="300"/>
        </a:spcBef>
        <a:buFont typeface="Open Sans" panose="020B0606030504020204" pitchFamily="34" charset="0"/>
        <a:buChar char="—"/>
        <a:defRPr sz="16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ts val="600"/>
        </a:spcBef>
        <a:buFont typeface="Arial" panose="020B0604020202020204" pitchFamily="34" charset="0"/>
        <a:buNone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3pPr>
      <a:lvl4pPr marL="396000" indent="-216000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4pPr>
      <a:lvl5pPr marL="576000" indent="-179388" algn="l" defTabSz="914400" rtl="0" eaLnBrk="1" latinLnBrk="0" hangingPunct="1">
        <a:spcBef>
          <a:spcPts val="300"/>
        </a:spcBef>
        <a:buFont typeface="Symbol" panose="05050102010706020507" pitchFamily="18" charset="2"/>
        <a:buChar char="-"/>
        <a:defRPr sz="1400" kern="1200" baseline="0">
          <a:solidFill>
            <a:schemeClr val="tx2"/>
          </a:solidFill>
          <a:latin typeface="Open Sans" panose="020B0606030504020204" pitchFamily="34" charset="0"/>
          <a:ea typeface="+mn-ea"/>
          <a:cs typeface="+mn-cs"/>
        </a:defRPr>
      </a:lvl5pPr>
      <a:lvl6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b="1" kern="1200">
          <a:solidFill>
            <a:schemeClr val="bg1"/>
          </a:solidFill>
          <a:latin typeface="+mn-lt"/>
          <a:ea typeface="+mn-ea"/>
          <a:cs typeface="+mn-cs"/>
        </a:defRPr>
      </a:lvl6pPr>
      <a:lvl7pPr marL="358775" indent="0" algn="l" defTabSz="914400" rtl="0" eaLnBrk="1" latinLnBrk="0" hangingPunct="1">
        <a:spcBef>
          <a:spcPts val="0"/>
        </a:spcBef>
        <a:buFont typeface="Arial" panose="020B0604020202020204" pitchFamily="34" charset="0"/>
        <a:buNone/>
        <a:defRPr sz="3200" kern="1200">
          <a:solidFill>
            <a:schemeClr val="bg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173">
          <p15:clr>
            <a:srgbClr val="F26B43"/>
          </p15:clr>
        </p15:guide>
        <p15:guide id="3" pos="243">
          <p15:clr>
            <a:srgbClr val="F26B43"/>
          </p15:clr>
        </p15:guide>
        <p15:guide id="4" pos="660">
          <p15:clr>
            <a:srgbClr val="F26B43"/>
          </p15:clr>
        </p15:guide>
        <p15:guide id="5" pos="726">
          <p15:clr>
            <a:srgbClr val="F26B43"/>
          </p15:clr>
        </p15:guide>
        <p15:guide id="6" pos="1146">
          <p15:clr>
            <a:srgbClr val="F26B43"/>
          </p15:clr>
        </p15:guide>
        <p15:guide id="7" pos="1212">
          <p15:clr>
            <a:srgbClr val="F26B43"/>
          </p15:clr>
        </p15:guide>
        <p15:guide id="8" pos="1701">
          <p15:clr>
            <a:srgbClr val="F26B43"/>
          </p15:clr>
        </p15:guide>
        <p15:guide id="9" pos="1632">
          <p15:clr>
            <a:srgbClr val="F26B43"/>
          </p15:clr>
        </p15:guide>
        <p15:guide id="10" pos="2184">
          <p15:clr>
            <a:srgbClr val="F26B43"/>
          </p15:clr>
        </p15:guide>
        <p15:guide id="11" pos="2117">
          <p15:clr>
            <a:srgbClr val="F26B43"/>
          </p15:clr>
        </p15:guide>
        <p15:guide id="12" pos="2604">
          <p15:clr>
            <a:srgbClr val="F26B43"/>
          </p15:clr>
        </p15:guide>
        <p15:guide id="13" pos="2672">
          <p15:clr>
            <a:srgbClr val="F26B43"/>
          </p15:clr>
        </p15:guide>
        <p15:guide id="14" pos="3089">
          <p15:clr>
            <a:srgbClr val="F26B43"/>
          </p15:clr>
        </p15:guide>
        <p15:guide id="15" pos="3158">
          <p15:clr>
            <a:srgbClr val="F26B43"/>
          </p15:clr>
        </p15:guide>
        <p15:guide id="16" pos="3575">
          <p15:clr>
            <a:srgbClr val="F26B43"/>
          </p15:clr>
        </p15:guide>
        <p15:guide id="17" pos="3642">
          <p15:clr>
            <a:srgbClr val="F26B43"/>
          </p15:clr>
        </p15:guide>
        <p15:guide id="18" pos="3887">
          <p15:clr>
            <a:srgbClr val="F26B43"/>
          </p15:clr>
        </p15:guide>
        <p15:guide id="19" pos="3818">
          <p15:clr>
            <a:srgbClr val="F26B43"/>
          </p15:clr>
        </p15:guide>
        <p15:guide id="20" pos="4061">
          <p15:clr>
            <a:srgbClr val="F26B43"/>
          </p15:clr>
        </p15:guide>
        <p15:guide id="21" pos="4130">
          <p15:clr>
            <a:srgbClr val="F26B43"/>
          </p15:clr>
        </p15:guide>
        <p15:guide id="22" pos="4545">
          <p15:clr>
            <a:srgbClr val="F26B43"/>
          </p15:clr>
        </p15:guide>
        <p15:guide id="23" pos="4614">
          <p15:clr>
            <a:srgbClr val="F26B43"/>
          </p15:clr>
        </p15:guide>
        <p15:guide id="24" pos="5031">
          <p15:clr>
            <a:srgbClr val="F26B43"/>
          </p15:clr>
        </p15:guide>
        <p15:guide id="25" pos="5100">
          <p15:clr>
            <a:srgbClr val="F26B43"/>
          </p15:clr>
        </p15:guide>
        <p15:guide id="26" pos="5586">
          <p15:clr>
            <a:srgbClr val="F26B43"/>
          </p15:clr>
        </p15:guide>
        <p15:guide id="27" pos="5517">
          <p15:clr>
            <a:srgbClr val="F26B43"/>
          </p15:clr>
        </p15:guide>
        <p15:guide id="30" orient="horz" pos="727" userDrawn="1">
          <p15:clr>
            <a:srgbClr val="F26B43"/>
          </p15:clr>
        </p15:guide>
        <p15:guide id="31" pos="416">
          <p15:clr>
            <a:srgbClr val="F26B43"/>
          </p15:clr>
        </p15:guide>
        <p15:guide id="32" pos="483">
          <p15:clr>
            <a:srgbClr val="F26B43"/>
          </p15:clr>
        </p15:guide>
        <p15:guide id="33" pos="903">
          <p15:clr>
            <a:srgbClr val="F26B43"/>
          </p15:clr>
        </p15:guide>
        <p15:guide id="34" pos="971">
          <p15:clr>
            <a:srgbClr val="F26B43"/>
          </p15:clr>
        </p15:guide>
        <p15:guide id="35" pos="1389">
          <p15:clr>
            <a:srgbClr val="F26B43"/>
          </p15:clr>
        </p15:guide>
        <p15:guide id="36" pos="1457">
          <p15:clr>
            <a:srgbClr val="F26B43"/>
          </p15:clr>
        </p15:guide>
        <p15:guide id="37" pos="1875">
          <p15:clr>
            <a:srgbClr val="F26B43"/>
          </p15:clr>
        </p15:guide>
        <p15:guide id="38" pos="1941">
          <p15:clr>
            <a:srgbClr val="F26B43"/>
          </p15:clr>
        </p15:guide>
        <p15:guide id="39" pos="2358">
          <p15:clr>
            <a:srgbClr val="F26B43"/>
          </p15:clr>
        </p15:guide>
        <p15:guide id="40" pos="2429">
          <p15:clr>
            <a:srgbClr val="F26B43"/>
          </p15:clr>
        </p15:guide>
        <p15:guide id="41" pos="2847">
          <p15:clr>
            <a:srgbClr val="F26B43"/>
          </p15:clr>
        </p15:guide>
        <p15:guide id="42" pos="2913">
          <p15:clr>
            <a:srgbClr val="F26B43"/>
          </p15:clr>
        </p15:guide>
        <p15:guide id="43" pos="3330">
          <p15:clr>
            <a:srgbClr val="F26B43"/>
          </p15:clr>
        </p15:guide>
        <p15:guide id="44" pos="3398">
          <p15:clr>
            <a:srgbClr val="F26B43"/>
          </p15:clr>
        </p15:guide>
        <p15:guide id="45" pos="4302">
          <p15:clr>
            <a:srgbClr val="F26B43"/>
          </p15:clr>
        </p15:guide>
        <p15:guide id="46" pos="4373">
          <p15:clr>
            <a:srgbClr val="F26B43"/>
          </p15:clr>
        </p15:guide>
        <p15:guide id="47" pos="4787">
          <p15:clr>
            <a:srgbClr val="F26B43"/>
          </p15:clr>
        </p15:guide>
        <p15:guide id="48" pos="4859">
          <p15:clr>
            <a:srgbClr val="F26B43"/>
          </p15:clr>
        </p15:guide>
        <p15:guide id="49" pos="5274">
          <p15:clr>
            <a:srgbClr val="F26B43"/>
          </p15:clr>
        </p15:guide>
        <p15:guide id="50" pos="5345">
          <p15:clr>
            <a:srgbClr val="F26B43"/>
          </p15:clr>
        </p15:guide>
        <p15:guide id="51" orient="horz" pos="3612">
          <p15:clr>
            <a:srgbClr val="F26B43"/>
          </p15:clr>
        </p15:guide>
        <p15:guide id="52" orient="horz" pos="3838">
          <p15:clr>
            <a:srgbClr val="F26B43"/>
          </p15:clr>
        </p15:guide>
        <p15:guide id="53" orient="horz" pos="935">
          <p15:clr>
            <a:srgbClr val="F26B43"/>
          </p15:clr>
        </p15:guide>
        <p15:guide id="58" orient="horz" pos="221" userDrawn="1">
          <p15:clr>
            <a:srgbClr val="F26B43"/>
          </p15:clr>
        </p15:guide>
        <p15:guide id="59" orient="horz" pos="3962" userDrawn="1">
          <p15:clr>
            <a:srgbClr val="F26B43"/>
          </p15:clr>
        </p15:guide>
        <p15:guide id="60" orient="horz" pos="4167" userDrawn="1">
          <p15:clr>
            <a:srgbClr val="F26B43"/>
          </p15:clr>
        </p15:guide>
        <p15:guide id="61" orient="horz" pos="619" userDrawn="1">
          <p15:clr>
            <a:srgbClr val="F26B43"/>
          </p15:clr>
        </p15:guide>
        <p15:guide id="62" orient="horz" pos="490" userDrawn="1">
          <p15:clr>
            <a:srgbClr val="F26B43"/>
          </p15:clr>
        </p15:guide>
        <p15:guide id="63" orient="horz" pos="40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9.png"/><Relationship Id="rId7" Type="http://schemas.openxmlformats.org/officeDocument/2006/relationships/image" Target="../media/image1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9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2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jpg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6" Type="http://schemas.openxmlformats.org/officeDocument/2006/relationships/image" Target="../media/image57.jpe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4" Type="http://schemas.openxmlformats.org/officeDocument/2006/relationships/image" Target="../media/image6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3" Type="http://schemas.openxmlformats.org/officeDocument/2006/relationships/image" Target="../media/image580.png"/><Relationship Id="rId7" Type="http://schemas.openxmlformats.org/officeDocument/2006/relationships/image" Target="../media/image62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0.png"/><Relationship Id="rId5" Type="http://schemas.openxmlformats.org/officeDocument/2006/relationships/image" Target="../media/image600.png"/><Relationship Id="rId4" Type="http://schemas.openxmlformats.org/officeDocument/2006/relationships/image" Target="../media/image590.png"/><Relationship Id="rId9" Type="http://schemas.openxmlformats.org/officeDocument/2006/relationships/image" Target="../media/image6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4ypur7vx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10" Type="http://schemas.openxmlformats.org/officeDocument/2006/relationships/image" Target="../media/image105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67.png"/><Relationship Id="rId7" Type="http://schemas.openxmlformats.org/officeDocument/2006/relationships/image" Target="../media/image10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11" Type="http://schemas.openxmlformats.org/officeDocument/2006/relationships/image" Target="../media/image110.png"/><Relationship Id="rId5" Type="http://schemas.openxmlformats.org/officeDocument/2006/relationships/image" Target="../media/image69.png"/><Relationship Id="rId10" Type="http://schemas.openxmlformats.org/officeDocument/2006/relationships/image" Target="../media/image109.png"/><Relationship Id="rId4" Type="http://schemas.openxmlformats.org/officeDocument/2006/relationships/image" Target="../media/image68.png"/><Relationship Id="rId9" Type="http://schemas.openxmlformats.org/officeDocument/2006/relationships/image" Target="../media/image108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1.png"/><Relationship Id="rId7" Type="http://schemas.openxmlformats.org/officeDocument/2006/relationships/image" Target="../media/image111.png"/><Relationship Id="rId2" Type="http://schemas.openxmlformats.org/officeDocument/2006/relationships/image" Target="../media/image106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01.png"/><Relationship Id="rId11" Type="http://schemas.openxmlformats.org/officeDocument/2006/relationships/image" Target="../media/image115.png"/><Relationship Id="rId5" Type="http://schemas.openxmlformats.org/officeDocument/2006/relationships/image" Target="../media/image1091.png"/><Relationship Id="rId10" Type="http://schemas.openxmlformats.org/officeDocument/2006/relationships/image" Target="../media/image114.png"/><Relationship Id="rId4" Type="http://schemas.openxmlformats.org/officeDocument/2006/relationships/image" Target="../media/image1081.png"/><Relationship Id="rId9" Type="http://schemas.openxmlformats.org/officeDocument/2006/relationships/image" Target="../media/image1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eg"/><Relationship Id="rId2" Type="http://schemas.openxmlformats.org/officeDocument/2006/relationships/image" Target="../media/image6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jpeg"/><Relationship Id="rId5" Type="http://schemas.openxmlformats.org/officeDocument/2006/relationships/image" Target="../media/image69.jpeg"/><Relationship Id="rId4" Type="http://schemas.openxmlformats.org/officeDocument/2006/relationships/image" Target="../media/image68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0.png"/><Relationship Id="rId7" Type="http://schemas.openxmlformats.org/officeDocument/2006/relationships/image" Target="../media/image59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1.png"/><Relationship Id="rId5" Type="http://schemas.openxmlformats.org/officeDocument/2006/relationships/image" Target="../media/image57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70.png"/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12" Type="http://schemas.openxmlformats.org/officeDocument/2006/relationships/image" Target="../media/image1060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1.png"/><Relationship Id="rId11" Type="http://schemas.openxmlformats.org/officeDocument/2006/relationships/image" Target="../media/image96.png"/><Relationship Id="rId5" Type="http://schemas.openxmlformats.org/officeDocument/2006/relationships/image" Target="../media/image90.png"/><Relationship Id="rId15" Type="http://schemas.openxmlformats.org/officeDocument/2006/relationships/image" Target="../media/image1090.png"/><Relationship Id="rId10" Type="http://schemas.openxmlformats.org/officeDocument/2006/relationships/image" Target="../media/image95.png"/><Relationship Id="rId4" Type="http://schemas.openxmlformats.org/officeDocument/2006/relationships/image" Target="../media/image89.png"/><Relationship Id="rId9" Type="http://schemas.openxmlformats.org/officeDocument/2006/relationships/image" Target="../media/image94.png"/><Relationship Id="rId14" Type="http://schemas.openxmlformats.org/officeDocument/2006/relationships/image" Target="../media/image108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30.png"/><Relationship Id="rId4" Type="http://schemas.openxmlformats.org/officeDocument/2006/relationships/image" Target="../media/image11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592193" y="5217977"/>
            <a:ext cx="7981949" cy="1239280"/>
          </a:xfrm>
        </p:spPr>
        <p:txBody>
          <a:bodyPr/>
          <a:lstStyle/>
          <a:p>
            <a:r>
              <a:rPr lang="en-US" sz="2000" b="1" noProof="0" dirty="0"/>
              <a:t> </a:t>
            </a:r>
          </a:p>
          <a:p>
            <a:r>
              <a:rPr lang="en-US" noProof="0" dirty="0">
                <a:effectLst/>
              </a:rPr>
              <a:t>Context in Cognition Symposium</a:t>
            </a:r>
          </a:p>
          <a:p>
            <a:r>
              <a:rPr lang="en-US" noProof="0" dirty="0">
                <a:effectLst/>
              </a:rPr>
              <a:t>Tübingen, </a:t>
            </a:r>
            <a:r>
              <a:rPr lang="en-US" dirty="0"/>
              <a:t>April 7, 2025</a:t>
            </a:r>
            <a:endParaRPr lang="en-US" noProof="0" dirty="0">
              <a:effectLst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2193" y="1847263"/>
            <a:ext cx="7981949" cy="828675"/>
          </a:xfrm>
        </p:spPr>
        <p:txBody>
          <a:bodyPr/>
          <a:lstStyle/>
          <a:p>
            <a:r>
              <a:rPr lang="en-US" noProof="0" dirty="0"/>
              <a:t>Chair for Cognitive Computational Neuroscience</a:t>
            </a:r>
          </a:p>
          <a:p>
            <a:r>
              <a:rPr lang="en-US" noProof="0" dirty="0"/>
              <a:t>Faculty of Psychology</a:t>
            </a:r>
          </a:p>
          <a:p>
            <a:r>
              <a:rPr lang="en-US" dirty="0" err="1"/>
              <a:t>Technische</a:t>
            </a:r>
            <a:r>
              <a:rPr lang="en-US" dirty="0"/>
              <a:t> Universität Dresden</a:t>
            </a:r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92193" y="2915056"/>
            <a:ext cx="7981949" cy="2772512"/>
          </a:xfrm>
        </p:spPr>
        <p:txBody>
          <a:bodyPr/>
          <a:lstStyle/>
          <a:p>
            <a:r>
              <a:rPr lang="en-US" sz="2800" noProof="0" dirty="0"/>
              <a:t>Context inference</a:t>
            </a:r>
            <a:br>
              <a:rPr lang="en-US" sz="2800" noProof="0" dirty="0"/>
            </a:br>
            <a:r>
              <a:rPr lang="en-US" sz="2800" b="0" noProof="0" dirty="0"/>
              <a:t>A workshop with a Bayesian perspective</a:t>
            </a:r>
            <a:br>
              <a:rPr lang="en-US" sz="2800" b="0" noProof="0" dirty="0"/>
            </a:br>
            <a:r>
              <a:rPr lang="en-US" sz="2800" b="0" noProof="0" dirty="0"/>
              <a:t>on contexts</a:t>
            </a:r>
            <a:br>
              <a:rPr lang="en-US" noProof="0" dirty="0"/>
            </a:br>
            <a:br>
              <a:rPr lang="en-US" noProof="0" dirty="0"/>
            </a:br>
            <a:r>
              <a:rPr lang="en-US" sz="2000" noProof="0" dirty="0"/>
              <a:t>Sarah Schwöbel</a:t>
            </a:r>
          </a:p>
        </p:txBody>
      </p:sp>
    </p:spTree>
    <p:extLst>
      <p:ext uri="{BB962C8B-B14F-4D97-AF65-F5344CB8AC3E}">
        <p14:creationId xmlns:p14="http://schemas.microsoft.com/office/powerpoint/2010/main" val="22703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5"/>
    </mc:Choice>
    <mc:Fallback xmlns="">
      <p:transition spd="slow" advTm="91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14F93-2B14-6737-F476-23CA043D0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B19C-C3DE-55ED-3DCA-E6A449807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1346F66B-06BA-46B0-18A7-B7289566AD62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C446438D-D4DE-0FBF-D4E2-9C0159D2B247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05B9F5-BED8-55A2-6122-52AAC8052744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state:</a:t>
            </a:r>
          </a:p>
          <a:p>
            <a:r>
              <a:rPr lang="en-US" noProof="0" dirty="0"/>
              <a:t>mood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BE8B6F56-7B39-4366-D25E-7767CB4FBE28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Hidden state</a:t>
            </a:r>
            <a:r>
              <a:rPr lang="en-US" b="1" noProof="0" dirty="0"/>
              <a:t>: </a:t>
            </a:r>
            <a:r>
              <a:rPr lang="en-US" noProof="0" dirty="0" err="1"/>
              <a:t>Schmüffie’s</a:t>
            </a:r>
            <a:r>
              <a:rPr lang="en-US" noProof="0" dirty="0"/>
              <a:t> mood</a:t>
            </a:r>
          </a:p>
          <a:p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7AFFEE2-6FA4-1D01-F3DD-1787E379C080}"/>
              </a:ext>
            </a:extLst>
          </p:cNvPr>
          <p:cNvGrpSpPr/>
          <p:nvPr/>
        </p:nvGrpSpPr>
        <p:grpSpPr>
          <a:xfrm>
            <a:off x="7458588" y="3221168"/>
            <a:ext cx="1345976" cy="914400"/>
            <a:chOff x="7638697" y="2874818"/>
            <a:chExt cx="1345976" cy="914400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3C037F-E35D-B245-2CFC-6CD4C50E3401}"/>
                </a:ext>
              </a:extLst>
            </p:cNvPr>
            <p:cNvSpPr txBox="1"/>
            <p:nvPr/>
          </p:nvSpPr>
          <p:spPr>
            <a:xfrm>
              <a:off x="7992705" y="3103787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noProof="0" dirty="0"/>
                <a:t>???</a:t>
              </a:r>
            </a:p>
          </p:txBody>
        </p:sp>
        <p:sp>
          <p:nvSpPr>
            <p:cNvPr id="28" name="Cloud 27">
              <a:extLst>
                <a:ext uri="{FF2B5EF4-FFF2-40B4-BE49-F238E27FC236}">
                  <a16:creationId xmlns:a16="http://schemas.microsoft.com/office/drawing/2014/main" id="{2D2F5331-0C73-C0B0-2E98-56B2AD38A0D3}"/>
                </a:ext>
              </a:extLst>
            </p:cNvPr>
            <p:cNvSpPr/>
            <p:nvPr/>
          </p:nvSpPr>
          <p:spPr>
            <a:xfrm>
              <a:off x="7638697" y="2874818"/>
              <a:ext cx="1345976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Cloud 28">
            <a:extLst>
              <a:ext uri="{FF2B5EF4-FFF2-40B4-BE49-F238E27FC236}">
                <a16:creationId xmlns:a16="http://schemas.microsoft.com/office/drawing/2014/main" id="{F1098665-1C10-E3FB-E1CD-355EBBC41F45}"/>
              </a:ext>
            </a:extLst>
          </p:cNvPr>
          <p:cNvSpPr/>
          <p:nvPr/>
        </p:nvSpPr>
        <p:spPr>
          <a:xfrm>
            <a:off x="6864518" y="4289346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9B2573AD-398A-E62C-72C9-1A894BE4BE75}"/>
              </a:ext>
            </a:extLst>
          </p:cNvPr>
          <p:cNvSpPr/>
          <p:nvPr/>
        </p:nvSpPr>
        <p:spPr>
          <a:xfrm>
            <a:off x="7096406" y="3940308"/>
            <a:ext cx="379465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" name="Picture 2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51464027-733C-88C0-086F-8CF2AE27D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D4FC0D-86CB-E2E5-948D-644F4EBADA64}"/>
              </a:ext>
            </a:extLst>
          </p:cNvPr>
          <p:cNvSpPr txBox="1"/>
          <p:nvPr/>
        </p:nvSpPr>
        <p:spPr>
          <a:xfrm>
            <a:off x="3603849" y="357694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09D2F-2866-AF56-4338-9379A41B3587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3976293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3BFAD-CC48-9B40-6EE0-A070C5680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7F97-2F5D-338B-7881-90F422F7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430014D9-7F87-D7A0-CE8C-2759F5E4497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DA1E8D3A-AD6A-9FC8-EB29-EF7FF2246374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C82B4EC-AF2F-C7D6-3622-E5F2C31CCD5D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Prior knowledge: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What is her typical mood?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Did something happen just now?</a:t>
            </a:r>
          </a:p>
          <a:p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41753-8544-1CDF-D5F5-D1AEB832FD2F}"/>
                  </a:ext>
                </a:extLst>
              </p:cNvPr>
              <p:cNvSpPr txBox="1"/>
              <p:nvPr/>
            </p:nvSpPr>
            <p:spPr>
              <a:xfrm>
                <a:off x="2740258" y="2682240"/>
                <a:ext cx="26778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𝟕𝟓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041753-8544-1CDF-D5F5-D1AEB832F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258" y="2682240"/>
                <a:ext cx="2677849" cy="553998"/>
              </a:xfrm>
              <a:prstGeom prst="rect">
                <a:avLst/>
              </a:prstGeom>
              <a:blipFill>
                <a:blip r:embed="rId4"/>
                <a:stretch>
                  <a:fillRect l="-1595" t="-2198" r="-2050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310F558A-9A20-329E-C166-BE8B020557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469A3-59F6-B217-0528-E830A272C490}"/>
              </a:ext>
            </a:extLst>
          </p:cNvPr>
          <p:cNvSpPr txBox="1"/>
          <p:nvPr/>
        </p:nvSpPr>
        <p:spPr>
          <a:xfrm>
            <a:off x="3603849" y="3576949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29220-404F-ABD5-BE2F-EA1F2D64C15F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state: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8A292-1906-48F1-1347-276D52EB496D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388A292-1906-48F1-1347-276D52EB4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6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5C65D52-A4E2-1194-7BDD-F21FFED846D0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321650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45988-EC55-9A1B-3B3A-9FBCE20D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0EB20-62F2-5AE3-F4F5-6FE4661A2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B80828FE-12F4-01CD-35FA-EE54AE002339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28F5102B-9A08-9306-5CE9-65DB255E0719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29D33FC-FE61-72F9-AFFC-9A0FA44D980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611430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Observation likelihood: </a:t>
            </a:r>
            <a:r>
              <a:rPr lang="en-US" noProof="0" dirty="0"/>
              <a:t>Relation between state and observation</a:t>
            </a:r>
          </a:p>
          <a:p>
            <a:r>
              <a:rPr lang="en-US" noProof="0" dirty="0"/>
              <a:t>Probability of </a:t>
            </a:r>
            <a:r>
              <a:rPr lang="en-US" noProof="0" dirty="0" err="1"/>
              <a:t>Schmüffie’s</a:t>
            </a:r>
            <a:r>
              <a:rPr lang="en-US" noProof="0" dirty="0"/>
              <a:t> behavior given her mood: Walk away, purr, ...</a:t>
            </a:r>
          </a:p>
          <a:p>
            <a:r>
              <a:rPr lang="en-US" noProof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E5A42-B7E5-A1D9-73BA-080CA7D7B47A}"/>
                  </a:ext>
                </a:extLst>
              </p:cNvPr>
              <p:cNvSpPr txBox="1"/>
              <p:nvPr/>
            </p:nvSpPr>
            <p:spPr>
              <a:xfrm>
                <a:off x="1816608" y="2433786"/>
                <a:ext cx="507562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𝒐𝒃𝒔𝒆𝒓𝒗𝒂𝒕𝒊𝒐𝒏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𝒑𝒖𝒓𝒓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𝒈𝒐𝒐𝒅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𝟗𝟎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9E5A42-B7E5-A1D9-73BA-080CA7D7B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608" y="2433786"/>
                <a:ext cx="5075620" cy="553998"/>
              </a:xfrm>
              <a:prstGeom prst="rect">
                <a:avLst/>
              </a:prstGeom>
              <a:blipFill>
                <a:blip r:embed="rId4"/>
                <a:stretch>
                  <a:fillRect l="-600" t="-2198" r="-720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78D51-E0BB-2030-0885-222769183109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078D51-E0BB-2030-0885-222769183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5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C4E1E-ACF6-48B6-BFDD-1F1DB2908E46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6C4E1E-ACF6-48B6-BFDD-1F1DB2908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ECEA9F72-22C2-D091-0EA7-742EC1EBDC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01422A2-5254-9BBC-BB6C-61C95410B75A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659261-DC89-06B7-865F-F8B54632B70D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2807C1-6622-7479-31C9-0CB2C91D32B4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</p:spTree>
    <p:extLst>
      <p:ext uri="{BB962C8B-B14F-4D97-AF65-F5344CB8AC3E}">
        <p14:creationId xmlns:p14="http://schemas.microsoft.com/office/powerpoint/2010/main" val="214170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360A-D153-B662-B0D5-9CE33A9C1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0EB3A-8E63-9EE4-AD7E-101A9A732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34BE423B-965A-36C7-0D5C-8712EB08F8F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25FCFD7F-2AC9-E666-811C-5E1A30331169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B9EA1C4-C304-B002-6F98-F3855A45FE15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611430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Observation likelihood: </a:t>
            </a:r>
            <a:r>
              <a:rPr lang="en-US" noProof="0" dirty="0"/>
              <a:t>Relation between state and observation</a:t>
            </a:r>
          </a:p>
          <a:p>
            <a:r>
              <a:rPr lang="en-US" noProof="0" dirty="0"/>
              <a:t>Probability of </a:t>
            </a:r>
            <a:r>
              <a:rPr lang="en-US" noProof="0" dirty="0" err="1"/>
              <a:t>Schmüffie’s</a:t>
            </a:r>
            <a:r>
              <a:rPr lang="en-US" noProof="0" dirty="0"/>
              <a:t> behavior given her mood: Walk away, purr, ...</a:t>
            </a:r>
          </a:p>
          <a:p>
            <a:r>
              <a:rPr lang="en-US" noProof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B2BE67-75F9-B9A9-80BC-0B55F57FF5B4}"/>
                  </a:ext>
                </a:extLst>
              </p:cNvPr>
              <p:cNvSpPr txBox="1"/>
              <p:nvPr/>
            </p:nvSpPr>
            <p:spPr>
              <a:xfrm>
                <a:off x="1886339" y="2433786"/>
                <a:ext cx="493615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𝒐𝒃𝒔𝒆𝒓𝒗𝒂𝒕𝒊𝒐𝒏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de-DE" b="1" i="1" noProof="0" smtClean="0">
                              <a:latin typeface="Cambria Math" panose="02040503050406030204" pitchFamily="18" charset="0"/>
                            </a:rPr>
                            <m:t>𝒑𝒖𝒓𝒓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1" i="1" noProof="0" smtClean="0">
                          <a:latin typeface="Cambria Math" panose="02040503050406030204" pitchFamily="18" charset="0"/>
                        </a:rPr>
                        <m:t>𝒃𝒂𝒅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B2BE67-75F9-B9A9-80BC-0B55F57FF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6339" y="2433786"/>
                <a:ext cx="4936159" cy="553998"/>
              </a:xfrm>
              <a:prstGeom prst="rect">
                <a:avLst/>
              </a:prstGeom>
              <a:blipFill>
                <a:blip r:embed="rId3"/>
                <a:stretch>
                  <a:fillRect l="-617" t="-1099" r="-864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D0A4A66-8317-F088-B02E-14F9917F16FD}"/>
              </a:ext>
            </a:extLst>
          </p:cNvPr>
          <p:cNvSpPr txBox="1"/>
          <p:nvPr/>
        </p:nvSpPr>
        <p:spPr>
          <a:xfrm>
            <a:off x="7085521" y="4535782"/>
            <a:ext cx="134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</p:txBody>
      </p:sp>
      <p:pic>
        <p:nvPicPr>
          <p:cNvPr id="7" name="Picture 6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3A7888C1-4633-1AAC-1AF4-37913429D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E0325-EC12-C56A-0445-E8D28A464A4F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F123-6E48-99DC-CF38-F27835186203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7F123-6E48-99DC-CF38-F27835186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5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1548EDD-CE2F-C6D0-5F78-E7E739FA7C53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5997B9-3E33-3072-667C-3815E4DBFEFB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F5997B9-3E33-3072-667C-3815E4DBF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14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B8078-B0D1-0ABB-0771-CDDD4E184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9A98-D8F5-4D73-1FD2-D185E2FA1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99AC6A1D-0AE3-2DC3-1533-53E382A7CE1F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E522BB41-1810-FB15-1CE3-8F0BFCD2F229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ED9622B-042A-4AC3-2012-89699095ED86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Inversion: </a:t>
            </a:r>
            <a:r>
              <a:rPr lang="en-US" noProof="0" dirty="0"/>
              <a:t>What was </a:t>
            </a:r>
            <a:r>
              <a:rPr lang="en-US" noProof="0" dirty="0" err="1"/>
              <a:t>Schmüffie’s</a:t>
            </a:r>
            <a:r>
              <a:rPr lang="en-US" noProof="0" dirty="0"/>
              <a:t> </a:t>
            </a:r>
            <a:r>
              <a:rPr lang="en-US" dirty="0"/>
              <a:t>mood</a:t>
            </a:r>
            <a:r>
              <a:rPr lang="en-US" noProof="0" dirty="0"/>
              <a:t>?</a:t>
            </a:r>
          </a:p>
          <a:p>
            <a:r>
              <a:rPr lang="en-US" noProof="0" dirty="0"/>
              <a:t>=&gt; Bayes’ theorem! </a:t>
            </a:r>
            <a:r>
              <a:rPr lang="en-US" dirty="0"/>
              <a:t>Use to reason</a:t>
            </a:r>
            <a:r>
              <a:rPr lang="en-US" noProof="0" dirty="0"/>
              <a:t> about her mood given my observation</a:t>
            </a:r>
            <a:endParaRPr lang="en-US" sz="1800" noProof="0" dirty="0"/>
          </a:p>
          <a:p>
            <a:r>
              <a:rPr lang="en-US" noProof="0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55757A-116B-50EE-4F64-82AFFA9A1547}"/>
              </a:ext>
            </a:extLst>
          </p:cNvPr>
          <p:cNvGrpSpPr/>
          <p:nvPr/>
        </p:nvGrpSpPr>
        <p:grpSpPr>
          <a:xfrm>
            <a:off x="7458588" y="3221168"/>
            <a:ext cx="1345976" cy="914400"/>
            <a:chOff x="7638697" y="2874818"/>
            <a:chExt cx="1345976" cy="91440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A611F1-9F95-FBBD-B717-F9CE8F857EE5}"/>
                </a:ext>
              </a:extLst>
            </p:cNvPr>
            <p:cNvSpPr txBox="1"/>
            <p:nvPr/>
          </p:nvSpPr>
          <p:spPr>
            <a:xfrm>
              <a:off x="7992705" y="3103787"/>
              <a:ext cx="5790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noProof="0" dirty="0"/>
                <a:t>???</a:t>
              </a:r>
            </a:p>
          </p:txBody>
        </p:sp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3852DB50-A769-92C9-63FC-F604A2A210A8}"/>
                </a:ext>
              </a:extLst>
            </p:cNvPr>
            <p:cNvSpPr/>
            <p:nvPr/>
          </p:nvSpPr>
          <p:spPr>
            <a:xfrm>
              <a:off x="7638697" y="2874818"/>
              <a:ext cx="1345976" cy="914400"/>
            </a:xfrm>
            <a:prstGeom prst="cloud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Cloud 16">
            <a:extLst>
              <a:ext uri="{FF2B5EF4-FFF2-40B4-BE49-F238E27FC236}">
                <a16:creationId xmlns:a16="http://schemas.microsoft.com/office/drawing/2014/main" id="{3749309C-47FF-3A86-AA2F-F622128DF945}"/>
              </a:ext>
            </a:extLst>
          </p:cNvPr>
          <p:cNvSpPr/>
          <p:nvPr/>
        </p:nvSpPr>
        <p:spPr>
          <a:xfrm>
            <a:off x="6864518" y="4289346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BFEE17E5-5D77-5572-CB6C-3AFF54CC85E5}"/>
              </a:ext>
            </a:extLst>
          </p:cNvPr>
          <p:cNvSpPr/>
          <p:nvPr/>
        </p:nvSpPr>
        <p:spPr>
          <a:xfrm>
            <a:off x="7096406" y="3940308"/>
            <a:ext cx="379465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9766A9-0555-7BC6-EADB-9A22591AE07A}"/>
                  </a:ext>
                </a:extLst>
              </p:cNvPr>
              <p:cNvSpPr txBox="1"/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69766A9-0555-7BC6-EADB-9A22591AE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DF791-31E3-DB1A-0AD0-0079B5101663}"/>
                  </a:ext>
                </a:extLst>
              </p:cNvPr>
              <p:cNvSpPr txBox="1"/>
              <p:nvPr/>
            </p:nvSpPr>
            <p:spPr>
              <a:xfrm>
                <a:off x="462153" y="2374125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𝒐𝒃𝒔𝒆𝒓𝒗𝒂𝒕𝒊𝒐𝒏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𝒐𝒃𝒔𝒆𝒓𝒗𝒂𝒕𝒊𝒐𝒏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)∗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</m:e>
                      </m:d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39DF791-31E3-DB1A-0AD0-0079B5101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3" y="2374125"/>
                <a:ext cx="848095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46A20D34-A5B5-78F8-8B27-CC805CBCC4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668983-3904-B6F9-CD8F-E7B35B818C6B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8090C-4CAE-8196-135E-4D9953E3B8A5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C8090C-4CAE-8196-135E-4D9953E3B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267109-F32C-E569-084A-FD075A187374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267109-F32C-E569-084A-FD075A1873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7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41E77B92-A88D-9445-4EA3-FFED7F822D67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4993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0AAB-321D-45B2-70F1-EB69768F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208A-8B06-D67D-2B3B-BA39D0452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Perception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1C62AA51-1CC5-AB84-5570-43C338DCFA78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38AF1BC5-D421-E520-7E26-5E52F8E0F528}"/>
              </a:ext>
            </a:extLst>
          </p:cNvPr>
          <p:cNvSpPr/>
          <p:nvPr/>
        </p:nvSpPr>
        <p:spPr>
          <a:xfrm>
            <a:off x="2604135" y="3946281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774C8B-5A4B-CD36-0A1D-2A82C473FF16}"/>
              </a:ext>
            </a:extLst>
          </p:cNvPr>
          <p:cNvSpPr txBox="1"/>
          <p:nvPr/>
        </p:nvSpPr>
        <p:spPr>
          <a:xfrm>
            <a:off x="7050886" y="4535782"/>
            <a:ext cx="16161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conclusion</a:t>
            </a:r>
            <a:r>
              <a:rPr lang="en-US" noProof="0" dirty="0"/>
              <a:t>:</a:t>
            </a:r>
          </a:p>
          <a:p>
            <a:r>
              <a:rPr lang="en-US" noProof="0" dirty="0"/>
              <a:t>mood = good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38845E9D-0E8D-1EC3-6C5B-11E856C88B49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Inversion: </a:t>
            </a:r>
            <a:r>
              <a:rPr lang="en-US" noProof="0" dirty="0"/>
              <a:t>What was </a:t>
            </a:r>
            <a:r>
              <a:rPr lang="en-US" noProof="0" dirty="0" err="1"/>
              <a:t>Schmüffie’s</a:t>
            </a:r>
            <a:r>
              <a:rPr lang="en-US" noProof="0" dirty="0"/>
              <a:t> </a:t>
            </a:r>
            <a:r>
              <a:rPr lang="en-US" dirty="0"/>
              <a:t>mood</a:t>
            </a:r>
            <a:r>
              <a:rPr lang="en-US" noProof="0" dirty="0"/>
              <a:t>?</a:t>
            </a:r>
          </a:p>
          <a:p>
            <a:r>
              <a:rPr lang="en-US" noProof="0" dirty="0"/>
              <a:t>=&gt; Bayes’ theorem! </a:t>
            </a:r>
            <a:r>
              <a:rPr lang="en-US" dirty="0"/>
              <a:t>Use to reason</a:t>
            </a:r>
            <a:r>
              <a:rPr lang="en-US" noProof="0" dirty="0"/>
              <a:t> about her mood given my observation</a:t>
            </a:r>
            <a:endParaRPr lang="en-US" sz="1600" noProof="0" dirty="0"/>
          </a:p>
          <a:p>
            <a:r>
              <a:rPr lang="en-US" noProof="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DE3DF5-F2B8-B7BE-C147-61A7F120A136}"/>
                  </a:ext>
                </a:extLst>
              </p:cNvPr>
              <p:cNvSpPr txBox="1"/>
              <p:nvPr/>
            </p:nvSpPr>
            <p:spPr>
              <a:xfrm>
                <a:off x="462153" y="2180159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𝒐𝒃𝒔𝒆𝒓𝒗𝒂𝒕𝒊𝒐𝒏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𝒑𝒖𝒓𝒓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𝟗𝟑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9DE3DF5-F2B8-B7BE-C147-61A7F120A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3" y="2180159"/>
                <a:ext cx="8480956" cy="369332"/>
              </a:xfrm>
              <a:prstGeom prst="rect">
                <a:avLst/>
              </a:prstGeom>
              <a:blipFill>
                <a:blip r:embed="rId3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7735E0-AB2D-FEE3-2357-36DFDBABA5BB}"/>
                  </a:ext>
                </a:extLst>
              </p:cNvPr>
              <p:cNvSpPr txBox="1"/>
              <p:nvPr/>
            </p:nvSpPr>
            <p:spPr>
              <a:xfrm>
                <a:off x="462153" y="2589041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𝒃𝒂𝒅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𝒐𝒃𝒔𝒆𝒓𝒗𝒂𝒕𝒊𝒐𝒏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𝒑𝒖𝒓𝒓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7735E0-AB2D-FEE3-2357-36DFDBABA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53" y="2589041"/>
                <a:ext cx="8480956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B46323FA-6BA3-58E4-56E6-6D77307596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2F4C1-0D42-FE84-F79A-3A1738B59894}"/>
                  </a:ext>
                </a:extLst>
              </p:cNvPr>
              <p:cNvSpPr txBox="1"/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800" b="0" i="1" noProof="0" smtClean="0">
                              <a:latin typeface="Cambria Math" panose="02040503050406030204" pitchFamily="18" charset="0"/>
                            </a:rPr>
                            <m:t>𝑜𝑏𝑠𝑒𝑟𝑣𝑎𝑡𝑖𝑜𝑛</m:t>
                          </m:r>
                        </m:e>
                      </m:d>
                      <m:r>
                        <a:rPr lang="de-DE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02F4C1-0D42-FE84-F79A-3A1738B59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392" y="4090275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40705A7-FECB-9C07-D434-7161FFE6CC38}"/>
              </a:ext>
            </a:extLst>
          </p:cNvPr>
          <p:cNvSpPr txBox="1"/>
          <p:nvPr/>
        </p:nvSpPr>
        <p:spPr>
          <a:xfrm>
            <a:off x="3519692" y="3306784"/>
            <a:ext cx="16321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noProof="0" dirty="0"/>
              <a:t>observation:</a:t>
            </a:r>
          </a:p>
          <a:p>
            <a:pPr algn="ctr"/>
            <a:r>
              <a:rPr lang="en-US" dirty="0"/>
              <a:t>purr</a:t>
            </a:r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0BE5C2-B251-385B-338D-FFA9D6B37029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977686-28B6-7B3B-3AFD-19416FBC8B70}"/>
                  </a:ext>
                </a:extLst>
              </p:cNvPr>
              <p:cNvSpPr txBox="1"/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𝑜𝑏𝑠𝑒𝑟𝑣𝑎𝑡𝑖𝑜𝑛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977686-28B6-7B3B-3AFD-19416FBC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4810" y="5559374"/>
                <a:ext cx="4596244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BD3C-A25E-8190-6DC4-6A78111B4194}"/>
                  </a:ext>
                </a:extLst>
              </p:cNvPr>
              <p:cNvSpPr txBox="1"/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27BD3C-A25E-8190-6DC4-6A78111B4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20" y="5179639"/>
                <a:ext cx="963149" cy="276999"/>
              </a:xfrm>
              <a:prstGeom prst="rect">
                <a:avLst/>
              </a:prstGeom>
              <a:blipFill>
                <a:blip r:embed="rId8"/>
                <a:stretch>
                  <a:fillRect l="-5696" b="-2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25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238-3194-BE96-1340-51EFD51E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41D4-E241-F03A-5080-19850ED8E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A4C691F-BBF1-C62A-0F39-67D9BE463080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Behavior: </a:t>
            </a:r>
            <a:r>
              <a:rPr lang="en-US" noProof="0" dirty="0"/>
              <a:t>Can change hidden state!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C16E304F-DD22-B2F3-72B9-3A92E8E0F9BA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F6E649E9-DB1D-6C4E-6B78-25004507CDBA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674AED-093C-6A36-E0D0-CCC6184D8E96}"/>
              </a:ext>
            </a:extLst>
          </p:cNvPr>
          <p:cNvSpPr txBox="1"/>
          <p:nvPr/>
        </p:nvSpPr>
        <p:spPr>
          <a:xfrm>
            <a:off x="3900024" y="5799052"/>
            <a:ext cx="871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B99576-47C6-856F-B91D-5EF3496CE9F8}"/>
              </a:ext>
            </a:extLst>
          </p:cNvPr>
          <p:cNvSpPr txBox="1"/>
          <p:nvPr/>
        </p:nvSpPr>
        <p:spPr>
          <a:xfrm>
            <a:off x="7050886" y="45357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behavior</a:t>
            </a:r>
            <a:endParaRPr lang="en-US" noProof="0" dirty="0"/>
          </a:p>
        </p:txBody>
      </p:sp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39930EDC-6863-4443-EB6F-8CDBE41F78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35C61F-3F22-F2B7-8146-D169D87DAAC6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1892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A0462-9506-BBC4-2999-67BA8892F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t lying on its back&#10;&#10;Description automatically generated">
            <a:extLst>
              <a:ext uri="{FF2B5EF4-FFF2-40B4-BE49-F238E27FC236}">
                <a16:creationId xmlns:a16="http://schemas.microsoft.com/office/drawing/2014/main" id="{82D659D7-F7FE-0016-1C64-3FCD83C6C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464" y="4106562"/>
            <a:ext cx="2570483" cy="19289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FD2D2C-EAE7-C35A-BBF6-E12D64F6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93AA8A2-ED04-8EFB-3A7D-0629B2C4ACB1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Behavior: </a:t>
            </a:r>
            <a:r>
              <a:rPr lang="en-US" noProof="0" dirty="0"/>
              <a:t>Can change hidden state!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8DCCA95F-54BB-D19A-1EA2-6C635B9F9097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692DE9E1-64F1-A7E3-D8FB-0B8FC2794A04}"/>
              </a:ext>
            </a:extLst>
          </p:cNvPr>
          <p:cNvSpPr txBox="1"/>
          <p:nvPr/>
        </p:nvSpPr>
        <p:spPr>
          <a:xfrm>
            <a:off x="584051" y="4430446"/>
            <a:ext cx="14079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state: </a:t>
            </a:r>
            <a:r>
              <a:rPr lang="en-US" noProof="0" dirty="0"/>
              <a:t>new </a:t>
            </a:r>
          </a:p>
          <a:p>
            <a:r>
              <a:rPr lang="en-US" noProof="0" dirty="0"/>
              <a:t>mood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7ED70831-F819-4D14-622E-6049911791DC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CA9DE0-F20F-B196-F07A-6726207B8C7F}"/>
              </a:ext>
            </a:extLst>
          </p:cNvPr>
          <p:cNvSpPr txBox="1"/>
          <p:nvPr/>
        </p:nvSpPr>
        <p:spPr>
          <a:xfrm>
            <a:off x="3881169" y="5799052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action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9BCE43-65F0-1A4D-9285-F9D8ABC49D4A}"/>
              </a:ext>
            </a:extLst>
          </p:cNvPr>
          <p:cNvSpPr txBox="1"/>
          <p:nvPr/>
        </p:nvSpPr>
        <p:spPr>
          <a:xfrm>
            <a:off x="7050886" y="45357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behavior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287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7C503-261D-4D15-F09D-4A1FB8EB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6F9E2-4FFE-6B60-6A54-C8CFEBCC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B3ABC66-1AE5-AE7D-DAA1-EFEE12315069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Consequences of actions and behavior:</a:t>
            </a:r>
          </a:p>
          <a:p>
            <a:r>
              <a:rPr lang="en-US" noProof="0" dirty="0"/>
              <a:t>Represented using probabilities of outcomes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193122DA-8A2B-E0E2-81F3-997C1AE9DE13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F2DB4-7FCD-AB5B-B059-4C05E562D78B}"/>
                  </a:ext>
                </a:extLst>
              </p:cNvPr>
              <p:cNvSpPr txBox="1"/>
              <p:nvPr/>
            </p:nvSpPr>
            <p:spPr>
              <a:xfrm>
                <a:off x="2391030" y="2486256"/>
                <a:ext cx="4285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𝒑𝒆𝒕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0CF2DB4-7FCD-AB5B-B059-4C05E562D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30" y="2486256"/>
                <a:ext cx="4285660" cy="276999"/>
              </a:xfrm>
              <a:prstGeom prst="rect">
                <a:avLst/>
              </a:prstGeom>
              <a:blipFill>
                <a:blip r:embed="rId3"/>
                <a:stretch>
                  <a:fillRect l="-996" t="-6667" b="-3555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3B8B40-1FC2-91F9-DF88-38D922FFB6D3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23B8B40-1FC2-91F9-DF88-38D922FFB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6543411F-0222-6EFD-AC2F-3625352F20BA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6D56DD-974B-0D20-F788-C5133911CD2D}"/>
              </a:ext>
            </a:extLst>
          </p:cNvPr>
          <p:cNvSpPr txBox="1"/>
          <p:nvPr/>
        </p:nvSpPr>
        <p:spPr>
          <a:xfrm>
            <a:off x="3914030" y="57990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86257131-39A0-E1AA-7861-6BBBD427A8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84714-473D-3607-5A35-19B4DC0DE733}"/>
                  </a:ext>
                </a:extLst>
              </p:cNvPr>
              <p:cNvSpPr txBox="1"/>
              <p:nvPr/>
            </p:nvSpPr>
            <p:spPr>
              <a:xfrm>
                <a:off x="1902116" y="2903532"/>
                <a:ext cx="526349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𝒎𝒐𝒐𝒅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𝒈𝒐𝒐𝒅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𝒄𝒂𝒓𝒓𝒚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𝒂𝒓𝒐𝒖𝒏𝒅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  <a:p>
                <a:pPr algn="ctr"/>
                <a:r>
                  <a:rPr lang="en-US" b="1" noProof="0" dirty="0"/>
                  <a:t>…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3084714-473D-3607-5A35-19B4DC0DE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116" y="2903532"/>
                <a:ext cx="5263492" cy="553998"/>
              </a:xfrm>
              <a:prstGeom prst="rect">
                <a:avLst/>
              </a:prstGeom>
              <a:blipFill>
                <a:blip r:embed="rId6"/>
                <a:stretch>
                  <a:fillRect l="-811" t="-2198" r="-1043" b="-252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3B6B26D-E096-5E4F-414E-5B4EECEF32B3}"/>
              </a:ext>
            </a:extLst>
          </p:cNvPr>
          <p:cNvSpPr txBox="1"/>
          <p:nvPr/>
        </p:nvSpPr>
        <p:spPr>
          <a:xfrm>
            <a:off x="7050886" y="4535782"/>
            <a:ext cx="1962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choose behavior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61A4BD-9CBE-2CAE-A3A2-F1626F782995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7322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9C867-8B3A-94EF-DEAF-3C2F67E4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6214-0AF4-E085-DB26-01CC3D8BF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99C2DAF-ECC1-17E9-FD37-16CEF08873C9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Planning:</a:t>
            </a:r>
          </a:p>
          <a:p>
            <a:r>
              <a:rPr lang="en-US" noProof="0" dirty="0"/>
              <a:t>Again inversion! Which actions lead to my goal, given my knowledge?</a:t>
            </a:r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39696203-8CC0-8C21-5416-B8D119AE959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E7AD6CF9-CF96-6472-9045-9908765D1D05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CC7090C-9355-3B01-60FA-501761ECB1F1}"/>
              </a:ext>
            </a:extLst>
          </p:cNvPr>
          <p:cNvSpPr txBox="1"/>
          <p:nvPr/>
        </p:nvSpPr>
        <p:spPr>
          <a:xfrm>
            <a:off x="7050886" y="4535782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planning</a:t>
            </a:r>
            <a:endParaRPr lang="en-US" noProof="0" dirty="0"/>
          </a:p>
        </p:txBody>
      </p:sp>
      <p:sp>
        <p:nvSpPr>
          <p:cNvPr id="4" name="Cloud 3">
            <a:extLst>
              <a:ext uri="{FF2B5EF4-FFF2-40B4-BE49-F238E27FC236}">
                <a16:creationId xmlns:a16="http://schemas.microsoft.com/office/drawing/2014/main" id="{A02E1179-BF59-6A4D-878A-1A8A15B02301}"/>
              </a:ext>
            </a:extLst>
          </p:cNvPr>
          <p:cNvSpPr/>
          <p:nvPr/>
        </p:nvSpPr>
        <p:spPr>
          <a:xfrm>
            <a:off x="7161387" y="2499219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78D72CA-3CFB-AD42-534E-7C3FF1DFD7A9}"/>
              </a:ext>
            </a:extLst>
          </p:cNvPr>
          <p:cNvSpPr/>
          <p:nvPr/>
        </p:nvSpPr>
        <p:spPr>
          <a:xfrm>
            <a:off x="6940384" y="4369555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E4D73AD2-C150-DEB7-DC46-82232AFAD3E8}"/>
              </a:ext>
            </a:extLst>
          </p:cNvPr>
          <p:cNvSpPr/>
          <p:nvPr/>
        </p:nvSpPr>
        <p:spPr>
          <a:xfrm>
            <a:off x="7061771" y="3971930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7BA7D3-3C58-53BA-828B-C01B7725F2F5}"/>
                  </a:ext>
                </a:extLst>
              </p:cNvPr>
              <p:cNvSpPr txBox="1"/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7BA7D3-3C58-53BA-828B-C01B7725F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32FE705-8389-634D-11D9-87038315D1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845" y="2507173"/>
            <a:ext cx="564295" cy="56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67A9B5-A8BA-D72D-940B-968D22106EA9}"/>
              </a:ext>
            </a:extLst>
          </p:cNvPr>
          <p:cNvSpPr txBox="1"/>
          <p:nvPr/>
        </p:nvSpPr>
        <p:spPr>
          <a:xfrm>
            <a:off x="8405296" y="2784190"/>
            <a:ext cx="316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noProof="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F4BB15-B48B-2D6F-17F4-3A9D8720E3DE}"/>
                  </a:ext>
                </a:extLst>
              </p:cNvPr>
              <p:cNvSpPr txBox="1"/>
              <p:nvPr/>
            </p:nvSpPr>
            <p:spPr>
              <a:xfrm>
                <a:off x="1935339" y="2209327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 ??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F4BB15-B48B-2D6F-17F4-3A9D8720E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339" y="2209327"/>
                <a:ext cx="4596244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974057A-A07A-A908-6B0C-9B55044BA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3481044">
            <a:off x="7888311" y="3041365"/>
            <a:ext cx="665935" cy="331450"/>
          </a:xfrm>
          <a:prstGeom prst="rect">
            <a:avLst/>
          </a:prstGeom>
        </p:spPr>
      </p:pic>
      <p:pic>
        <p:nvPicPr>
          <p:cNvPr id="20" name="Picture 19" descr="A black cat with green eyes&#10;&#10;Description automatically generated">
            <a:extLst>
              <a:ext uri="{FF2B5EF4-FFF2-40B4-BE49-F238E27FC236}">
                <a16:creationId xmlns:a16="http://schemas.microsoft.com/office/drawing/2014/main" id="{66A1E46A-DC7D-5554-900B-8A822C6C060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1" t="16167" r="26514" b="45351"/>
          <a:stretch/>
        </p:blipFill>
        <p:spPr>
          <a:xfrm>
            <a:off x="7386934" y="2888126"/>
            <a:ext cx="797368" cy="990008"/>
          </a:xfrm>
          <a:prstGeom prst="rect">
            <a:avLst/>
          </a:prstGeom>
        </p:spPr>
      </p:pic>
      <p:pic>
        <p:nvPicPr>
          <p:cNvPr id="9" name="Picture 8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8F59AD28-5967-0A71-D2CC-2E8DAAF9C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5BEA1-D272-DBA0-51F6-8125C6074D46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C05BEA1-D272-DBA0-51F6-8125C6074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5D10216-BED0-F5BB-6C8D-92C4D6077985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66F277-C298-0E95-015D-B5C9851AD3C8}"/>
              </a:ext>
            </a:extLst>
          </p:cNvPr>
          <p:cNvSpPr txBox="1"/>
          <p:nvPr/>
        </p:nvSpPr>
        <p:spPr>
          <a:xfrm>
            <a:off x="3914030" y="57990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246823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E04B-6B0B-9DFB-BAA0-E0B82589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that are hopefully answered in 2 hours</a:t>
            </a:r>
            <a:br>
              <a:rPr lang="en-US" dirty="0"/>
            </a:br>
            <a:r>
              <a:rPr lang="en-US" b="0" dirty="0"/>
              <a:t>Context from a Bayesian computational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292E4-76A3-A19D-161A-9A04C09C8D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context? What is it not? </a:t>
            </a:r>
            <a:br>
              <a:rPr lang="en-US" dirty="0"/>
            </a:br>
            <a:r>
              <a:rPr lang="en-US" dirty="0"/>
              <a:t>E.g. is context an action-outcome contingency? Is it a prior? Is it a state? Or are those parts of a context? What about renewal and conditioning? Internal and environmental states?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drives our believes about which context we are in?</a:t>
            </a:r>
            <a:br>
              <a:rPr lang="en-US" b="1" dirty="0"/>
            </a:br>
            <a:r>
              <a:rPr lang="en-US" dirty="0"/>
              <a:t>How do we know which context we are in, and how can we do it when we are uncertain?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What’s the idea of a Bayesian model?</a:t>
            </a:r>
            <a:br>
              <a:rPr lang="en-US" b="1" dirty="0"/>
            </a:br>
            <a:r>
              <a:rPr lang="en-US" dirty="0"/>
              <a:t>Computational perspective rests on conceptualizing the type of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And how does that help to understand to context inference?</a:t>
            </a:r>
            <a:br>
              <a:rPr lang="en-US" b="1" dirty="0"/>
            </a:br>
            <a:r>
              <a:rPr lang="en-US" dirty="0"/>
              <a:t>How different parts of the model deliver structure and evidence for contexts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193283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EEDEB-7B49-0757-DBC9-26C64EA7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843C-B0AF-6384-17D7-697B5EE2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B4B1F5B-CBC2-BBE9-35E4-C64AAFC8035D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Mental simulation:</a:t>
            </a:r>
          </a:p>
          <a:p>
            <a:r>
              <a:rPr lang="en-US" noProof="0" dirty="0"/>
              <a:t>Predict the consequences of one’s own behavior</a:t>
            </a:r>
          </a:p>
          <a:p>
            <a:r>
              <a:rPr lang="en-US" noProof="0" dirty="0"/>
              <a:t>Compare with goals and desired outcomes</a:t>
            </a:r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A6B65C43-C836-F08D-FA61-CD16D8654B9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BFD81CDD-F1C6-1DDC-6425-CEF3B945F541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04CE940-6B30-9A3C-3F60-CDC939F8D703}"/>
              </a:ext>
            </a:extLst>
          </p:cNvPr>
          <p:cNvSpPr txBox="1"/>
          <p:nvPr/>
        </p:nvSpPr>
        <p:spPr>
          <a:xfrm>
            <a:off x="7050886" y="4535782"/>
            <a:ext cx="16898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planning</a:t>
            </a:r>
            <a:r>
              <a:rPr lang="en-US" b="1" noProof="0" dirty="0"/>
              <a:t>:</a:t>
            </a:r>
          </a:p>
          <a:p>
            <a:r>
              <a:rPr lang="en-US" noProof="0" dirty="0"/>
              <a:t>simulation &amp;</a:t>
            </a:r>
          </a:p>
          <a:p>
            <a:r>
              <a:rPr lang="en-US" noProof="0" dirty="0"/>
              <a:t>comparison</a:t>
            </a:r>
          </a:p>
        </p:txBody>
      </p:sp>
      <p:sp>
        <p:nvSpPr>
          <p:cNvPr id="12" name="Cloud 11">
            <a:extLst>
              <a:ext uri="{FF2B5EF4-FFF2-40B4-BE49-F238E27FC236}">
                <a16:creationId xmlns:a16="http://schemas.microsoft.com/office/drawing/2014/main" id="{11A040A5-AC6A-1D91-FD26-1F6ACEDCD9DA}"/>
              </a:ext>
            </a:extLst>
          </p:cNvPr>
          <p:cNvSpPr/>
          <p:nvPr/>
        </p:nvSpPr>
        <p:spPr>
          <a:xfrm>
            <a:off x="7161387" y="2499219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Cloud 12">
            <a:extLst>
              <a:ext uri="{FF2B5EF4-FFF2-40B4-BE49-F238E27FC236}">
                <a16:creationId xmlns:a16="http://schemas.microsoft.com/office/drawing/2014/main" id="{322E3172-834B-8DCA-4515-06E66B71CF62}"/>
              </a:ext>
            </a:extLst>
          </p:cNvPr>
          <p:cNvSpPr/>
          <p:nvPr/>
        </p:nvSpPr>
        <p:spPr>
          <a:xfrm>
            <a:off x="6940384" y="4369555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44FD2073-32CC-7722-D282-CE1CAAA4413A}"/>
              </a:ext>
            </a:extLst>
          </p:cNvPr>
          <p:cNvSpPr/>
          <p:nvPr/>
        </p:nvSpPr>
        <p:spPr>
          <a:xfrm>
            <a:off x="7061771" y="3971930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1E6A18-E6BB-8AA6-0F16-D76E17FFD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175423">
            <a:off x="7888311" y="3041365"/>
            <a:ext cx="665935" cy="3314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B912266-CE8C-42B7-34E6-6D0BA786228E}"/>
              </a:ext>
            </a:extLst>
          </p:cNvPr>
          <p:cNvSpPr txBox="1"/>
          <p:nvPr/>
        </p:nvSpPr>
        <p:spPr>
          <a:xfrm>
            <a:off x="8205443" y="2704901"/>
            <a:ext cx="635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noProof="0" dirty="0"/>
              <a:t>purr</a:t>
            </a:r>
          </a:p>
        </p:txBody>
      </p:sp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C1AB803C-1646-F557-7B3E-9FA2537203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pic>
        <p:nvPicPr>
          <p:cNvPr id="3" name="Picture 2" descr="A cat lying on its back&#10;&#10;Description automatically generated">
            <a:extLst>
              <a:ext uri="{FF2B5EF4-FFF2-40B4-BE49-F238E27FC236}">
                <a16:creationId xmlns:a16="http://schemas.microsoft.com/office/drawing/2014/main" id="{301CE876-341A-4AF9-A674-CEA4E2E2F0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030834" y="2857678"/>
            <a:ext cx="1683672" cy="1263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6ECD9B-9F4A-FDEC-8BEA-E4A2F1CE421D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86ECD9B-9F4A-FDEC-8BEA-E4A2F1CE4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57CB58-14CB-69D0-C44B-EF34C5F6A1BE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2FB41-83BA-A6FA-47FE-FF97DB4AFE26}"/>
              </a:ext>
            </a:extLst>
          </p:cNvPr>
          <p:cNvSpPr txBox="1"/>
          <p:nvPr/>
        </p:nvSpPr>
        <p:spPr>
          <a:xfrm>
            <a:off x="3914030" y="5799052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D14624-9A60-5BAC-8165-BE282C283397}"/>
                  </a:ext>
                </a:extLst>
              </p:cNvPr>
              <p:cNvSpPr txBox="1"/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D14624-9A60-5BAC-8165-BE282C283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02264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B8334-870C-7D9D-2696-C8D5F2021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389F-0325-1DFC-D4CF-FB50B31B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inference: Action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F12D5D0-9701-9793-E029-7190B7122295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Decision:</a:t>
            </a:r>
          </a:p>
          <a:p>
            <a:r>
              <a:rPr lang="en-US" noProof="0" dirty="0"/>
              <a:t>Choose an action to execute</a:t>
            </a:r>
          </a:p>
          <a:p>
            <a:endParaRPr lang="en-US" noProof="0" dirty="0"/>
          </a:p>
          <a:p>
            <a:endParaRPr lang="en-US" noProof="0" dirty="0"/>
          </a:p>
        </p:txBody>
      </p:sp>
      <p:pic>
        <p:nvPicPr>
          <p:cNvPr id="34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C20F1980-3907-9840-3BED-E622B710424C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4070798"/>
            <a:ext cx="1591541" cy="159154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1A115A-E852-AFF6-6250-0B2E6CC99FDD}"/>
                  </a:ext>
                </a:extLst>
              </p:cNvPr>
              <p:cNvSpPr txBox="1"/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𝑚𝑜𝑜𝑑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𝑎𝑐𝑡𝑖𝑜𝑛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01A115A-E852-AFF6-6250-0B2E6CC99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20360" y="5550072"/>
                <a:ext cx="459624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BA3980C9-607B-5305-B9A6-F4B6507F0F77}"/>
              </a:ext>
            </a:extLst>
          </p:cNvPr>
          <p:cNvSpPr/>
          <p:nvPr/>
        </p:nvSpPr>
        <p:spPr>
          <a:xfrm flipH="1" flipV="1">
            <a:off x="2604135" y="4848540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1C320A-B603-8067-140F-94F1B5740427}"/>
              </a:ext>
            </a:extLst>
          </p:cNvPr>
          <p:cNvSpPr txBox="1"/>
          <p:nvPr/>
        </p:nvSpPr>
        <p:spPr>
          <a:xfrm>
            <a:off x="3848307" y="5091505"/>
            <a:ext cx="974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action:</a:t>
            </a:r>
          </a:p>
          <a:p>
            <a:pPr algn="ctr"/>
            <a:r>
              <a:rPr lang="en-US" noProof="0" dirty="0"/>
              <a:t>pet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C6F7D20-C7DE-FC29-19B1-6057EE141821}"/>
              </a:ext>
            </a:extLst>
          </p:cNvPr>
          <p:cNvSpPr txBox="1"/>
          <p:nvPr/>
        </p:nvSpPr>
        <p:spPr>
          <a:xfrm>
            <a:off x="7050886" y="4535782"/>
            <a:ext cx="15424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/>
              <a:t>planning:</a:t>
            </a:r>
          </a:p>
          <a:p>
            <a:r>
              <a:rPr lang="en-US" noProof="0" dirty="0"/>
              <a:t>simulation &amp;</a:t>
            </a:r>
          </a:p>
          <a:p>
            <a:r>
              <a:rPr lang="en-US" noProof="0" dirty="0"/>
              <a:t>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782ACC-CB2F-6696-71E5-AE6C695BB886}"/>
                  </a:ext>
                </a:extLst>
              </p:cNvPr>
              <p:cNvSpPr txBox="1"/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𝑎𝑐𝑡𝑖𝑜𝑛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𝑚𝑜𝑜𝑑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𝑔𝑜𝑜𝑑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782ACC-CB2F-6696-71E5-AE6C695BB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749" y="5550072"/>
                <a:ext cx="459624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AC77B7-8D39-DBDD-8EC9-31CCB00CB835}"/>
                  </a:ext>
                </a:extLst>
              </p:cNvPr>
              <p:cNvSpPr txBox="1"/>
              <p:nvPr/>
            </p:nvSpPr>
            <p:spPr>
              <a:xfrm>
                <a:off x="1548006" y="2403530"/>
                <a:ext cx="60479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𝒑𝒆𝒕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𝒎𝒐𝒐𝒅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𝒈𝒐𝒐𝒅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𝟗𝟒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AC77B7-8D39-DBDD-8EC9-31CCB00CB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006" y="2403530"/>
                <a:ext cx="604798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635C026D-C358-4231-619E-86539B64A7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p:pic>
        <p:nvPicPr>
          <p:cNvPr id="5" name="Picture 4" descr="A cat lying on its back&#10;&#10;Description automatically generated">
            <a:extLst>
              <a:ext uri="{FF2B5EF4-FFF2-40B4-BE49-F238E27FC236}">
                <a16:creationId xmlns:a16="http://schemas.microsoft.com/office/drawing/2014/main" id="{BB3B00C7-132E-716C-6EA9-82B292B1B9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22" y="3990427"/>
            <a:ext cx="2570483" cy="1928977"/>
          </a:xfrm>
          <a:prstGeom prst="rect">
            <a:avLst/>
          </a:prstGeom>
        </p:spPr>
      </p:pic>
      <p:pic>
        <p:nvPicPr>
          <p:cNvPr id="6" name="Picture 5" descr="A black cat with yellow eyes&#10;&#10;Description automatically generated">
            <a:extLst>
              <a:ext uri="{FF2B5EF4-FFF2-40B4-BE49-F238E27FC236}">
                <a16:creationId xmlns:a16="http://schemas.microsoft.com/office/drawing/2014/main" id="{9E715A62-C418-A7EB-2BDE-28798F9E891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343" y="3747214"/>
            <a:ext cx="1277535" cy="22689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C334F7-673B-5F7A-2AFE-CA8A10E0DA78}"/>
              </a:ext>
            </a:extLst>
          </p:cNvPr>
          <p:cNvSpPr txBox="1"/>
          <p:nvPr/>
        </p:nvSpPr>
        <p:spPr>
          <a:xfrm>
            <a:off x="586913" y="4544825"/>
            <a:ext cx="843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</a:t>
            </a:r>
            <a:r>
              <a:rPr lang="en-US" b="1" noProof="0" dirty="0"/>
              <a:t>:</a:t>
            </a:r>
          </a:p>
          <a:p>
            <a:r>
              <a:rPr lang="en-US" dirty="0"/>
              <a:t>mood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088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C664E-6A72-8BE5-60CC-DE03154D4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9C53-4FD8-4F5C-C4B4-350050D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brain: Cognitive modeling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A27BF4A-C257-EF8F-6997-80DFF8D4CD81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noProof="0" dirty="0"/>
          </a:p>
          <a:p>
            <a:r>
              <a:rPr lang="en-US" b="1" noProof="0" dirty="0"/>
              <a:t>Generative model: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6856055-1AAD-8266-952F-16ECED30D7C6}"/>
              </a:ext>
            </a:extLst>
          </p:cNvPr>
          <p:cNvSpPr/>
          <p:nvPr/>
        </p:nvSpPr>
        <p:spPr>
          <a:xfrm>
            <a:off x="3646815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2DF53-D629-9A99-4EA8-EA5CA3805245}"/>
                  </a:ext>
                </a:extLst>
              </p:cNvPr>
              <p:cNvSpPr txBox="1"/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2DF53-D629-9A99-4EA8-EA5CA380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0ACF8412-6746-40A6-C354-1554F0C00286}"/>
              </a:ext>
            </a:extLst>
          </p:cNvPr>
          <p:cNvSpPr/>
          <p:nvPr/>
        </p:nvSpPr>
        <p:spPr>
          <a:xfrm>
            <a:off x="5147693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EAD86-15EE-8D56-F606-3882835D8359}"/>
                  </a:ext>
                </a:extLst>
              </p:cNvPr>
              <p:cNvSpPr txBox="1"/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EAD86-15EE-8D56-F606-3882835D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50139670-CE99-64FE-87DE-A049A9D13B3F}"/>
              </a:ext>
            </a:extLst>
          </p:cNvPr>
          <p:cNvSpPr/>
          <p:nvPr/>
        </p:nvSpPr>
        <p:spPr>
          <a:xfrm>
            <a:off x="6648572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D4419C-43E7-6B87-92B3-E1E4199A2A89}"/>
                  </a:ext>
                </a:extLst>
              </p:cNvPr>
              <p:cNvSpPr txBox="1"/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D4419C-43E7-6B87-92B3-E1E4199A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1997D5A6-0A2C-9946-B3C8-FBB6B02DD191}"/>
              </a:ext>
            </a:extLst>
          </p:cNvPr>
          <p:cNvSpPr/>
          <p:nvPr/>
        </p:nvSpPr>
        <p:spPr>
          <a:xfrm>
            <a:off x="3646815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B3C7BA-8B4A-EF73-4502-2116D87AF625}"/>
                  </a:ext>
                </a:extLst>
              </p:cNvPr>
              <p:cNvSpPr txBox="1"/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B3C7BA-8B4A-EF73-4502-2116D87A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55CAA980-ECA1-368A-D7FF-CE3117E96FB6}"/>
              </a:ext>
            </a:extLst>
          </p:cNvPr>
          <p:cNvSpPr/>
          <p:nvPr/>
        </p:nvSpPr>
        <p:spPr>
          <a:xfrm>
            <a:off x="514984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9BB1D-D4C9-9E09-1579-3090E634E9EC}"/>
                  </a:ext>
                </a:extLst>
              </p:cNvPr>
              <p:cNvSpPr txBox="1"/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9BB1D-D4C9-9E09-1579-3090E634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F1BD75B7-1F04-BC4F-0563-0FEACB00D17C}"/>
              </a:ext>
            </a:extLst>
          </p:cNvPr>
          <p:cNvSpPr/>
          <p:nvPr/>
        </p:nvSpPr>
        <p:spPr>
          <a:xfrm>
            <a:off x="664857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EDE385-798A-768A-52A0-33AF4A77AD6E}"/>
                  </a:ext>
                </a:extLst>
              </p:cNvPr>
              <p:cNvSpPr txBox="1"/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EDE385-798A-768A-52A0-33AF4A77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75296FA9-5ED2-6A93-9D70-FCAB9FA38E28}"/>
              </a:ext>
            </a:extLst>
          </p:cNvPr>
          <p:cNvSpPr/>
          <p:nvPr/>
        </p:nvSpPr>
        <p:spPr>
          <a:xfrm>
            <a:off x="4406019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4DE6C9-12B5-89BC-36F1-2BE0E8FDC6E9}"/>
                  </a:ext>
                </a:extLst>
              </p:cNvPr>
              <p:cNvSpPr txBox="1"/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4DE6C9-12B5-89BC-36F1-2BE0E8FD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AD8AF10F-82F3-6C8C-F5A0-1F2FB35A55A0}"/>
              </a:ext>
            </a:extLst>
          </p:cNvPr>
          <p:cNvSpPr/>
          <p:nvPr/>
        </p:nvSpPr>
        <p:spPr>
          <a:xfrm>
            <a:off x="5909046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58231-27AF-FEDB-1805-8A6D43D76231}"/>
                  </a:ext>
                </a:extLst>
              </p:cNvPr>
              <p:cNvSpPr txBox="1"/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58231-27AF-FEDB-1805-8A6D43D7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C6C6FA0-4C84-9ED7-32E4-58C50E5B4CD3}"/>
              </a:ext>
            </a:extLst>
          </p:cNvPr>
          <p:cNvCxnSpPr>
            <a:cxnSpLocks/>
          </p:cNvCxnSpPr>
          <p:nvPr/>
        </p:nvCxnSpPr>
        <p:spPr>
          <a:xfrm>
            <a:off x="4406019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236182E-8EE9-5C19-39BB-45EB4065E4F0}"/>
              </a:ext>
            </a:extLst>
          </p:cNvPr>
          <p:cNvCxnSpPr>
            <a:cxnSpLocks/>
          </p:cNvCxnSpPr>
          <p:nvPr/>
        </p:nvCxnSpPr>
        <p:spPr>
          <a:xfrm>
            <a:off x="5906897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8B8D019-C056-4799-FB0A-2E45CCC76BA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36510" y="3255275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A5143EB-6A93-F971-0E98-2606F831CC6D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6557067" y="3266021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88BC4B6-20C7-B587-BED2-54F7AEE6AC15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026417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7D592D3-DF3C-33A2-71D3-AEE8C8007C03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5527295" y="4463288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4C5F96-9A44-F73C-D900-B479ADE0DB9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028174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FE975156-727A-5166-354D-247892DB8B64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7B13EB-63F0-19F4-F829-5195D292FBA9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58D7530-5C24-140E-480A-AB25650580EF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F2CDF77-7D68-2859-53A0-DABF1F26F6BC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6AFC68-F9A3-FE6E-0620-0C681DAF71F9}"/>
              </a:ext>
            </a:extLst>
          </p:cNvPr>
          <p:cNvSpPr txBox="1"/>
          <p:nvPr/>
        </p:nvSpPr>
        <p:spPr>
          <a:xfrm>
            <a:off x="7629786" y="580098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Parr et al. (2018)</a:t>
            </a:r>
          </a:p>
        </p:txBody>
      </p:sp>
    </p:spTree>
    <p:extLst>
      <p:ext uri="{BB962C8B-B14F-4D97-AF65-F5344CB8AC3E}">
        <p14:creationId xmlns:p14="http://schemas.microsoft.com/office/powerpoint/2010/main" val="428392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2" grpId="0" animBg="1"/>
      <p:bldP spid="13" grpId="0"/>
      <p:bldP spid="18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3EB88-5834-0C2C-CB51-D6E50B6F3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DAED2-53C3-2512-07AF-71678622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brain: Cognitive modeling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0FC11F9-9000-1E79-FE46-3193B24D0FB4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noProof="0" dirty="0"/>
          </a:p>
          <a:p>
            <a:r>
              <a:rPr lang="en-US" b="1" noProof="0" dirty="0"/>
              <a:t>Generative model: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8F91278-7B0F-7BFF-BB07-CD0181AD9E52}"/>
              </a:ext>
            </a:extLst>
          </p:cNvPr>
          <p:cNvSpPr/>
          <p:nvPr/>
        </p:nvSpPr>
        <p:spPr>
          <a:xfrm>
            <a:off x="3646815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0627C94-AD49-D868-8EB8-09F56A7C8FFA}"/>
                  </a:ext>
                </a:extLst>
              </p:cNvPr>
              <p:cNvSpPr txBox="1"/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D2DF53-D629-9A99-4EA8-EA5CA3805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34ED1A99-F5DC-16C3-846F-8F87CCC1AFBE}"/>
              </a:ext>
            </a:extLst>
          </p:cNvPr>
          <p:cNvSpPr/>
          <p:nvPr/>
        </p:nvSpPr>
        <p:spPr>
          <a:xfrm>
            <a:off x="5147693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185AFF-26C4-AD04-4A8B-CC7D233C9CC0}"/>
                  </a:ext>
                </a:extLst>
              </p:cNvPr>
              <p:cNvSpPr txBox="1"/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95EAD86-15EE-8D56-F606-3882835D8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D51B5360-FF9B-C173-6419-323C61CE25DC}"/>
              </a:ext>
            </a:extLst>
          </p:cNvPr>
          <p:cNvSpPr/>
          <p:nvPr/>
        </p:nvSpPr>
        <p:spPr>
          <a:xfrm>
            <a:off x="6648572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C8C865-6326-B70E-4463-97B39BEC33D7}"/>
                  </a:ext>
                </a:extLst>
              </p:cNvPr>
              <p:cNvSpPr txBox="1"/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D4419C-43E7-6B87-92B3-E1E4199A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5931E31A-2A43-9552-8F84-368E7AD74170}"/>
              </a:ext>
            </a:extLst>
          </p:cNvPr>
          <p:cNvSpPr/>
          <p:nvPr/>
        </p:nvSpPr>
        <p:spPr>
          <a:xfrm>
            <a:off x="3646815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4961F3D-2EC4-79B8-2577-6FD4E782B7CA}"/>
                  </a:ext>
                </a:extLst>
              </p:cNvPr>
              <p:cNvSpPr txBox="1"/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B3C7BA-8B4A-EF73-4502-2116D87A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A75BF308-1B99-E7BA-CFA6-8BFC9AE6A0D5}"/>
              </a:ext>
            </a:extLst>
          </p:cNvPr>
          <p:cNvSpPr/>
          <p:nvPr/>
        </p:nvSpPr>
        <p:spPr>
          <a:xfrm>
            <a:off x="514984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477E874-F6CD-AD39-4B81-FF955096A286}"/>
                  </a:ext>
                </a:extLst>
              </p:cNvPr>
              <p:cNvSpPr txBox="1"/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59BB1D-D4C9-9E09-1579-3090E634E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53DF084B-1B2E-6770-9722-437B6A8960AE}"/>
              </a:ext>
            </a:extLst>
          </p:cNvPr>
          <p:cNvSpPr/>
          <p:nvPr/>
        </p:nvSpPr>
        <p:spPr>
          <a:xfrm>
            <a:off x="664857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2DB220-1A9E-8AD0-80ED-E358B5237B08}"/>
                  </a:ext>
                </a:extLst>
              </p:cNvPr>
              <p:cNvSpPr txBox="1"/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2EDE385-798A-768A-52A0-33AF4A77A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0DDB0AF-1AEE-E267-4906-4E90050D8EED}"/>
              </a:ext>
            </a:extLst>
          </p:cNvPr>
          <p:cNvSpPr/>
          <p:nvPr/>
        </p:nvSpPr>
        <p:spPr>
          <a:xfrm>
            <a:off x="4406019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6B9139-EB89-F99D-8AFC-0D8D29AFAABD}"/>
                  </a:ext>
                </a:extLst>
              </p:cNvPr>
              <p:cNvSpPr txBox="1"/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D4DE6C9-12B5-89BC-36F1-2BE0E8FDC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673424BC-574D-74EF-5B59-9BF6C7181B19}"/>
              </a:ext>
            </a:extLst>
          </p:cNvPr>
          <p:cNvSpPr/>
          <p:nvPr/>
        </p:nvSpPr>
        <p:spPr>
          <a:xfrm>
            <a:off x="5909046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F2084A3-70CC-A5C0-E6B2-3D89FEA9DE81}"/>
                  </a:ext>
                </a:extLst>
              </p:cNvPr>
              <p:cNvSpPr txBox="1"/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A58231-27AF-FEDB-1805-8A6D43D7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13587A-768B-5FC3-8876-0BA5B9E830E1}"/>
              </a:ext>
            </a:extLst>
          </p:cNvPr>
          <p:cNvCxnSpPr>
            <a:cxnSpLocks/>
          </p:cNvCxnSpPr>
          <p:nvPr/>
        </p:nvCxnSpPr>
        <p:spPr>
          <a:xfrm>
            <a:off x="4406019" y="4081589"/>
            <a:ext cx="74167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28EE39-3B58-5543-6275-9167BE15F4B2}"/>
              </a:ext>
            </a:extLst>
          </p:cNvPr>
          <p:cNvCxnSpPr>
            <a:cxnSpLocks/>
          </p:cNvCxnSpPr>
          <p:nvPr/>
        </p:nvCxnSpPr>
        <p:spPr>
          <a:xfrm>
            <a:off x="5906897" y="4081589"/>
            <a:ext cx="741674" cy="0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706691C-0880-75B8-3A2B-AFAAC7888FB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36510" y="3255275"/>
            <a:ext cx="490785" cy="444615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2C64B7-8F19-D0B2-E3B9-DDE49744F2CC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6557067" y="3266021"/>
            <a:ext cx="471107" cy="43386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59A9207-FBF9-6F07-9411-AC31BA157380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026417" y="4463288"/>
            <a:ext cx="0" cy="42888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386849-4450-042D-EC95-7D52F1075D0B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5527295" y="4463288"/>
            <a:ext cx="2149" cy="42888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F20090-E723-1E3C-E0F2-35D8C99EBAC0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028174" y="4463288"/>
            <a:ext cx="0" cy="428889"/>
          </a:xfrm>
          <a:prstGeom prst="straightConnector1">
            <a:avLst/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5CF0A3A-7329-3A39-3C80-620014E94420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CE3865B-7F57-2D1E-A5C8-FE205AA8CB69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52DF2E9-5E5C-FD4B-F19F-72593568433C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D23DEB2-C8EC-A2CA-B78A-7DEE57BA9A1E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854AFC-C8A8-85AD-5ADB-89839B014B14}"/>
              </a:ext>
            </a:extLst>
          </p:cNvPr>
          <p:cNvSpPr txBox="1"/>
          <p:nvPr/>
        </p:nvSpPr>
        <p:spPr>
          <a:xfrm>
            <a:off x="3556205" y="1634556"/>
            <a:ext cx="2711512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noProof="0" dirty="0"/>
              <a:t>Inversion</a:t>
            </a:r>
            <a:r>
              <a:rPr lang="en-US" sz="1600" noProof="0" dirty="0"/>
              <a:t>: Reverse arrows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CA7A7-F3A9-F2D2-8CC6-A41886FE7E79}"/>
              </a:ext>
            </a:extLst>
          </p:cNvPr>
          <p:cNvSpPr txBox="1"/>
          <p:nvPr/>
        </p:nvSpPr>
        <p:spPr>
          <a:xfrm>
            <a:off x="7629786" y="580098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Parr et al. (2018)</a:t>
            </a:r>
          </a:p>
        </p:txBody>
      </p:sp>
    </p:spTree>
    <p:extLst>
      <p:ext uri="{BB962C8B-B14F-4D97-AF65-F5344CB8AC3E}">
        <p14:creationId xmlns:p14="http://schemas.microsoft.com/office/powerpoint/2010/main" val="894300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4FF69-A61C-8533-9E48-3C6190B1F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03F3-D2DD-0ECA-7C00-012CB036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Cognitive modeling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F2E15679-A3E0-041F-3B62-EB0031E08F95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dirty="0"/>
              <a:t>Generative model: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0A261F7-0FE2-E477-3CA5-CE20450CFF55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A222CC0-ECDB-E867-CCA5-DD5EF428641B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1545776-DF67-17B7-CFCF-788DE06341C7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48273A-AE71-7650-E807-AED1DC2590CE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EF794E3-E472-8F58-B4E4-D3B81A3BB342}"/>
              </a:ext>
            </a:extLst>
          </p:cNvPr>
          <p:cNvSpPr/>
          <p:nvPr/>
        </p:nvSpPr>
        <p:spPr>
          <a:xfrm>
            <a:off x="3821534" y="2423827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226AF1-8D24-F2E4-4BB1-860BB7B2FDDF}"/>
              </a:ext>
            </a:extLst>
          </p:cNvPr>
          <p:cNvSpPr txBox="1"/>
          <p:nvPr/>
        </p:nvSpPr>
        <p:spPr>
          <a:xfrm>
            <a:off x="4011752" y="2078199"/>
            <a:ext cx="3143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Policy: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1B1AC3-D260-201E-A32D-F94D8CD65B64}"/>
              </a:ext>
            </a:extLst>
          </p:cNvPr>
          <p:cNvSpPr/>
          <p:nvPr/>
        </p:nvSpPr>
        <p:spPr>
          <a:xfrm>
            <a:off x="3646815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31A35-D175-1FF7-EB34-5459D0DB7D02}"/>
                  </a:ext>
                </a:extLst>
              </p:cNvPr>
              <p:cNvSpPr txBox="1"/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E31A35-D175-1FF7-EB34-5459D0DB7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3825589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CF27457F-7951-08DA-2A05-BE1BC06FDC2F}"/>
              </a:ext>
            </a:extLst>
          </p:cNvPr>
          <p:cNvSpPr/>
          <p:nvPr/>
        </p:nvSpPr>
        <p:spPr>
          <a:xfrm>
            <a:off x="5147693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495B2-8AB3-050F-35AC-855AF0B2207C}"/>
                  </a:ext>
                </a:extLst>
              </p:cNvPr>
              <p:cNvSpPr txBox="1"/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4495B2-8AB3-050F-35AC-855AF0B2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3825589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8619E856-94AB-0DDC-DAEC-759C2DA3A4A3}"/>
              </a:ext>
            </a:extLst>
          </p:cNvPr>
          <p:cNvSpPr/>
          <p:nvPr/>
        </p:nvSpPr>
        <p:spPr>
          <a:xfrm>
            <a:off x="6648572" y="369989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B171B4-36B4-5263-18CB-D9C1ACDF631C}"/>
                  </a:ext>
                </a:extLst>
              </p:cNvPr>
              <p:cNvSpPr txBox="1"/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B171B4-36B4-5263-18CB-D9C1ACDF6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382558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61ACBA8C-28EE-CB70-3FB9-FFDE0919349C}"/>
              </a:ext>
            </a:extLst>
          </p:cNvPr>
          <p:cNvSpPr/>
          <p:nvPr/>
        </p:nvSpPr>
        <p:spPr>
          <a:xfrm>
            <a:off x="3646815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E8989-7796-97FF-72FC-CE7F49FBFDFC}"/>
                  </a:ext>
                </a:extLst>
              </p:cNvPr>
              <p:cNvSpPr txBox="1"/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85E8989-7796-97FF-72FC-CE7F49FBF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255" y="5017876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01800BF6-E337-3287-7167-6E5BB27BC1D4}"/>
              </a:ext>
            </a:extLst>
          </p:cNvPr>
          <p:cNvSpPr/>
          <p:nvPr/>
        </p:nvSpPr>
        <p:spPr>
          <a:xfrm>
            <a:off x="514984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D2E47-ED0D-AA7A-4BD0-0B6B8C2B764C}"/>
                  </a:ext>
                </a:extLst>
              </p:cNvPr>
              <p:cNvSpPr txBox="1"/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82D2E47-ED0D-AA7A-4BD0-0B6B8C2B7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9842" y="5017876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4730ABA4-EE90-188F-AAFA-412D8BE5CD82}"/>
              </a:ext>
            </a:extLst>
          </p:cNvPr>
          <p:cNvSpPr/>
          <p:nvPr/>
        </p:nvSpPr>
        <p:spPr>
          <a:xfrm>
            <a:off x="6648572" y="489217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8531E5-708E-520D-5367-6D648444F3BE}"/>
                  </a:ext>
                </a:extLst>
              </p:cNvPr>
              <p:cNvSpPr txBox="1"/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B8531E5-708E-520D-5367-6D648444F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8572" y="501787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CDDEF495-499C-A44B-F98D-29BC23358E13}"/>
              </a:ext>
            </a:extLst>
          </p:cNvPr>
          <p:cNvSpPr/>
          <p:nvPr/>
        </p:nvSpPr>
        <p:spPr>
          <a:xfrm>
            <a:off x="4406019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BB4545-09CE-6DA9-0A88-ABCA671FA4AB}"/>
                  </a:ext>
                </a:extLst>
              </p:cNvPr>
              <p:cNvSpPr txBox="1"/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BB4545-09CE-6DA9-0A88-ABCA671FA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59" y="2740119"/>
                <a:ext cx="56291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F7E5E84E-877A-7913-36C8-BBF246F535FB}"/>
              </a:ext>
            </a:extLst>
          </p:cNvPr>
          <p:cNvSpPr/>
          <p:nvPr/>
        </p:nvSpPr>
        <p:spPr>
          <a:xfrm>
            <a:off x="5909046" y="26144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470DDF-F688-D6C2-EAE7-51611633EAA6}"/>
                  </a:ext>
                </a:extLst>
              </p:cNvPr>
              <p:cNvSpPr txBox="1"/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470DDF-F688-D6C2-EAE7-51611633E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046" y="2740119"/>
                <a:ext cx="861070" cy="461665"/>
              </a:xfrm>
              <a:prstGeom prst="rect">
                <a:avLst/>
              </a:prstGeom>
              <a:blipFill>
                <a:blip r:embed="rId10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49A708E-F963-7B72-DD53-68783C5155F4}"/>
              </a:ext>
            </a:extLst>
          </p:cNvPr>
          <p:cNvCxnSpPr>
            <a:cxnSpLocks/>
          </p:cNvCxnSpPr>
          <p:nvPr/>
        </p:nvCxnSpPr>
        <p:spPr>
          <a:xfrm>
            <a:off x="4406019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CA85BE0-1B48-2375-A2DE-78D517BEA71E}"/>
              </a:ext>
            </a:extLst>
          </p:cNvPr>
          <p:cNvCxnSpPr>
            <a:cxnSpLocks/>
          </p:cNvCxnSpPr>
          <p:nvPr/>
        </p:nvCxnSpPr>
        <p:spPr>
          <a:xfrm>
            <a:off x="5906897" y="4081589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FD0A56-576A-E21C-1937-90AC346BC50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36510" y="3255275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D052B3F-DDD0-642D-C3F5-8BFA50F1B545}"/>
              </a:ext>
            </a:extLst>
          </p:cNvPr>
          <p:cNvCxnSpPr>
            <a:cxnSpLocks/>
            <a:stCxn id="25" idx="5"/>
            <a:endCxn id="12" idx="0"/>
          </p:cNvCxnSpPr>
          <p:nvPr/>
        </p:nvCxnSpPr>
        <p:spPr>
          <a:xfrm>
            <a:off x="6557067" y="3266021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B8ABACB-994B-F378-C6BB-7F254B75DB18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026417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969592-1CE7-5B0C-7F14-DDEC3083E519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5527295" y="4463288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4256AEC-D1E2-33F1-21EE-36CB57C2769F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028174" y="4463288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479E04C-7A8C-000D-E8A9-F469DA6F2ECE}"/>
              </a:ext>
            </a:extLst>
          </p:cNvPr>
          <p:cNvSpPr txBox="1"/>
          <p:nvPr/>
        </p:nvSpPr>
        <p:spPr>
          <a:xfrm>
            <a:off x="7203272" y="5553502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 Costa et al. (2020)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67AE5-5D12-80CF-AC1F-B463F2E09160}"/>
              </a:ext>
            </a:extLst>
          </p:cNvPr>
          <p:cNvSpPr txBox="1"/>
          <p:nvPr/>
        </p:nvSpPr>
        <p:spPr>
          <a:xfrm>
            <a:off x="7354272" y="5830390"/>
            <a:ext cx="1778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Friston et al. (2016)</a:t>
            </a:r>
          </a:p>
        </p:txBody>
      </p:sp>
    </p:spTree>
    <p:extLst>
      <p:ext uri="{BB962C8B-B14F-4D97-AF65-F5344CB8AC3E}">
        <p14:creationId xmlns:p14="http://schemas.microsoft.com/office/powerpoint/2010/main" val="3100926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ECABC-19A9-421E-0888-53991BBD5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570E4-9C41-8D03-1A74-19C68674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Cognitive modeling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2140A24-1BA9-FC1A-08CE-1831E79D2DD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/>
          </a:p>
          <a:p>
            <a:r>
              <a:rPr lang="en-US" b="1" noProof="0" dirty="0"/>
              <a:t>Generative</a:t>
            </a:r>
            <a:r>
              <a:rPr lang="en-US" b="1" dirty="0"/>
              <a:t> model: Active inference representation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89E433F2-07C0-746E-51CF-79FEB2CE0C54}"/>
              </a:ext>
            </a:extLst>
          </p:cNvPr>
          <p:cNvSpPr/>
          <p:nvPr/>
        </p:nvSpPr>
        <p:spPr>
          <a:xfrm>
            <a:off x="340790" y="4211762"/>
            <a:ext cx="484244" cy="48691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3CF4A02-0CE3-1E7A-050B-885375F0D7F8}"/>
              </a:ext>
            </a:extLst>
          </p:cNvPr>
          <p:cNvCxnSpPr>
            <a:cxnSpLocks/>
          </p:cNvCxnSpPr>
          <p:nvPr/>
        </p:nvCxnSpPr>
        <p:spPr>
          <a:xfrm>
            <a:off x="326925" y="5124643"/>
            <a:ext cx="511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9F5A4E5E-62D0-4E95-6804-BAEBA8A508D9}"/>
              </a:ext>
            </a:extLst>
          </p:cNvPr>
          <p:cNvSpPr txBox="1"/>
          <p:nvPr/>
        </p:nvSpPr>
        <p:spPr>
          <a:xfrm>
            <a:off x="831452" y="4257412"/>
            <a:ext cx="129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Variable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1206F2-2BD0-00CD-1F22-2CC1BF659223}"/>
              </a:ext>
            </a:extLst>
          </p:cNvPr>
          <p:cNvSpPr txBox="1"/>
          <p:nvPr/>
        </p:nvSpPr>
        <p:spPr>
          <a:xfrm>
            <a:off x="842073" y="493997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:   Rule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8BD94A-1C2B-A8E5-1560-AA84C2765C62}"/>
              </a:ext>
            </a:extLst>
          </p:cNvPr>
          <p:cNvSpPr/>
          <p:nvPr/>
        </p:nvSpPr>
        <p:spPr>
          <a:xfrm>
            <a:off x="3965470" y="2362037"/>
            <a:ext cx="4260273" cy="2313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580E12-E655-1755-2EC0-0B27AA3E3AFF}"/>
              </a:ext>
            </a:extLst>
          </p:cNvPr>
          <p:cNvSpPr/>
          <p:nvPr/>
        </p:nvSpPr>
        <p:spPr>
          <a:xfrm>
            <a:off x="4231776" y="253594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A91027-6F48-A94A-FBC2-92C12724B251}"/>
                  </a:ext>
                </a:extLst>
              </p:cNvPr>
              <p:cNvSpPr txBox="1"/>
              <p:nvPr/>
            </p:nvSpPr>
            <p:spPr>
              <a:xfrm>
                <a:off x="4373216" y="2661645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A91027-6F48-A94A-FBC2-92C12724B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16" y="2661645"/>
                <a:ext cx="526041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2F839650-7C81-0920-CC42-70EE3E5C4301}"/>
              </a:ext>
            </a:extLst>
          </p:cNvPr>
          <p:cNvSpPr/>
          <p:nvPr/>
        </p:nvSpPr>
        <p:spPr>
          <a:xfrm>
            <a:off x="5732654" y="253594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18181B-2F61-1D78-895E-684E5A7AC601}"/>
                  </a:ext>
                </a:extLst>
              </p:cNvPr>
              <p:cNvSpPr txBox="1"/>
              <p:nvPr/>
            </p:nvSpPr>
            <p:spPr>
              <a:xfrm>
                <a:off x="5734803" y="266164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18181B-2F61-1D78-895E-684E5A7AC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803" y="2661645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3194ABAE-F861-766E-7E27-8B4779DB7B48}"/>
              </a:ext>
            </a:extLst>
          </p:cNvPr>
          <p:cNvSpPr/>
          <p:nvPr/>
        </p:nvSpPr>
        <p:spPr>
          <a:xfrm>
            <a:off x="7233533" y="253594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6F5B2-0273-6EE9-6F13-6AB14111CBCB}"/>
                  </a:ext>
                </a:extLst>
              </p:cNvPr>
              <p:cNvSpPr txBox="1"/>
              <p:nvPr/>
            </p:nvSpPr>
            <p:spPr>
              <a:xfrm>
                <a:off x="7233533" y="266164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A6F5B2-0273-6EE9-6F13-6AB14111C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33" y="2661645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9D92D987-F827-90C9-62DD-C48EEB164DF7}"/>
              </a:ext>
            </a:extLst>
          </p:cNvPr>
          <p:cNvSpPr/>
          <p:nvPr/>
        </p:nvSpPr>
        <p:spPr>
          <a:xfrm>
            <a:off x="4231776" y="372823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716AC8-C9EA-B603-BC00-9ACFE2BD5DA9}"/>
                  </a:ext>
                </a:extLst>
              </p:cNvPr>
              <p:cNvSpPr txBox="1"/>
              <p:nvPr/>
            </p:nvSpPr>
            <p:spPr>
              <a:xfrm>
                <a:off x="4373216" y="3853932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E716AC8-C9EA-B603-BC00-9ACFE2BD5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216" y="3853932"/>
                <a:ext cx="550087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2AD0012A-655A-E175-6EA6-BB62650E0DED}"/>
              </a:ext>
            </a:extLst>
          </p:cNvPr>
          <p:cNvSpPr/>
          <p:nvPr/>
        </p:nvSpPr>
        <p:spPr>
          <a:xfrm>
            <a:off x="5734803" y="372823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22DF90-5356-F27D-7913-4CFD798477D6}"/>
                  </a:ext>
                </a:extLst>
              </p:cNvPr>
              <p:cNvSpPr txBox="1"/>
              <p:nvPr/>
            </p:nvSpPr>
            <p:spPr>
              <a:xfrm>
                <a:off x="5734803" y="385393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E22DF90-5356-F27D-7913-4CFD79847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4803" y="3853932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052FC713-B3DA-D3C5-7059-F7A209B066BB}"/>
              </a:ext>
            </a:extLst>
          </p:cNvPr>
          <p:cNvSpPr/>
          <p:nvPr/>
        </p:nvSpPr>
        <p:spPr>
          <a:xfrm>
            <a:off x="7233533" y="372823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DD2848-4107-C85C-F32F-731EC3A1167B}"/>
                  </a:ext>
                </a:extLst>
              </p:cNvPr>
              <p:cNvSpPr txBox="1"/>
              <p:nvPr/>
            </p:nvSpPr>
            <p:spPr>
              <a:xfrm>
                <a:off x="7233533" y="385393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EDD2848-4107-C85C-F32F-731EC3A11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3533" y="3853932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999D686-2F22-895B-7930-ACEC2CC373FC}"/>
              </a:ext>
            </a:extLst>
          </p:cNvPr>
          <p:cNvCxnSpPr>
            <a:cxnSpLocks/>
          </p:cNvCxnSpPr>
          <p:nvPr/>
        </p:nvCxnSpPr>
        <p:spPr>
          <a:xfrm>
            <a:off x="4990980" y="291764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1888E79-EFC8-19DF-5DFF-EB7C37DF3EF1}"/>
              </a:ext>
            </a:extLst>
          </p:cNvPr>
          <p:cNvCxnSpPr>
            <a:cxnSpLocks/>
          </p:cNvCxnSpPr>
          <p:nvPr/>
        </p:nvCxnSpPr>
        <p:spPr>
          <a:xfrm>
            <a:off x="6491858" y="291764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231E1DD-6628-E332-892E-BDD4C572B551}"/>
              </a:ext>
            </a:extLst>
          </p:cNvPr>
          <p:cNvCxnSpPr>
            <a:cxnSpLocks/>
            <a:stCxn id="6" idx="4"/>
            <a:endCxn id="15" idx="0"/>
          </p:cNvCxnSpPr>
          <p:nvPr/>
        </p:nvCxnSpPr>
        <p:spPr>
          <a:xfrm>
            <a:off x="4611378" y="329934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44ED27-AC31-E033-DC84-D42B76B74C48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>
            <a:off x="6112256" y="3299344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BC4D7CB-3A93-6F27-8488-96370D99EC46}"/>
              </a:ext>
            </a:extLst>
          </p:cNvPr>
          <p:cNvCxnSpPr>
            <a:cxnSpLocks/>
            <a:stCxn id="12" idx="4"/>
            <a:endCxn id="21" idx="0"/>
          </p:cNvCxnSpPr>
          <p:nvPr/>
        </p:nvCxnSpPr>
        <p:spPr>
          <a:xfrm>
            <a:off x="7613135" y="329934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51A8354F-018D-533D-AB3E-C1827354DB30}"/>
              </a:ext>
            </a:extLst>
          </p:cNvPr>
          <p:cNvSpPr/>
          <p:nvPr/>
        </p:nvSpPr>
        <p:spPr>
          <a:xfrm>
            <a:off x="2286326" y="3083607"/>
            <a:ext cx="759204" cy="763398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E10D3D-163D-B463-974A-B1509EF103DB}"/>
                  </a:ext>
                </a:extLst>
              </p:cNvPr>
              <p:cNvSpPr txBox="1"/>
              <p:nvPr/>
            </p:nvSpPr>
            <p:spPr>
              <a:xfrm>
                <a:off x="2466237" y="3204201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E10D3D-163D-B463-974A-B1509EF10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237" y="3204201"/>
                <a:ext cx="38619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716EEA-E994-F8B0-72A6-83865044D42E}"/>
              </a:ext>
            </a:extLst>
          </p:cNvPr>
          <p:cNvCxnSpPr>
            <a:cxnSpLocks/>
          </p:cNvCxnSpPr>
          <p:nvPr/>
        </p:nvCxnSpPr>
        <p:spPr>
          <a:xfrm>
            <a:off x="3045530" y="3491183"/>
            <a:ext cx="919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9DA021E-7A4C-2767-9E93-1AA2C456FBC3}"/>
              </a:ext>
            </a:extLst>
          </p:cNvPr>
          <p:cNvSpPr txBox="1"/>
          <p:nvPr/>
        </p:nvSpPr>
        <p:spPr>
          <a:xfrm>
            <a:off x="7203272" y="5553502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 Costa et al. (2020)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3BE65-B9B2-237F-21B8-FF2B0876314B}"/>
              </a:ext>
            </a:extLst>
          </p:cNvPr>
          <p:cNvSpPr txBox="1"/>
          <p:nvPr/>
        </p:nvSpPr>
        <p:spPr>
          <a:xfrm>
            <a:off x="7152944" y="583039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Schwöbel et al. (2018)</a:t>
            </a:r>
          </a:p>
        </p:txBody>
      </p:sp>
    </p:spTree>
    <p:extLst>
      <p:ext uri="{BB962C8B-B14F-4D97-AF65-F5344CB8AC3E}">
        <p14:creationId xmlns:p14="http://schemas.microsoft.com/office/powerpoint/2010/main" val="2348055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C5B95-4AE0-D245-0E1A-101B2F6B4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A58FF440-C837-DF7E-6D7B-2BED778A47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43BF22-0B74-9E25-3039-B7ED19A9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Long term planning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06A99D-4738-2779-338C-C93720B644F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Planning as inference:</a:t>
            </a:r>
          </a:p>
          <a:p>
            <a:r>
              <a:rPr lang="en-US" noProof="0" dirty="0"/>
              <a:t>Use the network of rules and outcome probabilities to infer outcomes and own actions</a:t>
            </a:r>
          </a:p>
        </p:txBody>
      </p:sp>
      <p:sp>
        <p:nvSpPr>
          <p:cNvPr id="20" name="Cloud 19">
            <a:extLst>
              <a:ext uri="{FF2B5EF4-FFF2-40B4-BE49-F238E27FC236}">
                <a16:creationId xmlns:a16="http://schemas.microsoft.com/office/drawing/2014/main" id="{D1951044-ED9D-8E26-9E53-52777573F1B0}"/>
              </a:ext>
            </a:extLst>
          </p:cNvPr>
          <p:cNvSpPr/>
          <p:nvPr/>
        </p:nvSpPr>
        <p:spPr>
          <a:xfrm>
            <a:off x="7161387" y="2063004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0455D8C4-2EB6-889D-6346-499E65A0002A}"/>
              </a:ext>
            </a:extLst>
          </p:cNvPr>
          <p:cNvSpPr/>
          <p:nvPr/>
        </p:nvSpPr>
        <p:spPr>
          <a:xfrm>
            <a:off x="6940384" y="3933340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Cloud 21">
            <a:extLst>
              <a:ext uri="{FF2B5EF4-FFF2-40B4-BE49-F238E27FC236}">
                <a16:creationId xmlns:a16="http://schemas.microsoft.com/office/drawing/2014/main" id="{2B3C5433-D4A1-0ECD-00B3-00EEAC00CBE5}"/>
              </a:ext>
            </a:extLst>
          </p:cNvPr>
          <p:cNvSpPr/>
          <p:nvPr/>
        </p:nvSpPr>
        <p:spPr>
          <a:xfrm>
            <a:off x="7061771" y="3535715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2D0CCB-5B80-1621-6C05-156084D2F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055" y="2274406"/>
            <a:ext cx="1239281" cy="1031290"/>
          </a:xfrm>
          <a:prstGeom prst="rect">
            <a:avLst/>
          </a:prstGeom>
        </p:spPr>
      </p:pic>
      <p:pic>
        <p:nvPicPr>
          <p:cNvPr id="36" name="Picture 35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906336B8-9D1F-8796-5002-D928A316FA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37" name="Arc 36">
            <a:extLst>
              <a:ext uri="{FF2B5EF4-FFF2-40B4-BE49-F238E27FC236}">
                <a16:creationId xmlns:a16="http://schemas.microsoft.com/office/drawing/2014/main" id="{28A564E9-0DAF-0B14-D383-862E05A5C1A0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98BD0117-1B3C-4871-C186-63BBC32A646D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190AE5-4319-1D63-7DCC-DA22C3C821DD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8B2912C-1B7F-E598-4E99-96FC569D2C5C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863D5E-A695-B1BC-FA0E-94F1DAD814A4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E627355-7A0F-3C4D-1E40-44B601DF475C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D313AB-BBE6-8CB6-56D6-BFA02D959B17}"/>
              </a:ext>
            </a:extLst>
          </p:cNvPr>
          <p:cNvSpPr txBox="1"/>
          <p:nvPr/>
        </p:nvSpPr>
        <p:spPr>
          <a:xfrm>
            <a:off x="7525837" y="5573093"/>
            <a:ext cx="1669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Attias et al. (2003)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68D53C-9014-FEBB-D6BD-8DEC7B9B24EC}"/>
              </a:ext>
            </a:extLst>
          </p:cNvPr>
          <p:cNvSpPr txBox="1"/>
          <p:nvPr/>
        </p:nvSpPr>
        <p:spPr>
          <a:xfrm>
            <a:off x="6234306" y="5820075"/>
            <a:ext cx="2977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Botvinick</a:t>
            </a:r>
            <a:r>
              <a:rPr lang="en-US" sz="1400" dirty="0"/>
              <a:t> &amp; Toussaint et al. (2012)</a:t>
            </a:r>
          </a:p>
        </p:txBody>
      </p:sp>
    </p:spTree>
    <p:extLst>
      <p:ext uri="{BB962C8B-B14F-4D97-AF65-F5344CB8AC3E}">
        <p14:creationId xmlns:p14="http://schemas.microsoft.com/office/powerpoint/2010/main" val="1653941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68E2C-359E-77FD-BCCD-7EDC8E132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89DC-8D33-17FB-8F95-2E405B1B1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Bayesian brain: Summary</a:t>
            </a:r>
            <a:endParaRPr lang="en-US" noProof="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D2EF03BB-3563-2A15-1D8F-9B9115391350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Learn the rules of the world as probabilities in a generative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Perception and action as Bayesian inference by model inversion</a:t>
            </a:r>
          </a:p>
        </p:txBody>
      </p:sp>
      <p:pic>
        <p:nvPicPr>
          <p:cNvPr id="22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D674018B-23F3-4D87-69ED-A1343F5B2B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  <a:prstGeom prst="rect">
            <a:avLst/>
          </a:prstGeom>
          <a:ln>
            <a:noFill/>
          </a:ln>
        </p:spPr>
      </p:pic>
      <p:pic>
        <p:nvPicPr>
          <p:cNvPr id="23" name="Picture 22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902A1235-4C95-40BB-006D-8C14FBB219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9D8D2B1F-E115-CB5A-9BF8-2FA84114E8D1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A54B7B9A-4FFE-E761-33CB-C2F4292DCF51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72AD97-0F8D-B0C7-A7B6-2571E86CCA14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6720FE-BD2F-21EE-5259-B1D0DCD9AC4F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EC5A5E-E1AE-6FD5-896E-C58DD001ED37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3866B8-8CA6-B694-AE88-C249787968C1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8E14E-E6B8-EB54-8012-C09C90CB1DA7}"/>
              </a:ext>
            </a:extLst>
          </p:cNvPr>
          <p:cNvSpPr txBox="1"/>
          <p:nvPr/>
        </p:nvSpPr>
        <p:spPr>
          <a:xfrm>
            <a:off x="7214532" y="5592347"/>
            <a:ext cx="1965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For a good summary:</a:t>
            </a:r>
            <a:br>
              <a:rPr lang="en-US" sz="1400" dirty="0"/>
            </a:br>
            <a:r>
              <a:rPr lang="en-US" sz="1400" dirty="0"/>
              <a:t>Butz (2016)</a:t>
            </a:r>
          </a:p>
        </p:txBody>
      </p:sp>
    </p:spTree>
    <p:extLst>
      <p:ext uri="{BB962C8B-B14F-4D97-AF65-F5344CB8AC3E}">
        <p14:creationId xmlns:p14="http://schemas.microsoft.com/office/powerpoint/2010/main" val="6427896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990D8F2-2179-5810-C18F-A16EB944B0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F9BE2-8907-0807-E0DA-877D5E8E39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D0853E-0E05-7328-A08B-BEF203364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1</a:t>
            </a:r>
          </a:p>
        </p:txBody>
      </p:sp>
    </p:spTree>
    <p:extLst>
      <p:ext uri="{BB962C8B-B14F-4D97-AF65-F5344CB8AC3E}">
        <p14:creationId xmlns:p14="http://schemas.microsoft.com/office/powerpoint/2010/main" val="734738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6BE79-A530-0081-B857-E4E5B0C7C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47623-931C-B6E7-54F6-D54D905E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probability theory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5AC66-3A98-3CB1-FD6B-F93A187951F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General terms for types of probabilities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single variable</a:t>
                </a:r>
                <a:br>
                  <a:rPr lang="en-US" dirty="0"/>
                </a:br>
                <a:r>
                  <a:rPr lang="en-US" dirty="0"/>
                  <a:t>Marginal probability: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one variable given another one</a:t>
                </a:r>
                <a:br>
                  <a:rPr lang="en-US" dirty="0"/>
                </a:br>
                <a:r>
                  <a:rPr lang="en-US" dirty="0"/>
                  <a:t>Conditional probability: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Probability of pairs of variables</a:t>
                </a:r>
                <a:br>
                  <a:rPr lang="en-US" dirty="0"/>
                </a:br>
                <a:r>
                  <a:rPr lang="en-US" dirty="0"/>
                  <a:t>Joint probability: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When a specific thing has been seen, add = sign: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𝒑𝒖𝒓𝒓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𝒑𝒖𝒓𝒓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D5AC66-3A98-3CB1-FD6B-F93A18795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6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85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A2C0F-F1D3-15A4-8C55-FD0FE7E05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Outline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323A7-6702-2685-A717-60E0B1D0F09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40473"/>
            <a:ext cx="8373201" cy="4249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Introduction </a:t>
            </a:r>
            <a:r>
              <a:rPr lang="en-US" sz="1800" noProof="0" dirty="0"/>
              <a:t>[5 min]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The Bayesian brain and the action-perception loop</a:t>
            </a:r>
            <a:br>
              <a:rPr lang="en-US" sz="1800" noProof="0" dirty="0"/>
            </a:br>
            <a:r>
              <a:rPr lang="en-US" sz="1800" dirty="0"/>
              <a:t>How to model perception and decision making from a Bayesian perspective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Presentation [25 min]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Codebook [25 min]</a:t>
            </a:r>
            <a:endParaRPr lang="en-US" sz="18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Goal-directed behavior and Bayesian habits</a:t>
            </a:r>
            <a:br>
              <a:rPr lang="en-US" sz="1800" b="1" noProof="0" dirty="0"/>
            </a:br>
            <a:r>
              <a:rPr lang="en-US" sz="1800" noProof="0" dirty="0"/>
              <a:t>Planning as inference and habitual behavior as a prior</a:t>
            </a:r>
            <a:endParaRPr lang="en-US" sz="1800" dirty="0"/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Presentation [5 min]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Codebook [10 min]</a:t>
            </a:r>
            <a:endParaRPr lang="en-US" sz="1800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Context-dependent action-perception loop and context inference</a:t>
            </a:r>
            <a:br>
              <a:rPr lang="en-US" sz="1800" b="1" noProof="0" dirty="0"/>
            </a:br>
            <a:r>
              <a:rPr lang="en-US" sz="1800" noProof="0" dirty="0"/>
              <a:t>What is a context and how do we know which context we’re in?</a:t>
            </a:r>
            <a:endParaRPr lang="en-US" sz="1800" dirty="0"/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Presentation [10 min]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Codebook [35 min]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noProof="0" dirty="0"/>
              <a:t>Concluding remarks</a:t>
            </a:r>
            <a:r>
              <a:rPr lang="en-US" sz="1800" noProof="0" dirty="0"/>
              <a:t> [5 min]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noProof="0" dirty="0"/>
          </a:p>
        </p:txBody>
      </p:sp>
    </p:spTree>
    <p:extLst>
      <p:ext uri="{BB962C8B-B14F-4D97-AF65-F5344CB8AC3E}">
        <p14:creationId xmlns:p14="http://schemas.microsoft.com/office/powerpoint/2010/main" val="335026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7"/>
    </mc:Choice>
    <mc:Fallback xmlns="">
      <p:transition spd="slow" advTm="487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890E7-F012-B3B1-1F55-BB9F80574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C925-6F44-3D88-47D3-0F166FCB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B9665-4C65-F376-C593-7CB00C67EEEE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5B9665-4C65-F376-C593-7CB00C67EE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  <a:blipFill>
                <a:blip r:embed="rId3"/>
                <a:stretch>
                  <a:fillRect l="-1383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474827-FA66-65D2-9F3A-9036F255BBD0}"/>
                  </a:ext>
                </a:extLst>
              </p:cNvPr>
              <p:cNvSpPr txBox="1"/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474827-FA66-65D2-9F3A-9036F255B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F1D892-9AD2-5755-FB14-68DCFFB13D4D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55620" y="1615440"/>
            <a:ext cx="1795463" cy="3415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F97EB0-5FCD-6526-B5BB-D0E01C6AA9EC}"/>
              </a:ext>
            </a:extLst>
          </p:cNvPr>
          <p:cNvCxnSpPr>
            <a:cxnSpLocks/>
          </p:cNvCxnSpPr>
          <p:nvPr/>
        </p:nvCxnSpPr>
        <p:spPr>
          <a:xfrm>
            <a:off x="3840480" y="2179320"/>
            <a:ext cx="1280160" cy="2851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3320FF-8B25-D0EB-9308-87E248AD9124}"/>
              </a:ext>
            </a:extLst>
          </p:cNvPr>
          <p:cNvCxnSpPr>
            <a:cxnSpLocks/>
          </p:cNvCxnSpPr>
          <p:nvPr/>
        </p:nvCxnSpPr>
        <p:spPr>
          <a:xfrm>
            <a:off x="3253740" y="2834640"/>
            <a:ext cx="1264920" cy="2196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555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82A18-8D0D-6657-67E9-25DD14C56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91AA-5B8D-80EA-670D-4F929E02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4F63-19DD-6DF4-AFF5-3C2FFD390DA2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Inference: </a:t>
                </a:r>
                <a:r>
                  <a:rPr lang="en-US" dirty="0"/>
                  <a:t>Make observation and infer state!</a:t>
                </a:r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Posterior: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𝒐𝒃𝒔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Inferred probability of hidden state given an observation</a:t>
                </a:r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Evidence: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𝒐𝒃𝒔</m:t>
                        </m:r>
                      </m:e>
                    </m:d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of observation, when everything else is averaged out</a:t>
                </a:r>
                <a:br>
                  <a:rPr lang="en-US" noProof="0" dirty="0"/>
                </a:br>
                <a:r>
                  <a:rPr lang="en-US" noProof="0" dirty="0"/>
                  <a:t>Large when observation was likely under the model, small when it was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A34F63-19DD-6DF4-AFF5-3C2FFD390D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270953"/>
                <a:ext cx="8373201" cy="4249738"/>
              </a:xfrm>
              <a:blipFill>
                <a:blip r:embed="rId3"/>
                <a:stretch>
                  <a:fillRect l="-1383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0B0F55-A416-1A8B-EFB9-C8BC17BABE40}"/>
                  </a:ext>
                </a:extLst>
              </p:cNvPr>
              <p:cNvSpPr txBox="1"/>
              <p:nvPr/>
            </p:nvSpPr>
            <p:spPr>
              <a:xfrm>
                <a:off x="4261485" y="5023561"/>
                <a:ext cx="19821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A0B0F55-A416-1A8B-EFB9-C8BC17BAB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85" y="5023561"/>
                <a:ext cx="1982152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0B6932-F185-2F62-E050-75BEB2391853}"/>
              </a:ext>
            </a:extLst>
          </p:cNvPr>
          <p:cNvCxnSpPr>
            <a:cxnSpLocks/>
          </p:cNvCxnSpPr>
          <p:nvPr/>
        </p:nvCxnSpPr>
        <p:spPr>
          <a:xfrm>
            <a:off x="4353560" y="5423373"/>
            <a:ext cx="1755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5623F7-B8B4-3EF4-DC87-D7E0A562016C}"/>
                  </a:ext>
                </a:extLst>
              </p:cNvPr>
              <p:cNvSpPr txBox="1"/>
              <p:nvPr/>
            </p:nvSpPr>
            <p:spPr>
              <a:xfrm>
                <a:off x="4589144" y="5392893"/>
                <a:ext cx="13420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𝒐𝒃𝒔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5623F7-B8B4-3EF4-DC87-D7E0A5620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9144" y="5392893"/>
                <a:ext cx="1342072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CA6601-1AA0-4B98-52AE-3232D4FA45C8}"/>
                  </a:ext>
                </a:extLst>
              </p:cNvPr>
              <p:cNvSpPr txBox="1"/>
              <p:nvPr/>
            </p:nvSpPr>
            <p:spPr>
              <a:xfrm>
                <a:off x="2483391" y="5238707"/>
                <a:ext cx="18390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𝒐𝒃𝒔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0CA6601-1AA0-4B98-52AE-3232D4FA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391" y="5238707"/>
                <a:ext cx="1839053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D3728C9-D3A2-8E31-1C21-7685F4B81DBD}"/>
              </a:ext>
            </a:extLst>
          </p:cNvPr>
          <p:cNvCxnSpPr>
            <a:cxnSpLocks/>
          </p:cNvCxnSpPr>
          <p:nvPr/>
        </p:nvCxnSpPr>
        <p:spPr>
          <a:xfrm>
            <a:off x="2994660" y="3874532"/>
            <a:ext cx="218125" cy="134893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1EB3C4E-A20C-4C39-DE5E-ECF69482B4DF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931216" y="4785360"/>
            <a:ext cx="1140144" cy="7921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B24E727-385A-3DB1-DDCB-1D7364A30A0F}"/>
              </a:ext>
            </a:extLst>
          </p:cNvPr>
          <p:cNvSpPr/>
          <p:nvPr/>
        </p:nvSpPr>
        <p:spPr>
          <a:xfrm>
            <a:off x="2529839" y="4938041"/>
            <a:ext cx="3713797" cy="91951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73E1A1-1D09-5DA5-4BF3-A198E7E59160}"/>
                  </a:ext>
                </a:extLst>
              </p:cNvPr>
              <p:cNvSpPr txBox="1"/>
              <p:nvPr/>
            </p:nvSpPr>
            <p:spPr>
              <a:xfrm>
                <a:off x="4864417" y="5394524"/>
                <a:ext cx="61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𝒄𝒐𝒏𝒔𝒕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D73E1A1-1D09-5DA5-4BF3-A198E7E59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417" y="5394524"/>
                <a:ext cx="615315" cy="369332"/>
              </a:xfrm>
              <a:prstGeom prst="rect">
                <a:avLst/>
              </a:prstGeom>
              <a:blipFill>
                <a:blip r:embed="rId7"/>
                <a:stretch>
                  <a:fillRect r="-257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88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 animBg="1"/>
      <p:bldP spid="25" grpId="0"/>
      <p:bldP spid="25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67B41-D60C-E638-2BF7-C7A73CCE0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0B24153-FB8C-0FBC-672A-84D754BADF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651C4-88D5-6AE9-166A-EDB975675D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B76DA1-41B0-7076-2928-B222255BE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1</a:t>
            </a:r>
          </a:p>
        </p:txBody>
      </p:sp>
    </p:spTree>
    <p:extLst>
      <p:ext uri="{BB962C8B-B14F-4D97-AF65-F5344CB8AC3E}">
        <p14:creationId xmlns:p14="http://schemas.microsoft.com/office/powerpoint/2010/main" val="1088147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E113-FB03-9BBB-1E32-51641919B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D2B7802-8531-3CCA-BBC2-35AB873AC5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4DD7B-1C1B-3BF8-108C-5EF41C09CF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4AE367-95F6-2AF6-C0D7-F7DA30EE8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Goal-directed behavior and Bayesian habits</a:t>
            </a:r>
            <a:br>
              <a:rPr lang="en-US" sz="2800" b="1" noProof="0" dirty="0"/>
            </a:br>
            <a:r>
              <a:rPr lang="en-US" sz="2800" b="0" noProof="0" dirty="0"/>
              <a:t>Planning as inference and habitual behavior as a prior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2560937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602E03-E6BC-299D-B94B-5DBE255BA8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629" y="4288736"/>
            <a:ext cx="1238720" cy="111951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Every-day life behavioral strategies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26874" y="1277839"/>
            <a:ext cx="4133850" cy="4249736"/>
          </a:xfrm>
        </p:spPr>
        <p:txBody>
          <a:bodyPr/>
          <a:lstStyle/>
          <a:p>
            <a:r>
              <a:rPr lang="en-US" b="1" noProof="0" dirty="0"/>
              <a:t>Habits &amp; automatisms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Stimulus-response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Independent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Fast and resource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Robust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7970" y="1277839"/>
            <a:ext cx="4325268" cy="4249736"/>
          </a:xfrm>
        </p:spPr>
        <p:txBody>
          <a:bodyPr/>
          <a:lstStyle/>
          <a:p>
            <a:r>
              <a:rPr lang="en-US" b="1" noProof="0" dirty="0"/>
              <a:t>Goal</a:t>
            </a:r>
            <a:r>
              <a:rPr lang="en-US" b="1" dirty="0"/>
              <a:t>-directed behavior</a:t>
            </a:r>
            <a:endParaRPr lang="en-US" b="1" noProof="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Rules and cognitive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Prediction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Costly and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Exact and adaptive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887" y="4058266"/>
            <a:ext cx="2032980" cy="125106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071" y="2927804"/>
            <a:ext cx="756513" cy="15544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2388" y="4789111"/>
            <a:ext cx="1011902" cy="1011902"/>
          </a:xfrm>
          <a:prstGeom prst="rect">
            <a:avLst/>
          </a:prstGeom>
        </p:spPr>
      </p:pic>
      <p:grpSp>
        <p:nvGrpSpPr>
          <p:cNvPr id="21" name="Group 20"/>
          <p:cNvGrpSpPr/>
          <p:nvPr/>
        </p:nvGrpSpPr>
        <p:grpSpPr>
          <a:xfrm>
            <a:off x="296906" y="3513844"/>
            <a:ext cx="1645372" cy="2124869"/>
            <a:chOff x="4943605" y="3034145"/>
            <a:chExt cx="2134836" cy="2749978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185"/>
            <a:stretch/>
          </p:blipFill>
          <p:spPr>
            <a:xfrm>
              <a:off x="6127153" y="3034145"/>
              <a:ext cx="951288" cy="90197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3605" y="3649287"/>
              <a:ext cx="2134836" cy="2134836"/>
            </a:xfrm>
            <a:prstGeom prst="rect">
              <a:avLst/>
            </a:prstGeom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6604" y="3252067"/>
            <a:ext cx="1796809" cy="1054102"/>
          </a:xfrm>
          <a:prstGeom prst="rect">
            <a:avLst/>
          </a:prstGeom>
        </p:spPr>
      </p:pic>
      <p:sp>
        <p:nvSpPr>
          <p:cNvPr id="27" name="Cloud 26"/>
          <p:cNvSpPr/>
          <p:nvPr/>
        </p:nvSpPr>
        <p:spPr>
          <a:xfrm>
            <a:off x="2206322" y="2864000"/>
            <a:ext cx="2365678" cy="2895042"/>
          </a:xfrm>
          <a:prstGeom prst="cloud">
            <a:avLst/>
          </a:prstGeom>
          <a:noFill/>
          <a:ln w="2857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Cloud 27"/>
          <p:cNvSpPr/>
          <p:nvPr/>
        </p:nvSpPr>
        <p:spPr>
          <a:xfrm>
            <a:off x="1477483" y="5309331"/>
            <a:ext cx="182880" cy="139927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Cloud 28"/>
          <p:cNvSpPr/>
          <p:nvPr/>
        </p:nvSpPr>
        <p:spPr>
          <a:xfrm>
            <a:off x="1710463" y="4883992"/>
            <a:ext cx="444033" cy="470363"/>
          </a:xfrm>
          <a:prstGeom prst="cloud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D80BD-B942-14D1-35E2-DBB653F7C6D0}"/>
              </a:ext>
            </a:extLst>
          </p:cNvPr>
          <p:cNvSpPr txBox="1"/>
          <p:nvPr/>
        </p:nvSpPr>
        <p:spPr>
          <a:xfrm>
            <a:off x="7332403" y="5799744"/>
            <a:ext cx="1797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/>
              <a:t>Wood &amp; </a:t>
            </a:r>
            <a:r>
              <a:rPr lang="en-US" sz="1200" noProof="0" dirty="0" err="1"/>
              <a:t>Rünger</a:t>
            </a:r>
            <a:r>
              <a:rPr lang="en-US" sz="1200" noProof="0" dirty="0"/>
              <a:t> (2016)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01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"/>
    </mc:Choice>
    <mc:Fallback xmlns="">
      <p:transition spd="slow" advTm="53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A1002-B62E-A359-0250-CAEBE784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B494-5E1A-995A-3120-05E623026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Every-day life behavioral strategies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7AA66A-C9F2-EE69-4A59-16B8FAA57CA0}"/>
              </a:ext>
            </a:extLst>
          </p:cNvPr>
          <p:cNvSpPr txBox="1"/>
          <p:nvPr/>
        </p:nvSpPr>
        <p:spPr>
          <a:xfrm>
            <a:off x="7332403" y="5799744"/>
            <a:ext cx="1797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noProof="0" dirty="0"/>
              <a:t>Wood &amp; </a:t>
            </a:r>
            <a:r>
              <a:rPr lang="en-US" sz="1200" noProof="0" dirty="0" err="1"/>
              <a:t>Rünger</a:t>
            </a:r>
            <a:r>
              <a:rPr lang="en-US" sz="1200" noProof="0" dirty="0"/>
              <a:t> (2016)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A091D0-2506-D4CD-3608-9668E1A2C0A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77164" r="69378" b="2420"/>
          <a:stretch/>
        </p:blipFill>
        <p:spPr>
          <a:xfrm>
            <a:off x="4010363" y="1264500"/>
            <a:ext cx="645091" cy="5511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547AAC-7E18-C7A1-B367-657F72D308A7}"/>
              </a:ext>
            </a:extLst>
          </p:cNvPr>
          <p:cNvSpPr txBox="1"/>
          <p:nvPr/>
        </p:nvSpPr>
        <p:spPr>
          <a:xfrm>
            <a:off x="330572" y="3392221"/>
            <a:ext cx="6480172" cy="830997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1600" b="1" noProof="0" dirty="0"/>
              <a:t>Humans are masters at generating fast yet accurate behavior</a:t>
            </a:r>
          </a:p>
          <a:p>
            <a:endParaRPr lang="en-US" sz="1600" b="1" noProof="0" dirty="0"/>
          </a:p>
          <a:p>
            <a:r>
              <a:rPr lang="en-US" sz="1600" b="1" noProof="0" dirty="0"/>
              <a:t>=&gt; dynamic balancing between modes</a:t>
            </a:r>
            <a:endParaRPr lang="en-US" sz="1600" noProof="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F04F10B-4070-0C1F-8ABC-1C4DB3329B74}"/>
              </a:ext>
            </a:extLst>
          </p:cNvPr>
          <p:cNvSpPr txBox="1">
            <a:spLocks/>
          </p:cNvSpPr>
          <p:nvPr/>
        </p:nvSpPr>
        <p:spPr>
          <a:xfrm>
            <a:off x="5326874" y="1277839"/>
            <a:ext cx="4133850" cy="42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Habits &amp; automatisms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Stimulus-response association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Independent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Fast and resource 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Robust 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48EA41D6-F320-8BB5-6AD5-ADE47B3D3EE6}"/>
              </a:ext>
            </a:extLst>
          </p:cNvPr>
          <p:cNvSpPr txBox="1">
            <a:spLocks/>
          </p:cNvSpPr>
          <p:nvPr/>
        </p:nvSpPr>
        <p:spPr>
          <a:xfrm>
            <a:off x="387970" y="1277839"/>
            <a:ext cx="4325268" cy="42497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6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/>
              <a:t>Goal-directed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Rules and cognitive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Prediction of outcomes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Costly and slow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Exact and adaptive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374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1"/>
    </mc:Choice>
    <mc:Fallback xmlns="">
      <p:transition spd="slow" advTm="53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52DA-2936-4858-6A73-B9A7DE043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FF467-FBB4-9998-17F4-E676A1BBE4D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Idea:</a:t>
            </a:r>
          </a:p>
          <a:p>
            <a:r>
              <a:rPr lang="en-US" noProof="0" dirty="0"/>
              <a:t>Habits as priors over actions!</a:t>
            </a:r>
          </a:p>
        </p:txBody>
      </p:sp>
      <p:pic>
        <p:nvPicPr>
          <p:cNvPr id="22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0FD8BB16-83B6-1342-AEAA-AD8BB6DD92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925332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CFB37409-AE7B-74E3-A6FA-DBCCAD5F2D3E}"/>
              </a:ext>
            </a:extLst>
          </p:cNvPr>
          <p:cNvSpPr/>
          <p:nvPr/>
        </p:nvSpPr>
        <p:spPr>
          <a:xfrm>
            <a:off x="2604135" y="3800815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5218799D-4452-3F55-4F74-6E59BA2BB02E}"/>
              </a:ext>
            </a:extLst>
          </p:cNvPr>
          <p:cNvSpPr/>
          <p:nvPr/>
        </p:nvSpPr>
        <p:spPr>
          <a:xfrm flipH="1" flipV="1">
            <a:off x="2604135" y="4850642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8A4592-CDBF-813B-5502-2C58125BB2C2}"/>
              </a:ext>
            </a:extLst>
          </p:cNvPr>
          <p:cNvSpPr txBox="1"/>
          <p:nvPr/>
        </p:nvSpPr>
        <p:spPr>
          <a:xfrm>
            <a:off x="7085521" y="4390316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4C1D26-F238-BFA8-8FF0-65559996E431}"/>
              </a:ext>
            </a:extLst>
          </p:cNvPr>
          <p:cNvSpPr txBox="1"/>
          <p:nvPr/>
        </p:nvSpPr>
        <p:spPr>
          <a:xfrm>
            <a:off x="708741" y="45288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2046F-54E7-DCDE-69A6-10F193158CC7}"/>
              </a:ext>
            </a:extLst>
          </p:cNvPr>
          <p:cNvSpPr txBox="1"/>
          <p:nvPr/>
        </p:nvSpPr>
        <p:spPr>
          <a:xfrm>
            <a:off x="3914030" y="58011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30E476-4AAC-70F2-26D6-8B319C2B424A}"/>
              </a:ext>
            </a:extLst>
          </p:cNvPr>
          <p:cNvSpPr txBox="1"/>
          <p:nvPr/>
        </p:nvSpPr>
        <p:spPr>
          <a:xfrm>
            <a:off x="3603849" y="34314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pic>
        <p:nvPicPr>
          <p:cNvPr id="31" name="Picture 30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CABDB01E-321F-8F40-785A-1FE2AA5CB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A85A63-239E-418E-F82F-B65A545D44C5}"/>
                  </a:ext>
                </a:extLst>
              </p:cNvPr>
              <p:cNvSpPr txBox="1"/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𝒈𝒐𝒂𝒍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𝒂𝒄𝒕𝒊𝒐𝒏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8A85A63-239E-418E-F82F-B65A545D4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46B4D09-DC58-7AE4-B26C-A523B33EA1D4}"/>
              </a:ext>
            </a:extLst>
          </p:cNvPr>
          <p:cNvSpPr txBox="1"/>
          <p:nvPr/>
        </p:nvSpPr>
        <p:spPr>
          <a:xfrm>
            <a:off x="7152944" y="583039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Schwöbel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313658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F6D22-87EC-AB5A-4610-16269CAD8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0426D-CDA7-AFC8-5483-FA5A535C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22294-935C-1FCD-0DC2-5FBD5E96D8B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Idea:</a:t>
            </a:r>
          </a:p>
          <a:p>
            <a:r>
              <a:rPr lang="en-US" noProof="0" dirty="0"/>
              <a:t>Habits as priors over actions!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951BF-3133-6DFA-C1F0-707D2BA8E9A0}"/>
                  </a:ext>
                </a:extLst>
              </p:cNvPr>
              <p:cNvSpPr txBox="1"/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𝒈𝒐𝒂𝒍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)∝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𝒂𝒄𝒕𝒊𝒐𝒏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 ∗ 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noProof="0" smtClean="0">
                              <a:latin typeface="Cambria Math" panose="02040503050406030204" pitchFamily="18" charset="0"/>
                            </a:rPr>
                            <m:t>𝒈𝒐𝒂𝒍</m:t>
                          </m:r>
                        </m:e>
                      </m:d>
                      <m:r>
                        <a:rPr lang="en-US" b="1" i="1" noProof="0" smtClean="0">
                          <a:latin typeface="Cambria Math" panose="02040503050406030204" pitchFamily="18" charset="0"/>
                        </a:rPr>
                        <m:t>𝒂𝒄𝒕𝒊𝒐𝒏</m:t>
                      </m:r>
                      <m:r>
                        <a:rPr lang="en-US" b="1" i="1" noProof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noProof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951BF-3133-6DFA-C1F0-707D2BA8E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07" y="2499957"/>
                <a:ext cx="8480956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61E17A8-DBDC-7522-F706-70A10E139C26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832833" y="2818701"/>
            <a:ext cx="834281" cy="797069"/>
          </a:xfrm>
          <a:prstGeom prst="straightConnector1">
            <a:avLst/>
          </a:prstGeom>
          <a:ln w="28575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306CB24-FBE7-EAD4-5589-806C37FB4771}"/>
              </a:ext>
            </a:extLst>
          </p:cNvPr>
          <p:cNvSpPr/>
          <p:nvPr/>
        </p:nvSpPr>
        <p:spPr>
          <a:xfrm>
            <a:off x="880097" y="3615770"/>
            <a:ext cx="1891430" cy="812280"/>
          </a:xfrm>
          <a:prstGeom prst="roundRect">
            <a:avLst/>
          </a:prstGeom>
          <a:solidFill>
            <a:srgbClr val="008080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Decision: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Choose and execute 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DCB44A-85E6-7C9E-6F75-94509C6A2D6F}"/>
              </a:ext>
            </a:extLst>
          </p:cNvPr>
          <p:cNvSpPr/>
          <p:nvPr/>
        </p:nvSpPr>
        <p:spPr>
          <a:xfrm>
            <a:off x="3832064" y="3615770"/>
            <a:ext cx="1891430" cy="812280"/>
          </a:xfrm>
          <a:prstGeom prst="roundRect">
            <a:avLst/>
          </a:prstGeom>
          <a:solidFill>
            <a:srgbClr val="005477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Past: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What did </a:t>
            </a:r>
            <a:r>
              <a:rPr lang="en-US" sz="1600" dirty="0">
                <a:solidFill>
                  <a:schemeClr val="bg1"/>
                </a:solidFill>
              </a:rPr>
              <a:t>I do before</a:t>
            </a:r>
            <a:r>
              <a:rPr lang="en-US" sz="1600" noProof="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F7A7F-4861-3CD8-842B-32F11B053A8C}"/>
              </a:ext>
            </a:extLst>
          </p:cNvPr>
          <p:cNvSpPr/>
          <p:nvPr/>
        </p:nvSpPr>
        <p:spPr>
          <a:xfrm>
            <a:off x="6721399" y="3615770"/>
            <a:ext cx="1891430" cy="812280"/>
          </a:xfrm>
          <a:prstGeom prst="roundRect">
            <a:avLst/>
          </a:prstGeom>
          <a:solidFill>
            <a:srgbClr val="3EB085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Future:</a:t>
            </a:r>
          </a:p>
          <a:p>
            <a:pPr algn="ctr"/>
            <a:r>
              <a:rPr lang="en-US" sz="1600" noProof="0" dirty="0">
                <a:solidFill>
                  <a:schemeClr val="bg1"/>
                </a:solidFill>
              </a:rPr>
              <a:t>Achieving goals &amp; rewards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A642660-DD2A-34B5-999F-0CA5449B3E7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77164" r="69378" b="2420"/>
          <a:stretch/>
        </p:blipFill>
        <p:spPr>
          <a:xfrm>
            <a:off x="5899901" y="3746337"/>
            <a:ext cx="645091" cy="55114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2905038-44B4-DEA9-A9D2-7EDD0A96BF11}"/>
              </a:ext>
            </a:extLst>
          </p:cNvPr>
          <p:cNvCxnSpPr>
            <a:cxnSpLocks/>
          </p:cNvCxnSpPr>
          <p:nvPr/>
        </p:nvCxnSpPr>
        <p:spPr>
          <a:xfrm flipH="1">
            <a:off x="3006726" y="4021910"/>
            <a:ext cx="59081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FA8898-1C20-27C4-63E1-D04865EC879B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4777386" y="2841534"/>
            <a:ext cx="393" cy="774236"/>
          </a:xfrm>
          <a:prstGeom prst="straightConnector1">
            <a:avLst/>
          </a:prstGeom>
          <a:ln w="28575">
            <a:solidFill>
              <a:srgbClr val="0054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E81992-59D6-1FCF-F302-E4E6F42A9CD8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1825812" y="2818701"/>
            <a:ext cx="854471" cy="797069"/>
          </a:xfrm>
          <a:prstGeom prst="straightConnector1">
            <a:avLst/>
          </a:prstGeom>
          <a:ln w="28575">
            <a:solidFill>
              <a:srgbClr val="00808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F1940596-970B-E45A-4E5F-DEEC076965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74" t="77164" r="69378" b="2420"/>
          <a:stretch/>
        </p:blipFill>
        <p:spPr>
          <a:xfrm>
            <a:off x="5899900" y="3746337"/>
            <a:ext cx="645091" cy="551146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BA7721B5-8BB7-D176-03C0-76DCE14E73F0}"/>
              </a:ext>
            </a:extLst>
          </p:cNvPr>
          <p:cNvGrpSpPr/>
          <p:nvPr/>
        </p:nvGrpSpPr>
        <p:grpSpPr>
          <a:xfrm>
            <a:off x="931059" y="4807545"/>
            <a:ext cx="1803752" cy="613571"/>
            <a:chOff x="931059" y="4895763"/>
            <a:chExt cx="1662493" cy="38896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429469-4682-69DC-7218-A78E8D49F3EE}"/>
                </a:ext>
              </a:extLst>
            </p:cNvPr>
            <p:cNvSpPr txBox="1"/>
            <p:nvPr/>
          </p:nvSpPr>
          <p:spPr>
            <a:xfrm>
              <a:off x="931060" y="4914018"/>
              <a:ext cx="1662492" cy="370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0" dirty="0"/>
                <a:t>Balance</a:t>
              </a:r>
              <a:r>
                <a:rPr lang="en-US" sz="1600" dirty="0"/>
                <a:t> via Bayes’ theorem</a:t>
              </a:r>
              <a:endParaRPr lang="en-US" sz="1600" noProof="0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5482C62-78C3-7337-0B3E-430DF59AED31}"/>
                </a:ext>
              </a:extLst>
            </p:cNvPr>
            <p:cNvSpPr/>
            <p:nvPr/>
          </p:nvSpPr>
          <p:spPr>
            <a:xfrm>
              <a:off x="931059" y="4895763"/>
              <a:ext cx="1662493" cy="377509"/>
            </a:xfrm>
            <a:prstGeom prst="rect">
              <a:avLst/>
            </a:prstGeom>
            <a:noFill/>
            <a:ln w="28575">
              <a:solidFill>
                <a:srgbClr val="00808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8A62F6F-5FFC-E49B-0167-B7EB31E07F96}"/>
              </a:ext>
            </a:extLst>
          </p:cNvPr>
          <p:cNvGrpSpPr/>
          <p:nvPr/>
        </p:nvGrpSpPr>
        <p:grpSpPr>
          <a:xfrm>
            <a:off x="3811587" y="4807548"/>
            <a:ext cx="1977266" cy="584775"/>
            <a:chOff x="3529087" y="4860097"/>
            <a:chExt cx="1977266" cy="58477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9355DB-7AA1-0A9F-FF32-5FBF9D06E2CA}"/>
                </a:ext>
              </a:extLst>
            </p:cNvPr>
            <p:cNvSpPr txBox="1"/>
            <p:nvPr/>
          </p:nvSpPr>
          <p:spPr>
            <a:xfrm>
              <a:off x="3529087" y="4860097"/>
              <a:ext cx="19772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noProof="0" dirty="0"/>
                <a:t>Repetition</a:t>
              </a:r>
              <a:br>
                <a:rPr lang="en-US" sz="1600" noProof="0" dirty="0"/>
              </a:br>
              <a:r>
                <a:rPr lang="en-US" sz="1600" noProof="0" dirty="0"/>
                <a:t>prior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0380865-D443-94E5-20E2-F972A2A6B34D}"/>
                </a:ext>
              </a:extLst>
            </p:cNvPr>
            <p:cNvSpPr/>
            <p:nvPr/>
          </p:nvSpPr>
          <p:spPr>
            <a:xfrm>
              <a:off x="3624196" y="4860097"/>
              <a:ext cx="1787047" cy="584775"/>
            </a:xfrm>
            <a:prstGeom prst="rect">
              <a:avLst/>
            </a:prstGeom>
            <a:noFill/>
            <a:ln w="28575">
              <a:solidFill>
                <a:srgbClr val="00547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62428CC-DFF8-0F5D-D210-8B35731CE90F}"/>
              </a:ext>
            </a:extLst>
          </p:cNvPr>
          <p:cNvGrpSpPr/>
          <p:nvPr/>
        </p:nvGrpSpPr>
        <p:grpSpPr>
          <a:xfrm>
            <a:off x="6766281" y="4802187"/>
            <a:ext cx="1846548" cy="595497"/>
            <a:chOff x="6483781" y="4842210"/>
            <a:chExt cx="1846548" cy="595497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7139E1-836E-A686-D50E-ED29924BF62B}"/>
                </a:ext>
              </a:extLst>
            </p:cNvPr>
            <p:cNvSpPr txBox="1"/>
            <p:nvPr/>
          </p:nvSpPr>
          <p:spPr>
            <a:xfrm>
              <a:off x="6483781" y="4847572"/>
              <a:ext cx="184654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Planning as inference</a:t>
              </a:r>
              <a:endParaRPr lang="en-US" sz="1600" noProof="0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FA33D1B-0896-B00C-3D26-F74FB8F65740}"/>
                </a:ext>
              </a:extLst>
            </p:cNvPr>
            <p:cNvSpPr/>
            <p:nvPr/>
          </p:nvSpPr>
          <p:spPr>
            <a:xfrm>
              <a:off x="6513270" y="4842210"/>
              <a:ext cx="1787570" cy="595497"/>
            </a:xfrm>
            <a:prstGeom prst="rect">
              <a:avLst/>
            </a:prstGeom>
            <a:noFill/>
            <a:ln w="28575">
              <a:solidFill>
                <a:srgbClr val="3EB08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91AD498-7C59-A3BF-3D52-152D3CABE796}"/>
              </a:ext>
            </a:extLst>
          </p:cNvPr>
          <p:cNvSpPr txBox="1"/>
          <p:nvPr/>
        </p:nvSpPr>
        <p:spPr>
          <a:xfrm>
            <a:off x="7152944" y="5830390"/>
            <a:ext cx="19960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Schwöbel et al. (2021)</a:t>
            </a:r>
          </a:p>
        </p:txBody>
      </p:sp>
    </p:spTree>
    <p:extLst>
      <p:ext uri="{BB962C8B-B14F-4D97-AF65-F5344CB8AC3E}">
        <p14:creationId xmlns:p14="http://schemas.microsoft.com/office/powerpoint/2010/main" val="264145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84A5-7018-FCBF-7339-BFE3F4526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6B76B-48E7-0EA8-C8BA-1569D0D4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6A43-12F1-AD1B-BC13-4B62005C205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Use prior for whole action sequences!</a:t>
            </a:r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CE60E7-14CE-EDD2-1E94-8361569886BB}"/>
              </a:ext>
            </a:extLst>
          </p:cNvPr>
          <p:cNvSpPr/>
          <p:nvPr/>
        </p:nvSpPr>
        <p:spPr>
          <a:xfrm>
            <a:off x="2740880" y="2547713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0DA818-CD2E-30AF-76E9-6554EA33BB31}"/>
              </a:ext>
            </a:extLst>
          </p:cNvPr>
          <p:cNvSpPr txBox="1"/>
          <p:nvPr/>
        </p:nvSpPr>
        <p:spPr>
          <a:xfrm>
            <a:off x="2702499" y="2202085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Prior over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2A141F-AF50-473D-F4A2-4702DC3F7B82}"/>
              </a:ext>
            </a:extLst>
          </p:cNvPr>
          <p:cNvSpPr/>
          <p:nvPr/>
        </p:nvSpPr>
        <p:spPr>
          <a:xfrm>
            <a:off x="2566161" y="382377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F2A982-5008-F870-EC01-26EB710570D9}"/>
                  </a:ext>
                </a:extLst>
              </p:cNvPr>
              <p:cNvSpPr txBox="1"/>
              <p:nvPr/>
            </p:nvSpPr>
            <p:spPr>
              <a:xfrm>
                <a:off x="2707601" y="3949475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F2A982-5008-F870-EC01-26EB71057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01" y="3949475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8C6DF97-5DE7-C96E-6CA1-4903709BEB89}"/>
              </a:ext>
            </a:extLst>
          </p:cNvPr>
          <p:cNvSpPr/>
          <p:nvPr/>
        </p:nvSpPr>
        <p:spPr>
          <a:xfrm>
            <a:off x="4067039" y="382377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C84F7-CE0E-B178-1D23-71B7FEA9B87D}"/>
                  </a:ext>
                </a:extLst>
              </p:cNvPr>
              <p:cNvSpPr txBox="1"/>
              <p:nvPr/>
            </p:nvSpPr>
            <p:spPr>
              <a:xfrm>
                <a:off x="4069188" y="394947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ECC84F7-CE0E-B178-1D23-71B7FEA9B8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188" y="3949475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898AA93-AD5C-6B78-A3C4-AFFFFD8EF2B5}"/>
              </a:ext>
            </a:extLst>
          </p:cNvPr>
          <p:cNvSpPr/>
          <p:nvPr/>
        </p:nvSpPr>
        <p:spPr>
          <a:xfrm>
            <a:off x="5567918" y="382377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D79BC8-4926-6D94-83A1-0DDAD7206537}"/>
                  </a:ext>
                </a:extLst>
              </p:cNvPr>
              <p:cNvSpPr txBox="1"/>
              <p:nvPr/>
            </p:nvSpPr>
            <p:spPr>
              <a:xfrm>
                <a:off x="5567918" y="3949475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1D79BC8-4926-6D94-83A1-0DDAD7206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18" y="3949475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1C3D73CC-FB78-1D03-A817-65EC87384D62}"/>
              </a:ext>
            </a:extLst>
          </p:cNvPr>
          <p:cNvSpPr/>
          <p:nvPr/>
        </p:nvSpPr>
        <p:spPr>
          <a:xfrm>
            <a:off x="2566161" y="501606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B7A70B-8C09-30D7-ABA9-A344C3149A88}"/>
                  </a:ext>
                </a:extLst>
              </p:cNvPr>
              <p:cNvSpPr txBox="1"/>
              <p:nvPr/>
            </p:nvSpPr>
            <p:spPr>
              <a:xfrm>
                <a:off x="2707601" y="5141762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7B7A70B-8C09-30D7-ABA9-A344C3149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7601" y="5141762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A3FF7753-EBD9-D665-842C-B67FA55E5E70}"/>
              </a:ext>
            </a:extLst>
          </p:cNvPr>
          <p:cNvSpPr/>
          <p:nvPr/>
        </p:nvSpPr>
        <p:spPr>
          <a:xfrm>
            <a:off x="4069188" y="501606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BC13C3-6399-6ED8-DD08-618AD9C86C51}"/>
                  </a:ext>
                </a:extLst>
              </p:cNvPr>
              <p:cNvSpPr txBox="1"/>
              <p:nvPr/>
            </p:nvSpPr>
            <p:spPr>
              <a:xfrm>
                <a:off x="4069188" y="514176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2BC13C3-6399-6ED8-DD08-618AD9C8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188" y="5141762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4BEB6C40-1A07-CC3E-ACAE-AE5CC5F19D66}"/>
              </a:ext>
            </a:extLst>
          </p:cNvPr>
          <p:cNvSpPr/>
          <p:nvPr/>
        </p:nvSpPr>
        <p:spPr>
          <a:xfrm>
            <a:off x="5567918" y="5016063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8700F2-2751-C2DD-3EA8-F145BFCA77B0}"/>
                  </a:ext>
                </a:extLst>
              </p:cNvPr>
              <p:cNvSpPr txBox="1"/>
              <p:nvPr/>
            </p:nvSpPr>
            <p:spPr>
              <a:xfrm>
                <a:off x="5567918" y="5141762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B8700F2-2751-C2DD-3EA8-F145BFCA7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918" y="5141762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AF407584-A7D6-969B-3BE6-230D40E3A6D5}"/>
              </a:ext>
            </a:extLst>
          </p:cNvPr>
          <p:cNvSpPr/>
          <p:nvPr/>
        </p:nvSpPr>
        <p:spPr>
          <a:xfrm>
            <a:off x="3325365" y="273830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DB3EB6-5DA9-BE82-EF4F-170BCFC6579D}"/>
                  </a:ext>
                </a:extLst>
              </p:cNvPr>
              <p:cNvSpPr txBox="1"/>
              <p:nvPr/>
            </p:nvSpPr>
            <p:spPr>
              <a:xfrm>
                <a:off x="3466805" y="2864005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3DB3EB6-5DA9-BE82-EF4F-170BCFC657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05" y="2864005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85809E51-19DA-D3BE-0CF8-6790D0202F80}"/>
              </a:ext>
            </a:extLst>
          </p:cNvPr>
          <p:cNvSpPr/>
          <p:nvPr/>
        </p:nvSpPr>
        <p:spPr>
          <a:xfrm>
            <a:off x="4828392" y="2738306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F2DF21-F3F5-308B-9BDC-A4952F33C659}"/>
                  </a:ext>
                </a:extLst>
              </p:cNvPr>
              <p:cNvSpPr txBox="1"/>
              <p:nvPr/>
            </p:nvSpPr>
            <p:spPr>
              <a:xfrm>
                <a:off x="4828392" y="2864005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EF2DF21-F3F5-308B-9BDC-A4952F33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392" y="2864005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B4BFA68-7A8C-2833-55AC-916EB38007B4}"/>
              </a:ext>
            </a:extLst>
          </p:cNvPr>
          <p:cNvCxnSpPr>
            <a:cxnSpLocks/>
          </p:cNvCxnSpPr>
          <p:nvPr/>
        </p:nvCxnSpPr>
        <p:spPr>
          <a:xfrm>
            <a:off x="3325365" y="420547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59B79C-B216-ED82-F9F7-E755B524185D}"/>
              </a:ext>
            </a:extLst>
          </p:cNvPr>
          <p:cNvCxnSpPr>
            <a:cxnSpLocks/>
          </p:cNvCxnSpPr>
          <p:nvPr/>
        </p:nvCxnSpPr>
        <p:spPr>
          <a:xfrm>
            <a:off x="4826243" y="4205475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8EB24DE-F4CA-DE46-E732-2CE701FC511A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955856" y="3379161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FF0E04E-434B-055B-2E8C-F30D44FBD570}"/>
              </a:ext>
            </a:extLst>
          </p:cNvPr>
          <p:cNvCxnSpPr>
            <a:cxnSpLocks/>
            <a:stCxn id="39" idx="5"/>
            <a:endCxn id="22" idx="0"/>
          </p:cNvCxnSpPr>
          <p:nvPr/>
        </p:nvCxnSpPr>
        <p:spPr>
          <a:xfrm>
            <a:off x="5476413" y="3389907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19A9260-052C-EF97-DCF2-81E5BE590D65}"/>
              </a:ext>
            </a:extLst>
          </p:cNvPr>
          <p:cNvCxnSpPr>
            <a:cxnSpLocks/>
            <a:stCxn id="14" idx="4"/>
            <a:endCxn id="29" idx="0"/>
          </p:cNvCxnSpPr>
          <p:nvPr/>
        </p:nvCxnSpPr>
        <p:spPr>
          <a:xfrm>
            <a:off x="2945763" y="458717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55655A-D5E9-6BB2-9532-A820885DC993}"/>
              </a:ext>
            </a:extLst>
          </p:cNvPr>
          <p:cNvCxnSpPr>
            <a:cxnSpLocks/>
            <a:stCxn id="16" idx="4"/>
            <a:endCxn id="33" idx="0"/>
          </p:cNvCxnSpPr>
          <p:nvPr/>
        </p:nvCxnSpPr>
        <p:spPr>
          <a:xfrm>
            <a:off x="4446641" y="4587174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93ED6AD-F6D4-19FF-378E-1808F8547D0F}"/>
              </a:ext>
            </a:extLst>
          </p:cNvPr>
          <p:cNvCxnSpPr>
            <a:cxnSpLocks/>
            <a:stCxn id="22" idx="4"/>
            <a:endCxn id="35" idx="0"/>
          </p:cNvCxnSpPr>
          <p:nvPr/>
        </p:nvCxnSpPr>
        <p:spPr>
          <a:xfrm>
            <a:off x="5947520" y="4587174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5548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AC9E7-FF2E-FA88-AD40-24835139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6C5A2815-677B-42E8-AF89-F35E8F33C1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925332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9727F-3B92-19E2-0DD0-2394276CF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Bayesian habits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FEE1-08BF-D52A-D9DF-BECFD0BD8F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After a lot of experience:</a:t>
            </a:r>
          </a:p>
          <a:p>
            <a:r>
              <a:rPr lang="en-US" noProof="0" dirty="0"/>
              <a:t>Things that you never do don’t have to be planned</a:t>
            </a:r>
            <a:r>
              <a:rPr lang="en-US" dirty="0"/>
              <a:t>!</a:t>
            </a:r>
            <a:endParaRPr lang="en-US" noProof="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Saves cognitive resources due to reducing planning.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But: Habits can influence our very thought patterns.</a:t>
            </a:r>
          </a:p>
        </p:txBody>
      </p:sp>
      <p:sp>
        <p:nvSpPr>
          <p:cNvPr id="17" name="Cloud 16">
            <a:extLst>
              <a:ext uri="{FF2B5EF4-FFF2-40B4-BE49-F238E27FC236}">
                <a16:creationId xmlns:a16="http://schemas.microsoft.com/office/drawing/2014/main" id="{8528EE60-B0EC-94B9-FEAB-025596405FC6}"/>
              </a:ext>
            </a:extLst>
          </p:cNvPr>
          <p:cNvSpPr/>
          <p:nvPr/>
        </p:nvSpPr>
        <p:spPr>
          <a:xfrm>
            <a:off x="7161387" y="2277546"/>
            <a:ext cx="1904619" cy="1566914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E8E0A1E-8A96-26E2-5646-4132D937F057}"/>
              </a:ext>
            </a:extLst>
          </p:cNvPr>
          <p:cNvSpPr/>
          <p:nvPr/>
        </p:nvSpPr>
        <p:spPr>
          <a:xfrm>
            <a:off x="6940384" y="4147882"/>
            <a:ext cx="221003" cy="192045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B969D78F-3D30-6AD0-796B-C7753947EE94}"/>
              </a:ext>
            </a:extLst>
          </p:cNvPr>
          <p:cNvSpPr/>
          <p:nvPr/>
        </p:nvSpPr>
        <p:spPr>
          <a:xfrm>
            <a:off x="7061771" y="3750257"/>
            <a:ext cx="472173" cy="369332"/>
          </a:xfrm>
          <a:prstGeom prst="cloud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AAEBAC4-2333-AAA2-E49F-2CAC0DB48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944" y="2528455"/>
            <a:ext cx="1141413" cy="1037466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C5A0EC76-76E9-15CA-1E35-6546587DDE8B}"/>
              </a:ext>
            </a:extLst>
          </p:cNvPr>
          <p:cNvSpPr/>
          <p:nvPr/>
        </p:nvSpPr>
        <p:spPr>
          <a:xfrm>
            <a:off x="2604135" y="3800815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74CD72-FC1C-5AC9-BE41-D7A4E6FBA493}"/>
              </a:ext>
            </a:extLst>
          </p:cNvPr>
          <p:cNvSpPr/>
          <p:nvPr/>
        </p:nvSpPr>
        <p:spPr>
          <a:xfrm flipH="1" flipV="1">
            <a:off x="2604135" y="4850642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1C607D-830D-451B-A723-27A6EBA0D9EC}"/>
              </a:ext>
            </a:extLst>
          </p:cNvPr>
          <p:cNvSpPr txBox="1"/>
          <p:nvPr/>
        </p:nvSpPr>
        <p:spPr>
          <a:xfrm>
            <a:off x="7085521" y="4390316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20F4F-35D3-7255-FC77-16F7E48CF396}"/>
              </a:ext>
            </a:extLst>
          </p:cNvPr>
          <p:cNvSpPr txBox="1"/>
          <p:nvPr/>
        </p:nvSpPr>
        <p:spPr>
          <a:xfrm>
            <a:off x="708741" y="45288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D44EB7-B426-E658-2EBB-EE29035F0214}"/>
              </a:ext>
            </a:extLst>
          </p:cNvPr>
          <p:cNvSpPr txBox="1"/>
          <p:nvPr/>
        </p:nvSpPr>
        <p:spPr>
          <a:xfrm>
            <a:off x="3914030" y="58011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BB93A-7503-F9BF-4FF5-8DECA8CA9D6E}"/>
              </a:ext>
            </a:extLst>
          </p:cNvPr>
          <p:cNvSpPr txBox="1"/>
          <p:nvPr/>
        </p:nvSpPr>
        <p:spPr>
          <a:xfrm>
            <a:off x="3603849" y="34314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pic>
        <p:nvPicPr>
          <p:cNvPr id="25" name="Picture 24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B24F488B-5316-0B62-F280-62920A3CA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1425363" y="4055172"/>
            <a:ext cx="1236130" cy="1607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1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1E0C-F8DC-CB85-33BE-58408377F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Codebooks and materials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B7AB4-6F24-601D-9094-A6E9C627E36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149033"/>
            <a:ext cx="8567737" cy="4249738"/>
          </a:xfrm>
        </p:spPr>
        <p:txBody>
          <a:bodyPr/>
          <a:lstStyle/>
          <a:p>
            <a:r>
              <a:rPr lang="en-US" b="1" dirty="0"/>
              <a:t>Materials: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materials are publicly available on </a:t>
            </a:r>
            <a:r>
              <a:rPr lang="en-US" dirty="0" err="1"/>
              <a:t>github</a:t>
            </a:r>
            <a:r>
              <a:rPr lang="en-US" dirty="0"/>
              <a:t> here: https://github.com/SSchwoebel/context_workshop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use python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dirty="0"/>
              <a:t>Supports text, figures, equations, and python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didactic notebooks with a lot of figures and examples and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two coding focused notebooks with the same code but for playing around</a:t>
            </a:r>
          </a:p>
          <a:p>
            <a:r>
              <a:rPr lang="en-US" b="1" dirty="0"/>
              <a:t>How to get active: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just want to read, you can open the tutorial codebooks on </a:t>
            </a:r>
            <a:r>
              <a:rPr lang="en-US" dirty="0" err="1"/>
              <a:t>github</a:t>
            </a:r>
            <a:r>
              <a:rPr lang="en-US" dirty="0"/>
              <a:t> in the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want to run code without installing anything you can run it in the browser with google drive and </a:t>
            </a:r>
            <a:r>
              <a:rPr lang="en-US" dirty="0" err="1"/>
              <a:t>colab</a:t>
            </a:r>
            <a:r>
              <a:rPr lang="en-US" dirty="0"/>
              <a:t>!</a:t>
            </a:r>
          </a:p>
          <a:p>
            <a:pPr marL="681750" lvl="1" indent="-285750">
              <a:buFont typeface="Arial" panose="020B0604020202020204" pitchFamily="34" charset="0"/>
              <a:buChar char="•"/>
            </a:pPr>
            <a:r>
              <a:rPr lang="en-US" dirty="0"/>
              <a:t>Google drive link: </a:t>
            </a:r>
            <a:r>
              <a:rPr lang="en-US" dirty="0">
                <a:hlinkClick r:id="rId2"/>
              </a:rPr>
              <a:t>https://tinyurl.com/4ypur7vx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 have python (and </a:t>
            </a:r>
            <a:r>
              <a:rPr lang="en-US" dirty="0" err="1"/>
              <a:t>jupyter</a:t>
            </a:r>
            <a:r>
              <a:rPr lang="en-US" dirty="0"/>
              <a:t>) installed, download or clone the repo from </a:t>
            </a:r>
            <a:r>
              <a:rPr lang="en-US" dirty="0" err="1"/>
              <a:t>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8019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807E9-059B-BD5A-7197-01FE8F559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5348E73-69EE-FCC3-1CE2-85011B88B8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7D706-9368-AD6B-B814-4C78E0DFB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74FF-7A46-BB81-8CA6-4648911B2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1</a:t>
            </a:r>
            <a:br>
              <a:rPr lang="en-US" dirty="0"/>
            </a:br>
            <a:r>
              <a:rPr lang="en-US" dirty="0"/>
              <a:t>… continued</a:t>
            </a:r>
          </a:p>
        </p:txBody>
      </p:sp>
    </p:spTree>
    <p:extLst>
      <p:ext uri="{BB962C8B-B14F-4D97-AF65-F5344CB8AC3E}">
        <p14:creationId xmlns:p14="http://schemas.microsoft.com/office/powerpoint/2010/main" val="3530679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EE4AA-4F61-F23A-8F58-9FAD29063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02B03C0-7D3D-9C46-1300-97B894539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91AAE-BCF7-6339-7E00-2FF0632953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9C74FF-E2BE-D284-C350-B698792B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108185"/>
            <a:ext cx="7981949" cy="972108"/>
          </a:xfrm>
        </p:spPr>
        <p:txBody>
          <a:bodyPr/>
          <a:lstStyle/>
          <a:p>
            <a:r>
              <a:rPr lang="en-US" sz="2800" b="1" noProof="0" dirty="0"/>
              <a:t>Context-dependent action-perception loop and context inference</a:t>
            </a:r>
            <a:br>
              <a:rPr lang="en-US" sz="2800" b="1" noProof="0" dirty="0"/>
            </a:br>
            <a:r>
              <a:rPr lang="en-US" sz="2800" b="0" noProof="0" dirty="0"/>
              <a:t>What is a context and how do we know which context we’re in?</a:t>
            </a:r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86783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2305F-932C-4C69-9E93-9B6BF295E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6BA0-2E13-9C2D-8758-B01B1680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C624A-ECFD-437C-80C7-CCDABB0833A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b="1" noProof="0" dirty="0"/>
              <a:t>What about Sir </a:t>
            </a:r>
            <a:r>
              <a:rPr lang="en-US" b="1" noProof="0" dirty="0" err="1"/>
              <a:t>Hidesalot</a:t>
            </a:r>
            <a:r>
              <a:rPr lang="en-US" b="1" noProof="0" dirty="0"/>
              <a:t>?</a:t>
            </a:r>
          </a:p>
          <a:p>
            <a:r>
              <a:rPr lang="en-US" noProof="0" dirty="0"/>
              <a:t>Different cat reacts differently: </a:t>
            </a:r>
            <a:r>
              <a:rPr lang="en-US" dirty="0"/>
              <a:t>Sir </a:t>
            </a:r>
            <a:r>
              <a:rPr lang="en-US" dirty="0" err="1"/>
              <a:t>Hidesalot</a:t>
            </a:r>
            <a:r>
              <a:rPr lang="en-US" dirty="0"/>
              <a:t> likes being carried but not being pet!</a:t>
            </a:r>
            <a:endParaRPr lang="en-US" noProof="0" dirty="0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Learn new rules and habits!</a:t>
            </a:r>
          </a:p>
          <a:p>
            <a:endParaRPr lang="en-US" noProof="0" dirty="0"/>
          </a:p>
        </p:txBody>
      </p:sp>
      <p:pic>
        <p:nvPicPr>
          <p:cNvPr id="17" name="Picture 16" descr="A cat looking at the camera&#10;&#10;Description automatically generated">
            <a:extLst>
              <a:ext uri="{FF2B5EF4-FFF2-40B4-BE49-F238E27FC236}">
                <a16:creationId xmlns:a16="http://schemas.microsoft.com/office/drawing/2014/main" id="{FD6EFD23-45D3-D86B-177F-F1A6A5E8C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40" y="3761615"/>
            <a:ext cx="3543763" cy="1634470"/>
          </a:xfrm>
          <a:prstGeom prst="rect">
            <a:avLst/>
          </a:prstGeom>
        </p:spPr>
      </p:pic>
      <p:pic>
        <p:nvPicPr>
          <p:cNvPr id="9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F150E3FB-74C3-E409-B04B-1A7594CB89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925332"/>
            <a:ext cx="1591541" cy="1591541"/>
          </a:xfrm>
          <a:prstGeom prst="rect">
            <a:avLst/>
          </a:prstGeom>
          <a:ln>
            <a:noFill/>
          </a:ln>
        </p:spPr>
      </p:pic>
      <p:sp>
        <p:nvSpPr>
          <p:cNvPr id="12" name="Arc 11">
            <a:extLst>
              <a:ext uri="{FF2B5EF4-FFF2-40B4-BE49-F238E27FC236}">
                <a16:creationId xmlns:a16="http://schemas.microsoft.com/office/drawing/2014/main" id="{2D70BB03-30F1-F1B3-FF4B-81888C03C573}"/>
              </a:ext>
            </a:extLst>
          </p:cNvPr>
          <p:cNvSpPr/>
          <p:nvPr/>
        </p:nvSpPr>
        <p:spPr>
          <a:xfrm>
            <a:off x="2604135" y="3800815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496932B2-5BE9-C314-8C60-EA449200B43B}"/>
              </a:ext>
            </a:extLst>
          </p:cNvPr>
          <p:cNvSpPr/>
          <p:nvPr/>
        </p:nvSpPr>
        <p:spPr>
          <a:xfrm flipH="1" flipV="1">
            <a:off x="2604135" y="4850642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2CC72E-1E20-25A4-5A9C-C51C7AADF9DA}"/>
              </a:ext>
            </a:extLst>
          </p:cNvPr>
          <p:cNvSpPr txBox="1"/>
          <p:nvPr/>
        </p:nvSpPr>
        <p:spPr>
          <a:xfrm>
            <a:off x="7085521" y="4390316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55ED7D-3130-3350-5E24-A2F66B712D5F}"/>
              </a:ext>
            </a:extLst>
          </p:cNvPr>
          <p:cNvSpPr txBox="1"/>
          <p:nvPr/>
        </p:nvSpPr>
        <p:spPr>
          <a:xfrm>
            <a:off x="708741" y="4528816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ECC3AE-88F4-8B44-1A34-03797AA0E12E}"/>
              </a:ext>
            </a:extLst>
          </p:cNvPr>
          <p:cNvSpPr txBox="1"/>
          <p:nvPr/>
        </p:nvSpPr>
        <p:spPr>
          <a:xfrm>
            <a:off x="3914030" y="58011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B22D43-DED9-6A51-88F0-4EA8726B76BE}"/>
              </a:ext>
            </a:extLst>
          </p:cNvPr>
          <p:cNvSpPr txBox="1"/>
          <p:nvPr/>
        </p:nvSpPr>
        <p:spPr>
          <a:xfrm>
            <a:off x="3603849" y="3431483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4862526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C2D4F-D326-00C7-2EFE-4D546BC8F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D507-51A0-1907-DF12-DBACAB9B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491BF-4E41-6B61-3C9F-038B4878D0F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noProof="0" dirty="0"/>
              <a:t>Learn context-specific priors and rules!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D04E7C6-7242-7A21-4E37-8087699B180C}"/>
              </a:ext>
            </a:extLst>
          </p:cNvPr>
          <p:cNvSpPr/>
          <p:nvPr/>
        </p:nvSpPr>
        <p:spPr>
          <a:xfrm>
            <a:off x="90135" y="2001000"/>
            <a:ext cx="4302664" cy="3959604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D2684B-BF80-C3AC-6938-3CBC99CED81E}"/>
              </a:ext>
            </a:extLst>
          </p:cNvPr>
          <p:cNvSpPr txBox="1"/>
          <p:nvPr/>
        </p:nvSpPr>
        <p:spPr>
          <a:xfrm>
            <a:off x="1696819" y="1627446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48BF91"/>
                </a:solidFill>
              </a:rPr>
              <a:t>Context 1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9935BC86-95F8-28DD-9141-5A9C2B06B89A}"/>
              </a:ext>
            </a:extLst>
          </p:cNvPr>
          <p:cNvSpPr/>
          <p:nvPr/>
        </p:nvSpPr>
        <p:spPr>
          <a:xfrm>
            <a:off x="4752976" y="2001000"/>
            <a:ext cx="4302664" cy="3959604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25C113C-AAE3-C83A-F176-2DA61290CF1E}"/>
              </a:ext>
            </a:extLst>
          </p:cNvPr>
          <p:cNvSpPr txBox="1"/>
          <p:nvPr/>
        </p:nvSpPr>
        <p:spPr>
          <a:xfrm>
            <a:off x="6359660" y="1627446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48BF91"/>
                </a:solidFill>
              </a:rPr>
              <a:t>Context 2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A08199-8788-2500-AA12-487171A26769}"/>
              </a:ext>
            </a:extLst>
          </p:cNvPr>
          <p:cNvSpPr/>
          <p:nvPr/>
        </p:nvSpPr>
        <p:spPr>
          <a:xfrm>
            <a:off x="539467" y="2500879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639531-C535-B819-48A2-3C73A5FD3FE9}"/>
              </a:ext>
            </a:extLst>
          </p:cNvPr>
          <p:cNvSpPr txBox="1"/>
          <p:nvPr/>
        </p:nvSpPr>
        <p:spPr>
          <a:xfrm>
            <a:off x="501086" y="2155251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Prior over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DBD8D9-EC31-664E-E780-FDC2DBBC97AF}"/>
              </a:ext>
            </a:extLst>
          </p:cNvPr>
          <p:cNvSpPr/>
          <p:nvPr/>
        </p:nvSpPr>
        <p:spPr>
          <a:xfrm>
            <a:off x="364748" y="377694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3AF1-8037-0E3E-83B1-5B723C08EAB3}"/>
                  </a:ext>
                </a:extLst>
              </p:cNvPr>
              <p:cNvSpPr txBox="1"/>
              <p:nvPr/>
            </p:nvSpPr>
            <p:spPr>
              <a:xfrm>
                <a:off x="506188" y="3902641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3AF1-8037-0E3E-83B1-5B723C08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8" y="3902641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476A806-914E-D0FA-33A9-1E9FCAA48CD4}"/>
              </a:ext>
            </a:extLst>
          </p:cNvPr>
          <p:cNvSpPr/>
          <p:nvPr/>
        </p:nvSpPr>
        <p:spPr>
          <a:xfrm>
            <a:off x="1865626" y="377694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4E3CC-E7D1-14F0-EF0C-A29BCCE29AF9}"/>
                  </a:ext>
                </a:extLst>
              </p:cNvPr>
              <p:cNvSpPr txBox="1"/>
              <p:nvPr/>
            </p:nvSpPr>
            <p:spPr>
              <a:xfrm>
                <a:off x="1867775" y="3902641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F4E3CC-E7D1-14F0-EF0C-A29BCCE29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75" y="3902641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95527DFB-F414-E252-D5C5-3DE5F7C1289D}"/>
              </a:ext>
            </a:extLst>
          </p:cNvPr>
          <p:cNvSpPr/>
          <p:nvPr/>
        </p:nvSpPr>
        <p:spPr>
          <a:xfrm>
            <a:off x="3366505" y="377694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335350-0294-E88C-E78D-988D337D5A16}"/>
                  </a:ext>
                </a:extLst>
              </p:cNvPr>
              <p:cNvSpPr txBox="1"/>
              <p:nvPr/>
            </p:nvSpPr>
            <p:spPr>
              <a:xfrm>
                <a:off x="3366505" y="3902641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335350-0294-E88C-E78D-988D337D5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05" y="3902641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D8BEC39B-0718-4D76-D949-C57DAC24677A}"/>
              </a:ext>
            </a:extLst>
          </p:cNvPr>
          <p:cNvSpPr/>
          <p:nvPr/>
        </p:nvSpPr>
        <p:spPr>
          <a:xfrm>
            <a:off x="364748" y="4969229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1F26A1-9DAF-5D06-6FD6-8D9474B327F5}"/>
                  </a:ext>
                </a:extLst>
              </p:cNvPr>
              <p:cNvSpPr txBox="1"/>
              <p:nvPr/>
            </p:nvSpPr>
            <p:spPr>
              <a:xfrm>
                <a:off x="506188" y="5094928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1F26A1-9DAF-5D06-6FD6-8D9474B327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88" y="5094928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F3F1DCF4-EF2D-C1D5-7E1B-9A9403C3EA94}"/>
              </a:ext>
            </a:extLst>
          </p:cNvPr>
          <p:cNvSpPr/>
          <p:nvPr/>
        </p:nvSpPr>
        <p:spPr>
          <a:xfrm>
            <a:off x="1867775" y="4969229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650604-03F3-DDC3-A9BF-F019A2ED39AF}"/>
                  </a:ext>
                </a:extLst>
              </p:cNvPr>
              <p:cNvSpPr txBox="1"/>
              <p:nvPr/>
            </p:nvSpPr>
            <p:spPr>
              <a:xfrm>
                <a:off x="1867775" y="5094928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650604-03F3-DDC3-A9BF-F019A2ED3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775" y="5094928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89BCF816-4E74-593D-03A2-02D34C36BADB}"/>
              </a:ext>
            </a:extLst>
          </p:cNvPr>
          <p:cNvSpPr/>
          <p:nvPr/>
        </p:nvSpPr>
        <p:spPr>
          <a:xfrm>
            <a:off x="3366505" y="4969229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BBB002-9288-590F-1718-76064F595EE2}"/>
                  </a:ext>
                </a:extLst>
              </p:cNvPr>
              <p:cNvSpPr txBox="1"/>
              <p:nvPr/>
            </p:nvSpPr>
            <p:spPr>
              <a:xfrm>
                <a:off x="3366505" y="5094928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ABBB002-9288-590F-1718-76064F595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505" y="5094928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902ED58A-2A5B-3F59-D950-7F8C7CC5FC53}"/>
              </a:ext>
            </a:extLst>
          </p:cNvPr>
          <p:cNvSpPr/>
          <p:nvPr/>
        </p:nvSpPr>
        <p:spPr>
          <a:xfrm>
            <a:off x="1123952" y="269147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CD9844-C095-F34B-72A7-933F6AB63860}"/>
                  </a:ext>
                </a:extLst>
              </p:cNvPr>
              <p:cNvSpPr txBox="1"/>
              <p:nvPr/>
            </p:nvSpPr>
            <p:spPr>
              <a:xfrm>
                <a:off x="1265392" y="2817171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DCD9844-C095-F34B-72A7-933F6AB63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392" y="2817171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E4A378B1-3E78-07F1-38E6-6144C3EE67EC}"/>
              </a:ext>
            </a:extLst>
          </p:cNvPr>
          <p:cNvSpPr/>
          <p:nvPr/>
        </p:nvSpPr>
        <p:spPr>
          <a:xfrm>
            <a:off x="2626979" y="269147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34E680-4A9F-DF0F-D18F-7EC43C1FC7C7}"/>
                  </a:ext>
                </a:extLst>
              </p:cNvPr>
              <p:cNvSpPr txBox="1"/>
              <p:nvPr/>
            </p:nvSpPr>
            <p:spPr>
              <a:xfrm>
                <a:off x="2626979" y="2817171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434E680-4A9F-DF0F-D18F-7EC43C1FC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979" y="2817171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E002186-86FE-9A87-FB8C-FD3562E18173}"/>
              </a:ext>
            </a:extLst>
          </p:cNvPr>
          <p:cNvCxnSpPr>
            <a:cxnSpLocks/>
          </p:cNvCxnSpPr>
          <p:nvPr/>
        </p:nvCxnSpPr>
        <p:spPr>
          <a:xfrm>
            <a:off x="1123952" y="4158641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8EFF025-76B3-FF74-C079-2F4B67C2B635}"/>
              </a:ext>
            </a:extLst>
          </p:cNvPr>
          <p:cNvCxnSpPr>
            <a:cxnSpLocks/>
          </p:cNvCxnSpPr>
          <p:nvPr/>
        </p:nvCxnSpPr>
        <p:spPr>
          <a:xfrm>
            <a:off x="2624830" y="4158641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90FF1E3-C793-EA3C-B1F2-FA32E1B13B2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754443" y="3332327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378E9D9-5AEF-60C1-80F7-10A695B359A0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3275000" y="3343073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2549E8F-D32F-C7AE-EE8A-8C3E73B1F303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744350" y="4540340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9F67B1D-03EE-13F9-6110-07700447DA71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2245228" y="4540340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EE42AF-95DD-00AF-1472-19213B619B1C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3746107" y="4540340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9141640-6FB1-0D98-3462-9806F898096F}"/>
              </a:ext>
            </a:extLst>
          </p:cNvPr>
          <p:cNvSpPr/>
          <p:nvPr/>
        </p:nvSpPr>
        <p:spPr>
          <a:xfrm>
            <a:off x="5234702" y="2499224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16F3CF2-D73D-1E65-53F8-2B3107A5C249}"/>
              </a:ext>
            </a:extLst>
          </p:cNvPr>
          <p:cNvSpPr txBox="1"/>
          <p:nvPr/>
        </p:nvSpPr>
        <p:spPr>
          <a:xfrm>
            <a:off x="5196321" y="2153596"/>
            <a:ext cx="364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noProof="0" dirty="0">
                <a:solidFill>
                  <a:srgbClr val="7030A0"/>
                </a:solidFill>
              </a:rPr>
              <a:t>Prior over </a:t>
            </a:r>
            <a:r>
              <a:rPr lang="en-US" noProof="0" dirty="0">
                <a:solidFill>
                  <a:srgbClr val="7030A0"/>
                </a:solidFill>
              </a:rPr>
              <a:t>sequence of actions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A49E1C8-4682-703F-0453-CF3F9DBB98A3}"/>
              </a:ext>
            </a:extLst>
          </p:cNvPr>
          <p:cNvSpPr/>
          <p:nvPr/>
        </p:nvSpPr>
        <p:spPr>
          <a:xfrm>
            <a:off x="5059983" y="377528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64D932-4022-AB5E-EFA7-E5DDD629BDB5}"/>
                  </a:ext>
                </a:extLst>
              </p:cNvPr>
              <p:cNvSpPr txBox="1"/>
              <p:nvPr/>
            </p:nvSpPr>
            <p:spPr>
              <a:xfrm>
                <a:off x="5201423" y="3900986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364D932-4022-AB5E-EFA7-E5DDD629B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23" y="3900986"/>
                <a:ext cx="526041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Oval 59">
            <a:extLst>
              <a:ext uri="{FF2B5EF4-FFF2-40B4-BE49-F238E27FC236}">
                <a16:creationId xmlns:a16="http://schemas.microsoft.com/office/drawing/2014/main" id="{800F6F33-19B4-1BCF-663A-C9AA8BEB403F}"/>
              </a:ext>
            </a:extLst>
          </p:cNvPr>
          <p:cNvSpPr/>
          <p:nvPr/>
        </p:nvSpPr>
        <p:spPr>
          <a:xfrm>
            <a:off x="6560861" y="377528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CE8B62-F417-39A3-3103-B1969644C4A9}"/>
                  </a:ext>
                </a:extLst>
              </p:cNvPr>
              <p:cNvSpPr txBox="1"/>
              <p:nvPr/>
            </p:nvSpPr>
            <p:spPr>
              <a:xfrm>
                <a:off x="6563010" y="3900986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5CE8B62-F417-39A3-3103-B1969644C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10" y="3900986"/>
                <a:ext cx="824200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6BE25783-00DD-C54F-7C5E-7DCB8DDB5BF7}"/>
              </a:ext>
            </a:extLst>
          </p:cNvPr>
          <p:cNvSpPr/>
          <p:nvPr/>
        </p:nvSpPr>
        <p:spPr>
          <a:xfrm>
            <a:off x="8061740" y="377528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7A83DC-EEB0-4A30-72BA-6B27D94A8850}"/>
                  </a:ext>
                </a:extLst>
              </p:cNvPr>
              <p:cNvSpPr txBox="1"/>
              <p:nvPr/>
            </p:nvSpPr>
            <p:spPr>
              <a:xfrm>
                <a:off x="8061740" y="3900986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7A83DC-EEB0-4A30-72BA-6B27D94A8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40" y="3900986"/>
                <a:ext cx="824200" cy="461665"/>
              </a:xfrm>
              <a:prstGeom prst="rect">
                <a:avLst/>
              </a:prstGeom>
              <a:blipFill>
                <a:blip r:embed="rId1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B5D84E81-8239-579B-4BE6-5F8A84037F73}"/>
              </a:ext>
            </a:extLst>
          </p:cNvPr>
          <p:cNvSpPr/>
          <p:nvPr/>
        </p:nvSpPr>
        <p:spPr>
          <a:xfrm>
            <a:off x="5059983" y="4967574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92346D-6F82-892C-6418-80980A445B5A}"/>
                  </a:ext>
                </a:extLst>
              </p:cNvPr>
              <p:cNvSpPr txBox="1"/>
              <p:nvPr/>
            </p:nvSpPr>
            <p:spPr>
              <a:xfrm>
                <a:off x="5201423" y="5093273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4292346D-6F82-892C-6418-80980A445B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423" y="5093273"/>
                <a:ext cx="550087" cy="461665"/>
              </a:xfrm>
              <a:prstGeom prst="rect">
                <a:avLst/>
              </a:prstGeom>
              <a:blipFill>
                <a:blip r:embed="rId1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Oval 65">
            <a:extLst>
              <a:ext uri="{FF2B5EF4-FFF2-40B4-BE49-F238E27FC236}">
                <a16:creationId xmlns:a16="http://schemas.microsoft.com/office/drawing/2014/main" id="{B665421E-7B7B-96CE-A9EC-10E0D6617B99}"/>
              </a:ext>
            </a:extLst>
          </p:cNvPr>
          <p:cNvSpPr/>
          <p:nvPr/>
        </p:nvSpPr>
        <p:spPr>
          <a:xfrm>
            <a:off x="6563010" y="4967574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66994F-6A80-6B1E-DE85-0552ABE8F6ED}"/>
                  </a:ext>
                </a:extLst>
              </p:cNvPr>
              <p:cNvSpPr txBox="1"/>
              <p:nvPr/>
            </p:nvSpPr>
            <p:spPr>
              <a:xfrm>
                <a:off x="6563010" y="5093273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766994F-6A80-6B1E-DE85-0552ABE8F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3010" y="5093273"/>
                <a:ext cx="848245" cy="461665"/>
              </a:xfrm>
              <a:prstGeom prst="rect">
                <a:avLst/>
              </a:prstGeom>
              <a:blipFill>
                <a:blip r:embed="rId1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Oval 67">
            <a:extLst>
              <a:ext uri="{FF2B5EF4-FFF2-40B4-BE49-F238E27FC236}">
                <a16:creationId xmlns:a16="http://schemas.microsoft.com/office/drawing/2014/main" id="{45B7341F-52BF-6CB3-06C1-EF9E5D57415D}"/>
              </a:ext>
            </a:extLst>
          </p:cNvPr>
          <p:cNvSpPr/>
          <p:nvPr/>
        </p:nvSpPr>
        <p:spPr>
          <a:xfrm>
            <a:off x="8061740" y="4967574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6E417E-58DC-8D54-4AC3-F53032DAEE29}"/>
                  </a:ext>
                </a:extLst>
              </p:cNvPr>
              <p:cNvSpPr txBox="1"/>
              <p:nvPr/>
            </p:nvSpPr>
            <p:spPr>
              <a:xfrm>
                <a:off x="8061740" y="5093273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66E417E-58DC-8D54-4AC3-F53032DAE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1740" y="5093273"/>
                <a:ext cx="848245" cy="461665"/>
              </a:xfrm>
              <a:prstGeom prst="rect">
                <a:avLst/>
              </a:prstGeom>
              <a:blipFill>
                <a:blip r:embed="rId15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val 69">
            <a:extLst>
              <a:ext uri="{FF2B5EF4-FFF2-40B4-BE49-F238E27FC236}">
                <a16:creationId xmlns:a16="http://schemas.microsoft.com/office/drawing/2014/main" id="{4C790DB7-3F03-AFD7-EEB6-CDF69931A4D1}"/>
              </a:ext>
            </a:extLst>
          </p:cNvPr>
          <p:cNvSpPr/>
          <p:nvPr/>
        </p:nvSpPr>
        <p:spPr>
          <a:xfrm>
            <a:off x="5819187" y="268981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626A11-3C24-9A4F-AF50-8CDD0B18160F}"/>
                  </a:ext>
                </a:extLst>
              </p:cNvPr>
              <p:cNvSpPr txBox="1"/>
              <p:nvPr/>
            </p:nvSpPr>
            <p:spPr>
              <a:xfrm>
                <a:off x="5960627" y="2815516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626A11-3C24-9A4F-AF50-8CDD0B181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0627" y="2815516"/>
                <a:ext cx="562910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Oval 71">
            <a:extLst>
              <a:ext uri="{FF2B5EF4-FFF2-40B4-BE49-F238E27FC236}">
                <a16:creationId xmlns:a16="http://schemas.microsoft.com/office/drawing/2014/main" id="{E74A0D31-647D-CB43-D67B-8C1A16CDFD55}"/>
              </a:ext>
            </a:extLst>
          </p:cNvPr>
          <p:cNvSpPr/>
          <p:nvPr/>
        </p:nvSpPr>
        <p:spPr>
          <a:xfrm>
            <a:off x="7322214" y="268981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C10456-466D-17DD-1B6A-6F0D21D99B7C}"/>
                  </a:ext>
                </a:extLst>
              </p:cNvPr>
              <p:cNvSpPr txBox="1"/>
              <p:nvPr/>
            </p:nvSpPr>
            <p:spPr>
              <a:xfrm>
                <a:off x="7322214" y="2815516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AAC10456-466D-17DD-1B6A-6F0D21D99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2214" y="2815516"/>
                <a:ext cx="861070" cy="461665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A03BDEC-21DA-CFF1-AD6D-3D7EB29A55CD}"/>
              </a:ext>
            </a:extLst>
          </p:cNvPr>
          <p:cNvCxnSpPr>
            <a:cxnSpLocks/>
          </p:cNvCxnSpPr>
          <p:nvPr/>
        </p:nvCxnSpPr>
        <p:spPr>
          <a:xfrm>
            <a:off x="5819187" y="4156986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DC545A3-B84B-120E-FE8C-BF24C9D57893}"/>
              </a:ext>
            </a:extLst>
          </p:cNvPr>
          <p:cNvCxnSpPr>
            <a:cxnSpLocks/>
          </p:cNvCxnSpPr>
          <p:nvPr/>
        </p:nvCxnSpPr>
        <p:spPr>
          <a:xfrm>
            <a:off x="7320065" y="4156986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36EB2D6-46C8-FC47-DD10-B0E3ED66FA1C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449678" y="3330672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EEAA3D-9F6E-7C71-0BF0-AF2C812A557C}"/>
              </a:ext>
            </a:extLst>
          </p:cNvPr>
          <p:cNvCxnSpPr>
            <a:cxnSpLocks/>
            <a:stCxn id="72" idx="5"/>
            <a:endCxn id="62" idx="0"/>
          </p:cNvCxnSpPr>
          <p:nvPr/>
        </p:nvCxnSpPr>
        <p:spPr>
          <a:xfrm>
            <a:off x="7970235" y="3341418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0BE1F34-A8AC-FDF4-98B0-8723075DBC81}"/>
              </a:ext>
            </a:extLst>
          </p:cNvPr>
          <p:cNvCxnSpPr>
            <a:cxnSpLocks/>
            <a:stCxn id="58" idx="4"/>
            <a:endCxn id="64" idx="0"/>
          </p:cNvCxnSpPr>
          <p:nvPr/>
        </p:nvCxnSpPr>
        <p:spPr>
          <a:xfrm>
            <a:off x="5439585" y="4538685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0E7D3A9-4EE6-62BF-22F9-7FFFCBD1DC23}"/>
              </a:ext>
            </a:extLst>
          </p:cNvPr>
          <p:cNvCxnSpPr>
            <a:cxnSpLocks/>
            <a:stCxn id="60" idx="4"/>
            <a:endCxn id="66" idx="0"/>
          </p:cNvCxnSpPr>
          <p:nvPr/>
        </p:nvCxnSpPr>
        <p:spPr>
          <a:xfrm>
            <a:off x="6940463" y="4538685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E86039-6F4B-EBFE-921F-D71063045B43}"/>
              </a:ext>
            </a:extLst>
          </p:cNvPr>
          <p:cNvCxnSpPr>
            <a:cxnSpLocks/>
            <a:stCxn id="62" idx="4"/>
            <a:endCxn id="68" idx="0"/>
          </p:cNvCxnSpPr>
          <p:nvPr/>
        </p:nvCxnSpPr>
        <p:spPr>
          <a:xfrm>
            <a:off x="8441342" y="4538685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43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" grpId="0" animBg="1"/>
      <p:bldP spid="146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2" grpId="0" animBg="1"/>
      <p:bldP spid="63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0" grpId="0" animBg="1"/>
      <p:bldP spid="71" grpId="0"/>
      <p:bldP spid="72" grpId="0" animBg="1"/>
      <p:bldP spid="7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5334-A083-288E-9C34-0BD286A21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168A3-EC53-BFF6-AE87-FE198265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Context: Generative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9E8D03E-21A4-564E-002E-37B47B3CC26F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0311C7-90D1-327E-7C9A-B7C93680FBD8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5ECD2-C663-264D-6361-D17BA3B9ABFE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85ECD2-C663-264D-6361-D17BA3B9A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A8ADA54A-CBB4-6B11-0663-27354B24467F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E284F-4BAE-8E93-FAB2-94A05412589E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21E284F-4BAE-8E93-FAB2-94A054125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C270F359-917F-F4DF-F857-A09AB497785E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E54B3B-B1E7-E08D-9169-EB231447B806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BE54B3B-B1E7-E08D-9169-EB231447B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F3F3EE3F-11B5-4C7C-572F-76990E92DF79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0C27FB-43A5-C31E-E1A8-7F0922EBE241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F0C27FB-43A5-C31E-E1A8-7F0922EBE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4A33C4D-9348-515A-DFD5-D1642FE07022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32C811-F426-8CD8-08D1-79D142CCC12A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32C811-F426-8CD8-08D1-79D142CCC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7ECC2342-3675-9626-5B9D-D546A4F9F25E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C6F49-987F-26F0-EF9C-A5A174EC864E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D2C6F49-987F-26F0-EF9C-A5A174EC86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821056B7-B9EF-4D7D-E3B3-478CC455A8EA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7640CD-AB94-07B0-5BE6-697441DFFE7D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37640CD-AB94-07B0-5BE6-697441DFF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40FDE7E5-7A1C-C57D-7277-03A8034B8B0F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92FE03-7DB4-0F54-8AE7-237CE7E3F4AC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D92FE03-7DB4-0F54-8AE7-237CE7E3F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7993082-29BE-2DE4-841E-2A441EA43BB9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95FE19-E835-D7D1-0C83-FBF8429DB17A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78F95E-3CBF-75C4-B841-010C9171E53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5826E6E-F00F-D65B-358F-E9D9B825B6E0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05ACF8E-2F1D-9338-56F2-6894668705AB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C93C5A1-AB1B-B8AF-655F-D5A9B8062B16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C8824E2-346C-BE31-8EBB-8E556E50B2C5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92B565C-3D66-3407-4091-F2D6EFB893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Context-dependent: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Outcome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prior &amp; transition rules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noProof="0" dirty="0"/>
              <a:t>Policy prior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noProof="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FBCBC5-1E8A-4336-2198-01BF5B35CBB3}"/>
              </a:ext>
            </a:extLst>
          </p:cNvPr>
          <p:cNvCxnSpPr>
            <a:cxnSpLocks/>
          </p:cNvCxnSpPr>
          <p:nvPr/>
        </p:nvCxnSpPr>
        <p:spPr>
          <a:xfrm>
            <a:off x="2897831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2619DD-25B5-0CC8-4B00-4EE5C5A8D7F3}"/>
              </a:ext>
            </a:extLst>
          </p:cNvPr>
          <p:cNvCxnSpPr>
            <a:cxnSpLocks/>
          </p:cNvCxnSpPr>
          <p:nvPr/>
        </p:nvCxnSpPr>
        <p:spPr>
          <a:xfrm>
            <a:off x="4398709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D9481F-35E1-374B-5AB1-FE78AEB6ADEE}"/>
              </a:ext>
            </a:extLst>
          </p:cNvPr>
          <p:cNvCxnSpPr>
            <a:cxnSpLocks/>
          </p:cNvCxnSpPr>
          <p:nvPr/>
        </p:nvCxnSpPr>
        <p:spPr>
          <a:xfrm>
            <a:off x="5899588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8202D3-B0C4-B095-C507-57E76F5DEC27}"/>
              </a:ext>
            </a:extLst>
          </p:cNvPr>
          <p:cNvCxnSpPr>
            <a:cxnSpLocks/>
          </p:cNvCxnSpPr>
          <p:nvPr/>
        </p:nvCxnSpPr>
        <p:spPr>
          <a:xfrm>
            <a:off x="3277433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1387CF5-A50B-A73A-44FE-A3797E98721D}"/>
              </a:ext>
            </a:extLst>
          </p:cNvPr>
          <p:cNvCxnSpPr>
            <a:cxnSpLocks/>
          </p:cNvCxnSpPr>
          <p:nvPr/>
        </p:nvCxnSpPr>
        <p:spPr>
          <a:xfrm>
            <a:off x="4778311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1475AE6-18D1-E1BB-E7A6-B2AEBE26B385}"/>
              </a:ext>
            </a:extLst>
          </p:cNvPr>
          <p:cNvCxnSpPr>
            <a:cxnSpLocks/>
          </p:cNvCxnSpPr>
          <p:nvPr/>
        </p:nvCxnSpPr>
        <p:spPr>
          <a:xfrm>
            <a:off x="3915614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7604FE3-9EAC-E2CE-B1EE-AF7A7D96EAC8}"/>
              </a:ext>
            </a:extLst>
          </p:cNvPr>
          <p:cNvCxnSpPr>
            <a:cxnSpLocks/>
          </p:cNvCxnSpPr>
          <p:nvPr/>
        </p:nvCxnSpPr>
        <p:spPr>
          <a:xfrm>
            <a:off x="5436171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8D21F88-FB0F-9A03-D5C9-605704923DDE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484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73F0E-2B94-84A6-1F84-068C89C4D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491-CCFA-672B-FEC4-F7023DF71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Generative model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4DCEA-3ECB-BD0F-408E-29EC72E488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Hidden context variable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0E3739-E8E8-2B02-AC64-59C7A8BA971E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B9F552-415D-8D6B-845C-EEEDB1B05054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2BF76A-69C6-8AE6-1FB4-BB85AD8ABAC8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42BF76A-69C6-8AE6-1FB4-BB85AD8AB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F589278-1CE2-30C5-907A-807C0EA36E00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47D4A-C679-56C7-F8F9-D4714E9ECBE2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747D4A-C679-56C7-F8F9-D4714E9EC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D9F09561-4E01-8189-E293-59A16FAB5D19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2CC16-294E-6DB8-DFB0-6F8B884A2A47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D2CC16-294E-6DB8-DFB0-6F8B884A2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0E4AEF3A-50D6-CD54-3F8D-49373007DDD2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C4C9A-04C6-7F55-749F-494070DEE26E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5BC4C9A-04C6-7F55-749F-494070DEE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E66BC84-11B1-36C5-543F-A3C999A66EC5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05F4FB-51B0-2608-05E3-94421A4EF9CF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D05F4FB-51B0-2608-05E3-94421A4EF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A53C6410-A870-3732-1F07-098DE1735479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EDFF80-E8BB-3CDB-01B0-B949AF47034A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EEDFF80-E8BB-3CDB-01B0-B949AF470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AECAD610-30D6-0D90-B391-BB220DAAAD75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70BD06-E504-114F-60AD-E383A0E77099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A70BD06-E504-114F-60AD-E383A0E770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79A32B37-F720-1063-392A-6CBAA37B0B49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A24477-8BD2-3C10-9EFC-260D6D747283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3A24477-8BD2-3C10-9EFC-260D6D747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DA1D5D8-FFDF-B6E6-F100-D8363A67D94B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7CC194-BB05-5A5C-CB7C-383EE5C2F80A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CC46A0-8CCA-8F2A-4F77-8A1342DAC57B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3287C5-245A-050C-CFDB-F2203557260A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71F1504-FCA7-E558-40BE-9AF97D24B382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DF6F056-745C-2A54-0A9E-815A3BFEEB6E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5ACF86-22FF-9117-8B70-7095D2FB7A1C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520355C-B95C-07A9-8DF5-9B1461694B3A}"/>
              </a:ext>
            </a:extLst>
          </p:cNvPr>
          <p:cNvSpPr/>
          <p:nvPr/>
        </p:nvSpPr>
        <p:spPr>
          <a:xfrm>
            <a:off x="401218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8FDB87-120A-DE6C-87B1-9E00448AF9AA}"/>
                  </a:ext>
                </a:extLst>
              </p:cNvPr>
              <p:cNvSpPr txBox="1"/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8FDB87-120A-DE6C-87B1-9E00448AF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82754B6-762C-9039-E9E7-31DD8B748F86}"/>
              </a:ext>
            </a:extLst>
          </p:cNvPr>
          <p:cNvCxnSpPr>
            <a:cxnSpLocks/>
          </p:cNvCxnSpPr>
          <p:nvPr/>
        </p:nvCxnSpPr>
        <p:spPr>
          <a:xfrm flipH="1">
            <a:off x="2952165" y="1521460"/>
            <a:ext cx="1239926" cy="3275330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D19E8E-D9B2-192D-46C2-896AC32B2C8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3646121" y="1545507"/>
            <a:ext cx="745661" cy="2602206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865F800-3C29-69EC-9EF2-F42C5690976C}"/>
              </a:ext>
            </a:extLst>
          </p:cNvPr>
          <p:cNvSpPr txBox="1"/>
          <p:nvPr/>
        </p:nvSpPr>
        <p:spPr>
          <a:xfrm>
            <a:off x="4367039" y="1855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8BF91"/>
                </a:solidFill>
              </a:rPr>
              <a:t>…</a:t>
            </a:r>
            <a:endParaRPr lang="en-DE" b="1" dirty="0">
              <a:solidFill>
                <a:srgbClr val="48BF9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A2FBA18-D9B6-E172-A59F-4C97B1555DAF}"/>
              </a:ext>
            </a:extLst>
          </p:cNvPr>
          <p:cNvCxnSpPr>
            <a:cxnSpLocks/>
          </p:cNvCxnSpPr>
          <p:nvPr/>
        </p:nvCxnSpPr>
        <p:spPr>
          <a:xfrm>
            <a:off x="4572000" y="1521460"/>
            <a:ext cx="588818" cy="981142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644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A20E8-D018-9AAF-220A-8C2CBF017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26C6-9491-06C5-E789-4E336036D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Generative model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92048-2800-30F6-B1BD-64A0648DFB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Hidden context variable</a:t>
            </a:r>
          </a:p>
          <a:p>
            <a:r>
              <a:rPr lang="en-US" b="1" dirty="0"/>
              <a:t>Context cue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92A7E05-268F-8913-C5C9-A904E78CBDB3}"/>
              </a:ext>
            </a:extLst>
          </p:cNvPr>
          <p:cNvSpPr/>
          <p:nvPr/>
        </p:nvSpPr>
        <p:spPr>
          <a:xfrm>
            <a:off x="2241467" y="2216727"/>
            <a:ext cx="4302664" cy="3745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E4A782-D7CC-6D47-D76C-6F6AB4449F06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5F8B0-F5D6-B127-8051-2ACF2A019508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2D7B3B-8064-07EA-A8EE-125E1F7248F3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2D7B3B-8064-07EA-A8EE-125E1F724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A1A82C0-EAA0-3628-4B95-48D558437E0D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846A2-4676-6A3C-4E67-EDF752395C93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D6846A2-4676-6A3C-4E67-EDF752395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85751AB-8AAA-7F43-E977-2BFA9B2A0433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44EF17-DD9E-2187-F5AF-CEF4AD3424C3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44EF17-DD9E-2187-F5AF-CEF4AD34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C43D082F-3D85-0154-CA1D-3E3F188F0979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AF9760-024C-D356-4D6A-DF4CCB24EBF7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7AF9760-024C-D356-4D6A-DF4CCB24E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533E66E8-5E4D-8ABD-B20F-A504F411FF41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36340F-E757-6C87-37F3-1842AB19678D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436340F-E757-6C87-37F3-1842AB196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8A42E0B9-58FB-2EF5-3B46-4E77F31D72CF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63EBD9-07AE-12A0-E6D7-629A273A1FC8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C63EBD9-07AE-12A0-E6D7-629A273A1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F74A9F03-D713-CC32-69BF-B47716122ED9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A4ADD0-7EEC-EA24-4E1F-93C9DBF001E2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EA4ADD0-7EEC-EA24-4E1F-93C9DBF00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35017225-2773-7C87-FDDB-ED0100B4EDFB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5D06E9-A7BF-5A4D-C971-8C3CC005775E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05D06E9-A7BF-5A4D-C971-8C3CC0057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BA22A20-8E24-FCA0-F61B-7FC6537E2923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0B7E7B2-FADB-493E-7F15-3DA73579F635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2A3D9C8-632D-0C22-E865-14D9C9CB3892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E164CBE-F67F-C2F0-67EF-908FF17ECD45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E05C53-D33F-EFB8-B5CC-7B6510FC495A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A3D5315-A73B-F27B-6C63-D4445158A0FF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88E4C8-AF2E-8235-005D-9AFD32EC4ECE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62AABCF-FA01-6AC9-5D3E-29D7490351C6}"/>
              </a:ext>
            </a:extLst>
          </p:cNvPr>
          <p:cNvSpPr/>
          <p:nvPr/>
        </p:nvSpPr>
        <p:spPr>
          <a:xfrm>
            <a:off x="401218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28629B-909D-91C8-4935-6379293A2DFA}"/>
                  </a:ext>
                </a:extLst>
              </p:cNvPr>
              <p:cNvSpPr txBox="1"/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28629B-909D-91C8-4935-6379293A2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36479FE-F1A1-5F94-72DF-8F92A227AD3B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4391782" y="1545507"/>
            <a:ext cx="1017" cy="671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D361381-926B-C708-76EC-96A53CAF63F7}"/>
              </a:ext>
            </a:extLst>
          </p:cNvPr>
          <p:cNvSpPr/>
          <p:nvPr/>
        </p:nvSpPr>
        <p:spPr>
          <a:xfrm>
            <a:off x="5210599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0C155A-5D6C-DB0C-6457-04EA4BB1F408}"/>
                  </a:ext>
                </a:extLst>
              </p:cNvPr>
              <p:cNvSpPr txBox="1"/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0C155A-5D6C-DB0C-6457-04EA4BB1F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40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8DB680-C45A-5206-3B83-10043CDC197C}"/>
              </a:ext>
            </a:extLst>
          </p:cNvPr>
          <p:cNvCxnSpPr>
            <a:cxnSpLocks/>
          </p:cNvCxnSpPr>
          <p:nvPr/>
        </p:nvCxnSpPr>
        <p:spPr>
          <a:xfrm>
            <a:off x="4758197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55B092-E868-9F96-2195-1F6D2D06443B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106704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882AB-8087-3725-D7D7-7308FE1D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48E4E-C208-40E5-8653-0CC61EBA1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Context: Generative model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437C-55D8-1E66-39C2-02FA8062C6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Active inference representation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198679F-85DD-FA16-A8D5-E0F149EA0A50}"/>
              </a:ext>
            </a:extLst>
          </p:cNvPr>
          <p:cNvSpPr/>
          <p:nvPr/>
        </p:nvSpPr>
        <p:spPr>
          <a:xfrm>
            <a:off x="1786382" y="2975263"/>
            <a:ext cx="6367018" cy="265938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9A1571-90EC-4C74-EEAD-DF529714F209}"/>
              </a:ext>
            </a:extLst>
          </p:cNvPr>
          <p:cNvSpPr/>
          <p:nvPr/>
        </p:nvSpPr>
        <p:spPr>
          <a:xfrm>
            <a:off x="4583680" y="127325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7ACE7B-4C4A-2A17-4D38-EDFB2B098ED6}"/>
                  </a:ext>
                </a:extLst>
              </p:cNvPr>
              <p:cNvSpPr txBox="1"/>
              <p:nvPr/>
            </p:nvSpPr>
            <p:spPr>
              <a:xfrm>
                <a:off x="4763591" y="139384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B7ACE7B-4C4A-2A17-4D38-EDFB2B098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591" y="1393847"/>
                <a:ext cx="386195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FD306E-F64D-E707-ADF1-8C9D1AEFFD36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4963282" y="2036651"/>
            <a:ext cx="6609" cy="9386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83CDD70-FCC2-6750-B7FA-2685E67957E1}"/>
              </a:ext>
            </a:extLst>
          </p:cNvPr>
          <p:cNvSpPr/>
          <p:nvPr/>
        </p:nvSpPr>
        <p:spPr>
          <a:xfrm>
            <a:off x="5782099" y="1786327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104F7-97F1-C829-8D39-A0120A822FA7}"/>
                  </a:ext>
                </a:extLst>
              </p:cNvPr>
              <p:cNvSpPr txBox="1"/>
              <p:nvPr/>
            </p:nvSpPr>
            <p:spPr>
              <a:xfrm>
                <a:off x="5962010" y="1906921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5104F7-97F1-C829-8D39-A0120A822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2010" y="1906921"/>
                <a:ext cx="386195" cy="461665"/>
              </a:xfrm>
              <a:prstGeom prst="rect">
                <a:avLst/>
              </a:prstGeom>
              <a:blipFill>
                <a:blip r:embed="rId3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F9029-5023-0B69-F125-21E05C5E060E}"/>
              </a:ext>
            </a:extLst>
          </p:cNvPr>
          <p:cNvCxnSpPr>
            <a:cxnSpLocks/>
          </p:cNvCxnSpPr>
          <p:nvPr/>
        </p:nvCxnSpPr>
        <p:spPr>
          <a:xfrm>
            <a:off x="5329697" y="1786327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3CC8E67-B51D-E380-259B-103790AD89F8}"/>
              </a:ext>
            </a:extLst>
          </p:cNvPr>
          <p:cNvSpPr/>
          <p:nvPr/>
        </p:nvSpPr>
        <p:spPr>
          <a:xfrm>
            <a:off x="3709953" y="3158111"/>
            <a:ext cx="4260273" cy="231370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55BF54-EBA6-5ABD-57B4-DD3403F1D5C7}"/>
              </a:ext>
            </a:extLst>
          </p:cNvPr>
          <p:cNvSpPr/>
          <p:nvPr/>
        </p:nvSpPr>
        <p:spPr>
          <a:xfrm>
            <a:off x="3976259" y="33320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D39514-5728-4593-31A2-CE23F70A4063}"/>
                  </a:ext>
                </a:extLst>
              </p:cNvPr>
              <p:cNvSpPr txBox="1"/>
              <p:nvPr/>
            </p:nvSpPr>
            <p:spPr>
              <a:xfrm>
                <a:off x="4117699" y="3457719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D39514-5728-4593-31A2-CE23F70A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99" y="3457719"/>
                <a:ext cx="526041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C2E6213C-D54A-78E8-8E10-5349985AEE7A}"/>
              </a:ext>
            </a:extLst>
          </p:cNvPr>
          <p:cNvSpPr/>
          <p:nvPr/>
        </p:nvSpPr>
        <p:spPr>
          <a:xfrm>
            <a:off x="5477137" y="33320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F5607-DF8F-D374-BD29-E153872ACD62}"/>
                  </a:ext>
                </a:extLst>
              </p:cNvPr>
              <p:cNvSpPr txBox="1"/>
              <p:nvPr/>
            </p:nvSpPr>
            <p:spPr>
              <a:xfrm>
                <a:off x="5479286" y="345771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CF5607-DF8F-D374-BD29-E153872AC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86" y="3457719"/>
                <a:ext cx="824200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B03AB32A-26C3-F278-B10A-D2F3A3264301}"/>
              </a:ext>
            </a:extLst>
          </p:cNvPr>
          <p:cNvSpPr/>
          <p:nvPr/>
        </p:nvSpPr>
        <p:spPr>
          <a:xfrm>
            <a:off x="6978016" y="3332020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746451-7494-4861-59EA-66242684BC0E}"/>
                  </a:ext>
                </a:extLst>
              </p:cNvPr>
              <p:cNvSpPr txBox="1"/>
              <p:nvPr/>
            </p:nvSpPr>
            <p:spPr>
              <a:xfrm>
                <a:off x="6978016" y="3457719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746451-7494-4861-59EA-66242684B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16" y="3457719"/>
                <a:ext cx="82420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>
            <a:extLst>
              <a:ext uri="{FF2B5EF4-FFF2-40B4-BE49-F238E27FC236}">
                <a16:creationId xmlns:a16="http://schemas.microsoft.com/office/drawing/2014/main" id="{8511616B-2677-4007-A441-BBC0848B26AA}"/>
              </a:ext>
            </a:extLst>
          </p:cNvPr>
          <p:cNvSpPr/>
          <p:nvPr/>
        </p:nvSpPr>
        <p:spPr>
          <a:xfrm>
            <a:off x="3976259" y="452430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528C9-9D3B-9FB7-E360-6D33F080700D}"/>
                  </a:ext>
                </a:extLst>
              </p:cNvPr>
              <p:cNvSpPr txBox="1"/>
              <p:nvPr/>
            </p:nvSpPr>
            <p:spPr>
              <a:xfrm>
                <a:off x="4117699" y="4650006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A5528C9-9D3B-9FB7-E360-6D33F0807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7699" y="4650006"/>
                <a:ext cx="550087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292E54D2-DA75-7B08-CC2D-8308AE7183DD}"/>
              </a:ext>
            </a:extLst>
          </p:cNvPr>
          <p:cNvSpPr/>
          <p:nvPr/>
        </p:nvSpPr>
        <p:spPr>
          <a:xfrm>
            <a:off x="5479286" y="452430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7DA106-E8D4-BFB9-C171-D3BA2E8D082B}"/>
                  </a:ext>
                </a:extLst>
              </p:cNvPr>
              <p:cNvSpPr txBox="1"/>
              <p:nvPr/>
            </p:nvSpPr>
            <p:spPr>
              <a:xfrm>
                <a:off x="5479286" y="465000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7DA106-E8D4-BFB9-C171-D3BA2E8D0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286" y="4650006"/>
                <a:ext cx="848245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AA2F9194-9C2C-D940-4CAF-8A37FD52466F}"/>
              </a:ext>
            </a:extLst>
          </p:cNvPr>
          <p:cNvSpPr/>
          <p:nvPr/>
        </p:nvSpPr>
        <p:spPr>
          <a:xfrm>
            <a:off x="6978016" y="4524307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E5A80-B0D7-9F37-0FA1-8D2A4F7D38A8}"/>
                  </a:ext>
                </a:extLst>
              </p:cNvPr>
              <p:cNvSpPr txBox="1"/>
              <p:nvPr/>
            </p:nvSpPr>
            <p:spPr>
              <a:xfrm>
                <a:off x="6978016" y="4650006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0E5A80-B0D7-9F37-0FA1-8D2A4F7D3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8016" y="4650006"/>
                <a:ext cx="848245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26F351F-AD6F-4C56-777A-774F94E8232D}"/>
              </a:ext>
            </a:extLst>
          </p:cNvPr>
          <p:cNvCxnSpPr>
            <a:cxnSpLocks/>
          </p:cNvCxnSpPr>
          <p:nvPr/>
        </p:nvCxnSpPr>
        <p:spPr>
          <a:xfrm>
            <a:off x="4735463" y="3713719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19C563E-9AC3-3A44-3CFC-0B11E9E764C5}"/>
              </a:ext>
            </a:extLst>
          </p:cNvPr>
          <p:cNvCxnSpPr>
            <a:cxnSpLocks/>
          </p:cNvCxnSpPr>
          <p:nvPr/>
        </p:nvCxnSpPr>
        <p:spPr>
          <a:xfrm>
            <a:off x="6236341" y="3713719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6BF120-3A0F-6C1D-3B07-BB2E1BDDE30F}"/>
              </a:ext>
            </a:extLst>
          </p:cNvPr>
          <p:cNvCxnSpPr>
            <a:cxnSpLocks/>
            <a:stCxn id="15" idx="4"/>
            <a:endCxn id="25" idx="0"/>
          </p:cNvCxnSpPr>
          <p:nvPr/>
        </p:nvCxnSpPr>
        <p:spPr>
          <a:xfrm>
            <a:off x="4355861" y="4095418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269C336-2B45-72A8-C34D-AC192E8AF4B0}"/>
              </a:ext>
            </a:extLst>
          </p:cNvPr>
          <p:cNvCxnSpPr>
            <a:cxnSpLocks/>
            <a:stCxn id="18" idx="4"/>
            <a:endCxn id="27" idx="0"/>
          </p:cNvCxnSpPr>
          <p:nvPr/>
        </p:nvCxnSpPr>
        <p:spPr>
          <a:xfrm>
            <a:off x="5856739" y="4095418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E62E4C-A846-6F6D-A0C5-3CD4B1B16833}"/>
              </a:ext>
            </a:extLst>
          </p:cNvPr>
          <p:cNvCxnSpPr>
            <a:cxnSpLocks/>
            <a:stCxn id="23" idx="4"/>
            <a:endCxn id="29" idx="0"/>
          </p:cNvCxnSpPr>
          <p:nvPr/>
        </p:nvCxnSpPr>
        <p:spPr>
          <a:xfrm>
            <a:off x="7357618" y="4095418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964B13A2-9665-6871-E5B0-360F6E39ADC7}"/>
              </a:ext>
            </a:extLst>
          </p:cNvPr>
          <p:cNvSpPr/>
          <p:nvPr/>
        </p:nvSpPr>
        <p:spPr>
          <a:xfrm>
            <a:off x="2030809" y="3879681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C2096C-C464-5160-BE3A-7D80B1C663DF}"/>
                  </a:ext>
                </a:extLst>
              </p:cNvPr>
              <p:cNvSpPr txBox="1"/>
              <p:nvPr/>
            </p:nvSpPr>
            <p:spPr>
              <a:xfrm>
                <a:off x="2210720" y="4000275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𝝅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3C2096C-C464-5160-BE3A-7D80B1C66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0720" y="4000275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94A6C35-AF9E-FD03-7B9A-E2C7473E4194}"/>
              </a:ext>
            </a:extLst>
          </p:cNvPr>
          <p:cNvCxnSpPr>
            <a:cxnSpLocks/>
          </p:cNvCxnSpPr>
          <p:nvPr/>
        </p:nvCxnSpPr>
        <p:spPr>
          <a:xfrm>
            <a:off x="2790013" y="4287257"/>
            <a:ext cx="9199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96B9AA0-561A-C9E4-6801-5DE6BA45FF25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821848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13" grpId="0"/>
      <p:bldP spid="19" grpId="0" animBg="1"/>
      <p:bldP spid="20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3A89E-E647-6FB4-A237-F8B2259E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56FB-6015-F54F-566D-7105FE32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4322A-87C9-6886-C13F-D80E178508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Context prior &amp;</a:t>
            </a:r>
          </a:p>
          <a:p>
            <a:r>
              <a:rPr lang="en-US" b="1" dirty="0"/>
              <a:t>Inverted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Cue surprise</a:t>
            </a:r>
          </a:p>
          <a:p>
            <a:endParaRPr lang="en-US" b="1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2B5F6D7-7199-A2AD-4DD7-DE3F61F4162E}"/>
              </a:ext>
            </a:extLst>
          </p:cNvPr>
          <p:cNvSpPr/>
          <p:nvPr/>
        </p:nvSpPr>
        <p:spPr>
          <a:xfrm>
            <a:off x="2782549" y="2216727"/>
            <a:ext cx="4302664" cy="374560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7AD694-C690-10EA-A629-CABE2DF71468}"/>
              </a:ext>
            </a:extLst>
          </p:cNvPr>
          <p:cNvSpPr/>
          <p:nvPr/>
        </p:nvSpPr>
        <p:spPr>
          <a:xfrm>
            <a:off x="3231881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67EF03-B77D-5644-237D-8688B6704A1F}"/>
              </a:ext>
            </a:extLst>
          </p:cNvPr>
          <p:cNvSpPr/>
          <p:nvPr/>
        </p:nvSpPr>
        <p:spPr>
          <a:xfrm>
            <a:off x="3057162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F4149-EB9E-05CC-69B5-2A775C34DEB4}"/>
                  </a:ext>
                </a:extLst>
              </p:cNvPr>
              <p:cNvSpPr txBox="1"/>
              <p:nvPr/>
            </p:nvSpPr>
            <p:spPr>
              <a:xfrm>
                <a:off x="3198602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30F4149-EB9E-05CC-69B5-2A775C34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02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74E54FD-9B1A-9CD2-1518-FF089A9261E1}"/>
              </a:ext>
            </a:extLst>
          </p:cNvPr>
          <p:cNvSpPr/>
          <p:nvPr/>
        </p:nvSpPr>
        <p:spPr>
          <a:xfrm>
            <a:off x="455804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F4782-2363-0646-B59A-7659337288CA}"/>
                  </a:ext>
                </a:extLst>
              </p:cNvPr>
              <p:cNvSpPr txBox="1"/>
              <p:nvPr/>
            </p:nvSpPr>
            <p:spPr>
              <a:xfrm>
                <a:off x="4560189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ABF4782-2363-0646-B59A-76593372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89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0C2C5987-6376-242B-460C-EFDBFC069FDA}"/>
              </a:ext>
            </a:extLst>
          </p:cNvPr>
          <p:cNvSpPr/>
          <p:nvPr/>
        </p:nvSpPr>
        <p:spPr>
          <a:xfrm>
            <a:off x="6058919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75D62-770A-0D00-D572-6EAEF75B37D0}"/>
                  </a:ext>
                </a:extLst>
              </p:cNvPr>
              <p:cNvSpPr txBox="1"/>
              <p:nvPr/>
            </p:nvSpPr>
            <p:spPr>
              <a:xfrm>
                <a:off x="6058919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BA75D62-770A-0D00-D572-6EAEF75B3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19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7FBDB831-8B38-EE9A-5013-60704F5983A3}"/>
              </a:ext>
            </a:extLst>
          </p:cNvPr>
          <p:cNvSpPr/>
          <p:nvPr/>
        </p:nvSpPr>
        <p:spPr>
          <a:xfrm>
            <a:off x="3057162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356852-1835-F907-47BE-6080BDB58D78}"/>
                  </a:ext>
                </a:extLst>
              </p:cNvPr>
              <p:cNvSpPr txBox="1"/>
              <p:nvPr/>
            </p:nvSpPr>
            <p:spPr>
              <a:xfrm>
                <a:off x="3198602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C356852-1835-F907-47BE-6080BDB58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602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E457D0E5-AB73-823B-DAD6-A05E23D59763}"/>
              </a:ext>
            </a:extLst>
          </p:cNvPr>
          <p:cNvSpPr/>
          <p:nvPr/>
        </p:nvSpPr>
        <p:spPr>
          <a:xfrm>
            <a:off x="4560189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4A7EA5-6616-6B83-28E6-D8983AF54445}"/>
                  </a:ext>
                </a:extLst>
              </p:cNvPr>
              <p:cNvSpPr txBox="1"/>
              <p:nvPr/>
            </p:nvSpPr>
            <p:spPr>
              <a:xfrm>
                <a:off x="4560189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94A7EA5-6616-6B83-28E6-D8983AF54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89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F95539C1-EEFB-D170-CF4E-C92416077730}"/>
              </a:ext>
            </a:extLst>
          </p:cNvPr>
          <p:cNvSpPr/>
          <p:nvPr/>
        </p:nvSpPr>
        <p:spPr>
          <a:xfrm>
            <a:off x="6058919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CE8EE7-522D-C9AE-D77E-FD191ECAA573}"/>
                  </a:ext>
                </a:extLst>
              </p:cNvPr>
              <p:cNvSpPr txBox="1"/>
              <p:nvPr/>
            </p:nvSpPr>
            <p:spPr>
              <a:xfrm>
                <a:off x="6058919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CE8EE7-522D-C9AE-D77E-FD191ECAA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919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BF0FD70B-BEFF-6845-B1FA-A2517753F22E}"/>
              </a:ext>
            </a:extLst>
          </p:cNvPr>
          <p:cNvSpPr/>
          <p:nvPr/>
        </p:nvSpPr>
        <p:spPr>
          <a:xfrm>
            <a:off x="3816366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298E1C-00D6-E9F7-D575-DEA215A11F5D}"/>
                  </a:ext>
                </a:extLst>
              </p:cNvPr>
              <p:cNvSpPr txBox="1"/>
              <p:nvPr/>
            </p:nvSpPr>
            <p:spPr>
              <a:xfrm>
                <a:off x="3957806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298E1C-00D6-E9F7-D575-DEA215A11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06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DCB30221-B102-39E0-CD25-9ACDF43C57E3}"/>
              </a:ext>
            </a:extLst>
          </p:cNvPr>
          <p:cNvSpPr/>
          <p:nvPr/>
        </p:nvSpPr>
        <p:spPr>
          <a:xfrm>
            <a:off x="5319393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C6BFA-0F1F-09BA-A552-4C730B7DE6E5}"/>
                  </a:ext>
                </a:extLst>
              </p:cNvPr>
              <p:cNvSpPr txBox="1"/>
              <p:nvPr/>
            </p:nvSpPr>
            <p:spPr>
              <a:xfrm>
                <a:off x="5319393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1AC6BFA-0F1F-09BA-A552-4C730B7DE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93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14DCED6-A12F-2712-161B-68BFFD125FB4}"/>
              </a:ext>
            </a:extLst>
          </p:cNvPr>
          <p:cNvCxnSpPr>
            <a:cxnSpLocks/>
          </p:cNvCxnSpPr>
          <p:nvPr/>
        </p:nvCxnSpPr>
        <p:spPr>
          <a:xfrm>
            <a:off x="3816366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FF6DEB-84B5-D652-7F43-99C9C53FC8AF}"/>
              </a:ext>
            </a:extLst>
          </p:cNvPr>
          <p:cNvCxnSpPr>
            <a:cxnSpLocks/>
          </p:cNvCxnSpPr>
          <p:nvPr/>
        </p:nvCxnSpPr>
        <p:spPr>
          <a:xfrm>
            <a:off x="531724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C72AFD3-6737-B8EC-0FE7-66DD8DEBD3ED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46857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9A0B44-6D86-A52F-FDBD-12299D4DDFBF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967414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5DF8170-618C-12FE-CF7E-F440E98BDFAB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3436764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520ECB8-EB37-D6D5-AAEA-55FAAD868207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937642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37E4645-601D-8C1D-644A-4BC7F73803F7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6438521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EEF2A8-060A-FF09-752A-ADF98306E786}"/>
              </a:ext>
            </a:extLst>
          </p:cNvPr>
          <p:cNvSpPr/>
          <p:nvPr/>
        </p:nvSpPr>
        <p:spPr>
          <a:xfrm>
            <a:off x="4553262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6EB47-B46E-3599-A5A8-7AAEDD11A34F}"/>
                  </a:ext>
                </a:extLst>
              </p:cNvPr>
              <p:cNvSpPr txBox="1"/>
              <p:nvPr/>
            </p:nvSpPr>
            <p:spPr>
              <a:xfrm>
                <a:off x="4733173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6EB47-B46E-3599-A5A8-7AAEDD11A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73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4304F7-3B51-9841-3B15-6391A67BE049}"/>
              </a:ext>
            </a:extLst>
          </p:cNvPr>
          <p:cNvCxnSpPr>
            <a:cxnSpLocks/>
            <a:stCxn id="12" idx="4"/>
            <a:endCxn id="37" idx="0"/>
          </p:cNvCxnSpPr>
          <p:nvPr/>
        </p:nvCxnSpPr>
        <p:spPr>
          <a:xfrm>
            <a:off x="4932864" y="1545507"/>
            <a:ext cx="1017" cy="671220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9C93142-9BA4-64A4-5D5B-643C2BE50672}"/>
              </a:ext>
            </a:extLst>
          </p:cNvPr>
          <p:cNvSpPr/>
          <p:nvPr/>
        </p:nvSpPr>
        <p:spPr>
          <a:xfrm>
            <a:off x="5751681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48238-7388-5D6D-0CEA-C59244AE0ECB}"/>
                  </a:ext>
                </a:extLst>
              </p:cNvPr>
              <p:cNvSpPr txBox="1"/>
              <p:nvPr/>
            </p:nvSpPr>
            <p:spPr>
              <a:xfrm>
                <a:off x="5931592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6D48238-7388-5D6D-0CEA-C59244AE0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92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79B557-56C3-E0E3-17EC-C5C9CE367836}"/>
              </a:ext>
            </a:extLst>
          </p:cNvPr>
          <p:cNvCxnSpPr>
            <a:cxnSpLocks/>
          </p:cNvCxnSpPr>
          <p:nvPr/>
        </p:nvCxnSpPr>
        <p:spPr>
          <a:xfrm>
            <a:off x="5299279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95D01FC-0CEE-7045-E9B3-6C08EA3C48D0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525987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666D1-05AC-25E8-89F0-7229942D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DF396-26AB-3AD0-E13A-5AF640E5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E1E1-5BEA-8499-EEF6-B3C35BBB01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Context prior &amp;</a:t>
            </a:r>
          </a:p>
          <a:p>
            <a:r>
              <a:rPr lang="en-US" b="1" dirty="0"/>
              <a:t>Inverted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Cue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Outcome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evidence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Policy/action evidence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90F0B17-9064-271F-E4AF-52B858AC588D}"/>
              </a:ext>
            </a:extLst>
          </p:cNvPr>
          <p:cNvSpPr/>
          <p:nvPr/>
        </p:nvSpPr>
        <p:spPr>
          <a:xfrm>
            <a:off x="323181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378741C-A597-C149-8B15-999111263412}"/>
              </a:ext>
            </a:extLst>
          </p:cNvPr>
          <p:cNvSpPr/>
          <p:nvPr/>
        </p:nvSpPr>
        <p:spPr>
          <a:xfrm>
            <a:off x="305710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FE177E-51BA-2FD4-8B60-A2ABF6E13FD2}"/>
                  </a:ext>
                </a:extLst>
              </p:cNvPr>
              <p:cNvSpPr txBox="1"/>
              <p:nvPr/>
            </p:nvSpPr>
            <p:spPr>
              <a:xfrm>
                <a:off x="319854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FE177E-51BA-2FD4-8B60-A2ABF6E13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4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589EFA-14B3-6A35-05F2-78D23166A189}"/>
              </a:ext>
            </a:extLst>
          </p:cNvPr>
          <p:cNvSpPr/>
          <p:nvPr/>
        </p:nvSpPr>
        <p:spPr>
          <a:xfrm>
            <a:off x="455797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042B7-F3A8-F69B-D18E-15F47AE7DAAE}"/>
                  </a:ext>
                </a:extLst>
              </p:cNvPr>
              <p:cNvSpPr txBox="1"/>
              <p:nvPr/>
            </p:nvSpPr>
            <p:spPr>
              <a:xfrm>
                <a:off x="456012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C042B7-F3A8-F69B-D18E-15F47AE7D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2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382C589-F683-52AD-5372-6B26B94F6FCB}"/>
              </a:ext>
            </a:extLst>
          </p:cNvPr>
          <p:cNvSpPr/>
          <p:nvPr/>
        </p:nvSpPr>
        <p:spPr>
          <a:xfrm>
            <a:off x="605885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85C4C2-0CA6-3311-4D1C-C9DC1BBF5968}"/>
                  </a:ext>
                </a:extLst>
              </p:cNvPr>
              <p:cNvSpPr txBox="1"/>
              <p:nvPr/>
            </p:nvSpPr>
            <p:spPr>
              <a:xfrm>
                <a:off x="605885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85C4C2-0CA6-3311-4D1C-C9DC1BBF5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5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26315608-F8FB-0694-395F-72E9CE7279EF}"/>
              </a:ext>
            </a:extLst>
          </p:cNvPr>
          <p:cNvSpPr/>
          <p:nvPr/>
        </p:nvSpPr>
        <p:spPr>
          <a:xfrm>
            <a:off x="305710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3B1A9A-7F2B-C24F-78EB-683D0C80DF29}"/>
                  </a:ext>
                </a:extLst>
              </p:cNvPr>
              <p:cNvSpPr txBox="1"/>
              <p:nvPr/>
            </p:nvSpPr>
            <p:spPr>
              <a:xfrm>
                <a:off x="319854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D3B1A9A-7F2B-C24F-78EB-683D0C80D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54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4C2F31D0-A7C2-AB9E-5709-5121C221C975}"/>
              </a:ext>
            </a:extLst>
          </p:cNvPr>
          <p:cNvSpPr/>
          <p:nvPr/>
        </p:nvSpPr>
        <p:spPr>
          <a:xfrm>
            <a:off x="456012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8EB115-F7EA-8D6A-7097-058DFA306CD8}"/>
                  </a:ext>
                </a:extLst>
              </p:cNvPr>
              <p:cNvSpPr txBox="1"/>
              <p:nvPr/>
            </p:nvSpPr>
            <p:spPr>
              <a:xfrm>
                <a:off x="456012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38EB115-F7EA-8D6A-7097-058DFA306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12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32F471AA-2FD2-ABDA-A910-0BC6D36416C5}"/>
              </a:ext>
            </a:extLst>
          </p:cNvPr>
          <p:cNvSpPr/>
          <p:nvPr/>
        </p:nvSpPr>
        <p:spPr>
          <a:xfrm>
            <a:off x="605885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87DBBE-E10C-2996-603D-EE40E49349B6}"/>
                  </a:ext>
                </a:extLst>
              </p:cNvPr>
              <p:cNvSpPr txBox="1"/>
              <p:nvPr/>
            </p:nvSpPr>
            <p:spPr>
              <a:xfrm>
                <a:off x="605885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87DBBE-E10C-2996-603D-EE40E493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85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E610EEF2-BBDE-E16B-4B4E-18DA2963692E}"/>
              </a:ext>
            </a:extLst>
          </p:cNvPr>
          <p:cNvSpPr/>
          <p:nvPr/>
        </p:nvSpPr>
        <p:spPr>
          <a:xfrm>
            <a:off x="381630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5F794-D566-F6A0-00D0-6017699F8CDF}"/>
                  </a:ext>
                </a:extLst>
              </p:cNvPr>
              <p:cNvSpPr txBox="1"/>
              <p:nvPr/>
            </p:nvSpPr>
            <p:spPr>
              <a:xfrm>
                <a:off x="395774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1A5F794-D566-F6A0-00D0-6017699F8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4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AD2FC806-7A50-503C-64DE-A2C37EE9B72F}"/>
              </a:ext>
            </a:extLst>
          </p:cNvPr>
          <p:cNvSpPr/>
          <p:nvPr/>
        </p:nvSpPr>
        <p:spPr>
          <a:xfrm>
            <a:off x="531933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772501-308A-0B1D-6775-C83C2BB81884}"/>
                  </a:ext>
                </a:extLst>
              </p:cNvPr>
              <p:cNvSpPr txBox="1"/>
              <p:nvPr/>
            </p:nvSpPr>
            <p:spPr>
              <a:xfrm>
                <a:off x="531933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7772501-308A-0B1D-6775-C83C2BB8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33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C1E494-D3CB-58F4-52F8-3C9DA0286F59}"/>
              </a:ext>
            </a:extLst>
          </p:cNvPr>
          <p:cNvCxnSpPr>
            <a:cxnSpLocks/>
          </p:cNvCxnSpPr>
          <p:nvPr/>
        </p:nvCxnSpPr>
        <p:spPr>
          <a:xfrm>
            <a:off x="381630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0B93B99-11C9-3F54-6082-B1CFEEDC7955}"/>
              </a:ext>
            </a:extLst>
          </p:cNvPr>
          <p:cNvCxnSpPr>
            <a:cxnSpLocks/>
          </p:cNvCxnSpPr>
          <p:nvPr/>
        </p:nvCxnSpPr>
        <p:spPr>
          <a:xfrm>
            <a:off x="531718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75DEF4C-FBD6-E574-C14B-E3F8EF5A898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44679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82CBE57-F551-727E-288B-619BD28D1F35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96735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BC03CF-4FDB-C90E-4741-289EBAA14168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343670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FE2D80B-B81F-5B03-C75B-C5025BF72169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93758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BEE963F-3962-1D6E-5292-A30677D24CD4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643845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0A39CE80-83CE-4F88-3433-753572252869}"/>
              </a:ext>
            </a:extLst>
          </p:cNvPr>
          <p:cNvSpPr/>
          <p:nvPr/>
        </p:nvSpPr>
        <p:spPr>
          <a:xfrm>
            <a:off x="455320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9ABF7-F375-9E09-A2A8-F0BBE2B2ED49}"/>
                  </a:ext>
                </a:extLst>
              </p:cNvPr>
              <p:cNvSpPr txBox="1"/>
              <p:nvPr/>
            </p:nvSpPr>
            <p:spPr>
              <a:xfrm>
                <a:off x="473311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639ABF7-F375-9E09-A2A8-F0BBE2B2E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11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DF220F3-9205-748D-D981-AF1F66E48B4F}"/>
              </a:ext>
            </a:extLst>
          </p:cNvPr>
          <p:cNvCxnSpPr>
            <a:cxnSpLocks/>
          </p:cNvCxnSpPr>
          <p:nvPr/>
        </p:nvCxnSpPr>
        <p:spPr>
          <a:xfrm flipH="1">
            <a:off x="3493185" y="1521460"/>
            <a:ext cx="1239926" cy="3275330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C8CCC-7CDD-8530-4877-5083BBAFA9AD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4187141" y="1545507"/>
            <a:ext cx="745661" cy="2602206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4D387C9-914C-F9DE-E1A5-300A7817F0DB}"/>
              </a:ext>
            </a:extLst>
          </p:cNvPr>
          <p:cNvSpPr txBox="1"/>
          <p:nvPr/>
        </p:nvSpPr>
        <p:spPr>
          <a:xfrm>
            <a:off x="4908059" y="1855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8BF91"/>
                </a:solidFill>
              </a:rPr>
              <a:t>…</a:t>
            </a:r>
            <a:endParaRPr lang="en-DE" b="1" dirty="0">
              <a:solidFill>
                <a:srgbClr val="48BF9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24E710-1834-505F-E538-D84DC6699D57}"/>
              </a:ext>
            </a:extLst>
          </p:cNvPr>
          <p:cNvCxnSpPr>
            <a:cxnSpLocks/>
          </p:cNvCxnSpPr>
          <p:nvPr/>
        </p:nvCxnSpPr>
        <p:spPr>
          <a:xfrm>
            <a:off x="5113020" y="1521460"/>
            <a:ext cx="588818" cy="981142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51F3327-9637-413A-C6C4-E8EC2C06E848}"/>
              </a:ext>
            </a:extLst>
          </p:cNvPr>
          <p:cNvSpPr/>
          <p:nvPr/>
        </p:nvSpPr>
        <p:spPr>
          <a:xfrm>
            <a:off x="5751619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21969F-C908-58FC-6D5B-00D9D328AE94}"/>
                  </a:ext>
                </a:extLst>
              </p:cNvPr>
              <p:cNvSpPr txBox="1"/>
              <p:nvPr/>
            </p:nvSpPr>
            <p:spPr>
              <a:xfrm>
                <a:off x="5931530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A21969F-C908-58FC-6D5B-00D9D328A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1530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587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0F76F06-40D2-51CE-6BFD-A86ED5EE8C7B}"/>
              </a:ext>
            </a:extLst>
          </p:cNvPr>
          <p:cNvCxnSpPr>
            <a:cxnSpLocks/>
          </p:cNvCxnSpPr>
          <p:nvPr/>
        </p:nvCxnSpPr>
        <p:spPr>
          <a:xfrm>
            <a:off x="5299217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66C399E-EDF8-FBBD-0EB0-3AEC45A14C73}"/>
              </a:ext>
            </a:extLst>
          </p:cNvPr>
          <p:cNvSpPr txBox="1"/>
          <p:nvPr/>
        </p:nvSpPr>
        <p:spPr>
          <a:xfrm>
            <a:off x="7427513" y="5822663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924577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53E40-3111-F7A4-27F6-2051D305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B133E23-808F-F4BA-30E1-0DA5565C38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58D08-ACA5-A1FF-E5EC-586694B719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EF73056-EEB4-19E1-31B7-18B446E8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63" y="3018132"/>
            <a:ext cx="7981949" cy="972108"/>
          </a:xfrm>
        </p:spPr>
        <p:txBody>
          <a:bodyPr/>
          <a:lstStyle/>
          <a:p>
            <a:r>
              <a:rPr lang="en-US" sz="2800" b="1" noProof="0" dirty="0"/>
              <a:t>The Bayesian brain and the action-perception loop</a:t>
            </a:r>
            <a:br>
              <a:rPr lang="en-US" sz="2800" noProof="0" dirty="0"/>
            </a:br>
            <a:r>
              <a:rPr lang="en-US" sz="2800" b="0" dirty="0"/>
              <a:t>How to model perception and decision making from a Bayesian perspective</a:t>
            </a:r>
          </a:p>
        </p:txBody>
      </p:sp>
    </p:spTree>
    <p:extLst>
      <p:ext uri="{BB962C8B-B14F-4D97-AF65-F5344CB8AC3E}">
        <p14:creationId xmlns:p14="http://schemas.microsoft.com/office/powerpoint/2010/main" val="31392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"/>
    </mc:Choice>
    <mc:Fallback xmlns="">
      <p:transition spd="slow" advTm="18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436B4-145C-0CC1-DE7D-11AD70B32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3023033-B2CC-3E3D-3003-CFF25C0E1B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C5ECF7-838C-E86B-40B5-3E2F6CFA8E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EF3211C-2415-3A9D-CF45-9F5A99E9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Codebook session 2</a:t>
            </a:r>
          </a:p>
        </p:txBody>
      </p:sp>
    </p:spTree>
    <p:extLst>
      <p:ext uri="{BB962C8B-B14F-4D97-AF65-F5344CB8AC3E}">
        <p14:creationId xmlns:p14="http://schemas.microsoft.com/office/powerpoint/2010/main" val="32753231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B51225D3-BC1D-0F62-4E4E-ABF342A5B4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F4D0F-60C6-D8E9-0BF8-E0F70331E4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C3CB62E-20AB-89D1-C687-3DBB9289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040021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Context-specific behavioral repertoires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b="1" dirty="0"/>
              <a:t>Learning and recognizing situations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Differentiate between different contexts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Learn properties of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Infer context based on available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r>
              <a:rPr lang="de-DE" b="1" dirty="0"/>
              <a:t>Reaction times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based on </a:t>
            </a:r>
            <a:r>
              <a:rPr lang="de-DE" dirty="0" err="1"/>
              <a:t>uncertainty</a:t>
            </a:r>
            <a:endParaRPr lang="de-DE" dirty="0"/>
          </a:p>
          <a:p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b="1" dirty="0"/>
              <a:t>Learning behavioral repertoire for a specific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Trial and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Learn based on repetition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Automatize behavior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Choose between few previously successful strategies</a:t>
            </a:r>
          </a:p>
          <a:p>
            <a:endParaRPr lang="de-DE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85762" y="4693986"/>
            <a:ext cx="8483917" cy="1204241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rgbClr val="4EB15F"/>
                </a:solidFill>
              </a:rPr>
              <a:t>This Framework allows us to study how humans are able to</a:t>
            </a:r>
            <a:br>
              <a:rPr lang="en-US" b="1" dirty="0">
                <a:solidFill>
                  <a:srgbClr val="4EB15F"/>
                </a:solidFill>
              </a:rPr>
            </a:br>
            <a:r>
              <a:rPr lang="en-US" b="1" dirty="0">
                <a:solidFill>
                  <a:srgbClr val="4EB15F"/>
                </a:solidFill>
              </a:rPr>
              <a:t>make fast yet accurate decisions!</a:t>
            </a:r>
            <a:endParaRPr lang="en-US" dirty="0">
              <a:solidFill>
                <a:srgbClr val="4EB15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2426547" y="2261679"/>
            <a:ext cx="2426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Sometimes appropriate context may be hidden!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41EE60-2F92-4105-90C2-0AF183066CC1}"/>
              </a:ext>
            </a:extLst>
          </p:cNvPr>
          <p:cNvSpPr txBox="1"/>
          <p:nvPr/>
        </p:nvSpPr>
        <p:spPr>
          <a:xfrm>
            <a:off x="7377183" y="5799744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(2021)</a:t>
            </a:r>
            <a:endParaRPr lang="en-US" sz="12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FB271-50EE-E25C-346B-33AF500C5B71}"/>
              </a:ext>
            </a:extLst>
          </p:cNvPr>
          <p:cNvSpPr txBox="1"/>
          <p:nvPr/>
        </p:nvSpPr>
        <p:spPr>
          <a:xfrm>
            <a:off x="7377182" y="5558417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Schwöbel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D6FE0F-8F79-DF70-55CF-0DED881C4866}"/>
              </a:ext>
            </a:extLst>
          </p:cNvPr>
          <p:cNvSpPr txBox="1"/>
          <p:nvPr/>
        </p:nvSpPr>
        <p:spPr>
          <a:xfrm>
            <a:off x="67584" y="5780972"/>
            <a:ext cx="137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Butz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369D04-41DE-AB6A-C85C-94C966855625}"/>
              </a:ext>
            </a:extLst>
          </p:cNvPr>
          <p:cNvSpPr txBox="1"/>
          <p:nvPr/>
        </p:nvSpPr>
        <p:spPr>
          <a:xfrm>
            <a:off x="67583" y="5539645"/>
            <a:ext cx="1992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Mittenbühler</a:t>
            </a:r>
            <a:r>
              <a:rPr lang="en-US" sz="1200" b="1" dirty="0"/>
              <a:t> </a:t>
            </a:r>
            <a:r>
              <a:rPr lang="en-US" sz="1200" dirty="0"/>
              <a:t>et al. (2024)</a:t>
            </a:r>
            <a:endParaRPr lang="en-US" sz="1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8856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256"/>
    </mc:Choice>
    <mc:Fallback xmlns="">
      <p:transition spd="slow" advTm="1312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  <p:bldP spid="8" grpId="0"/>
      <p:bldP spid="1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6233C-EAE5-2633-9DB5-91D67996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C432-1E31-63A2-3B35-49D92F25F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Answers!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EBA2-9991-6FFC-3B40-6F32B044286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48093"/>
            <a:ext cx="8373201" cy="424973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is context? What is it not? </a:t>
            </a:r>
            <a:br>
              <a:rPr lang="en-US" dirty="0"/>
            </a:br>
            <a:r>
              <a:rPr lang="en-US" dirty="0"/>
              <a:t>Context is a higher level hidden variable that determines lower level rules and priors.</a:t>
            </a:r>
            <a:br>
              <a:rPr lang="en-US" dirty="0"/>
            </a:br>
            <a:r>
              <a:rPr lang="en-US" dirty="0"/>
              <a:t>It is not “a state transition” or “a prior” but encompasses those as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 drives our believes about which context we are in?</a:t>
            </a:r>
            <a:br>
              <a:rPr lang="en-US" b="1" dirty="0"/>
            </a:br>
            <a:r>
              <a:rPr lang="en-US" dirty="0"/>
              <a:t>Evidence (~prediction errors) send signals how well experience fits to the features of known contexts, or even whether a new context should be learned from scratch.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What’s the idea of a Bayesian model?</a:t>
            </a:r>
            <a:br>
              <a:rPr lang="en-US" b="1" dirty="0"/>
            </a:br>
            <a:r>
              <a:rPr lang="en-US" dirty="0"/>
              <a:t>A Bayesian cognitive model encodes rules, outcomes, and priors in a probabilistic generative model. It allows to infer hidden variables like states, actions, and contexts.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And how does that help to understand to context inference?</a:t>
            </a:r>
            <a:br>
              <a:rPr lang="en-US" b="1" dirty="0"/>
            </a:br>
            <a:r>
              <a:rPr lang="en-US" dirty="0"/>
              <a:t>Having an overview of what goes into perception and planning helps to conceptualize how to perceive and plan in a context-dependent way.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05740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4">
            <a:extLst>
              <a:ext uri="{FF2B5EF4-FFF2-40B4-BE49-F238E27FC236}">
                <a16:creationId xmlns:a16="http://schemas.microsoft.com/office/drawing/2014/main" id="{B49887D1-DBD7-4EF6-A676-E550DF496BA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428"/>
          <a:stretch/>
        </p:blipFill>
        <p:spPr>
          <a:xfrm>
            <a:off x="1" y="-25400"/>
            <a:ext cx="9144000" cy="6082018"/>
          </a:xfrm>
          <a:prstGeom prst="rect">
            <a:avLst/>
          </a:prstGeom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1EC6E5-73BD-4D2E-98E8-DD131C4A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1072585"/>
            <a:ext cx="8363677" cy="812280"/>
          </a:xfrm>
        </p:spPr>
        <p:txBody>
          <a:bodyPr anchor="t">
            <a:normAutofit/>
          </a:bodyPr>
          <a:lstStyle/>
          <a:p>
            <a:r>
              <a:rPr lang="en-US" noProof="0" dirty="0"/>
              <a:t>Special thanks to</a:t>
            </a:r>
          </a:p>
        </p:txBody>
      </p:sp>
      <p:pic>
        <p:nvPicPr>
          <p:cNvPr id="7" name="Picture 6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DABF8A1F-F2A4-4C73-9024-262304C52C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38"/>
          <a:stretch/>
        </p:blipFill>
        <p:spPr>
          <a:xfrm>
            <a:off x="7410632" y="783047"/>
            <a:ext cx="1167366" cy="18097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6A57BBB3-EBD8-4B0D-872F-347B403664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676" y="783047"/>
            <a:ext cx="1200150" cy="1809750"/>
          </a:xfrm>
          <a:prstGeom prst="rect">
            <a:avLst/>
          </a:prstGeom>
        </p:spPr>
      </p:pic>
      <p:pic>
        <p:nvPicPr>
          <p:cNvPr id="11" name="Picture 10" descr="A person smiling for the camera&#10;&#10;Description automatically generated">
            <a:extLst>
              <a:ext uri="{FF2B5EF4-FFF2-40B4-BE49-F238E27FC236}">
                <a16:creationId xmlns:a16="http://schemas.microsoft.com/office/drawing/2014/main" id="{4618825B-E121-4122-943E-376D132D1E4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9" r="7104"/>
          <a:stretch/>
        </p:blipFill>
        <p:spPr>
          <a:xfrm>
            <a:off x="6792456" y="3612679"/>
            <a:ext cx="1854523" cy="1809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CAD85D-0D98-41AD-AEC1-F2298B18FD09}"/>
              </a:ext>
            </a:extLst>
          </p:cNvPr>
          <p:cNvSpPr txBox="1"/>
          <p:nvPr/>
        </p:nvSpPr>
        <p:spPr>
          <a:xfrm>
            <a:off x="5518850" y="2713689"/>
            <a:ext cx="14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/>
              <a:t>Stefan </a:t>
            </a:r>
            <a:r>
              <a:rPr lang="en-US" sz="1600" noProof="0" dirty="0" err="1"/>
              <a:t>Kiebel</a:t>
            </a:r>
            <a:endParaRPr lang="en-US" sz="1600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0AE7D5-E84E-4708-B3C3-E869A6AA1CE6}"/>
              </a:ext>
            </a:extLst>
          </p:cNvPr>
          <p:cNvSpPr txBox="1"/>
          <p:nvPr/>
        </p:nvSpPr>
        <p:spPr>
          <a:xfrm>
            <a:off x="7038861" y="2713689"/>
            <a:ext cx="191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/>
              <a:t>Dimitrije Markovic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0D3F8-7BB6-4D86-A695-C451CD88DCD6}"/>
              </a:ext>
            </a:extLst>
          </p:cNvPr>
          <p:cNvSpPr txBox="1"/>
          <p:nvPr/>
        </p:nvSpPr>
        <p:spPr>
          <a:xfrm>
            <a:off x="6880384" y="5538992"/>
            <a:ext cx="16786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noProof="0" dirty="0"/>
              <a:t>Michael Smolka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1CCE8-8B49-4D32-A73E-F7BC1F0ED9D5}"/>
              </a:ext>
            </a:extLst>
          </p:cNvPr>
          <p:cNvSpPr txBox="1"/>
          <p:nvPr/>
        </p:nvSpPr>
        <p:spPr>
          <a:xfrm>
            <a:off x="395287" y="2556692"/>
            <a:ext cx="4990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Cognitive computational neuroscience group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8209FED-3F17-0610-9A5A-F45285C881A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0" b="973"/>
          <a:stretch/>
        </p:blipFill>
        <p:spPr>
          <a:xfrm>
            <a:off x="356724" y="3027991"/>
            <a:ext cx="5029416" cy="302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9636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2714E-24F6-804B-2408-F8C1DFB0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7A4A-29E2-DC22-A1BB-E30E678ADC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517869"/>
            <a:ext cx="8373201" cy="4249738"/>
          </a:xfrm>
        </p:spPr>
        <p:txBody>
          <a:bodyPr/>
          <a:lstStyle/>
          <a:p>
            <a:r>
              <a:rPr lang="en-US" b="1" dirty="0"/>
              <a:t>Bayesian Brain</a:t>
            </a:r>
          </a:p>
          <a:p>
            <a:r>
              <a:rPr lang="en-US" dirty="0"/>
              <a:t>Clark, A. (2013). Whatever next? Predictive brains, situated agents, and the future of cognitive science. </a:t>
            </a:r>
            <a:r>
              <a:rPr lang="en-US" i="1" dirty="0"/>
              <a:t>Behavioral and brain sciences</a:t>
            </a:r>
            <a:r>
              <a:rPr lang="en-US" dirty="0"/>
              <a:t>, </a:t>
            </a:r>
            <a:r>
              <a:rPr lang="en-US" i="1" dirty="0"/>
              <a:t>36</a:t>
            </a:r>
            <a:r>
              <a:rPr lang="en-US" dirty="0"/>
              <a:t>(3), 181-204.</a:t>
            </a:r>
          </a:p>
          <a:p>
            <a:r>
              <a:rPr lang="en-US" dirty="0"/>
              <a:t>Parr, T., Rees, G., &amp; Friston, K. J. (2018). Computational neuropsychology and Bayesian inference. </a:t>
            </a:r>
            <a:r>
              <a:rPr lang="en-US" i="1" dirty="0"/>
              <a:t>Frontiers in human neuroscience</a:t>
            </a:r>
            <a:r>
              <a:rPr lang="en-US" dirty="0"/>
              <a:t>, </a:t>
            </a:r>
            <a:r>
              <a:rPr lang="en-US" i="1" dirty="0"/>
              <a:t>12</a:t>
            </a:r>
            <a:r>
              <a:rPr lang="en-US" dirty="0"/>
              <a:t>, 61.</a:t>
            </a:r>
          </a:p>
          <a:p>
            <a:r>
              <a:rPr lang="en-US" dirty="0"/>
              <a:t>Butz, M. V. (2016). Toward a unified sub-symbolic computational theory of cognition. </a:t>
            </a:r>
            <a:r>
              <a:rPr lang="en-US" i="1" dirty="0"/>
              <a:t>Frontiers in psychology</a:t>
            </a:r>
            <a:r>
              <a:rPr lang="en-US" dirty="0"/>
              <a:t>, </a:t>
            </a:r>
            <a:r>
              <a:rPr lang="en-US" i="1" dirty="0"/>
              <a:t>7</a:t>
            </a:r>
            <a:r>
              <a:rPr lang="en-US" dirty="0"/>
              <a:t>, 925.</a:t>
            </a:r>
          </a:p>
          <a:p>
            <a:endParaRPr lang="en-US" b="1" dirty="0"/>
          </a:p>
          <a:p>
            <a:r>
              <a:rPr lang="en-US" b="1" dirty="0"/>
              <a:t>Planning as inference</a:t>
            </a:r>
          </a:p>
          <a:p>
            <a:r>
              <a:rPr lang="en-US" dirty="0"/>
              <a:t>Attias, H. (2003). Planning by probabilistic inference. In </a:t>
            </a:r>
            <a:r>
              <a:rPr lang="en-US" i="1" dirty="0"/>
              <a:t>International workshop on artificial intelligence and statistics</a:t>
            </a:r>
            <a:r>
              <a:rPr lang="en-US" dirty="0"/>
              <a:t> (pp. 9-16). PMLR.</a:t>
            </a:r>
          </a:p>
          <a:p>
            <a:r>
              <a:rPr lang="en-US" dirty="0" err="1"/>
              <a:t>Botvinick</a:t>
            </a:r>
            <a:r>
              <a:rPr lang="en-US" dirty="0"/>
              <a:t>, M., &amp; Toussaint, M. (2012). Planning as inference. </a:t>
            </a:r>
            <a:r>
              <a:rPr lang="en-US" i="1" dirty="0"/>
              <a:t>Trends in cognitive sciences</a:t>
            </a:r>
            <a:r>
              <a:rPr lang="en-US" dirty="0"/>
              <a:t>, </a:t>
            </a:r>
            <a:r>
              <a:rPr lang="en-US" i="1" dirty="0"/>
              <a:t>16</a:t>
            </a:r>
            <a:r>
              <a:rPr lang="en-US" dirty="0"/>
              <a:t>(10), 485-488.</a:t>
            </a:r>
          </a:p>
        </p:txBody>
      </p:sp>
    </p:spTree>
    <p:extLst>
      <p:ext uri="{BB962C8B-B14F-4D97-AF65-F5344CB8AC3E}">
        <p14:creationId xmlns:p14="http://schemas.microsoft.com/office/powerpoint/2010/main" val="2051192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551D-A460-16A2-9916-C613B1E5E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36821-9DE8-0EC0-04B5-66EAD1F0C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8BD8-ED8A-737C-EB5D-8E398454C7F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572399"/>
            <a:ext cx="8373201" cy="4249738"/>
          </a:xfrm>
        </p:spPr>
        <p:txBody>
          <a:bodyPr/>
          <a:lstStyle/>
          <a:p>
            <a:r>
              <a:rPr lang="en-US" b="1" dirty="0"/>
              <a:t>Active inference</a:t>
            </a:r>
          </a:p>
          <a:p>
            <a:r>
              <a:rPr lang="de-DE" dirty="0"/>
              <a:t>Da Costa, L., Parr, T., Sajid, N., </a:t>
            </a:r>
            <a:r>
              <a:rPr lang="de-DE" dirty="0" err="1"/>
              <a:t>Veselic</a:t>
            </a:r>
            <a:r>
              <a:rPr lang="de-DE" dirty="0"/>
              <a:t>, S., </a:t>
            </a:r>
            <a:r>
              <a:rPr lang="de-DE" dirty="0" err="1"/>
              <a:t>Neacsu</a:t>
            </a:r>
            <a:r>
              <a:rPr lang="de-DE" dirty="0"/>
              <a:t>, V., &amp; </a:t>
            </a:r>
            <a:r>
              <a:rPr lang="de-DE" dirty="0" err="1"/>
              <a:t>Friston</a:t>
            </a:r>
            <a:r>
              <a:rPr lang="de-DE" dirty="0"/>
              <a:t>, K. (2020).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 on </a:t>
            </a:r>
            <a:r>
              <a:rPr lang="de-DE" dirty="0" err="1"/>
              <a:t>discrete</a:t>
            </a:r>
            <a:r>
              <a:rPr lang="de-DE" dirty="0"/>
              <a:t> </a:t>
            </a:r>
            <a:r>
              <a:rPr lang="de-DE" dirty="0" err="1"/>
              <a:t>state-spaces</a:t>
            </a:r>
            <a:r>
              <a:rPr lang="de-DE" dirty="0"/>
              <a:t>: A </a:t>
            </a:r>
            <a:r>
              <a:rPr lang="de-DE" dirty="0" err="1"/>
              <a:t>synthesis</a:t>
            </a:r>
            <a:r>
              <a:rPr lang="de-DE" dirty="0"/>
              <a:t>. </a:t>
            </a:r>
            <a:r>
              <a:rPr lang="de-DE" i="1" dirty="0"/>
              <a:t>Journal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Mathematical</a:t>
            </a:r>
            <a:r>
              <a:rPr lang="de-DE" i="1" dirty="0"/>
              <a:t> </a:t>
            </a:r>
            <a:r>
              <a:rPr lang="de-DE" i="1" dirty="0" err="1"/>
              <a:t>Psychology</a:t>
            </a:r>
            <a:r>
              <a:rPr lang="de-DE" dirty="0"/>
              <a:t>, </a:t>
            </a:r>
            <a:r>
              <a:rPr lang="de-DE" i="1" dirty="0"/>
              <a:t>99</a:t>
            </a:r>
            <a:r>
              <a:rPr lang="de-DE" dirty="0"/>
              <a:t>, 102447.</a:t>
            </a:r>
          </a:p>
          <a:p>
            <a:r>
              <a:rPr lang="en-US" dirty="0"/>
              <a:t>Schwöbel, S., </a:t>
            </a:r>
            <a:r>
              <a:rPr lang="en-US" dirty="0" err="1"/>
              <a:t>Kiebel</a:t>
            </a:r>
            <a:r>
              <a:rPr lang="en-US" dirty="0"/>
              <a:t>, S., &amp; Marković, D. (2018). Active inference, belief propagation, and the </a:t>
            </a:r>
            <a:r>
              <a:rPr lang="en-US" dirty="0" err="1"/>
              <a:t>bethe</a:t>
            </a:r>
            <a:r>
              <a:rPr lang="en-US" dirty="0"/>
              <a:t> approximation. </a:t>
            </a:r>
            <a:r>
              <a:rPr lang="en-US" i="1" dirty="0"/>
              <a:t>Neural computation</a:t>
            </a:r>
            <a:r>
              <a:rPr lang="en-US" dirty="0"/>
              <a:t>, </a:t>
            </a:r>
            <a:r>
              <a:rPr lang="en-US" i="1" dirty="0"/>
              <a:t>30</a:t>
            </a:r>
            <a:r>
              <a:rPr lang="en-US" dirty="0"/>
              <a:t>(9), 2530-2567.</a:t>
            </a:r>
            <a:endParaRPr lang="de-DE" dirty="0"/>
          </a:p>
          <a:p>
            <a:r>
              <a:rPr lang="de-DE" dirty="0" err="1"/>
              <a:t>Friston</a:t>
            </a:r>
            <a:r>
              <a:rPr lang="de-DE" dirty="0"/>
              <a:t>, K., </a:t>
            </a:r>
            <a:r>
              <a:rPr lang="de-DE" dirty="0" err="1"/>
              <a:t>Rigoli</a:t>
            </a:r>
            <a:r>
              <a:rPr lang="de-DE" dirty="0"/>
              <a:t>, F., </a:t>
            </a:r>
            <a:r>
              <a:rPr lang="de-DE" dirty="0" err="1"/>
              <a:t>Ognibene</a:t>
            </a:r>
            <a:r>
              <a:rPr lang="de-DE" dirty="0"/>
              <a:t>, D., Mathys, C., Fitzgerald, T., &amp; </a:t>
            </a:r>
            <a:r>
              <a:rPr lang="de-DE" dirty="0" err="1"/>
              <a:t>Pezzulo</a:t>
            </a:r>
            <a:r>
              <a:rPr lang="de-DE" dirty="0"/>
              <a:t>, G. (2015). </a:t>
            </a:r>
            <a:r>
              <a:rPr lang="de-DE" dirty="0" err="1"/>
              <a:t>Active</a:t>
            </a:r>
            <a:r>
              <a:rPr lang="de-DE" dirty="0"/>
              <a:t> </a:t>
            </a:r>
            <a:r>
              <a:rPr lang="de-DE" dirty="0" err="1"/>
              <a:t>inference</a:t>
            </a:r>
            <a:r>
              <a:rPr lang="de-DE" dirty="0"/>
              <a:t> and </a:t>
            </a:r>
            <a:r>
              <a:rPr lang="de-DE" dirty="0" err="1"/>
              <a:t>epistemic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i="1" dirty="0" err="1"/>
              <a:t>Cognitive</a:t>
            </a:r>
            <a:r>
              <a:rPr lang="de-DE" i="1" dirty="0"/>
              <a:t> </a:t>
            </a:r>
            <a:r>
              <a:rPr lang="de-DE" i="1" dirty="0" err="1"/>
              <a:t>neuroscience</a:t>
            </a:r>
            <a:r>
              <a:rPr lang="de-DE" dirty="0"/>
              <a:t>, </a:t>
            </a:r>
            <a:r>
              <a:rPr lang="de-DE" i="1" dirty="0"/>
              <a:t>6</a:t>
            </a:r>
            <a:r>
              <a:rPr lang="de-DE" dirty="0"/>
              <a:t>(4), 187-214.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303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B59E9-C561-7504-F01D-454F808F0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03E6-9ED8-638D-BF9D-5F980CF08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A78BF-CE25-A63F-3850-12E00F4E7B1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989369"/>
            <a:ext cx="8373201" cy="4249738"/>
          </a:xfrm>
        </p:spPr>
        <p:txBody>
          <a:bodyPr/>
          <a:lstStyle/>
          <a:p>
            <a:r>
              <a:rPr lang="en-US" b="1" dirty="0"/>
              <a:t>Habits</a:t>
            </a:r>
          </a:p>
          <a:p>
            <a:r>
              <a:rPr lang="en-US" dirty="0"/>
              <a:t>Wood, W., &amp; </a:t>
            </a:r>
            <a:r>
              <a:rPr lang="en-US" dirty="0" err="1"/>
              <a:t>Rünger</a:t>
            </a:r>
            <a:r>
              <a:rPr lang="en-US" dirty="0"/>
              <a:t>, D. (2016). Psychology of habit. </a:t>
            </a:r>
            <a:r>
              <a:rPr lang="en-US" i="1" dirty="0"/>
              <a:t>Annual review of psychology</a:t>
            </a:r>
            <a:r>
              <a:rPr lang="en-US" dirty="0"/>
              <a:t>, </a:t>
            </a:r>
            <a:r>
              <a:rPr lang="en-US" i="1" dirty="0"/>
              <a:t>67</a:t>
            </a:r>
            <a:r>
              <a:rPr lang="en-US" dirty="0"/>
              <a:t>(1), 289-314.</a:t>
            </a:r>
            <a:endParaRPr lang="en-US" b="1" dirty="0"/>
          </a:p>
          <a:p>
            <a:r>
              <a:rPr lang="en-US" b="1" dirty="0"/>
              <a:t>Bayesian habits</a:t>
            </a:r>
          </a:p>
          <a:p>
            <a:r>
              <a:rPr lang="en-US" dirty="0"/>
              <a:t>Schwöbel, S., Marković, D., Smolka, M. N., &amp; </a:t>
            </a:r>
            <a:r>
              <a:rPr lang="en-US" dirty="0" err="1"/>
              <a:t>Kiebel</a:t>
            </a:r>
            <a:r>
              <a:rPr lang="en-US" dirty="0"/>
              <a:t>, S. J. (2021). Balancing control: A Bayesian interpretation of habitual and goal-directed behavior. </a:t>
            </a:r>
            <a:r>
              <a:rPr lang="en-US" i="1" dirty="0"/>
              <a:t>Journal of mathematical psychology</a:t>
            </a:r>
            <a:r>
              <a:rPr lang="en-US" dirty="0"/>
              <a:t>, </a:t>
            </a:r>
            <a:r>
              <a:rPr lang="en-US" i="1" dirty="0"/>
              <a:t>100</a:t>
            </a:r>
            <a:r>
              <a:rPr lang="en-US" dirty="0"/>
              <a:t>, 102472.</a:t>
            </a:r>
            <a:endParaRPr lang="en-US" b="1" dirty="0"/>
          </a:p>
          <a:p>
            <a:r>
              <a:rPr lang="en-US" b="1" dirty="0"/>
              <a:t>Context-specific behavioral repertoires</a:t>
            </a:r>
          </a:p>
          <a:p>
            <a:r>
              <a:rPr lang="en-US" dirty="0"/>
              <a:t>Schwöbel, S., Marković, D., Smolka, M. N., &amp; </a:t>
            </a:r>
            <a:r>
              <a:rPr lang="en-US" dirty="0" err="1"/>
              <a:t>Kiebel</a:t>
            </a:r>
            <a:r>
              <a:rPr lang="en-US" dirty="0"/>
              <a:t>, S. (2024). Joint modeling of choices and reaction times based on Bayesian contextual behavioral control. </a:t>
            </a:r>
            <a:r>
              <a:rPr lang="en-US" i="1" dirty="0"/>
              <a:t>PLOS Computational Biology</a:t>
            </a:r>
            <a:r>
              <a:rPr lang="en-US" dirty="0"/>
              <a:t>, </a:t>
            </a:r>
            <a:r>
              <a:rPr lang="en-US" i="1" dirty="0"/>
              <a:t>20</a:t>
            </a:r>
            <a:r>
              <a:rPr lang="en-US" dirty="0"/>
              <a:t>(7), e1012228.</a:t>
            </a:r>
          </a:p>
          <a:p>
            <a:r>
              <a:rPr lang="en-US" dirty="0" err="1"/>
              <a:t>Mittenbühler</a:t>
            </a:r>
            <a:r>
              <a:rPr lang="en-US" dirty="0"/>
              <a:t>, M., Schwöbel, S., </a:t>
            </a:r>
            <a:r>
              <a:rPr lang="en-US" dirty="0" err="1"/>
              <a:t>Dignath</a:t>
            </a:r>
            <a:r>
              <a:rPr lang="en-US" dirty="0"/>
              <a:t>, D., </a:t>
            </a:r>
            <a:r>
              <a:rPr lang="en-US" dirty="0" err="1"/>
              <a:t>Kiebel</a:t>
            </a:r>
            <a:r>
              <a:rPr lang="en-US" dirty="0"/>
              <a:t>, S., &amp; Butz, M. V. (2024). A rational trade-off between the costs and benefits of automatic and controlled processing. In </a:t>
            </a:r>
            <a:r>
              <a:rPr lang="en-US" i="1" dirty="0"/>
              <a:t>Proceedings of the Annual Meeting of the Cognitive Science Society</a:t>
            </a:r>
            <a:r>
              <a:rPr lang="en-US" dirty="0"/>
              <a:t> (Vol. 46).</a:t>
            </a:r>
          </a:p>
          <a:p>
            <a:r>
              <a:rPr lang="de-DE" dirty="0"/>
              <a:t>Butz, M. V., </a:t>
            </a:r>
            <a:r>
              <a:rPr lang="de-DE" dirty="0" err="1"/>
              <a:t>Mittenbühler</a:t>
            </a:r>
            <a:r>
              <a:rPr lang="de-DE" dirty="0"/>
              <a:t>, M., Schwöbel, S., </a:t>
            </a:r>
            <a:r>
              <a:rPr lang="de-DE" dirty="0" err="1"/>
              <a:t>Achimova</a:t>
            </a:r>
            <a:r>
              <a:rPr lang="de-DE" dirty="0"/>
              <a:t>, A., </a:t>
            </a:r>
            <a:r>
              <a:rPr lang="de-DE" dirty="0" err="1"/>
              <a:t>Gumbsch</a:t>
            </a:r>
            <a:r>
              <a:rPr lang="de-DE" dirty="0"/>
              <a:t>, C., Otte, S., &amp; </a:t>
            </a:r>
            <a:r>
              <a:rPr lang="de-DE" dirty="0" err="1"/>
              <a:t>Kiebel</a:t>
            </a:r>
            <a:r>
              <a:rPr lang="de-DE" dirty="0"/>
              <a:t>, S. (2024). </a:t>
            </a:r>
            <a:r>
              <a:rPr lang="de-DE" dirty="0" err="1"/>
              <a:t>Contextualizing</a:t>
            </a:r>
            <a:r>
              <a:rPr lang="de-DE" dirty="0"/>
              <a:t> </a:t>
            </a:r>
            <a:r>
              <a:rPr lang="de-DE" dirty="0" err="1"/>
              <a:t>predictive</a:t>
            </a:r>
            <a:r>
              <a:rPr lang="de-DE" dirty="0"/>
              <a:t> </a:t>
            </a:r>
            <a:r>
              <a:rPr lang="de-DE" dirty="0" err="1"/>
              <a:t>minds</a:t>
            </a:r>
            <a:r>
              <a:rPr lang="de-DE" dirty="0"/>
              <a:t>. </a:t>
            </a:r>
            <a:r>
              <a:rPr lang="de-DE" i="1" dirty="0" err="1"/>
              <a:t>Neuroscience</a:t>
            </a:r>
            <a:r>
              <a:rPr lang="de-DE" i="1" dirty="0"/>
              <a:t> &amp; </a:t>
            </a:r>
            <a:r>
              <a:rPr lang="de-DE" i="1" dirty="0" err="1"/>
              <a:t>Biobehavioral</a:t>
            </a:r>
            <a:r>
              <a:rPr lang="de-DE" i="1" dirty="0"/>
              <a:t> Reviews</a:t>
            </a:r>
            <a:r>
              <a:rPr lang="de-DE" dirty="0"/>
              <a:t>, 105948.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4231390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8738-0B60-66FD-03E4-8D0DB922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07C27-DCC6-08A9-D8BC-582126D0BD59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/>
            <p:txBody>
              <a:bodyPr/>
              <a:lstStyle/>
              <a:p>
                <a:r>
                  <a:rPr lang="en-US" b="1" dirty="0"/>
                  <a:t>Components of Bayes’ theorem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Joint, 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</a:t>
                </a:r>
                <a:endParaRPr lang="en-US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Evidence: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of observation, when everything else is averaged out</a:t>
                </a:r>
                <a:br>
                  <a:rPr lang="en-US" noProof="0" dirty="0"/>
                </a:br>
                <a:r>
                  <a:rPr lang="en-US" noProof="0" dirty="0"/>
                  <a:t>-&gt; Model evidence: </a:t>
                </a:r>
                <a:br>
                  <a:rPr lang="en-US" noProof="0" dirty="0"/>
                </a:br>
                <a:r>
                  <a:rPr lang="en-US" noProof="0" dirty="0"/>
                  <a:t>Large when observation was likely under the model, small when it was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Posterior: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Inferred probability of hidden state given an observation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D07C27-DCC6-08A9-D8BC-582126D0B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1456" t="-14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7067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16776-8106-8222-A42A-EEF3504DE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DB70-84C1-4D14-B85F-589450087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Bayes’ theorem terms and notation</a:t>
            </a:r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DACB5-7A3B-ED09-B24C-4FC184BDE5C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85763" y="1286193"/>
                <a:ext cx="8373201" cy="4249738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Joint, generative model: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Prior: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br>
                  <a:rPr lang="en-US" b="1" noProof="0" dirty="0"/>
                </a:br>
                <a:r>
                  <a:rPr lang="en-US" noProof="0" dirty="0"/>
                  <a:t>A priori probability of hidden state before getting any information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Observation likelihood: </a:t>
                </a:r>
                <a14:m>
                  <m:oMath xmlns:m="http://schemas.openxmlformats.org/officeDocument/2006/math"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sz="1600" b="1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1" i="1" noProof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1600" b="1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(~table) of receiving an observation in a state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Posterior: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endChr m:val="|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Inferred probability of hidden state given an observation</a:t>
                </a:r>
                <a:endParaRPr lang="en-US" noProof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Evidence: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</m:d>
                  </m:oMath>
                </a14:m>
                <a:r>
                  <a:rPr lang="en-US" noProof="0" dirty="0"/>
                  <a:t>  </a:t>
                </a:r>
                <a:br>
                  <a:rPr lang="en-US" noProof="0" dirty="0"/>
                </a:br>
                <a:r>
                  <a:rPr lang="en-US" noProof="0" dirty="0"/>
                  <a:t>Probability of observation, when everything else is averaged out</a:t>
                </a:r>
                <a:br>
                  <a:rPr lang="en-US" noProof="0" dirty="0"/>
                </a:br>
                <a:r>
                  <a:rPr lang="en-US" noProof="0" dirty="0"/>
                  <a:t>-&gt; Model evidence: </a:t>
                </a:r>
                <a:br>
                  <a:rPr lang="en-US" noProof="0" dirty="0"/>
                </a:br>
                <a:r>
                  <a:rPr lang="en-US" noProof="0" dirty="0"/>
                  <a:t>Large when observation was likely under the model, small when it was not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D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5DACB5-7A3B-ED09-B24C-4FC184BDE5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85763" y="1286193"/>
                <a:ext cx="8373201" cy="4249738"/>
              </a:xfrm>
              <a:blipFill>
                <a:blip r:embed="rId3"/>
                <a:stretch>
                  <a:fillRect l="-1383" t="-157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7C9A7-F39D-2163-38C3-6166A5147EC4}"/>
                  </a:ext>
                </a:extLst>
              </p:cNvPr>
              <p:cNvSpPr txBox="1"/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6F7C9A7-F39D-2163-38C3-6166A5147E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485" y="5031181"/>
                <a:ext cx="117919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C19E53-73E9-038A-E0D4-245BDF1B1161}"/>
              </a:ext>
            </a:extLst>
          </p:cNvPr>
          <p:cNvCxnSpPr>
            <a:cxnSpLocks/>
          </p:cNvCxnSpPr>
          <p:nvPr/>
        </p:nvCxnSpPr>
        <p:spPr>
          <a:xfrm>
            <a:off x="4343400" y="5430993"/>
            <a:ext cx="10439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5DAC8-CCA1-A132-FCDB-6491EF21B50A}"/>
                  </a:ext>
                </a:extLst>
              </p:cNvPr>
              <p:cNvSpPr txBox="1"/>
              <p:nvPr/>
            </p:nvSpPr>
            <p:spPr>
              <a:xfrm>
                <a:off x="4573904" y="5400513"/>
                <a:ext cx="61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45DAC8-CCA1-A132-FCDB-6491EF21B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3904" y="5400513"/>
                <a:ext cx="615315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17916-A9FE-C9CD-FC2B-359817D5AA55}"/>
                  </a:ext>
                </a:extLst>
              </p:cNvPr>
              <p:cNvSpPr txBox="1"/>
              <p:nvPr/>
            </p:nvSpPr>
            <p:spPr>
              <a:xfrm>
                <a:off x="3196588" y="5246327"/>
                <a:ext cx="11258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endChr m:val="|"/>
                          <m:ctrlP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</m:d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𝒐</m:t>
                      </m:r>
                      <m:r>
                        <a:rPr lang="en-US" sz="1800" b="1" i="1" noProof="0" smtClean="0">
                          <a:latin typeface="Cambria Math" panose="02040503050406030204" pitchFamily="18" charset="0"/>
                        </a:rPr>
                        <m:t>)=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EE17916-A9FE-C9CD-FC2B-359817D5A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588" y="5246327"/>
                <a:ext cx="112585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647E0D7-5C0A-EADE-C01C-DC9BD42417E4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55620" y="1615440"/>
            <a:ext cx="1795463" cy="34157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EE266B0-8931-16F3-3F82-1E9F93D65EC9}"/>
              </a:ext>
            </a:extLst>
          </p:cNvPr>
          <p:cNvCxnSpPr>
            <a:cxnSpLocks/>
          </p:cNvCxnSpPr>
          <p:nvPr/>
        </p:nvCxnSpPr>
        <p:spPr>
          <a:xfrm>
            <a:off x="3840480" y="2179320"/>
            <a:ext cx="1280160" cy="28518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F765D2-C5F1-994E-B935-FBACF5423FED}"/>
              </a:ext>
            </a:extLst>
          </p:cNvPr>
          <p:cNvCxnSpPr>
            <a:cxnSpLocks/>
          </p:cNvCxnSpPr>
          <p:nvPr/>
        </p:nvCxnSpPr>
        <p:spPr>
          <a:xfrm>
            <a:off x="3253740" y="2834640"/>
            <a:ext cx="1264920" cy="21965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E380CF-D2CE-FB73-A88B-343395B77C4C}"/>
              </a:ext>
            </a:extLst>
          </p:cNvPr>
          <p:cNvCxnSpPr>
            <a:cxnSpLocks/>
          </p:cNvCxnSpPr>
          <p:nvPr/>
        </p:nvCxnSpPr>
        <p:spPr>
          <a:xfrm>
            <a:off x="3055620" y="3505200"/>
            <a:ext cx="518160" cy="173736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0469B6E-5842-AD49-2737-7D390B375975}"/>
              </a:ext>
            </a:extLst>
          </p:cNvPr>
          <p:cNvCxnSpPr>
            <a:cxnSpLocks/>
            <a:endCxn id="7" idx="3"/>
          </p:cNvCxnSpPr>
          <p:nvPr/>
        </p:nvCxnSpPr>
        <p:spPr>
          <a:xfrm flipH="1">
            <a:off x="5189219" y="4617720"/>
            <a:ext cx="1572576" cy="96745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F9ED98-85ED-4033-C198-89CC9E2C963E}"/>
              </a:ext>
            </a:extLst>
          </p:cNvPr>
          <p:cNvSpPr/>
          <p:nvPr/>
        </p:nvSpPr>
        <p:spPr>
          <a:xfrm>
            <a:off x="3192050" y="4945661"/>
            <a:ext cx="2378172" cy="919517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E9EE83-1AFA-E903-3DDB-0E43EAE873C9}"/>
                  </a:ext>
                </a:extLst>
              </p:cNvPr>
              <p:cNvSpPr txBox="1"/>
              <p:nvPr/>
            </p:nvSpPr>
            <p:spPr>
              <a:xfrm>
                <a:off x="4480560" y="5391129"/>
                <a:ext cx="6153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𝒄𝒐𝒏𝒔𝒕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BE9EE83-1AFA-E903-3DDB-0E43EAE8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60" y="5391129"/>
                <a:ext cx="615315" cy="369332"/>
              </a:xfrm>
              <a:prstGeom prst="rect">
                <a:avLst/>
              </a:prstGeom>
              <a:blipFill>
                <a:blip r:embed="rId7"/>
                <a:stretch>
                  <a:fillRect r="-2574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13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4" grpId="0" animBg="1"/>
      <p:bldP spid="25" grpId="0"/>
      <p:bldP spid="2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648B-411A-BBA0-D2ED-FD0B8F103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2CC0781-B4B1-06F3-B26C-6B490ED30B66}"/>
              </a:ext>
            </a:extLst>
          </p:cNvPr>
          <p:cNvSpPr txBox="1">
            <a:spLocks/>
          </p:cNvSpPr>
          <p:nvPr/>
        </p:nvSpPr>
        <p:spPr>
          <a:xfrm>
            <a:off x="385763" y="1291272"/>
            <a:ext cx="8373201" cy="4385627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Idea: </a:t>
            </a:r>
          </a:p>
          <a:p>
            <a:r>
              <a:rPr lang="en-US" noProof="0" dirty="0"/>
              <a:t>Information processing in the brain can be described mathematically using probability theory.</a:t>
            </a:r>
          </a:p>
          <a:p>
            <a:endParaRPr lang="en-US" noProof="0" dirty="0"/>
          </a:p>
          <a:p>
            <a:r>
              <a:rPr lang="en-US" b="1" noProof="0" dirty="0"/>
              <a:t>Why?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Firing rates of neurons encode stimulus probabilities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Events in the real world cannot be predicted with certainty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Human behavior is stochastic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Statistical physics of large systems uses probability theory</a:t>
            </a:r>
          </a:p>
          <a:p>
            <a:r>
              <a:rPr lang="en-US" b="1" noProof="0" dirty="0"/>
              <a:t>Importantly: </a:t>
            </a:r>
          </a:p>
          <a:p>
            <a:r>
              <a:rPr lang="en-US" noProof="0" dirty="0"/>
              <a:t>The brain has to continually form beliefs about hidden information based on limited available information.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BF3C0-F1AB-0BD7-9235-D549E9B3E768}"/>
              </a:ext>
            </a:extLst>
          </p:cNvPr>
          <p:cNvSpPr txBox="1"/>
          <p:nvPr/>
        </p:nvSpPr>
        <p:spPr>
          <a:xfrm>
            <a:off x="7912724" y="5769258"/>
            <a:ext cx="16924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Clark (2013)</a:t>
            </a:r>
          </a:p>
        </p:txBody>
      </p:sp>
    </p:spTree>
    <p:extLst>
      <p:ext uri="{BB962C8B-B14F-4D97-AF65-F5344CB8AC3E}">
        <p14:creationId xmlns:p14="http://schemas.microsoft.com/office/powerpoint/2010/main" val="2166277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BD748-2682-2DEE-B3EE-53D490C08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8B7-014E-5F52-1EAA-F8350898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A0B10-227E-836F-19D3-C6A24D1BC3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Invert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Policy surprise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2C15F16-EDDE-C6E5-6BD2-6CE0BAB6A9C9}"/>
              </a:ext>
            </a:extLst>
          </p:cNvPr>
          <p:cNvSpPr/>
          <p:nvPr/>
        </p:nvSpPr>
        <p:spPr>
          <a:xfrm>
            <a:off x="2690799" y="2502602"/>
            <a:ext cx="3485625" cy="1128816"/>
          </a:xfrm>
          <a:prstGeom prst="roundRect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585415-72BF-36FE-180C-BB3237222A65}"/>
              </a:ext>
            </a:extLst>
          </p:cNvPr>
          <p:cNvSpPr/>
          <p:nvPr/>
        </p:nvSpPr>
        <p:spPr>
          <a:xfrm>
            <a:off x="2516080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53002C-3B17-CCBB-F341-DEAD138DA596}"/>
                  </a:ext>
                </a:extLst>
              </p:cNvPr>
              <p:cNvSpPr txBox="1"/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E53002C-3B17-CCBB-F341-DEAD138D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3904364"/>
                <a:ext cx="526041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FDC963A3-38F6-41EF-753B-0C28A1394895}"/>
              </a:ext>
            </a:extLst>
          </p:cNvPr>
          <p:cNvSpPr/>
          <p:nvPr/>
        </p:nvSpPr>
        <p:spPr>
          <a:xfrm>
            <a:off x="4016958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7CFCF4-923F-B47A-529E-C6067EBD71AC}"/>
                  </a:ext>
                </a:extLst>
              </p:cNvPr>
              <p:cNvSpPr txBox="1"/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7CFCF4-923F-B47A-529E-C6067EBD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3904364"/>
                <a:ext cx="824200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9883873-5FB3-34E0-0869-F395F07C13CD}"/>
              </a:ext>
            </a:extLst>
          </p:cNvPr>
          <p:cNvSpPr/>
          <p:nvPr/>
        </p:nvSpPr>
        <p:spPr>
          <a:xfrm>
            <a:off x="5517837" y="377866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6B7E66-6607-D0C7-EAC5-F5E276A06BDE}"/>
                  </a:ext>
                </a:extLst>
              </p:cNvPr>
              <p:cNvSpPr txBox="1"/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6B7E66-6607-D0C7-EAC5-F5E276A06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3904364"/>
                <a:ext cx="824200" cy="461665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9B2A39EF-2FF9-0EE0-9F02-31758E7CEB61}"/>
              </a:ext>
            </a:extLst>
          </p:cNvPr>
          <p:cNvSpPr/>
          <p:nvPr/>
        </p:nvSpPr>
        <p:spPr>
          <a:xfrm>
            <a:off x="2516080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2F6360-5330-7AF5-3BBB-7DFA1B134D04}"/>
                  </a:ext>
                </a:extLst>
              </p:cNvPr>
              <p:cNvSpPr txBox="1"/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22F6360-5330-7AF5-3BBB-7DFA1B134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20" y="5096651"/>
                <a:ext cx="550087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2AD2E807-F787-E652-0FDF-89E22F723452}"/>
              </a:ext>
            </a:extLst>
          </p:cNvPr>
          <p:cNvSpPr/>
          <p:nvPr/>
        </p:nvSpPr>
        <p:spPr>
          <a:xfrm>
            <a:off x="401910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71053F-FF2A-23FD-EC3C-1DE73252D640}"/>
                  </a:ext>
                </a:extLst>
              </p:cNvPr>
              <p:cNvSpPr txBox="1"/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471053F-FF2A-23FD-EC3C-1DE73252D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07" y="5096651"/>
                <a:ext cx="848245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>
            <a:extLst>
              <a:ext uri="{FF2B5EF4-FFF2-40B4-BE49-F238E27FC236}">
                <a16:creationId xmlns:a16="http://schemas.microsoft.com/office/drawing/2014/main" id="{DA5A91D7-2259-D38E-E0A3-75CC428FF809}"/>
              </a:ext>
            </a:extLst>
          </p:cNvPr>
          <p:cNvSpPr/>
          <p:nvPr/>
        </p:nvSpPr>
        <p:spPr>
          <a:xfrm>
            <a:off x="5517837" y="4970952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0BA877-9D0A-E63F-E764-D2DC9B6A675A}"/>
                  </a:ext>
                </a:extLst>
              </p:cNvPr>
              <p:cNvSpPr txBox="1"/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0BA877-9D0A-E63F-E764-D2DC9B6A6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837" y="5096651"/>
                <a:ext cx="848245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>
            <a:extLst>
              <a:ext uri="{FF2B5EF4-FFF2-40B4-BE49-F238E27FC236}">
                <a16:creationId xmlns:a16="http://schemas.microsoft.com/office/drawing/2014/main" id="{6FFD8C28-6733-7FA3-25D9-C1F52886894B}"/>
              </a:ext>
            </a:extLst>
          </p:cNvPr>
          <p:cNvSpPr/>
          <p:nvPr/>
        </p:nvSpPr>
        <p:spPr>
          <a:xfrm>
            <a:off x="3275284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B76531-5EC1-2C03-BF18-7AA028C014AB}"/>
                  </a:ext>
                </a:extLst>
              </p:cNvPr>
              <p:cNvSpPr txBox="1"/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DB76531-5EC1-2C03-BF18-7AA028C014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724" y="2818894"/>
                <a:ext cx="562910" cy="461665"/>
              </a:xfrm>
              <a:prstGeom prst="rect">
                <a:avLst/>
              </a:prstGeom>
              <a:blipFill>
                <a:blip r:embed="rId8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29827B79-174C-CE4B-E03A-CF57C7AE9A14}"/>
              </a:ext>
            </a:extLst>
          </p:cNvPr>
          <p:cNvSpPr/>
          <p:nvPr/>
        </p:nvSpPr>
        <p:spPr>
          <a:xfrm>
            <a:off x="4778311" y="2693195"/>
            <a:ext cx="759204" cy="76339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D4D8E9-1300-D567-7804-60C6FAA31A92}"/>
                  </a:ext>
                </a:extLst>
              </p:cNvPr>
              <p:cNvSpPr txBox="1"/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1" i="1" noProof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noProof="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E7D4D8E9-1300-D567-7804-60C6FAA31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8311" y="2818894"/>
                <a:ext cx="861070" cy="461665"/>
              </a:xfrm>
              <a:prstGeom prst="rect">
                <a:avLst/>
              </a:prstGeom>
              <a:blipFill>
                <a:blip r:embed="rId9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9FDD184-7580-F6CF-4D0D-00AEEE3C7898}"/>
              </a:ext>
            </a:extLst>
          </p:cNvPr>
          <p:cNvCxnSpPr>
            <a:cxnSpLocks/>
          </p:cNvCxnSpPr>
          <p:nvPr/>
        </p:nvCxnSpPr>
        <p:spPr>
          <a:xfrm>
            <a:off x="3275284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8E69A3-D878-41BA-66F2-41D57D159ED5}"/>
              </a:ext>
            </a:extLst>
          </p:cNvPr>
          <p:cNvCxnSpPr>
            <a:cxnSpLocks/>
          </p:cNvCxnSpPr>
          <p:nvPr/>
        </p:nvCxnSpPr>
        <p:spPr>
          <a:xfrm>
            <a:off x="4776162" y="4160364"/>
            <a:ext cx="741674" cy="0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762D496-FF54-F3DE-87C3-280A7D58CE71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905775" y="3334050"/>
            <a:ext cx="490785" cy="444615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6456C4B-023F-0556-EE45-CD269A55EDB1}"/>
              </a:ext>
            </a:extLst>
          </p:cNvPr>
          <p:cNvCxnSpPr>
            <a:cxnSpLocks/>
            <a:stCxn id="47" idx="5"/>
            <a:endCxn id="10" idx="0"/>
          </p:cNvCxnSpPr>
          <p:nvPr/>
        </p:nvCxnSpPr>
        <p:spPr>
          <a:xfrm>
            <a:off x="5426332" y="3344796"/>
            <a:ext cx="471107" cy="43386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7D2FA3D-AFA4-88B8-8601-FC17476F4878}"/>
              </a:ext>
            </a:extLst>
          </p:cNvPr>
          <p:cNvCxnSpPr>
            <a:cxnSpLocks/>
            <a:stCxn id="6" idx="4"/>
            <a:endCxn id="39" idx="0"/>
          </p:cNvCxnSpPr>
          <p:nvPr/>
        </p:nvCxnSpPr>
        <p:spPr>
          <a:xfrm>
            <a:off x="2895682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DC33C0-7D1A-AE38-FC60-B8D1D5EB51D7}"/>
              </a:ext>
            </a:extLst>
          </p:cNvPr>
          <p:cNvCxnSpPr>
            <a:cxnSpLocks/>
            <a:stCxn id="8" idx="4"/>
            <a:endCxn id="41" idx="0"/>
          </p:cNvCxnSpPr>
          <p:nvPr/>
        </p:nvCxnSpPr>
        <p:spPr>
          <a:xfrm>
            <a:off x="4396560" y="4542063"/>
            <a:ext cx="2149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ECA6A47-8C21-CA26-C089-116A8C2F0DA6}"/>
              </a:ext>
            </a:extLst>
          </p:cNvPr>
          <p:cNvCxnSpPr>
            <a:cxnSpLocks/>
            <a:stCxn id="10" idx="4"/>
            <a:endCxn id="43" idx="0"/>
          </p:cNvCxnSpPr>
          <p:nvPr/>
        </p:nvCxnSpPr>
        <p:spPr>
          <a:xfrm>
            <a:off x="5897439" y="4542063"/>
            <a:ext cx="0" cy="428889"/>
          </a:xfrm>
          <a:prstGeom prst="straightConnector1">
            <a:avLst/>
          </a:prstGeom>
          <a:ln w="38100">
            <a:solidFill>
              <a:srgbClr val="48BF9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0145C7C-8150-CEA5-0823-DA502E6A1A9D}"/>
              </a:ext>
            </a:extLst>
          </p:cNvPr>
          <p:cNvSpPr/>
          <p:nvPr/>
        </p:nvSpPr>
        <p:spPr>
          <a:xfrm>
            <a:off x="4012180" y="782109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D303E-ACB3-087C-6D0B-CC5CE0EFBDD9}"/>
                  </a:ext>
                </a:extLst>
              </p:cNvPr>
              <p:cNvSpPr txBox="1"/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noProof="0" smtClean="0">
                          <a:solidFill>
                            <a:srgbClr val="48BF9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DD303E-ACB3-087C-6D0B-CC5CE0EFB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2091" y="902703"/>
                <a:ext cx="38619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658297-810E-35CF-1AD9-C08FCC2EEB6A}"/>
              </a:ext>
            </a:extLst>
          </p:cNvPr>
          <p:cNvCxnSpPr>
            <a:cxnSpLocks/>
          </p:cNvCxnSpPr>
          <p:nvPr/>
        </p:nvCxnSpPr>
        <p:spPr>
          <a:xfrm flipH="1">
            <a:off x="2952165" y="1521460"/>
            <a:ext cx="1239926" cy="3275330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5CD862-83A4-87D1-11BE-DF24629FF466}"/>
              </a:ext>
            </a:extLst>
          </p:cNvPr>
          <p:cNvCxnSpPr>
            <a:cxnSpLocks/>
            <a:stCxn id="12" idx="4"/>
          </p:cNvCxnSpPr>
          <p:nvPr/>
        </p:nvCxnSpPr>
        <p:spPr>
          <a:xfrm flipH="1">
            <a:off x="3646121" y="1545507"/>
            <a:ext cx="745661" cy="2602206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545DC5D-1117-E63F-70E6-F46EAD8BD86E}"/>
              </a:ext>
            </a:extLst>
          </p:cNvPr>
          <p:cNvSpPr txBox="1"/>
          <p:nvPr/>
        </p:nvSpPr>
        <p:spPr>
          <a:xfrm>
            <a:off x="4367039" y="1855976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8BF91"/>
                </a:solidFill>
              </a:rPr>
              <a:t>…</a:t>
            </a:r>
            <a:endParaRPr lang="en-DE" b="1" dirty="0">
              <a:solidFill>
                <a:srgbClr val="48BF9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C3F6473-5CD1-F781-FA0D-BA8FB4AC0A3D}"/>
              </a:ext>
            </a:extLst>
          </p:cNvPr>
          <p:cNvCxnSpPr>
            <a:cxnSpLocks/>
          </p:cNvCxnSpPr>
          <p:nvPr/>
        </p:nvCxnSpPr>
        <p:spPr>
          <a:xfrm>
            <a:off x="4572000" y="1521460"/>
            <a:ext cx="588818" cy="981142"/>
          </a:xfrm>
          <a:prstGeom prst="straightConnector1">
            <a:avLst/>
          </a:prstGeom>
          <a:ln w="28575">
            <a:solidFill>
              <a:srgbClr val="48BF9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BFAD149-F205-2A1D-D9C9-322B76E8CCF0}"/>
              </a:ext>
            </a:extLst>
          </p:cNvPr>
          <p:cNvSpPr/>
          <p:nvPr/>
        </p:nvSpPr>
        <p:spPr>
          <a:xfrm>
            <a:off x="5210599" y="1295183"/>
            <a:ext cx="759204" cy="763398"/>
          </a:xfrm>
          <a:prstGeom prst="ellipse">
            <a:avLst/>
          </a:prstGeom>
          <a:noFill/>
          <a:ln w="28575">
            <a:solidFill>
              <a:srgbClr val="48BF9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8A35BF-4A28-C113-81EF-8E06F62F1ECF}"/>
                  </a:ext>
                </a:extLst>
              </p:cNvPr>
              <p:cNvSpPr txBox="1"/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sz="2400" b="1" i="1" noProof="0" smtClean="0">
                              <a:solidFill>
                                <a:srgbClr val="48BF9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DE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58A35BF-4A28-C113-81EF-8E06F62F1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510" y="1415777"/>
                <a:ext cx="386195" cy="461665"/>
              </a:xfrm>
              <a:prstGeom prst="rect">
                <a:avLst/>
              </a:prstGeom>
              <a:blipFill>
                <a:blip r:embed="rId11"/>
                <a:stretch>
                  <a:fillRect r="-1406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944DDA-4FCB-08FA-1CC3-665943252CB0}"/>
              </a:ext>
            </a:extLst>
          </p:cNvPr>
          <p:cNvCxnSpPr>
            <a:cxnSpLocks/>
          </p:cNvCxnSpPr>
          <p:nvPr/>
        </p:nvCxnSpPr>
        <p:spPr>
          <a:xfrm>
            <a:off x="4758197" y="1295183"/>
            <a:ext cx="474838" cy="240629"/>
          </a:xfrm>
          <a:prstGeom prst="straightConnector1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60B5A-99B4-6231-9DFC-C8B4F5C2CB31}"/>
                  </a:ext>
                </a:extLst>
              </p:cNvPr>
              <p:cNvSpPr txBox="1"/>
              <p:nvPr/>
            </p:nvSpPr>
            <p:spPr>
              <a:xfrm>
                <a:off x="4610446" y="925333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B360B5A-99B4-6231-9DFC-C8B4F5C2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446" y="925333"/>
                <a:ext cx="1245178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B853A6-DF69-CBEB-24F5-607EE1866E20}"/>
                  </a:ext>
                </a:extLst>
              </p:cNvPr>
              <p:cNvSpPr txBox="1"/>
              <p:nvPr/>
            </p:nvSpPr>
            <p:spPr>
              <a:xfrm>
                <a:off x="1678746" y="4550859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B853A6-DF69-CBEB-24F5-607EE1866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746" y="4550859"/>
                <a:ext cx="1245178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599BE7-E35B-D1C3-8CE8-20E5CE9B18FF}"/>
                  </a:ext>
                </a:extLst>
              </p:cNvPr>
              <p:cNvSpPr txBox="1"/>
              <p:nvPr/>
            </p:nvSpPr>
            <p:spPr>
              <a:xfrm>
                <a:off x="2833731" y="4457077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1599BE7-E35B-D1C3-8CE8-20E5CE9B1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731" y="4457077"/>
                <a:ext cx="1245178" cy="369332"/>
              </a:xfrm>
              <a:prstGeom prst="rect">
                <a:avLst/>
              </a:prstGeom>
              <a:blipFill>
                <a:blip r:embed="rId14"/>
                <a:stretch>
                  <a:fillRect r="-35784"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7FD741-CB3D-615E-8763-49EBC84501C4}"/>
                  </a:ext>
                </a:extLst>
              </p:cNvPr>
              <p:cNvSpPr txBox="1"/>
              <p:nvPr/>
            </p:nvSpPr>
            <p:spPr>
              <a:xfrm>
                <a:off x="4923823" y="2129915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7FD741-CB3D-615E-8763-49EBC8450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823" y="2129915"/>
                <a:ext cx="1245178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419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4" grpId="0"/>
      <p:bldP spid="15" grpId="0"/>
      <p:bldP spid="1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35117-6258-135F-1C34-200625497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E7CA5-E306-3FF7-9951-69234AFEF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inference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A5FA6-DCC1-2ED6-C248-0AADCE07A9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5763" y="1257817"/>
            <a:ext cx="8373201" cy="4249738"/>
          </a:xfrm>
        </p:spPr>
        <p:txBody>
          <a:bodyPr/>
          <a:lstStyle/>
          <a:p>
            <a:r>
              <a:rPr lang="en-US" b="1" dirty="0"/>
              <a:t>Invert arrows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Cue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Outcome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State surprise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Policy surprise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829C9D-98D1-1257-0054-6505EB5DDC4C}"/>
                  </a:ext>
                </a:extLst>
              </p:cNvPr>
              <p:cNvSpPr txBox="1"/>
              <p:nvPr/>
            </p:nvSpPr>
            <p:spPr>
              <a:xfrm>
                <a:off x="1976004" y="1588900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829C9D-98D1-1257-0054-6505EB5DD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004" y="1588900"/>
                <a:ext cx="124517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874F6E-B86D-D294-6F95-E2E6867AE4DA}"/>
                  </a:ext>
                </a:extLst>
              </p:cNvPr>
              <p:cNvSpPr txBox="1"/>
              <p:nvPr/>
            </p:nvSpPr>
            <p:spPr>
              <a:xfrm>
                <a:off x="2488622" y="1974641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874F6E-B86D-D294-6F95-E2E6867A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8622" y="1974641"/>
                <a:ext cx="1245178" cy="369332"/>
              </a:xfrm>
              <a:prstGeom prst="rect">
                <a:avLst/>
              </a:prstGeom>
              <a:blipFill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90FBE3-C6A7-98AD-BD22-F803141BA603}"/>
                  </a:ext>
                </a:extLst>
              </p:cNvPr>
              <p:cNvSpPr txBox="1"/>
              <p:nvPr/>
            </p:nvSpPr>
            <p:spPr>
              <a:xfrm>
                <a:off x="2190750" y="2374776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90FBE3-C6A7-98AD-BD22-F803141BA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750" y="2374776"/>
                <a:ext cx="1245178" cy="369332"/>
              </a:xfrm>
              <a:prstGeom prst="rect">
                <a:avLst/>
              </a:prstGeom>
              <a:blipFill>
                <a:blip r:embed="rId4"/>
                <a:stretch>
                  <a:fillRect r="-35122" b="-1333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11C2-BF30-6B41-EA91-725D093DA777}"/>
                  </a:ext>
                </a:extLst>
              </p:cNvPr>
              <p:cNvSpPr txBox="1"/>
              <p:nvPr/>
            </p:nvSpPr>
            <p:spPr>
              <a:xfrm>
                <a:off x="2197677" y="2774740"/>
                <a:ext cx="12451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D1E11C2-BF30-6B41-EA91-725D093DA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677" y="2774740"/>
                <a:ext cx="124517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8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FA865-2B68-6B6A-6475-E09837E0A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73C2-D69B-9F7D-0523-BF3E52291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</a:t>
            </a:r>
          </a:p>
        </p:txBody>
      </p:sp>
      <p:pic>
        <p:nvPicPr>
          <p:cNvPr id="5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5558D5AD-BE88-194E-8237-DF4C41437E80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</p:spPr>
      </p:pic>
      <p:pic>
        <p:nvPicPr>
          <p:cNvPr id="7" name="Picture 6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E969A181-FB1F-B11C-7E30-52ECE16D1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4F0946F5-D892-B07D-CA5D-4A155333A4DC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53B5B22A-32FB-870B-BD5F-08128FFF3DA7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22E30A-379E-F216-FF0C-7983BD4537CF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BB102A-5098-0870-A678-08517BB59346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state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3E34CE-CCF4-6F58-E72A-46F9BD95972A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noProof="0" dirty="0"/>
              <a:t>planning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1F74ABD-01C0-261A-5E61-8D7F4CA5C0B2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Inference: </a:t>
            </a:r>
            <a:r>
              <a:rPr lang="en-US" noProof="0" dirty="0"/>
              <a:t>Draw conclusions based on observations and knowledge</a:t>
            </a:r>
          </a:p>
          <a:p>
            <a:r>
              <a:rPr lang="en-US" b="1" noProof="0" dirty="0"/>
              <a:t>Bayes’ theorem: </a:t>
            </a:r>
            <a:r>
              <a:rPr lang="en-US" noProof="0" dirty="0"/>
              <a:t>allows to perform inference by using probability theory!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noProof="0" dirty="0"/>
              <a:t>The brain learns rules and relations in order to use them for inference!</a:t>
            </a:r>
          </a:p>
          <a:p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2C91F9-EDF6-7A69-E865-5F9BE7499C5A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391435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7F1B6-336E-77B3-B8BC-FE2403D7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4B18-9AD0-00AE-70B9-F4C40CC04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The Bayesian brain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2076CCEA-533D-2D7E-F8B4-26210C0DA22F}"/>
              </a:ext>
            </a:extLst>
          </p:cNvPr>
          <p:cNvSpPr txBox="1">
            <a:spLocks/>
          </p:cNvSpPr>
          <p:nvPr/>
        </p:nvSpPr>
        <p:spPr>
          <a:xfrm>
            <a:off x="385763" y="1291273"/>
            <a:ext cx="8373201" cy="1870336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1pPr>
            <a:lvl2pPr marL="396000" indent="-324000" algn="l" defTabSz="914400" rtl="0" eaLnBrk="1" latinLnBrk="0" hangingPunct="1">
              <a:spcBef>
                <a:spcPts val="300"/>
              </a:spcBef>
              <a:buFont typeface="Open Sans" panose="020B0606030504020204" pitchFamily="34" charset="0"/>
              <a:buChar char="—"/>
              <a:defRPr sz="16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1200"/>
              </a:spcBef>
              <a:buFont typeface="Arial" panose="020B0604020202020204" pitchFamily="34" charset="0"/>
              <a:buNone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3pPr>
            <a:lvl4pPr marL="396000" indent="-216000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4pPr>
            <a:lvl5pPr marL="576000" indent="-179388" algn="l" defTabSz="914400" rtl="0" eaLnBrk="1" latinLnBrk="0" hangingPunct="1">
              <a:spcBef>
                <a:spcPts val="300"/>
              </a:spcBef>
              <a:buFont typeface="Symbol" panose="05050102010706020507" pitchFamily="18" charset="2"/>
              <a:buChar char="-"/>
              <a:defRPr sz="1400" kern="1200" baseline="0">
                <a:solidFill>
                  <a:schemeClr val="tx2"/>
                </a:solidFill>
                <a:latin typeface="Open Sans" panose="020B0606030504020204" pitchFamily="34" charset="0"/>
                <a:ea typeface="+mn-ea"/>
                <a:cs typeface="+mn-cs"/>
              </a:defRPr>
            </a:lvl5pPr>
            <a:lvl6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6pPr>
            <a:lvl7pPr marL="358775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noProof="0" dirty="0"/>
              <a:t>Learn the rules of the world (if-then, contingencies, …) as probabilities</a:t>
            </a:r>
          </a:p>
          <a:p>
            <a:r>
              <a:rPr lang="en-US" noProof="0" dirty="0"/>
              <a:t>state =&gt; observation =&gt; action =&gt; state …..</a:t>
            </a:r>
          </a:p>
          <a:p>
            <a:r>
              <a:rPr lang="en-US" b="1" noProof="0" dirty="0"/>
              <a:t>Perception and action: </a:t>
            </a:r>
            <a:r>
              <a:rPr lang="en-US" b="1" dirty="0"/>
              <a:t>Inversion of reasoning</a:t>
            </a:r>
            <a:r>
              <a:rPr lang="en-US" b="1" noProof="0" dirty="0"/>
              <a:t> using Bayesian inference!</a:t>
            </a:r>
          </a:p>
          <a:p>
            <a:r>
              <a:rPr lang="en-US" noProof="0" dirty="0"/>
              <a:t>observation =&gt; state =&gt; action</a:t>
            </a:r>
          </a:p>
        </p:txBody>
      </p:sp>
      <p:pic>
        <p:nvPicPr>
          <p:cNvPr id="10" name="Content Placeholder 4" descr="A black and white drawing of a human head with a brain inside&#10;&#10;Description automatically generated">
            <a:extLst>
              <a:ext uri="{FF2B5EF4-FFF2-40B4-BE49-F238E27FC236}">
                <a16:creationId xmlns:a16="http://schemas.microsoft.com/office/drawing/2014/main" id="{0AF100A0-71DF-9C6B-4B04-B0DA63BA7F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2257" y="3696734"/>
            <a:ext cx="1591541" cy="1591541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black and white drawing of a planet&#10;&#10;Description automatically generated">
            <a:extLst>
              <a:ext uri="{FF2B5EF4-FFF2-40B4-BE49-F238E27FC236}">
                <a16:creationId xmlns:a16="http://schemas.microsoft.com/office/drawing/2014/main" id="{835DDAA9-E99D-3CD7-DC98-450B89A318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83" y="3133895"/>
            <a:ext cx="2720062" cy="2720062"/>
          </a:xfrm>
          <a:prstGeom prst="rect">
            <a:avLst/>
          </a:prstGeom>
        </p:spPr>
      </p:pic>
      <p:sp>
        <p:nvSpPr>
          <p:cNvPr id="13" name="Arc 12">
            <a:extLst>
              <a:ext uri="{FF2B5EF4-FFF2-40B4-BE49-F238E27FC236}">
                <a16:creationId xmlns:a16="http://schemas.microsoft.com/office/drawing/2014/main" id="{7D0B466D-B3AF-0AB0-96B1-448C1C16A3E4}"/>
              </a:ext>
            </a:extLst>
          </p:cNvPr>
          <p:cNvSpPr/>
          <p:nvPr/>
        </p:nvSpPr>
        <p:spPr>
          <a:xfrm>
            <a:off x="2604135" y="3572217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1039AA8B-C162-DB04-AB82-F637E3F4B127}"/>
              </a:ext>
            </a:extLst>
          </p:cNvPr>
          <p:cNvSpPr/>
          <p:nvPr/>
        </p:nvSpPr>
        <p:spPr>
          <a:xfrm flipH="1" flipV="1">
            <a:off x="2604135" y="4622044"/>
            <a:ext cx="3463290" cy="912667"/>
          </a:xfrm>
          <a:prstGeom prst="arc">
            <a:avLst>
              <a:gd name="adj1" fmla="val 11007133"/>
              <a:gd name="adj2" fmla="val 21421417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F9284-5547-2492-DEF3-0A9FAA4BFDC8}"/>
              </a:ext>
            </a:extLst>
          </p:cNvPr>
          <p:cNvSpPr txBox="1"/>
          <p:nvPr/>
        </p:nvSpPr>
        <p:spPr>
          <a:xfrm>
            <a:off x="7085521" y="4161718"/>
            <a:ext cx="1347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perception</a:t>
            </a:r>
          </a:p>
          <a:p>
            <a:r>
              <a:rPr lang="en-US" dirty="0"/>
              <a:t>planning</a:t>
            </a:r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A6DAD-752E-F0E5-223E-730489E74D73}"/>
              </a:ext>
            </a:extLst>
          </p:cNvPr>
          <p:cNvSpPr txBox="1"/>
          <p:nvPr/>
        </p:nvSpPr>
        <p:spPr>
          <a:xfrm>
            <a:off x="708741" y="4300218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</a:t>
            </a:r>
            <a:endParaRPr lang="en-US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58823-E218-57B8-0CC1-B85C75154CC0}"/>
              </a:ext>
            </a:extLst>
          </p:cNvPr>
          <p:cNvSpPr txBox="1"/>
          <p:nvPr/>
        </p:nvSpPr>
        <p:spPr>
          <a:xfrm>
            <a:off x="3914030" y="557255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action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C26DC1-73B4-644A-6542-DE475707D5D9}"/>
              </a:ext>
            </a:extLst>
          </p:cNvPr>
          <p:cNvSpPr txBox="1"/>
          <p:nvPr/>
        </p:nvSpPr>
        <p:spPr>
          <a:xfrm>
            <a:off x="3603849" y="3202885"/>
            <a:ext cx="1463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observation</a:t>
            </a:r>
          </a:p>
        </p:txBody>
      </p:sp>
    </p:spTree>
    <p:extLst>
      <p:ext uri="{BB962C8B-B14F-4D97-AF65-F5344CB8AC3E}">
        <p14:creationId xmlns:p14="http://schemas.microsoft.com/office/powerpoint/2010/main" val="188130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9A854-CD5C-AF35-6291-901A24452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ack cat with yellow eyes&#10;&#10;Description automatically generated">
            <a:extLst>
              <a:ext uri="{FF2B5EF4-FFF2-40B4-BE49-F238E27FC236}">
                <a16:creationId xmlns:a16="http://schemas.microsoft.com/office/drawing/2014/main" id="{AF1015A7-5CB2-8669-5D30-D3B8208BD3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5" b="1911"/>
          <a:stretch/>
        </p:blipFill>
        <p:spPr>
          <a:xfrm>
            <a:off x="1066258" y="1226126"/>
            <a:ext cx="2285695" cy="1600963"/>
          </a:xfrm>
          <a:prstGeom prst="rect">
            <a:avLst/>
          </a:prstGeom>
        </p:spPr>
      </p:pic>
      <p:pic>
        <p:nvPicPr>
          <p:cNvPr id="15" name="Picture 14" descr="A black cat with yellow eyes&#10;&#10;Description automatically generated">
            <a:extLst>
              <a:ext uri="{FF2B5EF4-FFF2-40B4-BE49-F238E27FC236}">
                <a16:creationId xmlns:a16="http://schemas.microsoft.com/office/drawing/2014/main" id="{0515F740-BFBC-7B68-750E-B27061137C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49" y="833720"/>
            <a:ext cx="1442539" cy="256195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C43CA12-4620-1DAB-AEFF-C51F553E2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Inference: </a:t>
            </a:r>
            <a:r>
              <a:rPr lang="en-US" b="0" dirty="0"/>
              <a:t>How does </a:t>
            </a:r>
            <a:r>
              <a:rPr lang="en-US" b="0" noProof="0" dirty="0" err="1"/>
              <a:t>Schmüffie</a:t>
            </a:r>
            <a:r>
              <a:rPr lang="en-US" b="0" noProof="0" dirty="0"/>
              <a:t> feel?</a:t>
            </a:r>
          </a:p>
        </p:txBody>
      </p:sp>
      <p:pic>
        <p:nvPicPr>
          <p:cNvPr id="20" name="Picture 19" descr="A cat sitting on a black surface&#10;&#10;Description automatically generated">
            <a:extLst>
              <a:ext uri="{FF2B5EF4-FFF2-40B4-BE49-F238E27FC236}">
                <a16:creationId xmlns:a16="http://schemas.microsoft.com/office/drawing/2014/main" id="{EEE0E4ED-6DB4-38EB-7FB1-CE7FF0C0DE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86" t="40216" r="28856" b="34919"/>
          <a:stretch/>
        </p:blipFill>
        <p:spPr>
          <a:xfrm rot="968298">
            <a:off x="6334279" y="1170832"/>
            <a:ext cx="1451574" cy="1887726"/>
          </a:xfrm>
          <a:prstGeom prst="rect">
            <a:avLst/>
          </a:prstGeom>
        </p:spPr>
      </p:pic>
      <p:pic>
        <p:nvPicPr>
          <p:cNvPr id="22" name="Picture 21" descr="A black cat with green eyes&#10;&#10;Description automatically generated">
            <a:extLst>
              <a:ext uri="{FF2B5EF4-FFF2-40B4-BE49-F238E27FC236}">
                <a16:creationId xmlns:a16="http://schemas.microsoft.com/office/drawing/2014/main" id="{7D382F2D-C09A-6039-F520-BC09FE6862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41" t="16167" r="26514" b="45351"/>
          <a:stretch/>
        </p:blipFill>
        <p:spPr>
          <a:xfrm>
            <a:off x="1778466" y="3531765"/>
            <a:ext cx="1731961" cy="2150394"/>
          </a:xfrm>
          <a:prstGeom prst="rect">
            <a:avLst/>
          </a:prstGeom>
        </p:spPr>
      </p:pic>
      <p:pic>
        <p:nvPicPr>
          <p:cNvPr id="24" name="Picture 23" descr="A cat lying on its back&#10;&#10;Description automatically generated">
            <a:extLst>
              <a:ext uri="{FF2B5EF4-FFF2-40B4-BE49-F238E27FC236}">
                <a16:creationId xmlns:a16="http://schemas.microsoft.com/office/drawing/2014/main" id="{11C8D1E7-7768-E7F7-7F5B-B6DF463CB5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146" y="3429000"/>
            <a:ext cx="3528503" cy="264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063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1|27.9|27.3|23.3"/>
</p:tagLst>
</file>

<file path=ppt/theme/theme1.xml><?xml version="1.0" encoding="utf-8"?>
<a:theme xmlns:a="http://schemas.openxmlformats.org/drawingml/2006/main" name="Präsentationsvorlagen_leer">
  <a:themeElements>
    <a:clrScheme name="TUD_Farben">
      <a:dk1>
        <a:srgbClr val="00305E"/>
      </a:dk1>
      <a:lt1>
        <a:srgbClr val="FFFFFF"/>
      </a:lt1>
      <a:dk2>
        <a:srgbClr val="00305E"/>
      </a:dk2>
      <a:lt2>
        <a:srgbClr val="727879"/>
      </a:lt2>
      <a:accent1>
        <a:srgbClr val="009EE0"/>
      </a:accent1>
      <a:accent2>
        <a:srgbClr val="006AB3"/>
      </a:accent2>
      <a:accent3>
        <a:srgbClr val="6AB023"/>
      </a:accent3>
      <a:accent4>
        <a:srgbClr val="007D40"/>
      </a:accent4>
      <a:accent5>
        <a:srgbClr val="93107E"/>
      </a:accent5>
      <a:accent6>
        <a:srgbClr val="54378A"/>
      </a:accent6>
      <a:hlink>
        <a:srgbClr val="009EE0"/>
      </a:hlink>
      <a:folHlink>
        <a:srgbClr val="006AB3"/>
      </a:folHlink>
    </a:clrScheme>
    <a:fontScheme name="TUD_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18_Präsentationsvorlage_TUD_4zu3.potx" id="{1C544723-7F2E-418A-9E3B-CED191FDBF2D}" vid="{87D4FD80-0831-4EA3-9991-881292BE93D6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EB544755782514097202C201E7C39B7" ma:contentTypeVersion="13" ma:contentTypeDescription="Ein neues Dokument erstellen." ma:contentTypeScope="" ma:versionID="e3bf86e2e0a066fe77b9351bbfa39065">
  <xsd:schema xmlns:xsd="http://www.w3.org/2001/XMLSchema" xmlns:xs="http://www.w3.org/2001/XMLSchema" xmlns:p="http://schemas.microsoft.com/office/2006/metadata/properties" xmlns:ns3="4ebef5fd-389a-4a49-83cf-2b56601dd081" xmlns:ns4="1d752ae4-cf8b-4d74-b505-afa7734356d3" targetNamespace="http://schemas.microsoft.com/office/2006/metadata/properties" ma:root="true" ma:fieldsID="90027be8c6b3d4f7c4b9ec86e13dfe2d" ns3:_="" ns4:_="">
    <xsd:import namespace="4ebef5fd-389a-4a49-83cf-2b56601dd081"/>
    <xsd:import namespace="1d752ae4-cf8b-4d74-b505-afa7734356d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bef5fd-389a-4a49-83cf-2b56601dd0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52ae4-cf8b-4d74-b505-afa7734356d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ebef5fd-389a-4a49-83cf-2b56601dd08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364C2E1-A803-43E8-9D8D-93F506AECA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bef5fd-389a-4a49-83cf-2b56601dd081"/>
    <ds:schemaRef ds:uri="1d752ae4-cf8b-4d74-b505-afa7734356d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8D1B12-4CF9-42AB-8F1D-BE0A0006B915}">
  <ds:schemaRefs>
    <ds:schemaRef ds:uri="1d752ae4-cf8b-4d74-b505-afa7734356d3"/>
    <ds:schemaRef ds:uri="http://purl.org/dc/dcmitype/"/>
    <ds:schemaRef ds:uri="4ebef5fd-389a-4a49-83cf-2b56601dd08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CDA5A4C6-6649-4220-8BF9-986D53000BD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Präsentationsvorlagen_leer</Template>
  <TotalTime>0</TotalTime>
  <Words>3193</Words>
  <Application>Microsoft Office PowerPoint</Application>
  <PresentationFormat>On-screen Show (4:3)</PresentationFormat>
  <Paragraphs>621</Paragraphs>
  <Slides>61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Cambria Math</vt:lpstr>
      <vt:lpstr>Symbol</vt:lpstr>
      <vt:lpstr>Open Sans</vt:lpstr>
      <vt:lpstr>Calibri</vt:lpstr>
      <vt:lpstr>Präsentationsvorlagen_leer</vt:lpstr>
      <vt:lpstr>Context inference A workshop with a Bayesian perspective on contexts  Sarah Schwöbel</vt:lpstr>
      <vt:lpstr>Questions that are hopefully answered in 2 hours Context from a Bayesian computational perspective</vt:lpstr>
      <vt:lpstr>Outline for today</vt:lpstr>
      <vt:lpstr>Codebooks and materials</vt:lpstr>
      <vt:lpstr>The Bayesian brain and the action-perception loop How to model perception and decision making from a Bayesian perspective</vt:lpstr>
      <vt:lpstr>The Bayesian brain</vt:lpstr>
      <vt:lpstr>The Bayesian brain</vt:lpstr>
      <vt:lpstr>The Bayesian brain</vt:lpstr>
      <vt:lpstr>Inference: How does Schmüffie feel?</vt:lpstr>
      <vt:lpstr>Bayesian inference: Perception</vt:lpstr>
      <vt:lpstr>Bayesian inference: Perception</vt:lpstr>
      <vt:lpstr>Bayesian inference: Perception</vt:lpstr>
      <vt:lpstr>Bayesian inference: Perception</vt:lpstr>
      <vt:lpstr>Bayesian inference: Perception</vt:lpstr>
      <vt:lpstr>Bayesian inference: Perception</vt:lpstr>
      <vt:lpstr>Bayesian inference: Action</vt:lpstr>
      <vt:lpstr>Bayesian inference: Action</vt:lpstr>
      <vt:lpstr>Bayesian inference: Action</vt:lpstr>
      <vt:lpstr>Bayesian inference: Action</vt:lpstr>
      <vt:lpstr>Bayesian inference: Action</vt:lpstr>
      <vt:lpstr>Bayesian inference: Action</vt:lpstr>
      <vt:lpstr>The Bayesian brain: Cognitive modeling</vt:lpstr>
      <vt:lpstr>The Bayesian brain: Cognitive modeling</vt:lpstr>
      <vt:lpstr>The Bayesian brain: Cognitive modeling</vt:lpstr>
      <vt:lpstr>The Bayesian brain: Cognitive modeling</vt:lpstr>
      <vt:lpstr>The Bayesian brain: Long term planning</vt:lpstr>
      <vt:lpstr>The Bayesian brain: Summary</vt:lpstr>
      <vt:lpstr>Codebook session 1</vt:lpstr>
      <vt:lpstr>A note on probability theory terms and notation</vt:lpstr>
      <vt:lpstr>A note on Bayes’ theorem terms and notation</vt:lpstr>
      <vt:lpstr>A note on Bayes’ theorem terms and notation</vt:lpstr>
      <vt:lpstr>Codebook session 1</vt:lpstr>
      <vt:lpstr>Goal-directed behavior and Bayesian habits Planning as inference and habitual behavior as a prior</vt:lpstr>
      <vt:lpstr>Every-day life behavioral strategies</vt:lpstr>
      <vt:lpstr>Every-day life behavioral strategies</vt:lpstr>
      <vt:lpstr>Bayesian habits</vt:lpstr>
      <vt:lpstr>Bayesian habits</vt:lpstr>
      <vt:lpstr>Bayesian habits</vt:lpstr>
      <vt:lpstr>Bayesian habits</vt:lpstr>
      <vt:lpstr>Codebook session 1 … continued</vt:lpstr>
      <vt:lpstr>Context-dependent action-perception loop and context inference What is a context and how do we know which context we’re in?</vt:lpstr>
      <vt:lpstr>Context</vt:lpstr>
      <vt:lpstr>Context</vt:lpstr>
      <vt:lpstr>Context: Generative model</vt:lpstr>
      <vt:lpstr>Context: Generative model</vt:lpstr>
      <vt:lpstr>Context: Generative model</vt:lpstr>
      <vt:lpstr>Context: Generative model</vt:lpstr>
      <vt:lpstr>Context inference</vt:lpstr>
      <vt:lpstr>Context inference</vt:lpstr>
      <vt:lpstr>Codebook session 2</vt:lpstr>
      <vt:lpstr>Concluding remarks</vt:lpstr>
      <vt:lpstr>Context-specific behavioral repertoires</vt:lpstr>
      <vt:lpstr>Questions? Answers!</vt:lpstr>
      <vt:lpstr>Special thanks to</vt:lpstr>
      <vt:lpstr>Selected references</vt:lpstr>
      <vt:lpstr>Selected references</vt:lpstr>
      <vt:lpstr>Selected references</vt:lpstr>
      <vt:lpstr>A note on Bayes’ theorem terms and notation</vt:lpstr>
      <vt:lpstr>A note on Bayes’ theorem terms and notation</vt:lpstr>
      <vt:lpstr>Context inference</vt:lpstr>
      <vt:lpstr>Context inference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Beyond Active Inference: A discrete model in a continuous world &amp; possible implementations in neural networks</dc:title>
  <dc:creator>schwoebel</dc:creator>
  <cp:lastModifiedBy>Schwöbel, Sarah</cp:lastModifiedBy>
  <cp:revision>651</cp:revision>
  <dcterms:created xsi:type="dcterms:W3CDTF">2019-05-13T12:00:16Z</dcterms:created>
  <dcterms:modified xsi:type="dcterms:W3CDTF">2025-04-07T10:51:10Z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0x0101006EB544755782514097202C201E7C39B7</vt:lpwstr>
  </property>
</Properties>
</file>