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60" r:id="rId4"/>
    <p:sldId id="261" r:id="rId5"/>
    <p:sldId id="262" r:id="rId6"/>
    <p:sldId id="259" r:id="rId7"/>
    <p:sldId id="264"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ata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4" Type="http://schemas.openxmlformats.org/officeDocument/2006/relationships/image" Target="../media/image14.svg"/></Relationships>
</file>

<file path=ppt/diagrams/_rels/drawing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svg"/><Relationship Id="rId1" Type="http://schemas.openxmlformats.org/officeDocument/2006/relationships/image" Target="../media/image6.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2.svg"/><Relationship Id="rId1" Type="http://schemas.openxmlformats.org/officeDocument/2006/relationships/image" Target="../media/image15.png"/><Relationship Id="rId4" Type="http://schemas.openxmlformats.org/officeDocument/2006/relationships/image" Target="../media/image14.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FC292BE-3E17-43F5-85BF-D753E89DE92E}"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1F815F9F-A95C-4EA0-A626-23B426F6D1E6}">
      <dgm:prSet/>
      <dgm:spPr/>
      <dgm:t>
        <a:bodyPr/>
        <a:lstStyle/>
        <a:p>
          <a:r>
            <a:rPr lang="en-US" dirty="0"/>
            <a:t>Studdies is a platform agnostic study-buddy connection tool. No sign-in required.</a:t>
          </a:r>
        </a:p>
      </dgm:t>
    </dgm:pt>
    <dgm:pt modelId="{2A464F99-0042-4966-B440-CD17AA9F3E3A}" type="parTrans" cxnId="{BB40F577-0054-41FE-9634-53C02A0D8BAE}">
      <dgm:prSet/>
      <dgm:spPr/>
      <dgm:t>
        <a:bodyPr/>
        <a:lstStyle/>
        <a:p>
          <a:endParaRPr lang="en-US"/>
        </a:p>
      </dgm:t>
    </dgm:pt>
    <dgm:pt modelId="{9F5A9115-6362-42E2-BEA6-488577A8B7F4}" type="sibTrans" cxnId="{BB40F577-0054-41FE-9634-53C02A0D8BAE}">
      <dgm:prSet/>
      <dgm:spPr/>
      <dgm:t>
        <a:bodyPr/>
        <a:lstStyle/>
        <a:p>
          <a:endParaRPr lang="en-US"/>
        </a:p>
      </dgm:t>
    </dgm:pt>
    <dgm:pt modelId="{47300023-0E9F-46ED-986E-48C4624624A5}">
      <dgm:prSet/>
      <dgm:spPr/>
      <dgm:t>
        <a:bodyPr/>
        <a:lstStyle/>
        <a:p>
          <a:r>
            <a:rPr lang="en-US" dirty="0"/>
            <a:t>Regardless of location or choice of social network platform, Studdies connects students on common interests and topics.</a:t>
          </a:r>
        </a:p>
      </dgm:t>
    </dgm:pt>
    <dgm:pt modelId="{FE9BA09A-8F8D-4AC6-B15B-ACBC44CC1A8A}" type="parTrans" cxnId="{160C5308-BE64-4B26-92E1-010943408202}">
      <dgm:prSet/>
      <dgm:spPr/>
      <dgm:t>
        <a:bodyPr/>
        <a:lstStyle/>
        <a:p>
          <a:endParaRPr lang="en-US"/>
        </a:p>
      </dgm:t>
    </dgm:pt>
    <dgm:pt modelId="{C7143551-7DA8-4720-84D3-A85E9CA78588}" type="sibTrans" cxnId="{160C5308-BE64-4B26-92E1-010943408202}">
      <dgm:prSet/>
      <dgm:spPr/>
      <dgm:t>
        <a:bodyPr/>
        <a:lstStyle/>
        <a:p>
          <a:endParaRPr lang="en-US"/>
        </a:p>
      </dgm:t>
    </dgm:pt>
    <dgm:pt modelId="{12430FAC-CE0B-4D3C-8ED6-3516A24A8EDB}" type="pres">
      <dgm:prSet presAssocID="{5FC292BE-3E17-43F5-85BF-D753E89DE92E}" presName="root" presStyleCnt="0">
        <dgm:presLayoutVars>
          <dgm:dir/>
          <dgm:resizeHandles val="exact"/>
        </dgm:presLayoutVars>
      </dgm:prSet>
      <dgm:spPr/>
    </dgm:pt>
    <dgm:pt modelId="{558BC73B-76F0-4429-B32B-668073408ED9}" type="pres">
      <dgm:prSet presAssocID="{1F815F9F-A95C-4EA0-A626-23B426F6D1E6}" presName="compNode" presStyleCnt="0"/>
      <dgm:spPr/>
    </dgm:pt>
    <dgm:pt modelId="{591CB7B2-AD94-496B-AC94-424C83024CBC}" type="pres">
      <dgm:prSet presAssocID="{1F815F9F-A95C-4EA0-A626-23B426F6D1E6}" presName="bgRect" presStyleLbl="bgShp" presStyleIdx="0" presStyleCnt="2"/>
      <dgm:spPr/>
    </dgm:pt>
    <dgm:pt modelId="{AB03E71B-541D-4022-83E1-46CE8ECA151B}" type="pres">
      <dgm:prSet presAssocID="{1F815F9F-A95C-4EA0-A626-23B426F6D1E6}"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Questions"/>
        </a:ext>
      </dgm:extLst>
    </dgm:pt>
    <dgm:pt modelId="{9396666E-10AC-4C7F-B09C-17509523955A}" type="pres">
      <dgm:prSet presAssocID="{1F815F9F-A95C-4EA0-A626-23B426F6D1E6}" presName="spaceRect" presStyleCnt="0"/>
      <dgm:spPr/>
    </dgm:pt>
    <dgm:pt modelId="{6A062A04-32B5-458F-9C4B-2896CFC502BB}" type="pres">
      <dgm:prSet presAssocID="{1F815F9F-A95C-4EA0-A626-23B426F6D1E6}" presName="parTx" presStyleLbl="revTx" presStyleIdx="0" presStyleCnt="2">
        <dgm:presLayoutVars>
          <dgm:chMax val="0"/>
          <dgm:chPref val="0"/>
        </dgm:presLayoutVars>
      </dgm:prSet>
      <dgm:spPr/>
    </dgm:pt>
    <dgm:pt modelId="{2E3D472D-FFB1-4711-B36F-34DF9B22597B}" type="pres">
      <dgm:prSet presAssocID="{9F5A9115-6362-42E2-BEA6-488577A8B7F4}" presName="sibTrans" presStyleCnt="0"/>
      <dgm:spPr/>
    </dgm:pt>
    <dgm:pt modelId="{627045CB-BAF3-4986-A262-C14021F9D634}" type="pres">
      <dgm:prSet presAssocID="{47300023-0E9F-46ED-986E-48C4624624A5}" presName="compNode" presStyleCnt="0"/>
      <dgm:spPr/>
    </dgm:pt>
    <dgm:pt modelId="{E97A4B57-12AF-42AE-9D88-350DF2A3152E}" type="pres">
      <dgm:prSet presAssocID="{47300023-0E9F-46ED-986E-48C4624624A5}" presName="bgRect" presStyleLbl="bgShp" presStyleIdx="1" presStyleCnt="2"/>
      <dgm:spPr/>
    </dgm:pt>
    <dgm:pt modelId="{E219BDC3-2224-43D8-8197-343640847F43}" type="pres">
      <dgm:prSet presAssocID="{47300023-0E9F-46ED-986E-48C4624624A5}"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ser Network"/>
        </a:ext>
      </dgm:extLst>
    </dgm:pt>
    <dgm:pt modelId="{1B28E591-C6BF-4E7D-895D-23CCCD8A3F33}" type="pres">
      <dgm:prSet presAssocID="{47300023-0E9F-46ED-986E-48C4624624A5}" presName="spaceRect" presStyleCnt="0"/>
      <dgm:spPr/>
    </dgm:pt>
    <dgm:pt modelId="{3C1E6747-E6EE-40E8-9EFB-CD2AC225E18F}" type="pres">
      <dgm:prSet presAssocID="{47300023-0E9F-46ED-986E-48C4624624A5}" presName="parTx" presStyleLbl="revTx" presStyleIdx="1" presStyleCnt="2">
        <dgm:presLayoutVars>
          <dgm:chMax val="0"/>
          <dgm:chPref val="0"/>
        </dgm:presLayoutVars>
      </dgm:prSet>
      <dgm:spPr/>
    </dgm:pt>
  </dgm:ptLst>
  <dgm:cxnLst>
    <dgm:cxn modelId="{160C5308-BE64-4B26-92E1-010943408202}" srcId="{5FC292BE-3E17-43F5-85BF-D753E89DE92E}" destId="{47300023-0E9F-46ED-986E-48C4624624A5}" srcOrd="1" destOrd="0" parTransId="{FE9BA09A-8F8D-4AC6-B15B-ACBC44CC1A8A}" sibTransId="{C7143551-7DA8-4720-84D3-A85E9CA78588}"/>
    <dgm:cxn modelId="{38E6F573-9382-40B1-A422-4988D652F7E1}" type="presOf" srcId="{5FC292BE-3E17-43F5-85BF-D753E89DE92E}" destId="{12430FAC-CE0B-4D3C-8ED6-3516A24A8EDB}" srcOrd="0" destOrd="0" presId="urn:microsoft.com/office/officeart/2018/2/layout/IconVerticalSolidList"/>
    <dgm:cxn modelId="{BB40F577-0054-41FE-9634-53C02A0D8BAE}" srcId="{5FC292BE-3E17-43F5-85BF-D753E89DE92E}" destId="{1F815F9F-A95C-4EA0-A626-23B426F6D1E6}" srcOrd="0" destOrd="0" parTransId="{2A464F99-0042-4966-B440-CD17AA9F3E3A}" sibTransId="{9F5A9115-6362-42E2-BEA6-488577A8B7F4}"/>
    <dgm:cxn modelId="{32DE48BD-F5AA-4C21-82AC-8DA3C3B79FC9}" type="presOf" srcId="{47300023-0E9F-46ED-986E-48C4624624A5}" destId="{3C1E6747-E6EE-40E8-9EFB-CD2AC225E18F}" srcOrd="0" destOrd="0" presId="urn:microsoft.com/office/officeart/2018/2/layout/IconVerticalSolidList"/>
    <dgm:cxn modelId="{F24B11C6-D5D2-4006-A83D-95AF6B60DF69}" type="presOf" srcId="{1F815F9F-A95C-4EA0-A626-23B426F6D1E6}" destId="{6A062A04-32B5-458F-9C4B-2896CFC502BB}" srcOrd="0" destOrd="0" presId="urn:microsoft.com/office/officeart/2018/2/layout/IconVerticalSolidList"/>
    <dgm:cxn modelId="{7AA5A82D-25B8-4222-BD21-B1699855730F}" type="presParOf" srcId="{12430FAC-CE0B-4D3C-8ED6-3516A24A8EDB}" destId="{558BC73B-76F0-4429-B32B-668073408ED9}" srcOrd="0" destOrd="0" presId="urn:microsoft.com/office/officeart/2018/2/layout/IconVerticalSolidList"/>
    <dgm:cxn modelId="{543D76C3-78E5-4C42-9B4E-8CC54B010F58}" type="presParOf" srcId="{558BC73B-76F0-4429-B32B-668073408ED9}" destId="{591CB7B2-AD94-496B-AC94-424C83024CBC}" srcOrd="0" destOrd="0" presId="urn:microsoft.com/office/officeart/2018/2/layout/IconVerticalSolidList"/>
    <dgm:cxn modelId="{663DC7AE-83E4-4776-A2E1-FE91547E8D0A}" type="presParOf" srcId="{558BC73B-76F0-4429-B32B-668073408ED9}" destId="{AB03E71B-541D-4022-83E1-46CE8ECA151B}" srcOrd="1" destOrd="0" presId="urn:microsoft.com/office/officeart/2018/2/layout/IconVerticalSolidList"/>
    <dgm:cxn modelId="{B4CF4B71-38D4-4545-A484-3A977DAD6F93}" type="presParOf" srcId="{558BC73B-76F0-4429-B32B-668073408ED9}" destId="{9396666E-10AC-4C7F-B09C-17509523955A}" srcOrd="2" destOrd="0" presId="urn:microsoft.com/office/officeart/2018/2/layout/IconVerticalSolidList"/>
    <dgm:cxn modelId="{5D36B92D-443C-4AB4-9844-F597492A397A}" type="presParOf" srcId="{558BC73B-76F0-4429-B32B-668073408ED9}" destId="{6A062A04-32B5-458F-9C4B-2896CFC502BB}" srcOrd="3" destOrd="0" presId="urn:microsoft.com/office/officeart/2018/2/layout/IconVerticalSolidList"/>
    <dgm:cxn modelId="{9390F1C4-2773-4EE8-AA6C-FE83CEAA2EC0}" type="presParOf" srcId="{12430FAC-CE0B-4D3C-8ED6-3516A24A8EDB}" destId="{2E3D472D-FFB1-4711-B36F-34DF9B22597B}" srcOrd="1" destOrd="0" presId="urn:microsoft.com/office/officeart/2018/2/layout/IconVerticalSolidList"/>
    <dgm:cxn modelId="{4EBE198E-D052-4484-A5AA-1B4104C2725D}" type="presParOf" srcId="{12430FAC-CE0B-4D3C-8ED6-3516A24A8EDB}" destId="{627045CB-BAF3-4986-A262-C14021F9D634}" srcOrd="2" destOrd="0" presId="urn:microsoft.com/office/officeart/2018/2/layout/IconVerticalSolidList"/>
    <dgm:cxn modelId="{643DBF6E-7CB1-4821-B59A-60A49DCC92B2}" type="presParOf" srcId="{627045CB-BAF3-4986-A262-C14021F9D634}" destId="{E97A4B57-12AF-42AE-9D88-350DF2A3152E}" srcOrd="0" destOrd="0" presId="urn:microsoft.com/office/officeart/2018/2/layout/IconVerticalSolidList"/>
    <dgm:cxn modelId="{943898E3-3CE6-445D-A716-1A00BA6FE008}" type="presParOf" srcId="{627045CB-BAF3-4986-A262-C14021F9D634}" destId="{E219BDC3-2224-43D8-8197-343640847F43}" srcOrd="1" destOrd="0" presId="urn:microsoft.com/office/officeart/2018/2/layout/IconVerticalSolidList"/>
    <dgm:cxn modelId="{41A85F2C-FD5C-44CE-9C6C-5C453D8B38B2}" type="presParOf" srcId="{627045CB-BAF3-4986-A262-C14021F9D634}" destId="{1B28E591-C6BF-4E7D-895D-23CCCD8A3F33}" srcOrd="2" destOrd="0" presId="urn:microsoft.com/office/officeart/2018/2/layout/IconVerticalSolidList"/>
    <dgm:cxn modelId="{CBA2286C-99E3-4FE3-B8EC-54A1D5458ED5}" type="presParOf" srcId="{627045CB-BAF3-4986-A262-C14021F9D634}" destId="{3C1E6747-E6EE-40E8-9EFB-CD2AC225E18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A5F9300-FA9C-4DB2-BBF2-C8017FF30E0D}"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FDAD8F41-5BE3-49A1-8367-BECD7286D8D2}">
      <dgm:prSet custT="1"/>
      <dgm:spPr/>
      <dgm:t>
        <a:bodyPr/>
        <a:lstStyle/>
        <a:p>
          <a:r>
            <a:rPr lang="en-AU" sz="2000" dirty="0"/>
            <a:t>Our current iteration of Studdies uses Facebook’s graph API to create and connect our first online community.</a:t>
          </a:r>
          <a:endParaRPr lang="en-US" sz="2000" dirty="0"/>
        </a:p>
      </dgm:t>
    </dgm:pt>
    <dgm:pt modelId="{891C0912-892F-429A-A02D-1FFE60D4CFD2}" type="parTrans" cxnId="{F36A3D72-44C4-4C2C-B271-7F6E8FCB1FAA}">
      <dgm:prSet/>
      <dgm:spPr/>
      <dgm:t>
        <a:bodyPr/>
        <a:lstStyle/>
        <a:p>
          <a:endParaRPr lang="en-US"/>
        </a:p>
      </dgm:t>
    </dgm:pt>
    <dgm:pt modelId="{A7768509-CA0F-4779-978B-FA8323036DA9}" type="sibTrans" cxnId="{F36A3D72-44C4-4C2C-B271-7F6E8FCB1FAA}">
      <dgm:prSet/>
      <dgm:spPr/>
      <dgm:t>
        <a:bodyPr/>
        <a:lstStyle/>
        <a:p>
          <a:endParaRPr lang="en-US"/>
        </a:p>
      </dgm:t>
    </dgm:pt>
    <dgm:pt modelId="{FE0938ED-1E87-4461-8F68-724CF1067C66}">
      <dgm:prSet/>
      <dgm:spPr/>
      <dgm:t>
        <a:bodyPr/>
        <a:lstStyle/>
        <a:p>
          <a:r>
            <a:rPr lang="en-AU" dirty="0"/>
            <a:t>In future iterations, Studdies can be scaled up to encompass Twitter, Reddit, LinkedIn, Canvas and more.</a:t>
          </a:r>
          <a:endParaRPr lang="en-US" dirty="0"/>
        </a:p>
      </dgm:t>
    </dgm:pt>
    <dgm:pt modelId="{9AF785B3-AFB4-4EAD-9B5F-93678854400D}" type="parTrans" cxnId="{29B2A7CA-AB4B-4164-AF99-9DED8C215ED5}">
      <dgm:prSet/>
      <dgm:spPr/>
      <dgm:t>
        <a:bodyPr/>
        <a:lstStyle/>
        <a:p>
          <a:endParaRPr lang="en-US"/>
        </a:p>
      </dgm:t>
    </dgm:pt>
    <dgm:pt modelId="{AC693A34-78BC-46D0-8620-BFE9B38B31A5}" type="sibTrans" cxnId="{29B2A7CA-AB4B-4164-AF99-9DED8C215ED5}">
      <dgm:prSet/>
      <dgm:spPr/>
      <dgm:t>
        <a:bodyPr/>
        <a:lstStyle/>
        <a:p>
          <a:endParaRPr lang="en-US"/>
        </a:p>
      </dgm:t>
    </dgm:pt>
    <dgm:pt modelId="{BD8E0E11-6CD1-4B22-B8D7-791D49E51E49}" type="pres">
      <dgm:prSet presAssocID="{FA5F9300-FA9C-4DB2-BBF2-C8017FF30E0D}" presName="root" presStyleCnt="0">
        <dgm:presLayoutVars>
          <dgm:dir/>
          <dgm:resizeHandles val="exact"/>
        </dgm:presLayoutVars>
      </dgm:prSet>
      <dgm:spPr/>
    </dgm:pt>
    <dgm:pt modelId="{AD8BB731-5827-4B0E-A7A6-E011F1BEFEFE}" type="pres">
      <dgm:prSet presAssocID="{FDAD8F41-5BE3-49A1-8367-BECD7286D8D2}" presName="compNode" presStyleCnt="0"/>
      <dgm:spPr/>
    </dgm:pt>
    <dgm:pt modelId="{95E6EEB6-3DCE-4F9B-B85F-6FB0597029F6}" type="pres">
      <dgm:prSet presAssocID="{FDAD8F41-5BE3-49A1-8367-BECD7286D8D2}"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onnections"/>
        </a:ext>
      </dgm:extLst>
    </dgm:pt>
    <dgm:pt modelId="{783B5AF5-697B-49A0-A004-DDD49CF3E211}" type="pres">
      <dgm:prSet presAssocID="{FDAD8F41-5BE3-49A1-8367-BECD7286D8D2}" presName="spaceRect" presStyleCnt="0"/>
      <dgm:spPr/>
    </dgm:pt>
    <dgm:pt modelId="{EC5B5C29-F151-4071-93A4-3CF7739835D1}" type="pres">
      <dgm:prSet presAssocID="{FDAD8F41-5BE3-49A1-8367-BECD7286D8D2}" presName="textRect" presStyleLbl="revTx" presStyleIdx="0" presStyleCnt="2" custScaleX="90033">
        <dgm:presLayoutVars>
          <dgm:chMax val="1"/>
          <dgm:chPref val="1"/>
        </dgm:presLayoutVars>
      </dgm:prSet>
      <dgm:spPr/>
    </dgm:pt>
    <dgm:pt modelId="{72600192-8E0C-465A-8EB4-98C27C94FF49}" type="pres">
      <dgm:prSet presAssocID="{A7768509-CA0F-4779-978B-FA8323036DA9}" presName="sibTrans" presStyleCnt="0"/>
      <dgm:spPr/>
    </dgm:pt>
    <dgm:pt modelId="{CD4D3C41-B3F5-432F-AE0E-59516F1B4297}" type="pres">
      <dgm:prSet presAssocID="{FE0938ED-1E87-4461-8F68-724CF1067C66}" presName="compNode" presStyleCnt="0"/>
      <dgm:spPr/>
    </dgm:pt>
    <dgm:pt modelId="{177F1514-715E-4BA2-ACC3-BE743E05EBCE}" type="pres">
      <dgm:prSet presAssocID="{FE0938ED-1E87-4461-8F68-724CF1067C66}"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Advertising"/>
        </a:ext>
      </dgm:extLst>
    </dgm:pt>
    <dgm:pt modelId="{3FD7EE2A-6C2F-4CA8-A08C-8212DF9E4065}" type="pres">
      <dgm:prSet presAssocID="{FE0938ED-1E87-4461-8F68-724CF1067C66}" presName="spaceRect" presStyleCnt="0"/>
      <dgm:spPr/>
    </dgm:pt>
    <dgm:pt modelId="{886E95F4-6D20-42B8-B19A-E7AB282D5C25}" type="pres">
      <dgm:prSet presAssocID="{FE0938ED-1E87-4461-8F68-724CF1067C66}" presName="textRect" presStyleLbl="revTx" presStyleIdx="1" presStyleCnt="2">
        <dgm:presLayoutVars>
          <dgm:chMax val="1"/>
          <dgm:chPref val="1"/>
        </dgm:presLayoutVars>
      </dgm:prSet>
      <dgm:spPr/>
    </dgm:pt>
  </dgm:ptLst>
  <dgm:cxnLst>
    <dgm:cxn modelId="{07F40E23-5EE2-491F-8E08-29C54170305F}" type="presOf" srcId="{FE0938ED-1E87-4461-8F68-724CF1067C66}" destId="{886E95F4-6D20-42B8-B19A-E7AB282D5C25}" srcOrd="0" destOrd="0" presId="urn:microsoft.com/office/officeart/2018/2/layout/IconLabelList"/>
    <dgm:cxn modelId="{A25E622C-EDFE-43C9-A2B6-49CC3122E51F}" type="presOf" srcId="{FA5F9300-FA9C-4DB2-BBF2-C8017FF30E0D}" destId="{BD8E0E11-6CD1-4B22-B8D7-791D49E51E49}" srcOrd="0" destOrd="0" presId="urn:microsoft.com/office/officeart/2018/2/layout/IconLabelList"/>
    <dgm:cxn modelId="{317A0E71-4519-4092-A18C-2CD6E1120DF6}" type="presOf" srcId="{FDAD8F41-5BE3-49A1-8367-BECD7286D8D2}" destId="{EC5B5C29-F151-4071-93A4-3CF7739835D1}" srcOrd="0" destOrd="0" presId="urn:microsoft.com/office/officeart/2018/2/layout/IconLabelList"/>
    <dgm:cxn modelId="{F36A3D72-44C4-4C2C-B271-7F6E8FCB1FAA}" srcId="{FA5F9300-FA9C-4DB2-BBF2-C8017FF30E0D}" destId="{FDAD8F41-5BE3-49A1-8367-BECD7286D8D2}" srcOrd="0" destOrd="0" parTransId="{891C0912-892F-429A-A02D-1FFE60D4CFD2}" sibTransId="{A7768509-CA0F-4779-978B-FA8323036DA9}"/>
    <dgm:cxn modelId="{29B2A7CA-AB4B-4164-AF99-9DED8C215ED5}" srcId="{FA5F9300-FA9C-4DB2-BBF2-C8017FF30E0D}" destId="{FE0938ED-1E87-4461-8F68-724CF1067C66}" srcOrd="1" destOrd="0" parTransId="{9AF785B3-AFB4-4EAD-9B5F-93678854400D}" sibTransId="{AC693A34-78BC-46D0-8620-BFE9B38B31A5}"/>
    <dgm:cxn modelId="{B5462BFA-3296-48AE-AF12-616082CCD3AA}" type="presParOf" srcId="{BD8E0E11-6CD1-4B22-B8D7-791D49E51E49}" destId="{AD8BB731-5827-4B0E-A7A6-E011F1BEFEFE}" srcOrd="0" destOrd="0" presId="urn:microsoft.com/office/officeart/2018/2/layout/IconLabelList"/>
    <dgm:cxn modelId="{A12C8E95-8D4A-4644-8884-2BC57184B896}" type="presParOf" srcId="{AD8BB731-5827-4B0E-A7A6-E011F1BEFEFE}" destId="{95E6EEB6-3DCE-4F9B-B85F-6FB0597029F6}" srcOrd="0" destOrd="0" presId="urn:microsoft.com/office/officeart/2018/2/layout/IconLabelList"/>
    <dgm:cxn modelId="{3FBC5C24-010F-4AEA-92F1-E5F9D36D10DB}" type="presParOf" srcId="{AD8BB731-5827-4B0E-A7A6-E011F1BEFEFE}" destId="{783B5AF5-697B-49A0-A004-DDD49CF3E211}" srcOrd="1" destOrd="0" presId="urn:microsoft.com/office/officeart/2018/2/layout/IconLabelList"/>
    <dgm:cxn modelId="{5EFD5C7E-AAEB-4637-8F26-44A0AF9D53B8}" type="presParOf" srcId="{AD8BB731-5827-4B0E-A7A6-E011F1BEFEFE}" destId="{EC5B5C29-F151-4071-93A4-3CF7739835D1}" srcOrd="2" destOrd="0" presId="urn:microsoft.com/office/officeart/2018/2/layout/IconLabelList"/>
    <dgm:cxn modelId="{32FDFF4A-0476-44AF-ADD5-FFB0DA3FFDE0}" type="presParOf" srcId="{BD8E0E11-6CD1-4B22-B8D7-791D49E51E49}" destId="{72600192-8E0C-465A-8EB4-98C27C94FF49}" srcOrd="1" destOrd="0" presId="urn:microsoft.com/office/officeart/2018/2/layout/IconLabelList"/>
    <dgm:cxn modelId="{930D4787-097C-4433-AE90-F35D197338FE}" type="presParOf" srcId="{BD8E0E11-6CD1-4B22-B8D7-791D49E51E49}" destId="{CD4D3C41-B3F5-432F-AE0E-59516F1B4297}" srcOrd="2" destOrd="0" presId="urn:microsoft.com/office/officeart/2018/2/layout/IconLabelList"/>
    <dgm:cxn modelId="{A30B9E47-F2E7-45D5-BED6-02EEAE761383}" type="presParOf" srcId="{CD4D3C41-B3F5-432F-AE0E-59516F1B4297}" destId="{177F1514-715E-4BA2-ACC3-BE743E05EBCE}" srcOrd="0" destOrd="0" presId="urn:microsoft.com/office/officeart/2018/2/layout/IconLabelList"/>
    <dgm:cxn modelId="{E913106E-8CB1-4810-B4FF-DF1E1F2B45C1}" type="presParOf" srcId="{CD4D3C41-B3F5-432F-AE0E-59516F1B4297}" destId="{3FD7EE2A-6C2F-4CA8-A08C-8212DF9E4065}" srcOrd="1" destOrd="0" presId="urn:microsoft.com/office/officeart/2018/2/layout/IconLabelList"/>
    <dgm:cxn modelId="{73CA78C7-1427-4158-9FB6-F4C99EBAC830}" type="presParOf" srcId="{CD4D3C41-B3F5-432F-AE0E-59516F1B4297}" destId="{886E95F4-6D20-42B8-B19A-E7AB282D5C25}"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1CB7B2-AD94-496B-AC94-424C83024CBC}">
      <dsp:nvSpPr>
        <dsp:cNvPr id="0" name=""/>
        <dsp:cNvSpPr/>
      </dsp:nvSpPr>
      <dsp:spPr>
        <a:xfrm>
          <a:off x="0" y="918110"/>
          <a:ext cx="6797675" cy="1694973"/>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B03E71B-541D-4022-83E1-46CE8ECA151B}">
      <dsp:nvSpPr>
        <dsp:cNvPr id="0" name=""/>
        <dsp:cNvSpPr/>
      </dsp:nvSpPr>
      <dsp:spPr>
        <a:xfrm>
          <a:off x="512729" y="1299479"/>
          <a:ext cx="932235" cy="93223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A062A04-32B5-458F-9C4B-2896CFC502BB}">
      <dsp:nvSpPr>
        <dsp:cNvPr id="0" name=""/>
        <dsp:cNvSpPr/>
      </dsp:nvSpPr>
      <dsp:spPr>
        <a:xfrm>
          <a:off x="1957694" y="918110"/>
          <a:ext cx="4839980" cy="16949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9385" tIns="179385" rIns="179385" bIns="179385" numCol="1" spcCol="1270" anchor="ctr" anchorCtr="0">
          <a:noAutofit/>
        </a:bodyPr>
        <a:lstStyle/>
        <a:p>
          <a:pPr marL="0" lvl="0" indent="0" algn="l" defTabSz="1022350">
            <a:lnSpc>
              <a:spcPct val="90000"/>
            </a:lnSpc>
            <a:spcBef>
              <a:spcPct val="0"/>
            </a:spcBef>
            <a:spcAft>
              <a:spcPct val="35000"/>
            </a:spcAft>
            <a:buNone/>
          </a:pPr>
          <a:r>
            <a:rPr lang="en-US" sz="2300" kern="1200" dirty="0"/>
            <a:t>Studdies is a platform agnostic study-buddy connection tool. No sign-in required.</a:t>
          </a:r>
        </a:p>
      </dsp:txBody>
      <dsp:txXfrm>
        <a:off x="1957694" y="918110"/>
        <a:ext cx="4839980" cy="1694973"/>
      </dsp:txXfrm>
    </dsp:sp>
    <dsp:sp modelId="{E97A4B57-12AF-42AE-9D88-350DF2A3152E}">
      <dsp:nvSpPr>
        <dsp:cNvPr id="0" name=""/>
        <dsp:cNvSpPr/>
      </dsp:nvSpPr>
      <dsp:spPr>
        <a:xfrm>
          <a:off x="0" y="3036827"/>
          <a:ext cx="6797675" cy="1694973"/>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219BDC3-2224-43D8-8197-343640847F43}">
      <dsp:nvSpPr>
        <dsp:cNvPr id="0" name=""/>
        <dsp:cNvSpPr/>
      </dsp:nvSpPr>
      <dsp:spPr>
        <a:xfrm>
          <a:off x="512729" y="3418196"/>
          <a:ext cx="932235" cy="93223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C1E6747-E6EE-40E8-9EFB-CD2AC225E18F}">
      <dsp:nvSpPr>
        <dsp:cNvPr id="0" name=""/>
        <dsp:cNvSpPr/>
      </dsp:nvSpPr>
      <dsp:spPr>
        <a:xfrm>
          <a:off x="1957694" y="3036827"/>
          <a:ext cx="4839980" cy="16949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9385" tIns="179385" rIns="179385" bIns="179385" numCol="1" spcCol="1270" anchor="ctr" anchorCtr="0">
          <a:noAutofit/>
        </a:bodyPr>
        <a:lstStyle/>
        <a:p>
          <a:pPr marL="0" lvl="0" indent="0" algn="l" defTabSz="1022350">
            <a:lnSpc>
              <a:spcPct val="90000"/>
            </a:lnSpc>
            <a:spcBef>
              <a:spcPct val="0"/>
            </a:spcBef>
            <a:spcAft>
              <a:spcPct val="35000"/>
            </a:spcAft>
            <a:buNone/>
          </a:pPr>
          <a:r>
            <a:rPr lang="en-US" sz="2300" kern="1200" dirty="0"/>
            <a:t>Regardless of location or choice of social network platform, Studdies connects students on common interests and topics.</a:t>
          </a:r>
        </a:p>
      </dsp:txBody>
      <dsp:txXfrm>
        <a:off x="1957694" y="3036827"/>
        <a:ext cx="4839980" cy="169497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E6EEB6-3DCE-4F9B-B85F-6FB0597029F6}">
      <dsp:nvSpPr>
        <dsp:cNvPr id="0" name=""/>
        <dsp:cNvSpPr/>
      </dsp:nvSpPr>
      <dsp:spPr>
        <a:xfrm>
          <a:off x="1519199" y="246409"/>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C5B5C29-F151-4071-93A4-3CF7739835D1}">
      <dsp:nvSpPr>
        <dsp:cNvPr id="0" name=""/>
        <dsp:cNvSpPr/>
      </dsp:nvSpPr>
      <dsp:spPr>
        <a:xfrm>
          <a:off x="525029" y="2684670"/>
          <a:ext cx="3501766" cy="85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pPr>
          <a:r>
            <a:rPr lang="en-AU" sz="2000" kern="1200" dirty="0"/>
            <a:t>Our current iteration of Studdies uses Facebook’s graph API to create and connect our first online community.</a:t>
          </a:r>
          <a:endParaRPr lang="en-US" sz="2000" kern="1200" dirty="0"/>
        </a:p>
      </dsp:txBody>
      <dsp:txXfrm>
        <a:off x="525029" y="2684670"/>
        <a:ext cx="3501766" cy="855000"/>
      </dsp:txXfrm>
    </dsp:sp>
    <dsp:sp modelId="{177F1514-715E-4BA2-ACC3-BE743E05EBCE}">
      <dsp:nvSpPr>
        <dsp:cNvPr id="0" name=""/>
        <dsp:cNvSpPr/>
      </dsp:nvSpPr>
      <dsp:spPr>
        <a:xfrm>
          <a:off x="6595199" y="246409"/>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86E95F4-6D20-42B8-B19A-E7AB282D5C25}">
      <dsp:nvSpPr>
        <dsp:cNvPr id="0" name=""/>
        <dsp:cNvSpPr/>
      </dsp:nvSpPr>
      <dsp:spPr>
        <a:xfrm>
          <a:off x="5407199" y="2684670"/>
          <a:ext cx="4320000" cy="85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pPr>
          <a:r>
            <a:rPr lang="en-AU" sz="2000" kern="1200" dirty="0"/>
            <a:t>In future iterations, Studdies can be scaled up to encompass Twitter, Reddit, LinkedIn, Canvas and more.</a:t>
          </a:r>
          <a:endParaRPr lang="en-US" sz="2000" kern="1200" dirty="0"/>
        </a:p>
      </dsp:txBody>
      <dsp:txXfrm>
        <a:off x="5407199" y="2684670"/>
        <a:ext cx="4320000" cy="85500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7/28/2019</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049982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7/28/2019</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618613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7/28/2019</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431868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7/28/2019</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63501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7/28/2019</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851951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7/28/2019</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998054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7/28/2019</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01487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7/28/2019</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820313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7/28/2019</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895586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7/28/2019</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558684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7/28/2019</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169942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7/28/2019</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105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7348699"/>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hf sldNum="0" hdr="0" ftr="0" dt="0"/>
  <p:txStyles>
    <p:titleStyle>
      <a:lvl1pPr algn="l" defTabSz="914400" rtl="0" eaLnBrk="1" latinLnBrk="0" hangingPunct="1">
        <a:lnSpc>
          <a:spcPct val="90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13.211.164.1/" TargetMode="Externa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hyperlink" Target="https://www.reddit.com/r/Studdies/" TargetMode="External"/><Relationship Id="rId5" Type="http://schemas.openxmlformats.org/officeDocument/2006/relationships/hyperlink" Target="https://twitter.com/StuddiesConnect" TargetMode="External"/><Relationship Id="rId4" Type="http://schemas.openxmlformats.org/officeDocument/2006/relationships/hyperlink" Target="https://www.facebook.com/studdies/" TargetMode="Externa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B4D0E555-16F6-44D0-BF56-AF5FF5BDE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pic>
        <p:nvPicPr>
          <p:cNvPr id="20" name="Picture 19" descr="A picture containing athletic game, sport&#10;&#10;Description automatically generated">
            <a:extLst>
              <a:ext uri="{FF2B5EF4-FFF2-40B4-BE49-F238E27FC236}">
                <a16:creationId xmlns:a16="http://schemas.microsoft.com/office/drawing/2014/main" id="{7F83D195-5FAA-4871-9ABB-960F85C2D8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2912" y="640080"/>
            <a:ext cx="5577840" cy="5577840"/>
          </a:xfrm>
          <a:prstGeom prst="rect">
            <a:avLst/>
          </a:prstGeom>
        </p:spPr>
      </p:pic>
      <p:sp>
        <p:nvSpPr>
          <p:cNvPr id="39" name="Rectangle 38">
            <a:extLst>
              <a:ext uri="{FF2B5EF4-FFF2-40B4-BE49-F238E27FC236}">
                <a16:creationId xmlns:a16="http://schemas.microsoft.com/office/drawing/2014/main" id="{8117041D-1A7B-4ECA-AB68-3CFDB6726B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556906" y="0"/>
            <a:ext cx="4641314"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1FD197C-A8D8-46AC-AB31-31499507A58C}"/>
              </a:ext>
            </a:extLst>
          </p:cNvPr>
          <p:cNvSpPr>
            <a:spLocks noGrp="1"/>
          </p:cNvSpPr>
          <p:nvPr>
            <p:ph type="ctrTitle"/>
          </p:nvPr>
        </p:nvSpPr>
        <p:spPr>
          <a:xfrm>
            <a:off x="8185922" y="1050105"/>
            <a:ext cx="3659246" cy="875656"/>
          </a:xfrm>
        </p:spPr>
        <p:txBody>
          <a:bodyPr>
            <a:normAutofit/>
          </a:bodyPr>
          <a:lstStyle/>
          <a:p>
            <a:r>
              <a:rPr lang="en-AU" sz="4400" dirty="0">
                <a:solidFill>
                  <a:srgbClr val="FFFFFF"/>
                </a:solidFill>
              </a:rPr>
              <a:t>Studdies</a:t>
            </a:r>
          </a:p>
        </p:txBody>
      </p:sp>
      <p:cxnSp>
        <p:nvCxnSpPr>
          <p:cNvPr id="41" name="Straight Connector 40">
            <a:extLst>
              <a:ext uri="{FF2B5EF4-FFF2-40B4-BE49-F238E27FC236}">
                <a16:creationId xmlns:a16="http://schemas.microsoft.com/office/drawing/2014/main" id="{ABCD2462-4C1E-401A-AC2D-F799A138B24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85922" y="3687093"/>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6417D8A2-A32A-4016-A4AB-F6A322573F01}"/>
              </a:ext>
            </a:extLst>
          </p:cNvPr>
          <p:cNvSpPr txBox="1"/>
          <p:nvPr/>
        </p:nvSpPr>
        <p:spPr>
          <a:xfrm>
            <a:off x="8185922" y="1998951"/>
            <a:ext cx="2903288" cy="1477328"/>
          </a:xfrm>
          <a:prstGeom prst="rect">
            <a:avLst/>
          </a:prstGeom>
          <a:noFill/>
        </p:spPr>
        <p:txBody>
          <a:bodyPr wrap="square" rtlCol="0">
            <a:spAutoFit/>
          </a:bodyPr>
          <a:lstStyle/>
          <a:p>
            <a:r>
              <a:rPr lang="en-AU" dirty="0">
                <a:solidFill>
                  <a:schemeClr val="bg1"/>
                </a:solidFill>
              </a:rPr>
              <a:t>Quick and easy connections for like-minded students across all platforms.</a:t>
            </a:r>
          </a:p>
          <a:p>
            <a:endParaRPr lang="en-AU" dirty="0">
              <a:solidFill>
                <a:schemeClr val="bg1"/>
              </a:solidFill>
            </a:endParaRPr>
          </a:p>
          <a:p>
            <a:r>
              <a:rPr lang="en-AU" dirty="0">
                <a:solidFill>
                  <a:schemeClr val="bg1"/>
                </a:solidFill>
                <a:hlinkClick r:id="rId3">
                  <a:extLst>
                    <a:ext uri="{A12FA001-AC4F-418D-AE19-62706E023703}">
                      <ahyp:hlinkClr xmlns:ahyp="http://schemas.microsoft.com/office/drawing/2018/hyperlinkcolor" val="tx"/>
                    </a:ext>
                  </a:extLst>
                </a:hlinkClick>
              </a:rPr>
              <a:t>http://13.211.164.1/</a:t>
            </a:r>
            <a:r>
              <a:rPr lang="en-AU" dirty="0">
                <a:solidFill>
                  <a:schemeClr val="bg1"/>
                </a:solidFill>
              </a:rPr>
              <a:t> </a:t>
            </a:r>
          </a:p>
        </p:txBody>
      </p:sp>
      <p:sp>
        <p:nvSpPr>
          <p:cNvPr id="27" name="TextBox 26">
            <a:extLst>
              <a:ext uri="{FF2B5EF4-FFF2-40B4-BE49-F238E27FC236}">
                <a16:creationId xmlns:a16="http://schemas.microsoft.com/office/drawing/2014/main" id="{A2F9EBF6-5EB0-4C00-82EB-93F1072B9ED0}"/>
              </a:ext>
            </a:extLst>
          </p:cNvPr>
          <p:cNvSpPr txBox="1"/>
          <p:nvPr/>
        </p:nvSpPr>
        <p:spPr>
          <a:xfrm>
            <a:off x="8185922" y="3833475"/>
            <a:ext cx="2903288" cy="2585323"/>
          </a:xfrm>
          <a:prstGeom prst="rect">
            <a:avLst/>
          </a:prstGeom>
          <a:noFill/>
        </p:spPr>
        <p:txBody>
          <a:bodyPr wrap="square" rtlCol="0">
            <a:spAutoFit/>
          </a:bodyPr>
          <a:lstStyle/>
          <a:p>
            <a:r>
              <a:rPr lang="en-AU" dirty="0">
                <a:solidFill>
                  <a:schemeClr val="bg1"/>
                </a:solidFill>
              </a:rPr>
              <a:t>Facebook</a:t>
            </a:r>
          </a:p>
          <a:p>
            <a:r>
              <a:rPr lang="en-AU" dirty="0">
                <a:hlinkClick r:id="rId4"/>
              </a:rPr>
              <a:t>https://www.facebook.com/studdies/</a:t>
            </a:r>
            <a:endParaRPr lang="en-AU" dirty="0"/>
          </a:p>
          <a:p>
            <a:r>
              <a:rPr lang="en-AU" dirty="0">
                <a:solidFill>
                  <a:schemeClr val="bg1"/>
                </a:solidFill>
              </a:rPr>
              <a:t>Twitter</a:t>
            </a:r>
          </a:p>
          <a:p>
            <a:r>
              <a:rPr lang="en-AU" dirty="0">
                <a:hlinkClick r:id="rId5"/>
              </a:rPr>
              <a:t>https://twitter.com/StuddiesConnect</a:t>
            </a:r>
            <a:endParaRPr lang="en-AU" dirty="0"/>
          </a:p>
          <a:p>
            <a:r>
              <a:rPr lang="en-AU" dirty="0">
                <a:solidFill>
                  <a:schemeClr val="bg1"/>
                </a:solidFill>
              </a:rPr>
              <a:t>Reddit</a:t>
            </a:r>
          </a:p>
          <a:p>
            <a:r>
              <a:rPr lang="en-AU" dirty="0">
                <a:hlinkClick r:id="rId6"/>
              </a:rPr>
              <a:t>https://www.reddit.com/r/Studdies/</a:t>
            </a:r>
            <a:endParaRPr lang="en-AU" dirty="0"/>
          </a:p>
        </p:txBody>
      </p:sp>
    </p:spTree>
    <p:extLst>
      <p:ext uri="{BB962C8B-B14F-4D97-AF65-F5344CB8AC3E}">
        <p14:creationId xmlns:p14="http://schemas.microsoft.com/office/powerpoint/2010/main" val="657292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CFC6576A-F843-4A5F-ACA3-53F1E48F93A7}"/>
              </a:ext>
            </a:extLst>
          </p:cNvPr>
          <p:cNvSpPr>
            <a:spLocks noGrp="1"/>
          </p:cNvSpPr>
          <p:nvPr>
            <p:ph type="title"/>
          </p:nvPr>
        </p:nvSpPr>
        <p:spPr>
          <a:xfrm>
            <a:off x="492370" y="516835"/>
            <a:ext cx="3084844" cy="5772840"/>
          </a:xfrm>
        </p:spPr>
        <p:txBody>
          <a:bodyPr anchor="ctr">
            <a:normAutofit/>
          </a:bodyPr>
          <a:lstStyle/>
          <a:p>
            <a:r>
              <a:rPr lang="en-AU" sz="3600">
                <a:solidFill>
                  <a:schemeClr val="bg1"/>
                </a:solidFill>
              </a:rPr>
              <a:t>What is it?</a:t>
            </a:r>
          </a:p>
        </p:txBody>
      </p:sp>
      <p:graphicFrame>
        <p:nvGraphicFramePr>
          <p:cNvPr id="5" name="Content Placeholder 2">
            <a:extLst>
              <a:ext uri="{FF2B5EF4-FFF2-40B4-BE49-F238E27FC236}">
                <a16:creationId xmlns:a16="http://schemas.microsoft.com/office/drawing/2014/main" id="{D86BB091-B48A-432B-81E0-EBC3F4CF20FD}"/>
              </a:ext>
            </a:extLst>
          </p:cNvPr>
          <p:cNvGraphicFramePr>
            <a:graphicFrameLocks noGrp="1"/>
          </p:cNvGraphicFramePr>
          <p:nvPr>
            <p:ph idx="1"/>
            <p:extLst>
              <p:ext uri="{D42A27DB-BD31-4B8C-83A1-F6EECF244321}">
                <p14:modId xmlns:p14="http://schemas.microsoft.com/office/powerpoint/2010/main" val="2994211026"/>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298446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5"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5EABB0A5-8529-4638-905E-1008F603578D}"/>
              </a:ext>
            </a:extLst>
          </p:cNvPr>
          <p:cNvSpPr>
            <a:spLocks noGrp="1"/>
          </p:cNvSpPr>
          <p:nvPr>
            <p:ph type="title"/>
          </p:nvPr>
        </p:nvSpPr>
        <p:spPr>
          <a:xfrm>
            <a:off x="492369" y="605896"/>
            <a:ext cx="3642309" cy="5646208"/>
          </a:xfrm>
        </p:spPr>
        <p:txBody>
          <a:bodyPr anchor="ctr">
            <a:normAutofit/>
          </a:bodyPr>
          <a:lstStyle/>
          <a:p>
            <a:r>
              <a:rPr lang="en-AU" sz="4400">
                <a:solidFill>
                  <a:srgbClr val="FFFFFF"/>
                </a:solidFill>
              </a:rPr>
              <a:t>How will it work?</a:t>
            </a:r>
          </a:p>
        </p:txBody>
      </p:sp>
      <p:sp>
        <p:nvSpPr>
          <p:cNvPr id="3" name="Content Placeholder 2">
            <a:extLst>
              <a:ext uri="{FF2B5EF4-FFF2-40B4-BE49-F238E27FC236}">
                <a16:creationId xmlns:a16="http://schemas.microsoft.com/office/drawing/2014/main" id="{A17D12CC-715D-4526-8D29-8EC648105C70}"/>
              </a:ext>
            </a:extLst>
          </p:cNvPr>
          <p:cNvSpPr>
            <a:spLocks noGrp="1"/>
          </p:cNvSpPr>
          <p:nvPr>
            <p:ph idx="1"/>
          </p:nvPr>
        </p:nvSpPr>
        <p:spPr>
          <a:xfrm>
            <a:off x="5231958" y="605896"/>
            <a:ext cx="5923721" cy="3366664"/>
          </a:xfrm>
        </p:spPr>
        <p:txBody>
          <a:bodyPr anchor="ctr">
            <a:normAutofit/>
          </a:bodyPr>
          <a:lstStyle/>
          <a:p>
            <a:r>
              <a:rPr lang="en-US" sz="2400" dirty="0"/>
              <a:t>You’ll go to our website and enter the topic you’d like to study. You’ll then be given a list of others studying the same topic, and links to their social media posts where you can get in touch.</a:t>
            </a:r>
          </a:p>
          <a:p>
            <a:br>
              <a:rPr lang="en-US" sz="2400" dirty="0"/>
            </a:br>
            <a:br>
              <a:rPr lang="en-US" sz="2400" dirty="0"/>
            </a:br>
            <a:endParaRPr lang="en-AU" sz="2400" dirty="0"/>
          </a:p>
        </p:txBody>
      </p:sp>
      <p:pic>
        <p:nvPicPr>
          <p:cNvPr id="4" name="Picture 3">
            <a:extLst>
              <a:ext uri="{FF2B5EF4-FFF2-40B4-BE49-F238E27FC236}">
                <a16:creationId xmlns:a16="http://schemas.microsoft.com/office/drawing/2014/main" id="{4F47F849-D1A7-4486-B8D3-0E5FE9F46D3E}"/>
              </a:ext>
            </a:extLst>
          </p:cNvPr>
          <p:cNvPicPr>
            <a:picLocks noChangeAspect="1"/>
          </p:cNvPicPr>
          <p:nvPr/>
        </p:nvPicPr>
        <p:blipFill>
          <a:blip r:embed="rId2"/>
          <a:stretch>
            <a:fillRect/>
          </a:stretch>
        </p:blipFill>
        <p:spPr>
          <a:xfrm>
            <a:off x="5290526" y="3166182"/>
            <a:ext cx="6253871" cy="2824547"/>
          </a:xfrm>
          <a:prstGeom prst="rect">
            <a:avLst/>
          </a:prstGeom>
        </p:spPr>
      </p:pic>
    </p:spTree>
    <p:extLst>
      <p:ext uri="{BB962C8B-B14F-4D97-AF65-F5344CB8AC3E}">
        <p14:creationId xmlns:p14="http://schemas.microsoft.com/office/powerpoint/2010/main" val="26798882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BF11BE4C-81AC-48BA-8B87-CC4B9A6FFB78}"/>
              </a:ext>
            </a:extLst>
          </p:cNvPr>
          <p:cNvSpPr>
            <a:spLocks noGrp="1"/>
          </p:cNvSpPr>
          <p:nvPr>
            <p:ph type="title"/>
          </p:nvPr>
        </p:nvSpPr>
        <p:spPr>
          <a:xfrm>
            <a:off x="492369" y="605896"/>
            <a:ext cx="3642309" cy="5646208"/>
          </a:xfrm>
        </p:spPr>
        <p:txBody>
          <a:bodyPr anchor="ctr">
            <a:normAutofit/>
          </a:bodyPr>
          <a:lstStyle/>
          <a:p>
            <a:r>
              <a:rPr lang="en-AU" sz="4400">
                <a:solidFill>
                  <a:srgbClr val="FFFFFF"/>
                </a:solidFill>
              </a:rPr>
              <a:t>How will it work?</a:t>
            </a:r>
          </a:p>
        </p:txBody>
      </p:sp>
      <p:sp>
        <p:nvSpPr>
          <p:cNvPr id="3" name="Content Placeholder 2">
            <a:extLst>
              <a:ext uri="{FF2B5EF4-FFF2-40B4-BE49-F238E27FC236}">
                <a16:creationId xmlns:a16="http://schemas.microsoft.com/office/drawing/2014/main" id="{8AF8DCC4-BE4D-4863-AA8C-4FE27A50F8F1}"/>
              </a:ext>
            </a:extLst>
          </p:cNvPr>
          <p:cNvSpPr>
            <a:spLocks noGrp="1"/>
          </p:cNvSpPr>
          <p:nvPr>
            <p:ph idx="1"/>
          </p:nvPr>
        </p:nvSpPr>
        <p:spPr>
          <a:xfrm>
            <a:off x="5231958" y="605896"/>
            <a:ext cx="5923721" cy="2015384"/>
          </a:xfrm>
        </p:spPr>
        <p:txBody>
          <a:bodyPr anchor="ctr">
            <a:normAutofit/>
          </a:bodyPr>
          <a:lstStyle/>
          <a:p>
            <a:r>
              <a:rPr lang="en-US" sz="2400" dirty="0"/>
              <a:t>If your search returns no results, you’ll be prompted to post your topic on the platform of your choice, where the next person who searches this topic will be directed to your post.</a:t>
            </a:r>
            <a:endParaRPr lang="en-AU" sz="2400" dirty="0"/>
          </a:p>
        </p:txBody>
      </p:sp>
      <p:pic>
        <p:nvPicPr>
          <p:cNvPr id="4" name="Picture 3">
            <a:extLst>
              <a:ext uri="{FF2B5EF4-FFF2-40B4-BE49-F238E27FC236}">
                <a16:creationId xmlns:a16="http://schemas.microsoft.com/office/drawing/2014/main" id="{8A63BC40-A40E-4118-ADE5-79D1AE11A5B9}"/>
              </a:ext>
            </a:extLst>
          </p:cNvPr>
          <p:cNvPicPr>
            <a:picLocks noChangeAspect="1"/>
          </p:cNvPicPr>
          <p:nvPr/>
        </p:nvPicPr>
        <p:blipFill>
          <a:blip r:embed="rId2"/>
          <a:stretch>
            <a:fillRect/>
          </a:stretch>
        </p:blipFill>
        <p:spPr>
          <a:xfrm>
            <a:off x="5231958" y="3227176"/>
            <a:ext cx="6310267" cy="2823104"/>
          </a:xfrm>
          <a:prstGeom prst="rect">
            <a:avLst/>
          </a:prstGeom>
        </p:spPr>
      </p:pic>
    </p:spTree>
    <p:extLst>
      <p:ext uri="{BB962C8B-B14F-4D97-AF65-F5344CB8AC3E}">
        <p14:creationId xmlns:p14="http://schemas.microsoft.com/office/powerpoint/2010/main" val="11608401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73" name="Straight Connector 72">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5" name="Rectangle 74">
            <a:extLst>
              <a:ext uri="{FF2B5EF4-FFF2-40B4-BE49-F238E27FC236}">
                <a16:creationId xmlns:a16="http://schemas.microsoft.com/office/drawing/2014/main" id="{6482F060-A4AF-4E0B-B364-7C6BA4AE9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6220" y="0"/>
            <a:ext cx="464131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extBox 1">
            <a:extLst>
              <a:ext uri="{FF2B5EF4-FFF2-40B4-BE49-F238E27FC236}">
                <a16:creationId xmlns:a16="http://schemas.microsoft.com/office/drawing/2014/main" id="{41F1AC2E-AD90-4A4B-9479-18B03CDCA89B}"/>
              </a:ext>
            </a:extLst>
          </p:cNvPr>
          <p:cNvSpPr txBox="1"/>
          <p:nvPr/>
        </p:nvSpPr>
        <p:spPr>
          <a:xfrm>
            <a:off x="484814" y="640080"/>
            <a:ext cx="3659246" cy="2850319"/>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5400" spc="-50">
                <a:solidFill>
                  <a:srgbClr val="FFFFFF"/>
                </a:solidFill>
                <a:latin typeface="+mj-lt"/>
                <a:ea typeface="+mj-ea"/>
                <a:cs typeface="+mj-cs"/>
              </a:rPr>
              <a:t>Program Flow</a:t>
            </a:r>
          </a:p>
        </p:txBody>
      </p:sp>
      <p:cxnSp>
        <p:nvCxnSpPr>
          <p:cNvPr id="77" name="Straight Connector 76">
            <a:extLst>
              <a:ext uri="{FF2B5EF4-FFF2-40B4-BE49-F238E27FC236}">
                <a16:creationId xmlns:a16="http://schemas.microsoft.com/office/drawing/2014/main" id="{B9EB6DAA-2F0C-43D5-A577-15D5D2C4E3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2797" y="3651268"/>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026" name="Picture 2" descr="https://lh3.googleusercontent.com/rDjAVSqJZeuu315FAgs5qD623D-a0A70--w2rm9SHM5Ld4xj-FWeTHb56NLkYAbyP7jEnRrYsgL6lYPtEzfzh84fpELX0HUKS3156MNcXQ9GzE66-nwhrdkEDrp2sdFpxXhZun0">
            <a:extLst>
              <a:ext uri="{FF2B5EF4-FFF2-40B4-BE49-F238E27FC236}">
                <a16:creationId xmlns:a16="http://schemas.microsoft.com/office/drawing/2014/main" id="{B961434A-B062-4A44-B820-6A1E0A5144E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24" r="1330"/>
          <a:stretch/>
        </p:blipFill>
        <p:spPr bwMode="auto">
          <a:xfrm>
            <a:off x="4635095" y="10"/>
            <a:ext cx="7556889" cy="6857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7014879"/>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extBox 1">
            <a:extLst>
              <a:ext uri="{FF2B5EF4-FFF2-40B4-BE49-F238E27FC236}">
                <a16:creationId xmlns:a16="http://schemas.microsoft.com/office/drawing/2014/main" id="{9FEC1159-CAF1-4793-AB97-EBC4AD19B0DA}"/>
              </a:ext>
            </a:extLst>
          </p:cNvPr>
          <p:cNvGraphicFramePr/>
          <p:nvPr>
            <p:extLst>
              <p:ext uri="{D42A27DB-BD31-4B8C-83A1-F6EECF244321}">
                <p14:modId xmlns:p14="http://schemas.microsoft.com/office/powerpoint/2010/main" val="288214879"/>
              </p:ext>
            </p:extLst>
          </p:nvPr>
        </p:nvGraphicFramePr>
        <p:xfrm>
          <a:off x="1140778" y="119173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337088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9" name="Straight Connector 8">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1" name="Rectangle 10">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extBox 1">
            <a:extLst>
              <a:ext uri="{FF2B5EF4-FFF2-40B4-BE49-F238E27FC236}">
                <a16:creationId xmlns:a16="http://schemas.microsoft.com/office/drawing/2014/main" id="{E094E92C-CA21-4849-A2B2-F8F53A2D1C56}"/>
              </a:ext>
            </a:extLst>
          </p:cNvPr>
          <p:cNvSpPr txBox="1"/>
          <p:nvPr/>
        </p:nvSpPr>
        <p:spPr>
          <a:xfrm>
            <a:off x="5261423" y="377296"/>
            <a:ext cx="5923721" cy="5646208"/>
          </a:xfrm>
          <a:prstGeom prst="rect">
            <a:avLst/>
          </a:prstGeom>
        </p:spPr>
        <p:txBody>
          <a:bodyPr vert="horz" lIns="0" tIns="45720" rIns="0" bIns="45720" rtlCol="0" anchor="ctr">
            <a:normAutofit lnSpcReduction="10000"/>
          </a:bodyPr>
          <a:lstStyle/>
          <a:p>
            <a:pPr>
              <a:spcAft>
                <a:spcPts val="600"/>
              </a:spcAft>
              <a:buFont typeface="Calibri" panose="020F0502020204030204" pitchFamily="34" charset="0"/>
            </a:pPr>
            <a:endParaRPr lang="en-US" sz="2400" dirty="0">
              <a:solidFill>
                <a:schemeClr val="tx1">
                  <a:lumMod val="75000"/>
                  <a:lumOff val="25000"/>
                </a:schemeClr>
              </a:solidFill>
            </a:endParaRPr>
          </a:p>
          <a:p>
            <a:pPr>
              <a:spcAft>
                <a:spcPts val="600"/>
              </a:spcAft>
              <a:buFont typeface="Calibri" panose="020F0502020204030204" pitchFamily="34" charset="0"/>
            </a:pPr>
            <a:r>
              <a:rPr lang="en-US" sz="3200" dirty="0">
                <a:solidFill>
                  <a:schemeClr val="tx1">
                    <a:lumMod val="75000"/>
                    <a:lumOff val="25000"/>
                  </a:schemeClr>
                </a:solidFill>
              </a:rPr>
              <a:t>Studdies is simple and lightweight, requiring no dedicated sign in, providing users with the flexibility to connect using the social networks they’re already a part of. </a:t>
            </a:r>
          </a:p>
          <a:p>
            <a:pPr>
              <a:spcAft>
                <a:spcPts val="600"/>
              </a:spcAft>
              <a:buFont typeface="Calibri" panose="020F0502020204030204" pitchFamily="34" charset="0"/>
            </a:pPr>
            <a:endParaRPr lang="en-US" sz="3200" dirty="0">
              <a:solidFill>
                <a:schemeClr val="tx1">
                  <a:lumMod val="75000"/>
                  <a:lumOff val="25000"/>
                </a:schemeClr>
              </a:solidFill>
            </a:endParaRPr>
          </a:p>
          <a:p>
            <a:pPr>
              <a:spcAft>
                <a:spcPts val="600"/>
              </a:spcAft>
              <a:buFont typeface="Calibri" panose="020F0502020204030204" pitchFamily="34" charset="0"/>
            </a:pPr>
            <a:r>
              <a:rPr lang="en-US" sz="3200" dirty="0">
                <a:solidFill>
                  <a:schemeClr val="tx1">
                    <a:lumMod val="75000"/>
                    <a:lumOff val="25000"/>
                  </a:schemeClr>
                </a:solidFill>
              </a:rPr>
              <a:t>We believe Studdies is an elegant solution which empowers students to improve their own learning experiences by connecting with others.</a:t>
            </a:r>
          </a:p>
        </p:txBody>
      </p:sp>
      <p:pic>
        <p:nvPicPr>
          <p:cNvPr id="4" name="Picture 3" descr="A picture containing athletic game, sport&#10;&#10;Description automatically generated">
            <a:extLst>
              <a:ext uri="{FF2B5EF4-FFF2-40B4-BE49-F238E27FC236}">
                <a16:creationId xmlns:a16="http://schemas.microsoft.com/office/drawing/2014/main" id="{8DEBC2D0-4477-4ABF-A714-150E22F96D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0718" y="971845"/>
            <a:ext cx="3487188" cy="3487188"/>
          </a:xfrm>
          <a:prstGeom prst="rect">
            <a:avLst/>
          </a:prstGeom>
        </p:spPr>
      </p:pic>
    </p:spTree>
    <p:extLst>
      <p:ext uri="{BB962C8B-B14F-4D97-AF65-F5344CB8AC3E}">
        <p14:creationId xmlns:p14="http://schemas.microsoft.com/office/powerpoint/2010/main" val="37058595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3AE6B0B-7505-49EA-BDB2-A100BFAA906D}"/>
              </a:ext>
            </a:extLst>
          </p:cNvPr>
          <p:cNvSpPr/>
          <p:nvPr/>
        </p:nvSpPr>
        <p:spPr>
          <a:xfrm>
            <a:off x="822960" y="2274838"/>
            <a:ext cx="6096000" cy="2308324"/>
          </a:xfrm>
          <a:prstGeom prst="rect">
            <a:avLst/>
          </a:prstGeom>
        </p:spPr>
        <p:txBody>
          <a:bodyPr>
            <a:spAutoFit/>
          </a:bodyPr>
          <a:lstStyle/>
          <a:p>
            <a:r>
              <a:rPr lang="en-AU" sz="3600" dirty="0"/>
              <a:t>Harpreet Singh</a:t>
            </a:r>
          </a:p>
          <a:p>
            <a:r>
              <a:rPr lang="en-AU" sz="3600" dirty="0"/>
              <a:t>Ian Nguyen</a:t>
            </a:r>
          </a:p>
          <a:p>
            <a:r>
              <a:rPr lang="en-AU" sz="3600" dirty="0"/>
              <a:t>Josiah Miranda</a:t>
            </a:r>
          </a:p>
          <a:p>
            <a:r>
              <a:rPr lang="en-AU" sz="3600" dirty="0"/>
              <a:t>Sam King</a:t>
            </a:r>
          </a:p>
        </p:txBody>
      </p:sp>
      <p:sp>
        <p:nvSpPr>
          <p:cNvPr id="3" name="TextBox 2">
            <a:extLst>
              <a:ext uri="{FF2B5EF4-FFF2-40B4-BE49-F238E27FC236}">
                <a16:creationId xmlns:a16="http://schemas.microsoft.com/office/drawing/2014/main" id="{5B6AE721-D8AF-4075-9095-650434315B02}"/>
              </a:ext>
            </a:extLst>
          </p:cNvPr>
          <p:cNvSpPr txBox="1"/>
          <p:nvPr/>
        </p:nvSpPr>
        <p:spPr>
          <a:xfrm>
            <a:off x="822960" y="961266"/>
            <a:ext cx="6634480" cy="769441"/>
          </a:xfrm>
          <a:prstGeom prst="rect">
            <a:avLst/>
          </a:prstGeom>
          <a:noFill/>
        </p:spPr>
        <p:txBody>
          <a:bodyPr wrap="square" rtlCol="0">
            <a:spAutoFit/>
          </a:bodyPr>
          <a:lstStyle/>
          <a:p>
            <a:r>
              <a:rPr lang="en-AU" sz="4400" dirty="0">
                <a:latin typeface="+mj-lt"/>
              </a:rPr>
              <a:t>Studdies Hackathon Team</a:t>
            </a:r>
          </a:p>
        </p:txBody>
      </p:sp>
    </p:spTree>
    <p:extLst>
      <p:ext uri="{BB962C8B-B14F-4D97-AF65-F5344CB8AC3E}">
        <p14:creationId xmlns:p14="http://schemas.microsoft.com/office/powerpoint/2010/main" val="1017843845"/>
      </p:ext>
    </p:extLst>
  </p:cSld>
  <p:clrMapOvr>
    <a:masterClrMapping/>
  </p:clrMapOvr>
</p:sld>
</file>

<file path=ppt/theme/theme1.xml><?xml version="1.0" encoding="utf-8"?>
<a:theme xmlns:a="http://schemas.openxmlformats.org/drawingml/2006/main" name="RetrospectVTI">
  <a:themeElements>
    <a:clrScheme name="">
      <a:dk1>
        <a:srgbClr val="000000"/>
      </a:dk1>
      <a:lt1>
        <a:srgbClr val="FFFFFF"/>
      </a:lt1>
      <a:dk2>
        <a:srgbClr val="243741"/>
      </a:dk2>
      <a:lt2>
        <a:srgbClr val="E8E2E2"/>
      </a:lt2>
      <a:accent1>
        <a:srgbClr val="2FB1BB"/>
      </a:accent1>
      <a:accent2>
        <a:srgbClr val="2578C7"/>
      </a:accent2>
      <a:accent3>
        <a:srgbClr val="4352DB"/>
      </a:accent3>
      <a:accent4>
        <a:srgbClr val="7245CF"/>
      </a:accent4>
      <a:accent5>
        <a:srgbClr val="AE37D9"/>
      </a:accent5>
      <a:accent6>
        <a:srgbClr val="C725AE"/>
      </a:accent6>
      <a:hlink>
        <a:srgbClr val="C75F58"/>
      </a:hlink>
      <a:folHlink>
        <a:srgbClr val="7F7F7F"/>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docProps/app.xml><?xml version="1.0" encoding="utf-8"?>
<Properties xmlns="http://schemas.openxmlformats.org/officeDocument/2006/extended-properties" xmlns:vt="http://schemas.openxmlformats.org/officeDocument/2006/docPropsVTypes">
  <TotalTime>44</TotalTime>
  <Words>269</Words>
  <Application>Microsoft Office PowerPoint</Application>
  <PresentationFormat>Widescreen</PresentationFormat>
  <Paragraphs>30</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Calibri</vt:lpstr>
      <vt:lpstr>Calibri Light</vt:lpstr>
      <vt:lpstr>RetrospectVTI</vt:lpstr>
      <vt:lpstr>Studdies</vt:lpstr>
      <vt:lpstr>What is it?</vt:lpstr>
      <vt:lpstr>How will it work?</vt:lpstr>
      <vt:lpstr>How will it work?</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Studdies</dc:title>
  <dc:creator>Samuel King</dc:creator>
  <cp:lastModifiedBy>Samuel King</cp:lastModifiedBy>
  <cp:revision>8</cp:revision>
  <dcterms:created xsi:type="dcterms:W3CDTF">2019-07-27T17:37:28Z</dcterms:created>
  <dcterms:modified xsi:type="dcterms:W3CDTF">2019-07-27T23:21:38Z</dcterms:modified>
</cp:coreProperties>
</file>