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22"/>
  </p:notesMasterIdLst>
  <p:handoutMasterIdLst>
    <p:handoutMasterId r:id="rId23"/>
  </p:handoutMasterIdLst>
  <p:sldIdLst>
    <p:sldId id="270" r:id="rId2"/>
    <p:sldId id="268" r:id="rId3"/>
    <p:sldId id="271" r:id="rId4"/>
    <p:sldId id="290" r:id="rId5"/>
    <p:sldId id="282" r:id="rId6"/>
    <p:sldId id="273" r:id="rId7"/>
    <p:sldId id="274" r:id="rId8"/>
    <p:sldId id="291" r:id="rId9"/>
    <p:sldId id="275" r:id="rId10"/>
    <p:sldId id="283" r:id="rId11"/>
    <p:sldId id="285" r:id="rId12"/>
    <p:sldId id="284" r:id="rId13"/>
    <p:sldId id="277" r:id="rId14"/>
    <p:sldId id="286" r:id="rId15"/>
    <p:sldId id="287" r:id="rId16"/>
    <p:sldId id="281" r:id="rId17"/>
    <p:sldId id="288" r:id="rId18"/>
    <p:sldId id="289" r:id="rId19"/>
    <p:sldId id="280"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2225"/>
    <a:srgbClr val="292C48"/>
    <a:srgbClr val="2C2D39"/>
    <a:srgbClr val="242630"/>
    <a:srgbClr val="2A1F43"/>
    <a:srgbClr val="0C1B43"/>
    <a:srgbClr val="000000"/>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88" autoAdjust="0"/>
  </p:normalViewPr>
  <p:slideViewPr>
    <p:cSldViewPr snapToGrid="0" snapToObjects="1">
      <p:cViewPr varScale="1">
        <p:scale>
          <a:sx n="82" d="100"/>
          <a:sy n="82" d="100"/>
        </p:scale>
        <p:origin x="720" y="72"/>
      </p:cViewPr>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10/3/2023</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10/3/2023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val="18768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1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a16="http://schemas.microsoft.com/office/drawing/2014/main" id="{33168214-BA64-4247-995E-0238E9E404F7}"/>
              </a:ext>
            </a:extLst>
          </p:cNvPr>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a16="http://schemas.microsoft.com/office/drawing/2014/main" id="{8745AAA3-09E3-4504-B3FD-611C81F41634}"/>
              </a:ext>
            </a:extLst>
          </p:cNvPr>
          <p:cNvSpPr>
            <a:spLocks noGrp="1"/>
          </p:cNvSpPr>
          <p:nvPr>
            <p:ph type="pic" sz="quarter" idx="11"/>
          </p:nvPr>
        </p:nvSpPr>
        <p:spPr>
          <a:xfrm>
            <a:off x="6655634" y="37553"/>
            <a:ext cx="5536366"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7" name="Title 1">
            <a:extLst>
              <a:ext uri="{FF2B5EF4-FFF2-40B4-BE49-F238E27FC236}">
                <a16:creationId xmlns:a16="http://schemas.microsoft.com/office/drawing/2014/main" id="{53703B7C-2DC4-C14C-A9CA-F1D21E7FC6AF}"/>
              </a:ext>
            </a:extLst>
          </p:cNvPr>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8" name="Straight Connector 7">
            <a:extLst>
              <a:ext uri="{FF2B5EF4-FFF2-40B4-BE49-F238E27FC236}">
                <a16:creationId xmlns:a16="http://schemas.microsoft.com/office/drawing/2014/main" id="{AD28B953-BDF8-6C47-ADCD-D3EAF78963C3}"/>
              </a:ext>
            </a:extLst>
          </p:cNvPr>
          <p:cNvCxnSpPr>
            <a:cxnSpLocks/>
          </p:cNvCxnSpPr>
          <p:nvPr userDrawn="1"/>
        </p:nvCxnSpPr>
        <p:spPr>
          <a:xfrm>
            <a:off x="838200"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B0C521-A2C1-48E6-B26C-DFF1B4FD4227}"/>
              </a:ext>
            </a:extLst>
          </p:cNvPr>
          <p:cNvSpPr>
            <a:spLocks noGrp="1"/>
          </p:cNvSpPr>
          <p:nvPr>
            <p:ph sz="quarter" idx="12"/>
          </p:nvPr>
        </p:nvSpPr>
        <p:spPr>
          <a:xfrm>
            <a:off x="838200" y="1265238"/>
            <a:ext cx="4791637" cy="4911725"/>
          </a:xfrm>
        </p:spPr>
        <p:txBody>
          <a:bodyPr/>
          <a:lstStyle/>
          <a:p>
            <a:pPr lvl="0"/>
            <a:r>
              <a:rPr lang="en-US"/>
              <a:t>Click to edit Master text styles</a:t>
            </a:r>
          </a:p>
        </p:txBody>
      </p:sp>
    </p:spTree>
    <p:extLst>
      <p:ext uri="{BB962C8B-B14F-4D97-AF65-F5344CB8AC3E}">
        <p14:creationId xmlns:p14="http://schemas.microsoft.com/office/powerpoint/2010/main" val="3548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a16="http://schemas.microsoft.com/office/drawing/2014/main"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838822" y="1721223"/>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a16="http://schemas.microsoft.com/office/drawing/2014/main" id="{525A7DB0-14F0-B341-AEBA-0DC92D001E33}"/>
              </a:ext>
            </a:extLst>
          </p:cNvPr>
          <p:cNvSpPr>
            <a:spLocks noGrp="1"/>
          </p:cNvSpPr>
          <p:nvPr>
            <p:ph type="body" idx="1"/>
          </p:nvPr>
        </p:nvSpPr>
        <p:spPr>
          <a:xfrm>
            <a:off x="1263197" y="2038570"/>
            <a:ext cx="408614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79D42B85-1179-7D46-AE33-2B64EEFC44B2}"/>
              </a:ext>
            </a:extLst>
          </p:cNvPr>
          <p:cNvSpPr/>
          <p:nvPr userDrawn="1"/>
        </p:nvSpPr>
        <p:spPr>
          <a:xfrm>
            <a:off x="6495759" y="1721223"/>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a16="http://schemas.microsoft.com/office/drawing/2014/main" id="{2197AEE6-BBEC-494F-985F-3855AE4B14B5}"/>
              </a:ext>
            </a:extLst>
          </p:cNvPr>
          <p:cNvSpPr>
            <a:spLocks noGrp="1"/>
          </p:cNvSpPr>
          <p:nvPr>
            <p:ph type="body" idx="11"/>
          </p:nvPr>
        </p:nvSpPr>
        <p:spPr>
          <a:xfrm>
            <a:off x="6854754" y="2038570"/>
            <a:ext cx="408666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itle 1">
            <a:extLst>
              <a:ext uri="{FF2B5EF4-FFF2-40B4-BE49-F238E27FC236}">
                <a16:creationId xmlns:a16="http://schemas.microsoft.com/office/drawing/2014/main" id="{C2E270DF-A15A-D547-8882-6E5797B22CEA}"/>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28" name="Straight Connector 27">
            <a:extLst>
              <a:ext uri="{FF2B5EF4-FFF2-40B4-BE49-F238E27FC236}">
                <a16:creationId xmlns:a16="http://schemas.microsoft.com/office/drawing/2014/main"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E4B45-6E8A-44C6-9117-DF2BA9812882}"/>
              </a:ext>
            </a:extLst>
          </p:cNvPr>
          <p:cNvSpPr>
            <a:spLocks noGrp="1"/>
          </p:cNvSpPr>
          <p:nvPr>
            <p:ph sz="quarter" idx="12"/>
          </p:nvPr>
        </p:nvSpPr>
        <p:spPr>
          <a:xfrm>
            <a:off x="1263195" y="2885581"/>
            <a:ext cx="4086147" cy="3102469"/>
          </a:xfrm>
        </p:spPr>
        <p:txBody>
          <a:bodyPr/>
          <a:lstStyle/>
          <a:p>
            <a:pPr lvl="0"/>
            <a:r>
              <a:rPr lang="en-US"/>
              <a:t>Click to edit Master text styles</a:t>
            </a:r>
          </a:p>
        </p:txBody>
      </p:sp>
      <p:sp>
        <p:nvSpPr>
          <p:cNvPr id="13" name="Content Placeholder 2">
            <a:extLst>
              <a:ext uri="{FF2B5EF4-FFF2-40B4-BE49-F238E27FC236}">
                <a16:creationId xmlns:a16="http://schemas.microsoft.com/office/drawing/2014/main" id="{2B29B9FA-7273-4615-BD56-12D6427D024B}"/>
              </a:ext>
            </a:extLst>
          </p:cNvPr>
          <p:cNvSpPr>
            <a:spLocks noGrp="1"/>
          </p:cNvSpPr>
          <p:nvPr>
            <p:ph sz="quarter" idx="13"/>
          </p:nvPr>
        </p:nvSpPr>
        <p:spPr>
          <a:xfrm>
            <a:off x="6861067" y="2885581"/>
            <a:ext cx="4086667" cy="3102469"/>
          </a:xfrm>
        </p:spPr>
        <p:txBody>
          <a:bodyPr/>
          <a:lstStyle/>
          <a:p>
            <a:pPr lvl="0"/>
            <a:r>
              <a:rPr lang="en-US"/>
              <a:t>Click to edit Master text styles</a:t>
            </a:r>
          </a:p>
        </p:txBody>
      </p:sp>
      <p:sp>
        <p:nvSpPr>
          <p:cNvPr id="4" name="Date Placeholder 3">
            <a:extLst>
              <a:ext uri="{FF2B5EF4-FFF2-40B4-BE49-F238E27FC236}">
                <a16:creationId xmlns:a16="http://schemas.microsoft.com/office/drawing/2014/main" id="{1A093508-506F-4731-B6DA-F6E8F8B09553}"/>
              </a:ext>
            </a:extLst>
          </p:cNvPr>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10/3/2023</a:t>
            </a:fld>
            <a:endParaRPr lang="en-US" dirty="0"/>
          </a:p>
        </p:txBody>
      </p:sp>
      <p:sp>
        <p:nvSpPr>
          <p:cNvPr id="6" name="Footer Placeholder 5">
            <a:extLst>
              <a:ext uri="{FF2B5EF4-FFF2-40B4-BE49-F238E27FC236}">
                <a16:creationId xmlns:a16="http://schemas.microsoft.com/office/drawing/2014/main" id="{600CFF9F-3D1C-430B-BECE-49D87C7AE905}"/>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3CD95F5F-990E-4917-82C6-FBFD4547AFB7}"/>
              </a:ext>
            </a:extLst>
          </p:cNvPr>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540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a16="http://schemas.microsoft.com/office/drawing/2014/main" id="{E0728D6F-9DC1-CD49-A2D6-834724E8AF3F}"/>
              </a:ext>
            </a:extLst>
          </p:cNvPr>
          <p:cNvSpPr/>
          <p:nvPr userDrawn="1"/>
        </p:nvSpPr>
        <p:spPr>
          <a:xfrm>
            <a:off x="0"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30">
            <a:extLst>
              <a:ext uri="{FF2B5EF4-FFF2-40B4-BE49-F238E27FC236}">
                <a16:creationId xmlns:a16="http://schemas.microsoft.com/office/drawing/2014/main" id="{2120EC90-BDC2-0E4B-9A3F-97CA90AA39F1}"/>
              </a:ext>
            </a:extLst>
          </p:cNvPr>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21" name="Rectangle 20">
            <a:extLst>
              <a:ext uri="{FF2B5EF4-FFF2-40B4-BE49-F238E27FC236}">
                <a16:creationId xmlns:a16="http://schemas.microsoft.com/office/drawing/2014/main" id="{F8985295-F0BC-9B4D-981C-D474C9EDECD0}"/>
              </a:ext>
            </a:extLst>
          </p:cNvPr>
          <p:cNvSpPr/>
          <p:nvPr userDrawn="1"/>
        </p:nvSpPr>
        <p:spPr>
          <a:xfrm>
            <a:off x="6405102" y="2512661"/>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a16="http://schemas.microsoft.com/office/drawing/2014/main" id="{5CB02C94-6046-2E46-BE22-98A994B16607}"/>
              </a:ext>
            </a:extLst>
          </p:cNvPr>
          <p:cNvSpPr>
            <a:spLocks noGrp="1"/>
          </p:cNvSpPr>
          <p:nvPr>
            <p:ph type="title"/>
          </p:nvPr>
        </p:nvSpPr>
        <p:spPr>
          <a:xfrm>
            <a:off x="6767867"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24" name="Straight Connector 23">
            <a:extLst>
              <a:ext uri="{FF2B5EF4-FFF2-40B4-BE49-F238E27FC236}">
                <a16:creationId xmlns:a16="http://schemas.microsoft.com/office/drawing/2014/main" id="{E80620B5-CD54-A44A-A690-BB5E58FBDA77}"/>
              </a:ext>
            </a:extLst>
          </p:cNvPr>
          <p:cNvCxnSpPr>
            <a:cxnSpLocks/>
          </p:cNvCxnSpPr>
          <p:nvPr userDrawn="1"/>
        </p:nvCxnSpPr>
        <p:spPr>
          <a:xfrm>
            <a:off x="6767867"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33D35FF-5668-47B8-A93C-30923509CC04}"/>
              </a:ext>
            </a:extLst>
          </p:cNvPr>
          <p:cNvSpPr>
            <a:spLocks noGrp="1"/>
          </p:cNvSpPr>
          <p:nvPr>
            <p:ph sz="quarter" idx="15"/>
          </p:nvPr>
        </p:nvSpPr>
        <p:spPr>
          <a:xfrm>
            <a:off x="6767513" y="3348038"/>
            <a:ext cx="4559074" cy="3008312"/>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117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4EB4B-30F5-5541-B2A0-6BD04D0109C9}"/>
              </a:ext>
            </a:extLst>
          </p:cNvPr>
          <p:cNvSpPr>
            <a:spLocks noGrp="1"/>
          </p:cNvSpPr>
          <p:nvPr>
            <p:ph type="dt" sz="half" idx="10"/>
          </p:nvPr>
        </p:nvSpPr>
        <p:spPr/>
        <p:txBody>
          <a:bodyPr/>
          <a:lstStyle/>
          <a:p>
            <a:fld id="{906A8E3A-8DBF-0542-BC99-444DCA0CC2C2}" type="datetimeFigureOut">
              <a:rPr lang="en-US" smtClean="0"/>
              <a:t>10/3/2023</a:t>
            </a:fld>
            <a:endParaRPr lang="en-US" dirty="0"/>
          </a:p>
        </p:txBody>
      </p:sp>
      <p:sp>
        <p:nvSpPr>
          <p:cNvPr id="3" name="Footer Placeholder 2">
            <a:extLst>
              <a:ext uri="{FF2B5EF4-FFF2-40B4-BE49-F238E27FC236}">
                <a16:creationId xmlns:a16="http://schemas.microsoft.com/office/drawing/2014/main"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a:lstStyle/>
          <a:p>
            <a:fld id="{A693002F-D6EA-CF48-8F44-2316036B2B87}" type="slidenum">
              <a:rPr lang="en-US" smtClean="0"/>
              <a:t>‹#›</a:t>
            </a:fld>
            <a:endParaRPr lang="en-US" dirty="0"/>
          </a:p>
        </p:txBody>
      </p:sp>
    </p:spTree>
    <p:extLst>
      <p:ext uri="{BB962C8B-B14F-4D97-AF65-F5344CB8AC3E}">
        <p14:creationId xmlns:p14="http://schemas.microsoft.com/office/powerpoint/2010/main" val="411299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B7248-6025-0744-9C6E-BC6F9FDB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367D3-6495-C045-872D-F4C6CB65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5CC2195-E771-AB42-B5A7-7832D8F418C4}"/>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10/3/2023</a:t>
            </a:fld>
            <a:endParaRPr lang="en-US" dirty="0"/>
          </a:p>
        </p:txBody>
      </p:sp>
      <p:sp>
        <p:nvSpPr>
          <p:cNvPr id="5" name="Footer Placeholder 4">
            <a:extLst>
              <a:ext uri="{FF2B5EF4-FFF2-40B4-BE49-F238E27FC236}">
                <a16:creationId xmlns:a16="http://schemas.microsoft.com/office/drawing/2014/main" id="{737F28BA-DFC0-3946-9FE9-DE388CB020C0}"/>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DF77CB-EF35-DF4C-95FE-31419B6CA9E6}"/>
              </a:ext>
            </a:extLst>
          </p:cNvPr>
          <p:cNvSpPr>
            <a:spLocks noGrp="1"/>
          </p:cNvSpPr>
          <p:nvPr>
            <p:ph type="sldNum" sz="quarter" idx="4"/>
          </p:nvPr>
        </p:nvSpPr>
        <p:spPr>
          <a:xfrm>
            <a:off x="10936940"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2" r:id="rId3"/>
    <p:sldLayoutId id="2147483687" r:id="rId4"/>
    <p:sldLayoutId id="2147483693" r:id="rId5"/>
    <p:sldLayoutId id="2147483676" r:id="rId6"/>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2D73A5-4430-0F47-84CE-C3324CEBA797}"/>
              </a:ext>
            </a:extLst>
          </p:cNvPr>
          <p:cNvSpPr>
            <a:spLocks noGrp="1"/>
          </p:cNvSpPr>
          <p:nvPr>
            <p:ph type="ctrTitle"/>
          </p:nvPr>
        </p:nvSpPr>
        <p:spPr>
          <a:xfrm>
            <a:off x="0" y="714167"/>
            <a:ext cx="10131433" cy="1879743"/>
          </a:xfrm>
        </p:spPr>
        <p:txBody>
          <a:bodyPr anchor="t">
            <a:normAutofit/>
          </a:bodyPr>
          <a:lstStyle/>
          <a:p>
            <a:pPr algn="l"/>
            <a:r>
              <a:rPr lang="en-US" sz="3600" dirty="0">
                <a:solidFill>
                  <a:schemeClr val="tx1"/>
                </a:solidFill>
              </a:rPr>
              <a:t>      PROJECT NAME</a:t>
            </a:r>
            <a:br>
              <a:rPr lang="en-US" sz="3600" dirty="0">
                <a:solidFill>
                  <a:schemeClr val="tx1"/>
                </a:solidFill>
              </a:rPr>
            </a:br>
            <a:r>
              <a:rPr lang="en-US" sz="3600" dirty="0">
                <a:solidFill>
                  <a:schemeClr val="tx1"/>
                </a:solidFill>
              </a:rPr>
              <a:t>   </a:t>
            </a:r>
            <a:r>
              <a:rPr lang="en-US" sz="3200" dirty="0">
                <a:solidFill>
                  <a:schemeClr val="tx1"/>
                </a:solidFill>
              </a:rPr>
              <a:t>7210 SMART PARKING </a:t>
            </a:r>
          </a:p>
        </p:txBody>
      </p:sp>
      <p:sp>
        <p:nvSpPr>
          <p:cNvPr id="6" name="TextBox 5">
            <a:extLst>
              <a:ext uri="{FF2B5EF4-FFF2-40B4-BE49-F238E27FC236}">
                <a16:creationId xmlns:a16="http://schemas.microsoft.com/office/drawing/2014/main" id="{AAF09DF9-41CA-C7F7-FF0B-9B51A871E992}"/>
              </a:ext>
            </a:extLst>
          </p:cNvPr>
          <p:cNvSpPr txBox="1"/>
          <p:nvPr/>
        </p:nvSpPr>
        <p:spPr>
          <a:xfrm>
            <a:off x="7735077" y="5298066"/>
            <a:ext cx="4264089" cy="923330"/>
          </a:xfrm>
          <a:prstGeom prst="rect">
            <a:avLst/>
          </a:prstGeom>
          <a:noFill/>
        </p:spPr>
        <p:txBody>
          <a:bodyPr wrap="square" rtlCol="0">
            <a:spAutoFit/>
          </a:bodyPr>
          <a:lstStyle/>
          <a:p>
            <a:pPr algn="ctr"/>
            <a:r>
              <a:rPr lang="en-US" dirty="0"/>
              <a:t>Team Member</a:t>
            </a:r>
          </a:p>
          <a:p>
            <a:pPr algn="ctr"/>
            <a:r>
              <a:rPr lang="en-US"/>
              <a:t>S.Shabeena</a:t>
            </a:r>
          </a:p>
          <a:p>
            <a:pPr algn="ctr"/>
            <a:endParaRPr lang="en-US" dirty="0"/>
          </a:p>
        </p:txBody>
      </p:sp>
    </p:spTree>
    <p:extLst>
      <p:ext uri="{BB962C8B-B14F-4D97-AF65-F5344CB8AC3E}">
        <p14:creationId xmlns:p14="http://schemas.microsoft.com/office/powerpoint/2010/main" val="222165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359228"/>
            <a:ext cx="11118299" cy="6139543"/>
          </a:xfrm>
        </p:spPr>
        <p:txBody>
          <a:bodyPr/>
          <a:lstStyle/>
          <a:p>
            <a:pPr algn="l">
              <a:buFont typeface="+mj-lt"/>
              <a:buAutoNum type="arabicPeriod"/>
            </a:pPr>
            <a:endParaRPr lang="en-US" b="0" i="0" dirty="0">
              <a:solidFill>
                <a:srgbClr val="374151"/>
              </a:solidFill>
              <a:effectLst/>
              <a:latin typeface="Söhne"/>
            </a:endParaRPr>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fontScale="55000" lnSpcReduction="20000"/>
          </a:bodyPr>
          <a:lstStyle/>
          <a:p>
            <a:pPr algn="l">
              <a:buFont typeface="+mj-lt"/>
              <a:buAutoNum type="arabicPeriod"/>
            </a:pPr>
            <a:r>
              <a:rPr lang="en-US" sz="3600" b="1" i="0" dirty="0">
                <a:solidFill>
                  <a:schemeClr val="accent1">
                    <a:lumMod val="60000"/>
                    <a:lumOff val="40000"/>
                  </a:schemeClr>
                </a:solidFill>
                <a:effectLst/>
                <a:latin typeface="Söhne"/>
              </a:rPr>
              <a:t>Sensor Selection</a:t>
            </a:r>
            <a:r>
              <a:rPr lang="en-US" sz="2600" b="0" i="0" dirty="0">
                <a:solidFill>
                  <a:schemeClr val="accent1">
                    <a:lumMod val="60000"/>
                    <a:lumOff val="40000"/>
                  </a:schemeClr>
                </a:solidFill>
                <a:effectLst/>
                <a:latin typeface="Söhne"/>
              </a:rPr>
              <a:t>:</a:t>
            </a:r>
          </a:p>
          <a:p>
            <a:pPr marL="742950" lvl="1" indent="-285750" algn="l">
              <a:buFont typeface="+mj-lt"/>
              <a:buAutoNum type="arabicPeriod"/>
            </a:pPr>
            <a:r>
              <a:rPr lang="en-US" sz="2600" b="0" i="0" dirty="0">
                <a:solidFill>
                  <a:srgbClr val="374151"/>
                </a:solidFill>
                <a:effectLst/>
                <a:latin typeface="Söhne"/>
              </a:rPr>
              <a:t>Choose appropriate sensors for vehicle detection. Common options include ultrasonic sensors, infrared sensors, magnetic sensors, or cameras.</a:t>
            </a:r>
          </a:p>
          <a:p>
            <a:pPr marL="742950" lvl="1" indent="-285750" algn="l">
              <a:buFont typeface="+mj-lt"/>
              <a:buAutoNum type="arabicPeriod"/>
            </a:pPr>
            <a:r>
              <a:rPr lang="en-US" sz="2600" b="0" i="0" dirty="0">
                <a:solidFill>
                  <a:srgbClr val="374151"/>
                </a:solidFill>
                <a:effectLst/>
                <a:latin typeface="Söhne"/>
              </a:rPr>
              <a:t>Consider the sensor's accuracy, reliability, power consumption, and cost when making your selection.</a:t>
            </a:r>
          </a:p>
          <a:p>
            <a:pPr lvl="1" algn="l"/>
            <a:r>
              <a:rPr lang="en-US" sz="3600" b="1" i="0" dirty="0">
                <a:solidFill>
                  <a:schemeClr val="accent1">
                    <a:lumMod val="60000"/>
                    <a:lumOff val="40000"/>
                  </a:schemeClr>
                </a:solidFill>
                <a:effectLst/>
                <a:latin typeface="Söhne"/>
              </a:rPr>
              <a:t>Power Source</a:t>
            </a:r>
            <a:r>
              <a:rPr lang="en-US" sz="3600" b="0" i="0" dirty="0">
                <a:solidFill>
                  <a:schemeClr val="accent1">
                    <a:lumMod val="60000"/>
                    <a:lumOff val="40000"/>
                  </a:schemeClr>
                </a:solidFill>
                <a:effectLst/>
                <a:latin typeface="Söhne"/>
              </a:rPr>
              <a:t>:</a:t>
            </a:r>
          </a:p>
          <a:p>
            <a:pPr marL="1200150" lvl="2" indent="-285750" algn="l">
              <a:buFont typeface="+mj-lt"/>
              <a:buAutoNum type="arabicPeriod"/>
            </a:pPr>
            <a:r>
              <a:rPr lang="en-US" sz="2600" b="0" i="0" dirty="0">
                <a:solidFill>
                  <a:srgbClr val="374151"/>
                </a:solidFill>
                <a:effectLst/>
                <a:latin typeface="Söhne"/>
              </a:rPr>
              <a:t>Decide on a power source for the sensors. Options include battery-powered sensors, solar-powered sensors, or sensors that tap into existing power sources.</a:t>
            </a:r>
          </a:p>
          <a:p>
            <a:pPr algn="l">
              <a:buFont typeface="+mj-lt"/>
              <a:buAutoNum type="arabicPeriod"/>
            </a:pPr>
            <a:r>
              <a:rPr lang="en-US" sz="3600" b="1" i="0" dirty="0">
                <a:solidFill>
                  <a:schemeClr val="accent1">
                    <a:lumMod val="60000"/>
                    <a:lumOff val="40000"/>
                  </a:schemeClr>
                </a:solidFill>
                <a:effectLst/>
                <a:latin typeface="Söhne"/>
              </a:rPr>
              <a:t>Communication</a:t>
            </a:r>
            <a:r>
              <a:rPr lang="en-US" sz="3600" b="0" i="0" dirty="0">
                <a:solidFill>
                  <a:schemeClr val="accent1">
                    <a:lumMod val="60000"/>
                    <a:lumOff val="40000"/>
                  </a:schemeClr>
                </a:solidFill>
                <a:effectLst/>
                <a:latin typeface="Söhne"/>
              </a:rPr>
              <a:t>:</a:t>
            </a:r>
          </a:p>
          <a:p>
            <a:pPr marL="742950" lvl="1" indent="-285750" algn="l">
              <a:buFont typeface="+mj-lt"/>
              <a:buAutoNum type="arabicPeriod"/>
            </a:pPr>
            <a:r>
              <a:rPr lang="en-US" sz="2600" b="0" i="0" dirty="0">
                <a:solidFill>
                  <a:schemeClr val="tx1">
                    <a:lumMod val="95000"/>
                    <a:lumOff val="5000"/>
                  </a:schemeClr>
                </a:solidFill>
                <a:effectLst/>
                <a:latin typeface="Söhne"/>
              </a:rPr>
              <a:t>Implement wireless communication protocols like Wi-Fi, </a:t>
            </a:r>
            <a:r>
              <a:rPr lang="en-US" sz="2600" b="0" i="0" dirty="0" err="1">
                <a:solidFill>
                  <a:schemeClr val="tx1">
                    <a:lumMod val="95000"/>
                    <a:lumOff val="5000"/>
                  </a:schemeClr>
                </a:solidFill>
                <a:effectLst/>
                <a:latin typeface="Söhne"/>
              </a:rPr>
              <a:t>LoRaWAN</a:t>
            </a:r>
            <a:r>
              <a:rPr lang="en-US" sz="2600" b="0" i="0" dirty="0">
                <a:solidFill>
                  <a:schemeClr val="tx1">
                    <a:lumMod val="95000"/>
                    <a:lumOff val="5000"/>
                  </a:schemeClr>
                </a:solidFill>
                <a:effectLst/>
                <a:latin typeface="Söhne"/>
              </a:rPr>
              <a:t>, or cellular (e.g., 4G/5G) to transmit data from the sensors to a central server or cloud platform.</a:t>
            </a:r>
          </a:p>
          <a:p>
            <a:pPr marL="742950" lvl="1" indent="-285750" algn="l">
              <a:buFont typeface="+mj-lt"/>
              <a:buAutoNum type="arabicPeriod"/>
            </a:pPr>
            <a:r>
              <a:rPr lang="en-US" sz="2600" b="0" i="0" dirty="0">
                <a:solidFill>
                  <a:schemeClr val="tx1">
                    <a:lumMod val="95000"/>
                    <a:lumOff val="5000"/>
                  </a:schemeClr>
                </a:solidFill>
                <a:effectLst/>
                <a:latin typeface="Söhne"/>
              </a:rPr>
              <a:t>Ensure that the chosen communication method offers sufficient range and reliability for the specific parking environment.</a:t>
            </a:r>
          </a:p>
          <a:p>
            <a:pPr algn="l">
              <a:lnSpc>
                <a:spcPct val="170000"/>
              </a:lnSpc>
            </a:pPr>
            <a:endParaRPr lang="en-US" dirty="0">
              <a:solidFill>
                <a:srgbClr val="1D2225"/>
              </a:solidFill>
            </a:endParaRPr>
          </a:p>
        </p:txBody>
      </p:sp>
    </p:spTree>
    <p:extLst>
      <p:ext uri="{BB962C8B-B14F-4D97-AF65-F5344CB8AC3E}">
        <p14:creationId xmlns:p14="http://schemas.microsoft.com/office/powerpoint/2010/main" val="137495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lnSpcReduction="10000"/>
          </a:bodyPr>
          <a:lstStyle/>
          <a:p>
            <a:pPr algn="l"/>
            <a:r>
              <a:rPr lang="en-US" dirty="0">
                <a:solidFill>
                  <a:schemeClr val="accent2">
                    <a:lumMod val="75000"/>
                  </a:schemeClr>
                </a:solidFill>
                <a:latin typeface="Söhne"/>
              </a:rPr>
              <a:t>3.</a:t>
            </a:r>
            <a:r>
              <a:rPr lang="en-US" b="1" i="0" dirty="0">
                <a:solidFill>
                  <a:schemeClr val="accent2">
                    <a:lumMod val="75000"/>
                  </a:schemeClr>
                </a:solidFill>
                <a:effectLst/>
                <a:latin typeface="Söhne"/>
              </a:rPr>
              <a:t>Data Transmission</a:t>
            </a:r>
            <a:r>
              <a:rPr lang="en-US" b="0" i="0" dirty="0">
                <a:solidFill>
                  <a:schemeClr val="accent2">
                    <a:lumMod val="75000"/>
                  </a:schemeClr>
                </a:solidFill>
                <a:effectLst/>
                <a:latin typeface="Söhne"/>
              </a:rPr>
              <a:t>:</a:t>
            </a:r>
          </a:p>
          <a:p>
            <a:pPr marL="742950" lvl="1" indent="-285750" algn="l">
              <a:buFont typeface="+mj-lt"/>
              <a:buAutoNum type="arabicPeriod"/>
            </a:pPr>
            <a:r>
              <a:rPr lang="en-US" b="0" i="0" dirty="0">
                <a:solidFill>
                  <a:srgbClr val="374151"/>
                </a:solidFill>
                <a:effectLst/>
                <a:latin typeface="Söhne"/>
              </a:rPr>
              <a:t>Design a secure and efficient data transmission protocol to send vehicle status updates to the central server in real-time.</a:t>
            </a:r>
          </a:p>
          <a:p>
            <a:pPr marL="742950" lvl="1" indent="-285750" algn="l">
              <a:buFont typeface="+mj-lt"/>
              <a:buAutoNum type="arabicPeriod"/>
            </a:pPr>
            <a:r>
              <a:rPr lang="en-US" b="0" i="0" dirty="0">
                <a:solidFill>
                  <a:srgbClr val="374151"/>
                </a:solidFill>
                <a:effectLst/>
                <a:latin typeface="Söhne"/>
              </a:rPr>
              <a:t>Consider data encryption and authentication mechanisms to protect the integrity and confidentiality of data.</a:t>
            </a:r>
          </a:p>
          <a:p>
            <a:pPr algn="l"/>
            <a:r>
              <a:rPr lang="en-US" dirty="0">
                <a:solidFill>
                  <a:schemeClr val="accent2">
                    <a:lumMod val="75000"/>
                  </a:schemeClr>
                </a:solidFill>
                <a:latin typeface="Söhne"/>
              </a:rPr>
              <a:t>4</a:t>
            </a:r>
            <a:r>
              <a:rPr lang="en-US" b="1" i="0" dirty="0">
                <a:solidFill>
                  <a:schemeClr val="accent2">
                    <a:lumMod val="75000"/>
                  </a:schemeClr>
                </a:solidFill>
                <a:effectLst/>
                <a:latin typeface="Söhne"/>
              </a:rPr>
              <a:t>.Power Management</a:t>
            </a:r>
            <a:r>
              <a:rPr lang="en-US" b="0" i="0" dirty="0">
                <a:solidFill>
                  <a:schemeClr val="accent2">
                    <a:lumMod val="75000"/>
                  </a:schemeClr>
                </a:solidFill>
                <a:effectLst/>
                <a:latin typeface="Söhne"/>
              </a:rPr>
              <a:t>:</a:t>
            </a:r>
          </a:p>
          <a:p>
            <a:pPr marL="742950" lvl="1" indent="-285750" algn="l">
              <a:buFont typeface="+mj-lt"/>
              <a:buAutoNum type="arabicPeriod"/>
            </a:pPr>
            <a:r>
              <a:rPr lang="en-US" b="0" i="0" dirty="0">
                <a:solidFill>
                  <a:srgbClr val="374151"/>
                </a:solidFill>
                <a:effectLst/>
                <a:latin typeface="Söhne"/>
              </a:rPr>
              <a:t>Implement power-saving features to extend the sensor's battery life or reduce power consumption, especially in battery-powered devices.</a:t>
            </a:r>
          </a:p>
          <a:p>
            <a:pPr marL="742950" lvl="1" indent="-285750" algn="l">
              <a:buFont typeface="+mj-lt"/>
              <a:buAutoNum type="arabicPeriod"/>
            </a:pPr>
            <a:r>
              <a:rPr lang="en-US" b="0" i="0" dirty="0">
                <a:solidFill>
                  <a:srgbClr val="374151"/>
                </a:solidFill>
                <a:effectLst/>
                <a:latin typeface="Söhne"/>
              </a:rPr>
              <a:t>Utilize sleep modes and wake-up triggers to conserve energy when the sensor is not actively detecting vehicles.</a:t>
            </a:r>
          </a:p>
          <a:p>
            <a:pPr algn="l">
              <a:lnSpc>
                <a:spcPct val="170000"/>
              </a:lnSpc>
            </a:pPr>
            <a:endParaRPr lang="en-US" dirty="0">
              <a:solidFill>
                <a:srgbClr val="1D2225"/>
              </a:solidFill>
            </a:endParaRPr>
          </a:p>
        </p:txBody>
      </p:sp>
    </p:spTree>
    <p:extLst>
      <p:ext uri="{BB962C8B-B14F-4D97-AF65-F5344CB8AC3E}">
        <p14:creationId xmlns:p14="http://schemas.microsoft.com/office/powerpoint/2010/main" val="1850361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fontScale="85000" lnSpcReduction="10000"/>
          </a:bodyPr>
          <a:lstStyle/>
          <a:p>
            <a:pPr algn="l"/>
            <a:r>
              <a:rPr lang="en-US" b="1" i="0" dirty="0">
                <a:solidFill>
                  <a:schemeClr val="tx2">
                    <a:lumMod val="50000"/>
                    <a:lumOff val="50000"/>
                  </a:schemeClr>
                </a:solidFill>
                <a:effectLst/>
                <a:latin typeface="Söhne"/>
              </a:rPr>
              <a:t>5.Scalability</a:t>
            </a:r>
            <a:r>
              <a:rPr lang="en-US" b="0" i="0" dirty="0">
                <a:solidFill>
                  <a:schemeClr val="tx2">
                    <a:lumMod val="50000"/>
                    <a:lumOff val="50000"/>
                  </a:schemeClr>
                </a:solidFill>
                <a:effectLst/>
                <a:latin typeface="Söhne"/>
              </a:rPr>
              <a:t>:</a:t>
            </a:r>
          </a:p>
          <a:p>
            <a:pPr marL="742950" lvl="1" indent="-285750" algn="l">
              <a:buFont typeface="+mj-lt"/>
              <a:buAutoNum type="arabicPeriod"/>
            </a:pPr>
            <a:r>
              <a:rPr lang="en-US" b="0" i="0" dirty="0">
                <a:solidFill>
                  <a:srgbClr val="374151"/>
                </a:solidFill>
                <a:effectLst/>
                <a:latin typeface="Söhne"/>
              </a:rPr>
              <a:t>Ensure that the sensor design is scalable to accommodate a large number of parking spaces in various configurations.</a:t>
            </a:r>
          </a:p>
          <a:p>
            <a:pPr marL="742950" lvl="1" indent="-285750" algn="l">
              <a:buFont typeface="+mj-lt"/>
              <a:buAutoNum type="arabicPeriod"/>
            </a:pPr>
            <a:r>
              <a:rPr lang="en-US" b="0" i="0" dirty="0">
                <a:solidFill>
                  <a:srgbClr val="374151"/>
                </a:solidFill>
                <a:effectLst/>
                <a:latin typeface="Söhne"/>
              </a:rPr>
              <a:t>Design the sensors to work seamlessly in both outdoor and indoor parking environments.</a:t>
            </a:r>
          </a:p>
          <a:p>
            <a:pPr algn="l"/>
            <a:r>
              <a:rPr lang="en-US" b="1" i="0" dirty="0">
                <a:solidFill>
                  <a:srgbClr val="374151"/>
                </a:solidFill>
                <a:effectLst/>
                <a:latin typeface="Söhne"/>
              </a:rPr>
              <a:t>6</a:t>
            </a:r>
            <a:r>
              <a:rPr lang="en-US" b="1" i="0" dirty="0">
                <a:solidFill>
                  <a:schemeClr val="tx2">
                    <a:lumMod val="50000"/>
                    <a:lumOff val="50000"/>
                  </a:schemeClr>
                </a:solidFill>
                <a:effectLst/>
                <a:latin typeface="Söhne"/>
              </a:rPr>
              <a:t>.Durability and Weatherproofing</a:t>
            </a:r>
            <a:r>
              <a:rPr lang="en-US" b="0" i="0" dirty="0">
                <a:solidFill>
                  <a:schemeClr val="tx2">
                    <a:lumMod val="50000"/>
                    <a:lumOff val="50000"/>
                  </a:schemeClr>
                </a:solidFill>
                <a:effectLst/>
                <a:latin typeface="Söhne"/>
              </a:rPr>
              <a:t>:</a:t>
            </a:r>
          </a:p>
          <a:p>
            <a:pPr marL="742950" lvl="1" indent="-285750" algn="l">
              <a:buFont typeface="+mj-lt"/>
              <a:buAutoNum type="arabicPeriod"/>
            </a:pPr>
            <a:r>
              <a:rPr lang="en-US" b="0" i="0" dirty="0">
                <a:solidFill>
                  <a:srgbClr val="374151"/>
                </a:solidFill>
                <a:effectLst/>
                <a:latin typeface="Söhne"/>
              </a:rPr>
              <a:t>Design the sensors to withstand harsh weather conditions (rain, snow, extreme temperatures) and potential physical impacts.</a:t>
            </a:r>
          </a:p>
          <a:p>
            <a:pPr marL="742950" lvl="1" indent="-285750" algn="l">
              <a:buFont typeface="+mj-lt"/>
              <a:buAutoNum type="arabicPeriod"/>
            </a:pPr>
            <a:r>
              <a:rPr lang="en-US" b="0" i="0" dirty="0">
                <a:solidFill>
                  <a:srgbClr val="374151"/>
                </a:solidFill>
                <a:effectLst/>
                <a:latin typeface="Söhne"/>
              </a:rPr>
              <a:t>Incorporate weatherproof enclosures or housings as needed.</a:t>
            </a:r>
          </a:p>
          <a:p>
            <a:pPr algn="l"/>
            <a:r>
              <a:rPr lang="en-US" dirty="0">
                <a:solidFill>
                  <a:srgbClr val="374151"/>
                </a:solidFill>
                <a:latin typeface="Söhne"/>
              </a:rPr>
              <a:t>7</a:t>
            </a:r>
            <a:r>
              <a:rPr lang="en-US" b="1" i="0" dirty="0">
                <a:solidFill>
                  <a:schemeClr val="tx2">
                    <a:lumMod val="50000"/>
                    <a:lumOff val="50000"/>
                  </a:schemeClr>
                </a:solidFill>
                <a:effectLst/>
                <a:latin typeface="Söhne"/>
              </a:rPr>
              <a:t>.Data Security and Privacy</a:t>
            </a:r>
            <a:r>
              <a:rPr lang="en-US" b="0" i="0" dirty="0">
                <a:solidFill>
                  <a:schemeClr val="tx2">
                    <a:lumMod val="50000"/>
                    <a:lumOff val="50000"/>
                  </a:schemeClr>
                </a:solidFill>
                <a:effectLst/>
                <a:latin typeface="Söhne"/>
              </a:rPr>
              <a:t>:</a:t>
            </a:r>
          </a:p>
          <a:p>
            <a:pPr marL="742950" lvl="1" indent="-285750" algn="l">
              <a:buFont typeface="+mj-lt"/>
              <a:buAutoNum type="arabicPeriod"/>
            </a:pPr>
            <a:r>
              <a:rPr lang="en-US" b="0" i="0" dirty="0">
                <a:solidFill>
                  <a:srgbClr val="374151"/>
                </a:solidFill>
                <a:effectLst/>
                <a:latin typeface="Söhne"/>
              </a:rPr>
              <a:t>Implement security measures to protect sensor data and ensure user privacy.</a:t>
            </a:r>
          </a:p>
          <a:p>
            <a:pPr marL="742950" lvl="1" indent="-285750" algn="l">
              <a:buFont typeface="+mj-lt"/>
              <a:buAutoNum type="arabicPeriod"/>
            </a:pPr>
            <a:r>
              <a:rPr lang="en-US" b="0" i="0" dirty="0">
                <a:solidFill>
                  <a:srgbClr val="374151"/>
                </a:solidFill>
                <a:effectLst/>
                <a:latin typeface="Söhne"/>
              </a:rPr>
              <a:t>Comply with relevant data protection regulations and standards.</a:t>
            </a:r>
          </a:p>
          <a:p>
            <a:pPr algn="l">
              <a:lnSpc>
                <a:spcPct val="170000"/>
              </a:lnSpc>
            </a:pPr>
            <a:endParaRPr lang="en-US" dirty="0">
              <a:solidFill>
                <a:srgbClr val="1D2225"/>
              </a:solidFill>
            </a:endParaRPr>
          </a:p>
        </p:txBody>
      </p:sp>
    </p:spTree>
    <p:extLst>
      <p:ext uri="{BB962C8B-B14F-4D97-AF65-F5344CB8AC3E}">
        <p14:creationId xmlns:p14="http://schemas.microsoft.com/office/powerpoint/2010/main" val="262958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a:bodyPr>
          <a:lstStyle/>
          <a:p>
            <a:pPr algn="l"/>
            <a:r>
              <a:rPr lang="en-US" dirty="0">
                <a:solidFill>
                  <a:srgbClr val="7030A0"/>
                </a:solidFill>
              </a:rPr>
              <a:t>Real Time Transit Information Platform:</a:t>
            </a:r>
          </a:p>
          <a:p>
            <a:pPr algn="l"/>
            <a:endParaRPr lang="en-US" b="0" i="0" dirty="0">
              <a:solidFill>
                <a:srgbClr val="7030A0"/>
              </a:solidFill>
              <a:effectLst/>
              <a:latin typeface="Söhne"/>
            </a:endParaRPr>
          </a:p>
          <a:p>
            <a:pPr algn="l"/>
            <a:r>
              <a:rPr lang="en-US" sz="2400" b="0" i="0" dirty="0">
                <a:solidFill>
                  <a:srgbClr val="374151"/>
                </a:solidFill>
                <a:effectLst/>
                <a:latin typeface="Söhne"/>
              </a:rPr>
              <a:t>Creating a real-time transit information platform for smart parking</a:t>
            </a:r>
          </a:p>
          <a:p>
            <a:pPr algn="l"/>
            <a:r>
              <a:rPr lang="en-US" sz="2400" b="0" i="0" dirty="0">
                <a:solidFill>
                  <a:srgbClr val="374151"/>
                </a:solidFill>
                <a:effectLst/>
                <a:latin typeface="Söhne"/>
              </a:rPr>
              <a:t> involves designing a system that provides users with up-to-the-minute</a:t>
            </a:r>
          </a:p>
          <a:p>
            <a:pPr algn="l"/>
            <a:r>
              <a:rPr lang="en-US" sz="2400" b="0" i="0" dirty="0">
                <a:solidFill>
                  <a:srgbClr val="374151"/>
                </a:solidFill>
                <a:effectLst/>
                <a:latin typeface="Söhne"/>
              </a:rPr>
              <a:t>data on transit options and parking availability in a given area. Here are</a:t>
            </a:r>
          </a:p>
          <a:p>
            <a:pPr algn="l"/>
            <a:r>
              <a:rPr lang="en-US" sz="2400" b="0" i="0" dirty="0">
                <a:solidFill>
                  <a:srgbClr val="374151"/>
                </a:solidFill>
                <a:effectLst/>
                <a:latin typeface="Söhne"/>
              </a:rPr>
              <a:t> the key components and considerations for developing such a platform:</a:t>
            </a:r>
          </a:p>
          <a:p>
            <a:pPr algn="l">
              <a:buFont typeface="+mj-lt"/>
              <a:buAutoNum type="arabicPeriod"/>
            </a:pPr>
            <a:r>
              <a:rPr lang="en-US" b="1" i="0" dirty="0">
                <a:solidFill>
                  <a:srgbClr val="374151"/>
                </a:solidFill>
                <a:effectLst/>
                <a:latin typeface="Söhne"/>
              </a:rPr>
              <a:t>Data Sources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Integrate data sources such as GPS tracking systems for buses and trains, traffic sensors, and real-time parking space occupancy data from IoT sensors.</a:t>
            </a:r>
          </a:p>
          <a:p>
            <a:pPr algn="l">
              <a:lnSpc>
                <a:spcPct val="170000"/>
              </a:lnSpc>
            </a:pPr>
            <a:endParaRPr lang="en-US" dirty="0">
              <a:solidFill>
                <a:srgbClr val="7030A0"/>
              </a:solidFill>
            </a:endParaRPr>
          </a:p>
        </p:txBody>
      </p:sp>
    </p:spTree>
    <p:extLst>
      <p:ext uri="{BB962C8B-B14F-4D97-AF65-F5344CB8AC3E}">
        <p14:creationId xmlns:p14="http://schemas.microsoft.com/office/powerpoint/2010/main" val="407321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fontScale="92500"/>
          </a:bodyPr>
          <a:lstStyle/>
          <a:p>
            <a:pPr algn="l">
              <a:buFont typeface="+mj-lt"/>
              <a:buAutoNum type="arabicPeriod"/>
            </a:pPr>
            <a:r>
              <a:rPr lang="en-US" b="1" i="0" dirty="0">
                <a:solidFill>
                  <a:srgbClr val="374151"/>
                </a:solidFill>
                <a:effectLst/>
                <a:latin typeface="Söhne"/>
              </a:rPr>
              <a:t>User-Friendly Interface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Develop a user-friendly mobile app or web interface that allows users to access real-time transit and parking information conveniently.</a:t>
            </a:r>
          </a:p>
          <a:p>
            <a:pPr marL="742950" lvl="1" indent="-285750" algn="l">
              <a:buFont typeface="+mj-lt"/>
              <a:buAutoNum type="arabicPeriod"/>
            </a:pPr>
            <a:r>
              <a:rPr lang="en-US" b="0" i="0" dirty="0">
                <a:solidFill>
                  <a:srgbClr val="374151"/>
                </a:solidFill>
                <a:effectLst/>
                <a:latin typeface="Söhne"/>
              </a:rPr>
              <a:t>Include features for easy navigation and searching for transit routes and parking facilities.</a:t>
            </a:r>
          </a:p>
          <a:p>
            <a:pPr algn="l">
              <a:buFont typeface="+mj-lt"/>
              <a:buAutoNum type="arabicPeriod"/>
            </a:pPr>
            <a:r>
              <a:rPr lang="en-US" b="1" i="0" dirty="0">
                <a:solidFill>
                  <a:srgbClr val="374151"/>
                </a:solidFill>
                <a:effectLst/>
                <a:latin typeface="Söhne"/>
              </a:rPr>
              <a:t>Real-Time Data Integration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Implement mechanisms to gather, process, and display real-time transit data, including bus and train schedules, current vehicle locations, estimated arrival times, and parking space availability.</a:t>
            </a:r>
          </a:p>
          <a:p>
            <a:pPr marL="742950" lvl="1" indent="-285750" algn="l">
              <a:buFont typeface="+mj-lt"/>
              <a:buAutoNum type="arabicPeriod"/>
            </a:pPr>
            <a:r>
              <a:rPr lang="en-US" b="0" i="0" dirty="0">
                <a:solidFill>
                  <a:srgbClr val="374151"/>
                </a:solidFill>
                <a:effectLst/>
                <a:latin typeface="Söhne"/>
              </a:rPr>
              <a:t>Ensure data accuracy and reliability through continuous monitoring and updates.</a:t>
            </a:r>
          </a:p>
          <a:p>
            <a:pPr algn="l">
              <a:lnSpc>
                <a:spcPct val="170000"/>
              </a:lnSpc>
            </a:pPr>
            <a:endParaRPr lang="en-US" dirty="0">
              <a:solidFill>
                <a:srgbClr val="7030A0"/>
              </a:solidFill>
            </a:endParaRPr>
          </a:p>
        </p:txBody>
      </p:sp>
    </p:spTree>
    <p:extLst>
      <p:ext uri="{BB962C8B-B14F-4D97-AF65-F5344CB8AC3E}">
        <p14:creationId xmlns:p14="http://schemas.microsoft.com/office/powerpoint/2010/main" val="472959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lnSpcReduction="10000"/>
          </a:bodyPr>
          <a:lstStyle/>
          <a:p>
            <a:pPr algn="l"/>
            <a:r>
              <a:rPr lang="en-US" b="1" i="0" dirty="0">
                <a:solidFill>
                  <a:srgbClr val="374151"/>
                </a:solidFill>
                <a:effectLst/>
                <a:latin typeface="Söhne"/>
              </a:rPr>
              <a:t>3.Route Planning and Navigation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Provide route planning functionality that suggests the most efficient transit options based on a user's location, destination, and preferences.</a:t>
            </a:r>
          </a:p>
          <a:p>
            <a:pPr marL="742950" lvl="1" indent="-285750" algn="l">
              <a:buFont typeface="+mj-lt"/>
              <a:buAutoNum type="arabicPeriod"/>
            </a:pPr>
            <a:r>
              <a:rPr lang="en-US" b="0" i="0" dirty="0">
                <a:solidFill>
                  <a:srgbClr val="374151"/>
                </a:solidFill>
                <a:effectLst/>
                <a:latin typeface="Söhne"/>
              </a:rPr>
              <a:t>Incorporate maps and navigation features to guide users to their chosen parking facility or transit stop.</a:t>
            </a:r>
          </a:p>
          <a:p>
            <a:pPr algn="l"/>
            <a:r>
              <a:rPr lang="en-US" b="1" i="0" dirty="0">
                <a:solidFill>
                  <a:srgbClr val="374151"/>
                </a:solidFill>
                <a:effectLst/>
                <a:latin typeface="Söhne"/>
              </a:rPr>
              <a:t>4.Parking Space Availability</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Display real-time parking space availability information, including the number of available spots, pricing, and location.</a:t>
            </a:r>
          </a:p>
          <a:p>
            <a:pPr marL="742950" lvl="1" indent="-285750" algn="l">
              <a:buFont typeface="+mj-lt"/>
              <a:buAutoNum type="arabicPeriod"/>
            </a:pPr>
            <a:r>
              <a:rPr lang="en-US" b="0" i="0" dirty="0">
                <a:solidFill>
                  <a:srgbClr val="374151"/>
                </a:solidFill>
                <a:effectLst/>
                <a:latin typeface="Söhne"/>
              </a:rPr>
              <a:t>Implement a reservation system for parking spaces, allowing users to reserve spots in advance.</a:t>
            </a:r>
          </a:p>
          <a:p>
            <a:pPr algn="l">
              <a:lnSpc>
                <a:spcPct val="170000"/>
              </a:lnSpc>
            </a:pPr>
            <a:endParaRPr lang="en-US" dirty="0">
              <a:solidFill>
                <a:srgbClr val="7030A0"/>
              </a:solidFill>
            </a:endParaRPr>
          </a:p>
        </p:txBody>
      </p:sp>
    </p:spTree>
    <p:extLst>
      <p:ext uri="{BB962C8B-B14F-4D97-AF65-F5344CB8AC3E}">
        <p14:creationId xmlns:p14="http://schemas.microsoft.com/office/powerpoint/2010/main" val="2859595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715347" y="491331"/>
            <a:ext cx="11097208"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970385" y="933062"/>
            <a:ext cx="10506270" cy="5150497"/>
          </a:xfrm>
        </p:spPr>
        <p:txBody>
          <a:bodyPr>
            <a:normAutofit/>
          </a:bodyPr>
          <a:lstStyle/>
          <a:p>
            <a:pPr algn="l">
              <a:lnSpc>
                <a:spcPct val="170000"/>
              </a:lnSpc>
            </a:pPr>
            <a:r>
              <a:rPr lang="en-US" sz="3400" dirty="0">
                <a:solidFill>
                  <a:srgbClr val="002060"/>
                </a:solidFill>
              </a:rPr>
              <a:t>Integration Approach</a:t>
            </a:r>
          </a:p>
          <a:p>
            <a:pPr algn="l"/>
            <a:r>
              <a:rPr lang="en-US" b="0" i="0" dirty="0">
                <a:solidFill>
                  <a:srgbClr val="374151"/>
                </a:solidFill>
                <a:effectLst/>
                <a:latin typeface="Söhne"/>
              </a:rPr>
              <a:t>An integrated approach for smart parking involves combining various technologies, data sources, and strategies to create a cohesive system that optimizes parking management, enhances the user experience, and contributes to more sustainable urban mobility. Here are key components and considerations for implementing such an integrated approach:</a:t>
            </a:r>
          </a:p>
          <a:p>
            <a:pPr algn="l">
              <a:buFont typeface="+mj-lt"/>
              <a:buAutoNum type="arabicPeriod"/>
            </a:pPr>
            <a:r>
              <a:rPr lang="en-US" b="1" i="0" dirty="0">
                <a:solidFill>
                  <a:srgbClr val="374151"/>
                </a:solidFill>
                <a:effectLst/>
                <a:latin typeface="Söhne"/>
              </a:rPr>
              <a:t>IoT Sensors and Infrastructure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Deploy IoT sensors, such as ultrasonic, infrared, or magnetic sensors, to monitor parking space occupancy in real-time.</a:t>
            </a:r>
          </a:p>
          <a:p>
            <a:pPr marL="742950" lvl="1" indent="-285750" algn="l">
              <a:buFont typeface="+mj-lt"/>
              <a:buAutoNum type="arabicPeriod"/>
            </a:pPr>
            <a:r>
              <a:rPr lang="en-US" b="0" i="0" dirty="0">
                <a:solidFill>
                  <a:srgbClr val="374151"/>
                </a:solidFill>
                <a:effectLst/>
                <a:latin typeface="Söhne"/>
              </a:rPr>
              <a:t>Install a robust sensor infrastructure that covers a wide range of parking facilities, including street parking, garages, and lots.</a:t>
            </a:r>
          </a:p>
          <a:p>
            <a:pPr algn="l">
              <a:lnSpc>
                <a:spcPct val="170000"/>
              </a:lnSpc>
            </a:pPr>
            <a:endParaRPr lang="en-US" dirty="0">
              <a:solidFill>
                <a:srgbClr val="1D2225"/>
              </a:solidFill>
            </a:endParaRPr>
          </a:p>
        </p:txBody>
      </p:sp>
    </p:spTree>
    <p:extLst>
      <p:ext uri="{BB962C8B-B14F-4D97-AF65-F5344CB8AC3E}">
        <p14:creationId xmlns:p14="http://schemas.microsoft.com/office/powerpoint/2010/main" val="4109394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715347" y="491331"/>
            <a:ext cx="11097208"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970385" y="933062"/>
            <a:ext cx="10506270" cy="5150497"/>
          </a:xfrm>
        </p:spPr>
        <p:txBody>
          <a:bodyPr>
            <a:normAutofit lnSpcReduction="10000"/>
          </a:bodyPr>
          <a:lstStyle/>
          <a:p>
            <a:pPr algn="l">
              <a:buFont typeface="+mj-lt"/>
              <a:buAutoNum type="arabicPeriod"/>
            </a:pPr>
            <a:r>
              <a:rPr lang="en-US" b="1" i="0" dirty="0">
                <a:solidFill>
                  <a:srgbClr val="374151"/>
                </a:solidFill>
                <a:effectLst/>
                <a:latin typeface="Söhne"/>
              </a:rPr>
              <a:t>Data Collection and Management</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Collect data from sensors, including parking space occupancy, duration of stay, and vehicle types.</a:t>
            </a:r>
          </a:p>
          <a:p>
            <a:pPr marL="742950" lvl="1" indent="-285750" algn="l">
              <a:buFont typeface="+mj-lt"/>
              <a:buAutoNum type="arabicPeriod"/>
            </a:pPr>
            <a:r>
              <a:rPr lang="en-US" b="0" i="0" dirty="0">
                <a:solidFill>
                  <a:srgbClr val="374151"/>
                </a:solidFill>
                <a:effectLst/>
                <a:latin typeface="Söhne"/>
              </a:rPr>
              <a:t>Centralize and manage data in a cloud-based platform, ensuring scalability and data security.</a:t>
            </a:r>
          </a:p>
          <a:p>
            <a:pPr algn="l">
              <a:buFont typeface="+mj-lt"/>
              <a:buAutoNum type="arabicPeriod"/>
            </a:pPr>
            <a:r>
              <a:rPr lang="en-US" b="1" i="0" dirty="0">
                <a:solidFill>
                  <a:srgbClr val="374151"/>
                </a:solidFill>
                <a:effectLst/>
                <a:latin typeface="Söhne"/>
              </a:rPr>
              <a:t>Real-Time Data Processing</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Implement real-time data processing to provide users with up-to-the-minute parking availability information.</a:t>
            </a:r>
          </a:p>
          <a:p>
            <a:pPr marL="742950" lvl="1" indent="-285750" algn="l">
              <a:buFont typeface="+mj-lt"/>
              <a:buAutoNum type="arabicPeriod"/>
            </a:pPr>
            <a:r>
              <a:rPr lang="en-US" b="0" i="0" dirty="0">
                <a:solidFill>
                  <a:srgbClr val="374151"/>
                </a:solidFill>
                <a:effectLst/>
                <a:latin typeface="Söhne"/>
              </a:rPr>
              <a:t>Utilize data analytics to identify patterns, trends, and anomalies in parking demand.</a:t>
            </a:r>
          </a:p>
          <a:p>
            <a:pPr algn="l">
              <a:lnSpc>
                <a:spcPct val="170000"/>
              </a:lnSpc>
            </a:pPr>
            <a:endParaRPr lang="en-US" b="0" i="0" dirty="0">
              <a:solidFill>
                <a:srgbClr val="374151"/>
              </a:solidFill>
              <a:effectLst/>
              <a:latin typeface="Söhne"/>
            </a:endParaRPr>
          </a:p>
          <a:p>
            <a:pPr algn="l">
              <a:lnSpc>
                <a:spcPct val="170000"/>
              </a:lnSpc>
            </a:pPr>
            <a:endParaRPr lang="en-US" dirty="0">
              <a:solidFill>
                <a:srgbClr val="1D2225"/>
              </a:solidFill>
            </a:endParaRPr>
          </a:p>
        </p:txBody>
      </p:sp>
    </p:spTree>
    <p:extLst>
      <p:ext uri="{BB962C8B-B14F-4D97-AF65-F5344CB8AC3E}">
        <p14:creationId xmlns:p14="http://schemas.microsoft.com/office/powerpoint/2010/main" val="1910532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715347" y="491331"/>
            <a:ext cx="11097208"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970385" y="933062"/>
            <a:ext cx="10506270" cy="5150497"/>
          </a:xfrm>
        </p:spPr>
        <p:txBody>
          <a:bodyPr>
            <a:normAutofit/>
          </a:bodyPr>
          <a:lstStyle/>
          <a:p>
            <a:pPr algn="l">
              <a:buFont typeface="+mj-lt"/>
              <a:buAutoNum type="arabicPeriod"/>
            </a:pPr>
            <a:r>
              <a:rPr lang="en-US" b="1" i="0" dirty="0">
                <a:solidFill>
                  <a:srgbClr val="374151"/>
                </a:solidFill>
                <a:effectLst/>
                <a:latin typeface="Söhne"/>
              </a:rPr>
              <a:t>Traffic Management</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Use real-time data to improve traffic flow by directing drivers to less congested areas.</a:t>
            </a:r>
          </a:p>
          <a:p>
            <a:pPr marL="742950" lvl="1" indent="-285750" algn="l">
              <a:buFont typeface="+mj-lt"/>
              <a:buAutoNum type="arabicPeriod"/>
            </a:pPr>
            <a:r>
              <a:rPr lang="en-US" b="0" i="0" dirty="0">
                <a:solidFill>
                  <a:srgbClr val="374151"/>
                </a:solidFill>
                <a:effectLst/>
                <a:latin typeface="Söhne"/>
              </a:rPr>
              <a:t>Implement dynamic traffic management solutions to reduce congestion around parking facilities.</a:t>
            </a:r>
          </a:p>
          <a:p>
            <a:pPr algn="l">
              <a:buFont typeface="+mj-lt"/>
              <a:buAutoNum type="arabicPeriod"/>
            </a:pPr>
            <a:r>
              <a:rPr lang="en-US" b="1" i="0" dirty="0">
                <a:solidFill>
                  <a:srgbClr val="374151"/>
                </a:solidFill>
                <a:effectLst/>
                <a:latin typeface="Söhne"/>
              </a:rPr>
              <a:t>Security and Safety</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Ensure the safety and security of parking facilities through surveillance cameras, emergency call systems, and well-lit areas.</a:t>
            </a:r>
          </a:p>
          <a:p>
            <a:pPr marL="742950" lvl="1" indent="-285750" algn="l">
              <a:buFont typeface="+mj-lt"/>
              <a:buAutoNum type="arabicPeriod"/>
            </a:pPr>
            <a:r>
              <a:rPr lang="en-US" b="0" i="0" dirty="0">
                <a:solidFill>
                  <a:srgbClr val="374151"/>
                </a:solidFill>
                <a:effectLst/>
                <a:latin typeface="Söhne"/>
              </a:rPr>
              <a:t>Implement cybersecurity measures to protect the data and infrastructure.</a:t>
            </a:r>
          </a:p>
          <a:p>
            <a:pPr algn="l">
              <a:lnSpc>
                <a:spcPct val="170000"/>
              </a:lnSpc>
            </a:pPr>
            <a:endParaRPr lang="en-US" dirty="0">
              <a:solidFill>
                <a:srgbClr val="1D2225"/>
              </a:solidFill>
            </a:endParaRPr>
          </a:p>
        </p:txBody>
      </p:sp>
    </p:spTree>
    <p:extLst>
      <p:ext uri="{BB962C8B-B14F-4D97-AF65-F5344CB8AC3E}">
        <p14:creationId xmlns:p14="http://schemas.microsoft.com/office/powerpoint/2010/main" val="3828176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a:bodyPr>
          <a:lstStyle/>
          <a:p>
            <a:r>
              <a:rPr lang="en-US" sz="4400" dirty="0">
                <a:solidFill>
                  <a:srgbClr val="C00000"/>
                </a:solidFill>
              </a:rPr>
              <a:t>CONCLUSION</a:t>
            </a:r>
          </a:p>
          <a:p>
            <a:pPr algn="l"/>
            <a:endParaRPr lang="en-US" sz="4000" b="0" i="0" dirty="0">
              <a:solidFill>
                <a:srgbClr val="374151"/>
              </a:solidFill>
              <a:effectLst/>
              <a:latin typeface="Söhne"/>
            </a:endParaRPr>
          </a:p>
          <a:p>
            <a:pPr algn="l"/>
            <a:r>
              <a:rPr lang="en-US" sz="2400" b="0" i="0" dirty="0">
                <a:solidFill>
                  <a:srgbClr val="374151"/>
                </a:solidFill>
                <a:effectLst/>
                <a:latin typeface="Söhne"/>
              </a:rPr>
              <a:t>In conclusion, smart parking represents a transformative solution to address the growing challenges associated with urban parking and transportation. By harnessing advanced technologies, data analytics, and user-friendly interfaces, smart parking systems offer a range of benefits for cities, businesses, and individuals alike.</a:t>
            </a:r>
          </a:p>
          <a:p>
            <a:pPr algn="l"/>
            <a:r>
              <a:rPr lang="en-US" sz="2600" b="0" i="0" dirty="0">
                <a:solidFill>
                  <a:srgbClr val="374151"/>
                </a:solidFill>
                <a:effectLst/>
                <a:latin typeface="Söhne"/>
              </a:rPr>
              <a:t>Smart parking optimizes the utilization of parking spaces, reducing the time and frustration associated with finding parking spots. Real-time availability information helps drivers make informed decisions.</a:t>
            </a:r>
            <a:br>
              <a:rPr lang="en-US" sz="2600" dirty="0"/>
            </a:br>
            <a:endParaRPr lang="en-US" sz="2600" dirty="0">
              <a:solidFill>
                <a:srgbClr val="C00000"/>
              </a:solidFill>
            </a:endParaRPr>
          </a:p>
        </p:txBody>
      </p:sp>
    </p:spTree>
    <p:extLst>
      <p:ext uri="{BB962C8B-B14F-4D97-AF65-F5344CB8AC3E}">
        <p14:creationId xmlns:p14="http://schemas.microsoft.com/office/powerpoint/2010/main" val="318830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7" name="Title 6">
            <a:extLst>
              <a:ext uri="{FF2B5EF4-FFF2-40B4-BE49-F238E27FC236}">
                <a16:creationId xmlns:a16="http://schemas.microsoft.com/office/drawing/2014/main" id="{1642F2EA-A157-CBD2-482E-305B92C3248E}"/>
              </a:ext>
            </a:extLst>
          </p:cNvPr>
          <p:cNvSpPr>
            <a:spLocks noGrp="1"/>
          </p:cNvSpPr>
          <p:nvPr>
            <p:ph type="ctrTitle"/>
          </p:nvPr>
        </p:nvSpPr>
        <p:spPr>
          <a:xfrm>
            <a:off x="1568368" y="625150"/>
            <a:ext cx="9265298" cy="1268964"/>
          </a:xfrm>
        </p:spPr>
        <p:txBody>
          <a:bodyPr>
            <a:normAutofit/>
          </a:bodyPr>
          <a:lstStyle/>
          <a:p>
            <a:r>
              <a:rPr lang="en-US" sz="4000" dirty="0">
                <a:solidFill>
                  <a:schemeClr val="accent3">
                    <a:lumMod val="75000"/>
                  </a:schemeClr>
                </a:solidFill>
              </a:rPr>
              <a:t>CONTENTS</a:t>
            </a:r>
            <a:endParaRPr lang="en-IN" sz="4000" dirty="0">
              <a:solidFill>
                <a:schemeClr val="accent3">
                  <a:lumMod val="75000"/>
                </a:schemeClr>
              </a:solidFill>
            </a:endParaRPr>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567544" y="2174034"/>
            <a:ext cx="9650860" cy="3601616"/>
          </a:xfrm>
        </p:spPr>
        <p:txBody>
          <a:bodyPr>
            <a:normAutofit/>
          </a:bodyPr>
          <a:lstStyle/>
          <a:p>
            <a:pPr algn="l">
              <a:lnSpc>
                <a:spcPct val="170000"/>
              </a:lnSpc>
            </a:pPr>
            <a:r>
              <a:rPr lang="en-US" dirty="0">
                <a:solidFill>
                  <a:srgbClr val="1D2225"/>
                </a:solidFill>
              </a:rPr>
              <a:t>                                1. Introduction </a:t>
            </a:r>
          </a:p>
          <a:p>
            <a:pPr algn="l">
              <a:lnSpc>
                <a:spcPct val="170000"/>
              </a:lnSpc>
            </a:pPr>
            <a:r>
              <a:rPr lang="en-US" dirty="0">
                <a:solidFill>
                  <a:srgbClr val="1D2225"/>
                </a:solidFill>
              </a:rPr>
              <a:t>                                2.Problem Definition</a:t>
            </a:r>
          </a:p>
          <a:p>
            <a:pPr algn="l">
              <a:lnSpc>
                <a:spcPct val="170000"/>
              </a:lnSpc>
            </a:pPr>
            <a:r>
              <a:rPr lang="en-US" dirty="0">
                <a:solidFill>
                  <a:srgbClr val="1D2225"/>
                </a:solidFill>
              </a:rPr>
              <a:t>                                3.Design Thinking</a:t>
            </a:r>
            <a:endParaRPr lang="en-IN" dirty="0">
              <a:solidFill>
                <a:srgbClr val="1D2225"/>
              </a:solidFill>
            </a:endParaRPr>
          </a:p>
        </p:txBody>
      </p:sp>
      <p:pic>
        <p:nvPicPr>
          <p:cNvPr id="2" name="Picture 1">
            <a:extLst>
              <a:ext uri="{FF2B5EF4-FFF2-40B4-BE49-F238E27FC236}">
                <a16:creationId xmlns:a16="http://schemas.microsoft.com/office/drawing/2014/main" id="{EC0BD598-CC22-6104-7A05-0F9B05095320}"/>
              </a:ext>
            </a:extLst>
          </p:cNvPr>
          <p:cNvPicPr>
            <a:picLocks noChangeAspect="1"/>
          </p:cNvPicPr>
          <p:nvPr/>
        </p:nvPicPr>
        <p:blipFill>
          <a:blip r:embed="rId2"/>
          <a:stretch>
            <a:fillRect/>
          </a:stretch>
        </p:blipFill>
        <p:spPr>
          <a:xfrm>
            <a:off x="8789437" y="3576817"/>
            <a:ext cx="2673511" cy="2245875"/>
          </a:xfrm>
          <a:prstGeom prst="rect">
            <a:avLst/>
          </a:prstGeom>
        </p:spPr>
      </p:pic>
      <p:pic>
        <p:nvPicPr>
          <p:cNvPr id="3" name="Picture 2">
            <a:extLst>
              <a:ext uri="{FF2B5EF4-FFF2-40B4-BE49-F238E27FC236}">
                <a16:creationId xmlns:a16="http://schemas.microsoft.com/office/drawing/2014/main" id="{03424624-8087-8F27-6F4E-FDFE081ABFE1}"/>
              </a:ext>
            </a:extLst>
          </p:cNvPr>
          <p:cNvPicPr>
            <a:picLocks noChangeAspect="1"/>
          </p:cNvPicPr>
          <p:nvPr/>
        </p:nvPicPr>
        <p:blipFill>
          <a:blip r:embed="rId3"/>
          <a:stretch>
            <a:fillRect/>
          </a:stretch>
        </p:blipFill>
        <p:spPr>
          <a:xfrm>
            <a:off x="1103927" y="1082350"/>
            <a:ext cx="2936227" cy="1920359"/>
          </a:xfrm>
          <a:prstGeom prst="rect">
            <a:avLst/>
          </a:prstGeom>
        </p:spPr>
      </p:pic>
    </p:spTree>
    <p:extLst>
      <p:ext uri="{BB962C8B-B14F-4D97-AF65-F5344CB8AC3E}">
        <p14:creationId xmlns:p14="http://schemas.microsoft.com/office/powerpoint/2010/main" val="3224708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606490"/>
            <a:ext cx="10440955" cy="5477069"/>
          </a:xfrm>
        </p:spPr>
        <p:txBody>
          <a:bodyPr>
            <a:normAutofit/>
          </a:bodyPr>
          <a:lstStyle/>
          <a:p>
            <a:pPr>
              <a:lnSpc>
                <a:spcPct val="170000"/>
              </a:lnSpc>
            </a:pPr>
            <a:endParaRPr lang="en-US" dirty="0">
              <a:solidFill>
                <a:srgbClr val="1D2225"/>
              </a:solidFill>
            </a:endParaRPr>
          </a:p>
          <a:p>
            <a:pPr>
              <a:lnSpc>
                <a:spcPct val="170000"/>
              </a:lnSpc>
            </a:pPr>
            <a:endParaRPr lang="en-US" dirty="0">
              <a:solidFill>
                <a:srgbClr val="1D2225"/>
              </a:solidFill>
            </a:endParaRPr>
          </a:p>
          <a:p>
            <a:pPr>
              <a:lnSpc>
                <a:spcPct val="170000"/>
              </a:lnSpc>
            </a:pPr>
            <a:endParaRPr lang="en-US" dirty="0">
              <a:solidFill>
                <a:srgbClr val="1D2225"/>
              </a:solidFill>
            </a:endParaRPr>
          </a:p>
          <a:p>
            <a:pPr>
              <a:lnSpc>
                <a:spcPct val="170000"/>
              </a:lnSpc>
            </a:pPr>
            <a:r>
              <a:rPr lang="en-US" sz="7200" dirty="0">
                <a:solidFill>
                  <a:srgbClr val="7030A0"/>
                </a:solidFill>
              </a:rPr>
              <a:t>THANK YOU</a:t>
            </a:r>
            <a:endParaRPr lang="en-IN" sz="7200" dirty="0">
              <a:solidFill>
                <a:srgbClr val="7030A0"/>
              </a:solidFill>
            </a:endParaRPr>
          </a:p>
        </p:txBody>
      </p:sp>
    </p:spTree>
    <p:extLst>
      <p:ext uri="{BB962C8B-B14F-4D97-AF65-F5344CB8AC3E}">
        <p14:creationId xmlns:p14="http://schemas.microsoft.com/office/powerpoint/2010/main" val="43487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411956" y="491331"/>
            <a:ext cx="11368087" cy="5875337"/>
          </a:xfrm>
        </p:spPr>
        <p:txBody>
          <a:bodyPr/>
          <a:lstStyle/>
          <a:p>
            <a:pPr marL="0" indent="0">
              <a:buNone/>
            </a:pPr>
            <a:r>
              <a:rPr lang="en-US" dirty="0"/>
              <a:t>                          </a:t>
            </a:r>
            <a:endParaRPr lang="en-IN" dirty="0"/>
          </a:p>
        </p:txBody>
      </p:sp>
      <p:sp>
        <p:nvSpPr>
          <p:cNvPr id="7" name="Title 6">
            <a:extLst>
              <a:ext uri="{FF2B5EF4-FFF2-40B4-BE49-F238E27FC236}">
                <a16:creationId xmlns:a16="http://schemas.microsoft.com/office/drawing/2014/main" id="{1642F2EA-A157-CBD2-482E-305B92C3248E}"/>
              </a:ext>
            </a:extLst>
          </p:cNvPr>
          <p:cNvSpPr>
            <a:spLocks noGrp="1"/>
          </p:cNvSpPr>
          <p:nvPr>
            <p:ph type="ctrTitle"/>
          </p:nvPr>
        </p:nvSpPr>
        <p:spPr>
          <a:xfrm>
            <a:off x="1568368" y="625150"/>
            <a:ext cx="9265298" cy="1268964"/>
          </a:xfrm>
        </p:spPr>
        <p:txBody>
          <a:bodyPr>
            <a:normAutofit/>
          </a:bodyPr>
          <a:lstStyle/>
          <a:p>
            <a:r>
              <a:rPr lang="en-US" sz="4000" dirty="0">
                <a:solidFill>
                  <a:schemeClr val="accent2">
                    <a:lumMod val="75000"/>
                  </a:schemeClr>
                </a:solidFill>
              </a:rPr>
              <a:t>Introduction</a:t>
            </a:r>
            <a:endParaRPr lang="en-IN" sz="4000" dirty="0">
              <a:solidFill>
                <a:schemeClr val="accent2">
                  <a:lumMod val="75000"/>
                </a:schemeClr>
              </a:solidFill>
            </a:endParaRPr>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270570" y="2202024"/>
            <a:ext cx="9650860" cy="3816221"/>
          </a:xfrm>
        </p:spPr>
        <p:txBody>
          <a:bodyPr>
            <a:normAutofit fontScale="85000" lnSpcReduction="10000"/>
          </a:bodyPr>
          <a:lstStyle/>
          <a:p>
            <a:pPr algn="l">
              <a:lnSpc>
                <a:spcPct val="170000"/>
              </a:lnSpc>
            </a:pPr>
            <a:r>
              <a:rPr lang="en-US" b="0" i="0" dirty="0">
                <a:solidFill>
                  <a:srgbClr val="374151"/>
                </a:solidFill>
                <a:effectLst/>
                <a:latin typeface="Söhne"/>
              </a:rPr>
              <a:t>Smart parking is a cutting-edge technological solution revolutionizing the way we approach parking in urban areas. Unlike traditional parking systems, which often lead to frustration and wasted time, smart parking leverages advanced sensors, data analytics, and mobile applications to streamline the entire parking experience. It aims to make finding, reserving, and managing parking spaces more convenient and efficient for both drivers and parking operators. With the potential to reduce traffic congestion, lower emissions, and improve overall urban mobility, smart parking represents a crucial innovation in modern city planning and transportation management.</a:t>
            </a:r>
            <a:endParaRPr lang="en-IN" dirty="0">
              <a:solidFill>
                <a:srgbClr val="1D2225"/>
              </a:solidFill>
            </a:endParaRPr>
          </a:p>
        </p:txBody>
      </p:sp>
    </p:spTree>
    <p:extLst>
      <p:ext uri="{BB962C8B-B14F-4D97-AF65-F5344CB8AC3E}">
        <p14:creationId xmlns:p14="http://schemas.microsoft.com/office/powerpoint/2010/main" val="3393670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411956" y="491331"/>
            <a:ext cx="11368087" cy="5875337"/>
          </a:xfrm>
        </p:spPr>
        <p:txBody>
          <a:bodyPr/>
          <a:lstStyle/>
          <a:p>
            <a:pPr marL="0" indent="0">
              <a:buNone/>
            </a:pPr>
            <a:r>
              <a:rPr lang="en-US" dirty="0"/>
              <a:t>                          </a:t>
            </a:r>
            <a:endParaRPr lang="en-IN" dirty="0"/>
          </a:p>
        </p:txBody>
      </p:sp>
      <p:pic>
        <p:nvPicPr>
          <p:cNvPr id="2" name="Picture 1">
            <a:extLst>
              <a:ext uri="{FF2B5EF4-FFF2-40B4-BE49-F238E27FC236}">
                <a16:creationId xmlns:a16="http://schemas.microsoft.com/office/drawing/2014/main" id="{D3F8A15F-3E50-DB69-E23C-E76C538BD1CB}"/>
              </a:ext>
            </a:extLst>
          </p:cNvPr>
          <p:cNvPicPr>
            <a:picLocks noChangeAspect="1"/>
          </p:cNvPicPr>
          <p:nvPr/>
        </p:nvPicPr>
        <p:blipFill>
          <a:blip r:embed="rId2"/>
          <a:stretch>
            <a:fillRect/>
          </a:stretch>
        </p:blipFill>
        <p:spPr>
          <a:xfrm>
            <a:off x="4700587" y="2609850"/>
            <a:ext cx="2790825" cy="1638300"/>
          </a:xfrm>
          <a:prstGeom prst="rect">
            <a:avLst/>
          </a:prstGeom>
        </p:spPr>
      </p:pic>
      <p:pic>
        <p:nvPicPr>
          <p:cNvPr id="4" name="Picture 3">
            <a:extLst>
              <a:ext uri="{FF2B5EF4-FFF2-40B4-BE49-F238E27FC236}">
                <a16:creationId xmlns:a16="http://schemas.microsoft.com/office/drawing/2014/main" id="{22BB0392-DB8A-8EAF-2B38-CAD48BC7E222}"/>
              </a:ext>
            </a:extLst>
          </p:cNvPr>
          <p:cNvPicPr>
            <a:picLocks noChangeAspect="1"/>
          </p:cNvPicPr>
          <p:nvPr/>
        </p:nvPicPr>
        <p:blipFill>
          <a:blip r:embed="rId3"/>
          <a:stretch>
            <a:fillRect/>
          </a:stretch>
        </p:blipFill>
        <p:spPr>
          <a:xfrm>
            <a:off x="7884583" y="3604807"/>
            <a:ext cx="2966919" cy="2296028"/>
          </a:xfrm>
          <a:prstGeom prst="rect">
            <a:avLst/>
          </a:prstGeom>
        </p:spPr>
      </p:pic>
      <p:pic>
        <p:nvPicPr>
          <p:cNvPr id="3074" name="Picture 2" descr="IoT-Based Smart Parking System: A Complete Development Guide - Matellio Inc">
            <a:extLst>
              <a:ext uri="{FF2B5EF4-FFF2-40B4-BE49-F238E27FC236}">
                <a16:creationId xmlns:a16="http://schemas.microsoft.com/office/drawing/2014/main" id="{B6391576-5B9E-142C-C9CF-59667EA97B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570" y="1362269"/>
            <a:ext cx="3174187" cy="1820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51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411956" y="491331"/>
            <a:ext cx="11368087" cy="5875337"/>
          </a:xfrm>
        </p:spPr>
        <p:txBody>
          <a:bodyPr/>
          <a:lstStyle/>
          <a:p>
            <a:pPr marL="0" indent="0">
              <a:buNone/>
            </a:pPr>
            <a:r>
              <a:rPr lang="en-US" dirty="0"/>
              <a:t>                          </a:t>
            </a:r>
            <a:endParaRPr lang="en-IN" dirty="0"/>
          </a:p>
        </p:txBody>
      </p:sp>
      <p:sp>
        <p:nvSpPr>
          <p:cNvPr id="7" name="Title 6">
            <a:extLst>
              <a:ext uri="{FF2B5EF4-FFF2-40B4-BE49-F238E27FC236}">
                <a16:creationId xmlns:a16="http://schemas.microsoft.com/office/drawing/2014/main" id="{1642F2EA-A157-CBD2-482E-305B92C3248E}"/>
              </a:ext>
            </a:extLst>
          </p:cNvPr>
          <p:cNvSpPr>
            <a:spLocks noGrp="1"/>
          </p:cNvSpPr>
          <p:nvPr>
            <p:ph type="ctrTitle"/>
          </p:nvPr>
        </p:nvSpPr>
        <p:spPr>
          <a:xfrm>
            <a:off x="1568368" y="625150"/>
            <a:ext cx="9265298" cy="1268964"/>
          </a:xfrm>
        </p:spPr>
        <p:txBody>
          <a:bodyPr>
            <a:normAutofit/>
          </a:bodyPr>
          <a:lstStyle/>
          <a:p>
            <a:r>
              <a:rPr lang="en-US" sz="4000" dirty="0">
                <a:solidFill>
                  <a:schemeClr val="accent3"/>
                </a:solidFill>
              </a:rPr>
              <a:t>Problem Definition</a:t>
            </a:r>
            <a:endParaRPr lang="en-IN" sz="4000" dirty="0">
              <a:solidFill>
                <a:schemeClr val="accent3"/>
              </a:solidFill>
            </a:endParaRPr>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746449" y="2027934"/>
            <a:ext cx="10636897" cy="4139602"/>
          </a:xfrm>
        </p:spPr>
        <p:txBody>
          <a:bodyPr>
            <a:normAutofit lnSpcReduction="10000"/>
          </a:bodyPr>
          <a:lstStyle/>
          <a:p>
            <a:pPr algn="l"/>
            <a:r>
              <a:rPr lang="en-US" b="0" i="0" dirty="0">
                <a:solidFill>
                  <a:srgbClr val="374151"/>
                </a:solidFill>
                <a:effectLst/>
                <a:latin typeface="Söhne"/>
              </a:rPr>
              <a:t>"Increasing urbanization and a growing number of vehicles on the road have led to a pressing issue of limited and inefficient parking spaces in urban areas. Conventional parking systems often result in traffic congestion, wasted time, and environmental concerns due to the constant search for available parking spaces. This problem negatively impacts the quality of life for city residents, contributes to air pollution, and poses challenges for businesses and local governments in managing urban mobility effectively.</a:t>
            </a:r>
          </a:p>
          <a:p>
            <a:pPr algn="l"/>
            <a:endParaRPr lang="en-US" b="0" i="0" dirty="0">
              <a:solidFill>
                <a:srgbClr val="374151"/>
              </a:solidFill>
              <a:effectLst/>
              <a:latin typeface="Söhne"/>
            </a:endParaRPr>
          </a:p>
          <a:p>
            <a:pPr algn="l"/>
            <a:r>
              <a:rPr lang="en-US" b="0" i="0" dirty="0">
                <a:solidFill>
                  <a:srgbClr val="374151"/>
                </a:solidFill>
                <a:effectLst/>
                <a:latin typeface="Söhne"/>
              </a:rPr>
              <a:t>Smart parking seeks to address these issues by providing a comprehensive solution that leverages advanced technologies, such as sensors, data analytics, and mobile apps, to optimize parking space utilization. The goal is to make parking easier to find, reserve, and manage, reducing congestion, improving environmental sustainability, and enhancing the overall urban experience for both residents and visitors."</a:t>
            </a:r>
          </a:p>
          <a:p>
            <a:pPr algn="l">
              <a:lnSpc>
                <a:spcPct val="170000"/>
              </a:lnSpc>
            </a:pPr>
            <a:r>
              <a:rPr lang="en-US" b="0" i="0" dirty="0">
                <a:solidFill>
                  <a:srgbClr val="374151"/>
                </a:solidFill>
                <a:effectLst/>
                <a:latin typeface="Söhne"/>
              </a:rPr>
              <a:t>.</a:t>
            </a:r>
            <a:endParaRPr lang="en-IN" dirty="0">
              <a:solidFill>
                <a:srgbClr val="1D2225"/>
              </a:solidFill>
            </a:endParaRPr>
          </a:p>
        </p:txBody>
      </p:sp>
    </p:spTree>
    <p:extLst>
      <p:ext uri="{BB962C8B-B14F-4D97-AF65-F5344CB8AC3E}">
        <p14:creationId xmlns:p14="http://schemas.microsoft.com/office/powerpoint/2010/main" val="119276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326086" y="320190"/>
            <a:ext cx="11539828" cy="5875337"/>
          </a:xfrm>
        </p:spPr>
        <p:txBody>
          <a:bodyPr/>
          <a:lstStyle/>
          <a:p>
            <a:pPr marL="0" indent="0">
              <a:buNone/>
            </a:pPr>
            <a:r>
              <a:rPr lang="en-US" dirty="0"/>
              <a:t>                          </a:t>
            </a:r>
            <a:endParaRPr lang="en-IN" dirty="0"/>
          </a:p>
        </p:txBody>
      </p:sp>
      <p:sp>
        <p:nvSpPr>
          <p:cNvPr id="7" name="Title 6">
            <a:extLst>
              <a:ext uri="{FF2B5EF4-FFF2-40B4-BE49-F238E27FC236}">
                <a16:creationId xmlns:a16="http://schemas.microsoft.com/office/drawing/2014/main" id="{1642F2EA-A157-CBD2-482E-305B92C3248E}"/>
              </a:ext>
            </a:extLst>
          </p:cNvPr>
          <p:cNvSpPr>
            <a:spLocks noGrp="1"/>
          </p:cNvSpPr>
          <p:nvPr>
            <p:ph type="ctrTitle"/>
          </p:nvPr>
        </p:nvSpPr>
        <p:spPr>
          <a:xfrm>
            <a:off x="1600201" y="849086"/>
            <a:ext cx="9265298" cy="858417"/>
          </a:xfrm>
        </p:spPr>
        <p:txBody>
          <a:bodyPr>
            <a:normAutofit fontScale="90000"/>
          </a:bodyPr>
          <a:lstStyle/>
          <a:p>
            <a:r>
              <a:rPr lang="en-US" sz="4000" dirty="0">
                <a:solidFill>
                  <a:schemeClr val="accent1">
                    <a:lumMod val="50000"/>
                  </a:schemeClr>
                </a:solidFill>
              </a:rPr>
              <a:t>Design thinking</a:t>
            </a:r>
            <a:br>
              <a:rPr lang="en-US" sz="4000" dirty="0">
                <a:solidFill>
                  <a:schemeClr val="accent1">
                    <a:lumMod val="50000"/>
                  </a:schemeClr>
                </a:solidFill>
              </a:rPr>
            </a:br>
            <a:endParaRPr lang="en-IN" sz="4000" dirty="0">
              <a:solidFill>
                <a:schemeClr val="accent1">
                  <a:lumMod val="50000"/>
                </a:schemeClr>
              </a:solidFill>
            </a:endParaRPr>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802434" y="1278295"/>
            <a:ext cx="10860832" cy="4562668"/>
          </a:xfrm>
        </p:spPr>
        <p:txBody>
          <a:bodyPr>
            <a:normAutofit/>
          </a:bodyPr>
          <a:lstStyle/>
          <a:p>
            <a:pPr algn="l">
              <a:lnSpc>
                <a:spcPct val="170000"/>
              </a:lnSpc>
            </a:pPr>
            <a:r>
              <a:rPr lang="en-US" dirty="0">
                <a:solidFill>
                  <a:srgbClr val="1D2225"/>
                </a:solidFill>
              </a:rPr>
              <a:t>Project Objectives:</a:t>
            </a:r>
          </a:p>
        </p:txBody>
      </p:sp>
      <p:sp>
        <p:nvSpPr>
          <p:cNvPr id="3" name="TextBox 2">
            <a:extLst>
              <a:ext uri="{FF2B5EF4-FFF2-40B4-BE49-F238E27FC236}">
                <a16:creationId xmlns:a16="http://schemas.microsoft.com/office/drawing/2014/main" id="{B8694551-4E11-EE7B-1C05-E37D52409AEB}"/>
              </a:ext>
            </a:extLst>
          </p:cNvPr>
          <p:cNvSpPr txBox="1"/>
          <p:nvPr/>
        </p:nvSpPr>
        <p:spPr>
          <a:xfrm>
            <a:off x="718457" y="1443841"/>
            <a:ext cx="10944809" cy="4247317"/>
          </a:xfrm>
          <a:prstGeom prst="rect">
            <a:avLst/>
          </a:prstGeom>
          <a:noFill/>
        </p:spPr>
        <p:txBody>
          <a:bodyPr wrap="square">
            <a:spAutoFit/>
          </a:bodyPr>
          <a:lstStyle/>
          <a:p>
            <a:pPr algn="l"/>
            <a:endParaRPr lang="en-US" b="0" i="0" dirty="0">
              <a:solidFill>
                <a:srgbClr val="374151"/>
              </a:solidFill>
              <a:effectLst/>
              <a:latin typeface="Söhne"/>
            </a:endParaRPr>
          </a:p>
          <a:p>
            <a:pPr algn="l"/>
            <a:endParaRPr lang="en-US" dirty="0">
              <a:solidFill>
                <a:srgbClr val="374151"/>
              </a:solidFill>
              <a:latin typeface="Söhne"/>
            </a:endParaRPr>
          </a:p>
          <a:p>
            <a:pPr algn="l"/>
            <a:r>
              <a:rPr lang="en-US" b="0" i="0" dirty="0">
                <a:solidFill>
                  <a:srgbClr val="374151"/>
                </a:solidFill>
                <a:effectLst/>
                <a:latin typeface="Söhne"/>
              </a:rPr>
              <a:t>The project objectives for a smart parking system can include:</a:t>
            </a:r>
          </a:p>
          <a:p>
            <a:pPr algn="l"/>
            <a:endParaRPr lang="en-US" b="0" i="0" dirty="0">
              <a:solidFill>
                <a:srgbClr val="374151"/>
              </a:solidFill>
              <a:effectLst/>
              <a:latin typeface="Söhne"/>
            </a:endParaRPr>
          </a:p>
          <a:p>
            <a:pPr algn="l">
              <a:buFont typeface="+mj-lt"/>
              <a:buAutoNum type="arabicPeriod"/>
            </a:pPr>
            <a:r>
              <a:rPr lang="en-US" b="1" i="0" dirty="0">
                <a:solidFill>
                  <a:schemeClr val="accent5">
                    <a:lumMod val="75000"/>
                    <a:lumOff val="25000"/>
                  </a:schemeClr>
                </a:solidFill>
                <a:effectLst/>
                <a:latin typeface="Söhne"/>
              </a:rPr>
              <a:t>Improved Efficiency</a:t>
            </a:r>
            <a:r>
              <a:rPr lang="en-US" b="0" i="0" dirty="0">
                <a:solidFill>
                  <a:srgbClr val="374151"/>
                </a:solidFill>
                <a:effectLst/>
                <a:latin typeface="Söhne"/>
              </a:rPr>
              <a:t>: Develop a system that significantly improves the efficiency of parking operations by reducing the time it takes for drivers to find available parking spaces.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chemeClr val="accent5">
                    <a:lumMod val="75000"/>
                    <a:lumOff val="25000"/>
                  </a:schemeClr>
                </a:solidFill>
                <a:effectLst/>
                <a:latin typeface="Söhne"/>
              </a:rPr>
              <a:t>Enhanced User Experience</a:t>
            </a:r>
            <a:r>
              <a:rPr lang="en-US" b="0" i="0" dirty="0">
                <a:solidFill>
                  <a:srgbClr val="374151"/>
                </a:solidFill>
                <a:effectLst/>
                <a:latin typeface="Söhne"/>
              </a:rPr>
              <a:t>: Create a user-friendly interface and mobile application that allows drivers to easily locate and reserve parking spots, providing a seamless parking experience.</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chemeClr val="accent5">
                    <a:lumMod val="75000"/>
                    <a:lumOff val="25000"/>
                  </a:schemeClr>
                </a:solidFill>
                <a:effectLst/>
                <a:latin typeface="Söhne"/>
              </a:rPr>
              <a:t>Optimized Space Utilization</a:t>
            </a:r>
            <a:r>
              <a:rPr lang="en-US" b="0" i="0" dirty="0">
                <a:solidFill>
                  <a:srgbClr val="374151"/>
                </a:solidFill>
                <a:effectLst/>
                <a:latin typeface="Söhne"/>
              </a:rPr>
              <a:t>: Maximize the utilization of parking spaces by using sensors and data analytics to monitor and allocate spaces effectively, reducing congestion and the need for additional parking infrastructure.</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chemeClr val="accent5">
                    <a:lumMod val="75000"/>
                    <a:lumOff val="25000"/>
                  </a:schemeClr>
                </a:solidFill>
                <a:effectLst/>
                <a:latin typeface="Söhne"/>
              </a:rPr>
              <a:t>Reduced Traffic Congestion</a:t>
            </a:r>
            <a:r>
              <a:rPr lang="en-US" b="0" i="0" dirty="0">
                <a:solidFill>
                  <a:srgbClr val="374151"/>
                </a:solidFill>
                <a:effectLst/>
                <a:latin typeface="Söhne"/>
              </a:rPr>
              <a:t>: Decrease traffic congestion in urban areas by reducing the number of vehicles circling in search of parking, leading to a more streamlined flow of traffic.</a:t>
            </a:r>
          </a:p>
        </p:txBody>
      </p:sp>
    </p:spTree>
    <p:extLst>
      <p:ext uri="{BB962C8B-B14F-4D97-AF65-F5344CB8AC3E}">
        <p14:creationId xmlns:p14="http://schemas.microsoft.com/office/powerpoint/2010/main" val="204489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411956" y="370033"/>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718310" y="830424"/>
            <a:ext cx="10755377" cy="4777274"/>
          </a:xfrm>
        </p:spPr>
        <p:txBody>
          <a:bodyPr>
            <a:normAutofit lnSpcReduction="10000"/>
          </a:bodyPr>
          <a:lstStyle/>
          <a:p>
            <a:pPr algn="l"/>
            <a:r>
              <a:rPr lang="en-US" b="0" i="0" dirty="0">
                <a:solidFill>
                  <a:schemeClr val="accent5">
                    <a:lumMod val="75000"/>
                    <a:lumOff val="25000"/>
                  </a:schemeClr>
                </a:solidFill>
                <a:effectLst/>
                <a:latin typeface="Söhne"/>
              </a:rPr>
              <a:t>5.</a:t>
            </a:r>
            <a:r>
              <a:rPr lang="en-US" sz="2200" b="1" i="0" dirty="0">
                <a:solidFill>
                  <a:schemeClr val="accent5">
                    <a:lumMod val="75000"/>
                    <a:lumOff val="25000"/>
                  </a:schemeClr>
                </a:solidFill>
                <a:effectLst/>
                <a:latin typeface="Söhne"/>
              </a:rPr>
              <a:t>Environmental Impact</a:t>
            </a:r>
            <a:r>
              <a:rPr lang="en-US" b="0" i="0" dirty="0">
                <a:solidFill>
                  <a:srgbClr val="374151"/>
                </a:solidFill>
                <a:effectLst/>
                <a:latin typeface="Söhne"/>
              </a:rPr>
              <a:t>: Minimize the environmental impact of parking through reduced fuel consumption and emissions resulting from reduced time spent searching for parking.</a:t>
            </a:r>
          </a:p>
          <a:p>
            <a:pPr algn="l"/>
            <a:endParaRPr lang="en-US" b="0" dirty="0">
              <a:solidFill>
                <a:srgbClr val="374151"/>
              </a:solidFill>
              <a:latin typeface="Söhne"/>
            </a:endParaRPr>
          </a:p>
          <a:p>
            <a:pPr algn="l"/>
            <a:r>
              <a:rPr lang="en-US" sz="1800" b="0" dirty="0">
                <a:solidFill>
                  <a:schemeClr val="accent5">
                    <a:lumMod val="75000"/>
                    <a:lumOff val="25000"/>
                  </a:schemeClr>
                </a:solidFill>
                <a:latin typeface="Söhne"/>
              </a:rPr>
              <a:t>6.</a:t>
            </a:r>
            <a:r>
              <a:rPr lang="en-US" b="1" i="0" dirty="0">
                <a:solidFill>
                  <a:schemeClr val="accent5">
                    <a:lumMod val="75000"/>
                    <a:lumOff val="25000"/>
                  </a:schemeClr>
                </a:solidFill>
                <a:effectLst/>
                <a:latin typeface="Söhne"/>
              </a:rPr>
              <a:t>Revenue Generation</a:t>
            </a:r>
            <a:r>
              <a:rPr lang="en-US" b="0" i="0" dirty="0">
                <a:solidFill>
                  <a:srgbClr val="374151"/>
                </a:solidFill>
                <a:effectLst/>
                <a:latin typeface="Söhne"/>
              </a:rPr>
              <a:t>: Implement a payment system that allows for easy, secure, and efficient collection of parking fees, potentially increasing revenue for parking operators or municipalities. </a:t>
            </a:r>
          </a:p>
          <a:p>
            <a:pPr algn="l"/>
            <a:endParaRPr lang="en-US" sz="1800" b="0" dirty="0">
              <a:solidFill>
                <a:srgbClr val="374151"/>
              </a:solidFill>
              <a:latin typeface="Söhne"/>
            </a:endParaRPr>
          </a:p>
          <a:p>
            <a:pPr algn="l"/>
            <a:r>
              <a:rPr lang="en-US" sz="1800" b="0" dirty="0">
                <a:solidFill>
                  <a:schemeClr val="accent5">
                    <a:lumMod val="75000"/>
                    <a:lumOff val="25000"/>
                  </a:schemeClr>
                </a:solidFill>
                <a:latin typeface="Söhne"/>
              </a:rPr>
              <a:t>7.</a:t>
            </a:r>
            <a:r>
              <a:rPr lang="en-US" sz="2200" b="1" dirty="0">
                <a:solidFill>
                  <a:schemeClr val="accent5">
                    <a:lumMod val="75000"/>
                    <a:lumOff val="25000"/>
                  </a:schemeClr>
                </a:solidFill>
                <a:latin typeface="Söhne"/>
              </a:rPr>
              <a:t>S</a:t>
            </a:r>
            <a:r>
              <a:rPr lang="en-US" sz="2200" b="1" i="0" dirty="0">
                <a:solidFill>
                  <a:schemeClr val="accent5">
                    <a:lumMod val="75000"/>
                    <a:lumOff val="25000"/>
                  </a:schemeClr>
                </a:solidFill>
                <a:effectLst/>
                <a:latin typeface="Söhne"/>
              </a:rPr>
              <a:t>afety and Security</a:t>
            </a:r>
            <a:r>
              <a:rPr lang="en-US" b="0" i="0" dirty="0">
                <a:solidFill>
                  <a:srgbClr val="374151"/>
                </a:solidFill>
                <a:effectLst/>
                <a:latin typeface="Söhne"/>
              </a:rPr>
              <a:t>: Enhance safety and security in parking areas through features such as well-lit spaces, surveillance cameras, and real-time monitoring of parking facilities.</a:t>
            </a:r>
          </a:p>
          <a:p>
            <a:pPr algn="l"/>
            <a:endParaRPr lang="en-US" b="0" i="0" dirty="0">
              <a:solidFill>
                <a:srgbClr val="374151"/>
              </a:solidFill>
              <a:effectLst/>
              <a:latin typeface="Söhne"/>
            </a:endParaRPr>
          </a:p>
          <a:p>
            <a:pPr algn="l"/>
            <a:r>
              <a:rPr lang="en-US" sz="1800" b="0" dirty="0">
                <a:solidFill>
                  <a:schemeClr val="accent5">
                    <a:lumMod val="75000"/>
                    <a:lumOff val="25000"/>
                  </a:schemeClr>
                </a:solidFill>
                <a:latin typeface="Söhne"/>
              </a:rPr>
              <a:t>8.</a:t>
            </a:r>
            <a:r>
              <a:rPr lang="en-US" sz="2200" b="1" i="0" dirty="0">
                <a:solidFill>
                  <a:schemeClr val="accent5">
                    <a:lumMod val="75000"/>
                    <a:lumOff val="25000"/>
                  </a:schemeClr>
                </a:solidFill>
                <a:effectLst/>
                <a:latin typeface="Söhne"/>
              </a:rPr>
              <a:t>Data Insights</a:t>
            </a:r>
            <a:r>
              <a:rPr lang="en-US" sz="1800" b="0" i="0" dirty="0">
                <a:solidFill>
                  <a:srgbClr val="374151"/>
                </a:solidFill>
                <a:effectLst/>
                <a:latin typeface="Söhne"/>
              </a:rPr>
              <a:t>: </a:t>
            </a:r>
            <a:r>
              <a:rPr lang="en-US" b="0" i="0" dirty="0">
                <a:solidFill>
                  <a:srgbClr val="374151"/>
                </a:solidFill>
                <a:effectLst/>
                <a:latin typeface="Söhne"/>
              </a:rPr>
              <a:t>Collect and analyze data on parking patterns and user behavior to gain insights into parking demand, allowing for data-driven decisions in urban planning and infrastructure development.</a:t>
            </a:r>
          </a:p>
          <a:p>
            <a:pPr algn="l">
              <a:buFont typeface="+mj-lt"/>
              <a:buAutoNum type="arabicPeriod"/>
            </a:pPr>
            <a:endParaRPr lang="en-IN" sz="1600" b="0" dirty="0">
              <a:solidFill>
                <a:srgbClr val="1D2225"/>
              </a:solidFill>
            </a:endParaRPr>
          </a:p>
        </p:txBody>
      </p:sp>
    </p:spTree>
    <p:extLst>
      <p:ext uri="{BB962C8B-B14F-4D97-AF65-F5344CB8AC3E}">
        <p14:creationId xmlns:p14="http://schemas.microsoft.com/office/powerpoint/2010/main" val="411615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a:bodyPr>
          <a:lstStyle/>
          <a:p>
            <a:pPr algn="l">
              <a:lnSpc>
                <a:spcPct val="170000"/>
              </a:lnSpc>
            </a:pPr>
            <a:r>
              <a:rPr lang="en-US" dirty="0">
                <a:solidFill>
                  <a:srgbClr val="7030A0"/>
                </a:solidFill>
              </a:rPr>
              <a:t>IOT SENSOR DESIGN:</a:t>
            </a:r>
          </a:p>
          <a:p>
            <a:pPr algn="l">
              <a:lnSpc>
                <a:spcPct val="170000"/>
              </a:lnSpc>
            </a:pPr>
            <a:r>
              <a:rPr lang="en-US" b="0" i="0" dirty="0">
                <a:solidFill>
                  <a:srgbClr val="374151"/>
                </a:solidFill>
                <a:effectLst/>
                <a:latin typeface="Söhne"/>
              </a:rPr>
              <a:t>Designing IoT (Internet of Things) sensors for smart parking involves creating a system that can accurately detect the presence or absence of vehicles in parking spaces, transmit this data to a central server or cloud platform, and provide real-time information to users via mobile apps or other interfaces. Here's a high-level overview of the key components and considerations for designing IoT sensors for smart parking:</a:t>
            </a:r>
            <a:endParaRPr lang="en-US" dirty="0">
              <a:solidFill>
                <a:srgbClr val="1D2225"/>
              </a:solidFill>
            </a:endParaRPr>
          </a:p>
        </p:txBody>
      </p:sp>
    </p:spTree>
    <p:extLst>
      <p:ext uri="{BB962C8B-B14F-4D97-AF65-F5344CB8AC3E}">
        <p14:creationId xmlns:p14="http://schemas.microsoft.com/office/powerpoint/2010/main" val="3952777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pic>
        <p:nvPicPr>
          <p:cNvPr id="2" name="Picture 1">
            <a:extLst>
              <a:ext uri="{FF2B5EF4-FFF2-40B4-BE49-F238E27FC236}">
                <a16:creationId xmlns:a16="http://schemas.microsoft.com/office/drawing/2014/main" id="{5852C22B-85A6-1F24-35C2-6B97118845FC}"/>
              </a:ext>
            </a:extLst>
          </p:cNvPr>
          <p:cNvPicPr>
            <a:picLocks noChangeAspect="1"/>
          </p:cNvPicPr>
          <p:nvPr/>
        </p:nvPicPr>
        <p:blipFill>
          <a:blip r:embed="rId2"/>
          <a:stretch>
            <a:fillRect/>
          </a:stretch>
        </p:blipFill>
        <p:spPr>
          <a:xfrm>
            <a:off x="1847461" y="811762"/>
            <a:ext cx="8332237" cy="5383765"/>
          </a:xfrm>
          <a:prstGeom prst="rect">
            <a:avLst/>
          </a:prstGeom>
        </p:spPr>
      </p:pic>
    </p:spTree>
    <p:extLst>
      <p:ext uri="{BB962C8B-B14F-4D97-AF65-F5344CB8AC3E}">
        <p14:creationId xmlns:p14="http://schemas.microsoft.com/office/powerpoint/2010/main" val="1652196092"/>
      </p:ext>
    </p:extLst>
  </p:cSld>
  <p:clrMapOvr>
    <a:masterClrMapping/>
  </p:clrMapOvr>
</p:sld>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ED9C639-84DE-47D6-9311-DE22D096325C}" vid="{8897FD28-C2C5-4A9F-A28F-BC63F57A3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TotalTime>
  <Words>1517</Words>
  <Application>Microsoft Office PowerPoint</Application>
  <PresentationFormat>Widescreen</PresentationFormat>
  <Paragraphs>122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Meiryo UI</vt:lpstr>
      <vt:lpstr>Arial</vt:lpstr>
      <vt:lpstr>Calibri</vt:lpstr>
      <vt:lpstr>Söhne</vt:lpstr>
      <vt:lpstr>Creative Gradient </vt:lpstr>
      <vt:lpstr>      PROJECT NAME    7210 SMART PARKING </vt:lpstr>
      <vt:lpstr>CONTENTS</vt:lpstr>
      <vt:lpstr>Introduction</vt:lpstr>
      <vt:lpstr>PowerPoint Presentation</vt:lpstr>
      <vt:lpstr>Problem Definition</vt:lpstr>
      <vt:lpstr>Design thinking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NAME:7210              SMART PARKING</dc:title>
  <dc:creator>Anusha C</dc:creator>
  <cp:lastModifiedBy>Anusha C</cp:lastModifiedBy>
  <cp:revision>15</cp:revision>
  <dcterms:created xsi:type="dcterms:W3CDTF">2023-09-27T13:24:30Z</dcterms:created>
  <dcterms:modified xsi:type="dcterms:W3CDTF">2023-10-03T16:58:54Z</dcterms:modified>
</cp:coreProperties>
</file>