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CA01FF"/>
    <a:srgbClr val="7D13EB"/>
    <a:srgbClr val="A2C0E5"/>
    <a:srgbClr val="A9D58C"/>
    <a:srgbClr val="F7DD68"/>
    <a:srgbClr val="F39769"/>
    <a:srgbClr val="EF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6395" autoAdjust="0"/>
  </p:normalViewPr>
  <p:slideViewPr>
    <p:cSldViewPr snapToGrid="0" showGuides="1">
      <p:cViewPr>
        <p:scale>
          <a:sx n="100" d="100"/>
          <a:sy n="100" d="100"/>
        </p:scale>
        <p:origin x="79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ILSVRC 2017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012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7-46E9-9032-458E0A8A7542}"/>
              </c:ext>
            </c:extLst>
          </c:dPt>
          <c:dPt>
            <c:idx val="1"/>
            <c:invertIfNegative val="0"/>
            <c:bubble3D val="0"/>
            <c:spPr>
              <a:solidFill>
                <a:srgbClr val="F397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37-46E9-9032-458E0A8A7542}"/>
              </c:ext>
            </c:extLst>
          </c:dPt>
          <c:dPt>
            <c:idx val="2"/>
            <c:invertIfNegative val="0"/>
            <c:bubble3D val="0"/>
            <c:spPr>
              <a:solidFill>
                <a:srgbClr val="F7DD6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37-46E9-9032-458E0A8A7542}"/>
              </c:ext>
            </c:extLst>
          </c:dPt>
          <c:dPt>
            <c:idx val="3"/>
            <c:invertIfNegative val="0"/>
            <c:bubble3D val="0"/>
            <c:spPr>
              <a:solidFill>
                <a:srgbClr val="A9D5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C37-46E9-9032-458E0A8A7542}"/>
              </c:ext>
            </c:extLst>
          </c:dPt>
          <c:dPt>
            <c:idx val="4"/>
            <c:invertIfNegative val="0"/>
            <c:bubble3D val="0"/>
            <c:spPr>
              <a:solidFill>
                <a:srgbClr val="A2C0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C37-46E9-9032-458E0A8A7542}"/>
              </c:ext>
            </c:extLst>
          </c:dPt>
          <c:dPt>
            <c:idx val="5"/>
            <c:invertIfNegative val="0"/>
            <c:bubble3D val="0"/>
            <c:spPr>
              <a:solidFill>
                <a:srgbClr val="7D13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C37-46E9-9032-458E0A8A7542}"/>
              </c:ext>
            </c:extLst>
          </c:dPt>
          <c:dPt>
            <c:idx val="6"/>
            <c:invertIfNegative val="0"/>
            <c:bubble3D val="0"/>
            <c:spPr>
              <a:solidFill>
                <a:srgbClr val="CA01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C37-46E9-9032-458E0A8A7542}"/>
              </c:ext>
            </c:extLst>
          </c:dPt>
          <c:dPt>
            <c:idx val="7"/>
            <c:invertIfNegative val="0"/>
            <c:bubble3D val="0"/>
            <c:spPr>
              <a:solidFill>
                <a:srgbClr val="56565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C37-46E9-9032-458E0A8A75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Human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0.28000000000000003</c:v>
                </c:pt>
                <c:pt idx="1">
                  <c:v>0.26</c:v>
                </c:pt>
                <c:pt idx="2">
                  <c:v>0.16</c:v>
                </c:pt>
                <c:pt idx="3">
                  <c:v>0.12</c:v>
                </c:pt>
                <c:pt idx="4">
                  <c:v>7.0000000000000007E-2</c:v>
                </c:pt>
                <c:pt idx="5">
                  <c:v>3.5999999999999997E-2</c:v>
                </c:pt>
                <c:pt idx="6">
                  <c:v>0.03</c:v>
                </c:pt>
                <c:pt idx="7">
                  <c:v>2.3E-2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7-46E9-9032-458E0A8A7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04165392"/>
        <c:axId val="404164408"/>
      </c:barChart>
      <c:catAx>
        <c:axId val="40416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64408"/>
        <c:crosses val="autoZero"/>
        <c:auto val="1"/>
        <c:lblAlgn val="ctr"/>
        <c:lblOffset val="100"/>
        <c:noMultiLvlLbl val="0"/>
      </c:catAx>
      <c:valAx>
        <c:axId val="40416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Classification</a:t>
                </a:r>
                <a:r>
                  <a:rPr lang="en-AU" baseline="0" dirty="0" smtClean="0"/>
                  <a:t> Error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16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166C-4721-42B5-A979-19A78918E98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C910D-D888-409C-AD62-EBF8F5A24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91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2010,</a:t>
            </a:r>
            <a:r>
              <a:rPr lang="en-AU" baseline="0" dirty="0" smtClean="0"/>
              <a:t> 2011, traditional: shallow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smtClean="0"/>
              <a:t>2012,  </a:t>
            </a:r>
            <a:r>
              <a:rPr lang="en-AU" dirty="0" err="1" smtClean="0"/>
              <a:t>AlexNet</a:t>
            </a:r>
            <a:r>
              <a:rPr lang="en-AU" dirty="0" smtClean="0"/>
              <a:t>:</a:t>
            </a:r>
            <a:r>
              <a:rPr lang="en-AU" baseline="0" dirty="0" smtClean="0"/>
              <a:t> University of Toronto, 8 layers, became the gold standard choice.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Krizhevsky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his advisor, AI pioneer Geoffrey Hinton, both now work at Google's AI lab.)</a:t>
            </a:r>
            <a:endParaRPr lang="en-AU" baseline="0" dirty="0" smtClean="0"/>
          </a:p>
          <a:p>
            <a:pPr marL="171450" indent="-171450">
              <a:buFontTx/>
              <a:buChar char="-"/>
            </a:pPr>
            <a:r>
              <a:rPr lang="en-AU" baseline="0" dirty="0" smtClean="0"/>
              <a:t>2013, </a:t>
            </a:r>
            <a:r>
              <a:rPr lang="en-AU" baseline="0" dirty="0" err="1" smtClean="0"/>
              <a:t>Zeiler</a:t>
            </a:r>
            <a:r>
              <a:rPr lang="en-AU" baseline="0" dirty="0" smtClean="0"/>
              <a:t>-Fergus (ZF): New York University, 8 layers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2014, </a:t>
            </a:r>
            <a:r>
              <a:rPr lang="en-AU" dirty="0" err="1" smtClean="0"/>
              <a:t>GoogLeNet</a:t>
            </a:r>
            <a:r>
              <a:rPr lang="en-AU" baseline="0" dirty="0" smtClean="0"/>
              <a:t> :  Google entered the competition with a team called </a:t>
            </a:r>
            <a:r>
              <a:rPr lang="en-AU" baseline="0" dirty="0" err="1" smtClean="0"/>
              <a:t>GoogleNet</a:t>
            </a:r>
            <a:r>
              <a:rPr lang="en-AU" baseline="0" dirty="0" smtClean="0"/>
              <a:t>,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baseline="0" dirty="0" smtClean="0"/>
              <a:t>22 layers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2015, </a:t>
            </a:r>
            <a:r>
              <a:rPr lang="en-AU" baseline="0" dirty="0" err="1" smtClean="0"/>
              <a:t>ResNet</a:t>
            </a:r>
            <a:r>
              <a:rPr lang="en-AU" baseline="0" dirty="0" smtClean="0"/>
              <a:t>:  Team at Microsoft, 152 layers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2016, Ensemble:  over &gt; 200 layers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2017, </a:t>
            </a:r>
            <a:r>
              <a:rPr lang="en-AU" baseline="0" dirty="0" err="1" smtClean="0"/>
              <a:t>SENets</a:t>
            </a:r>
            <a:r>
              <a:rPr lang="en-AU" baseline="0" dirty="0" smtClean="0"/>
              <a:t>: researchers from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Momenta (Beijing) and University of Oxford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C910D-D888-409C-AD62-EBF8F5A24C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2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3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7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48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4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19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40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5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8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9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2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6C43-7138-44A8-942B-4053CE7B4A1C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AFEA-D775-493F-B578-DC90CF6F31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3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oUX-nOEjG0&amp;list=PL3FW7Lu3i5JvHM8ljYj-zLfQRF3EO8sYv&amp;index=2" TargetMode="External"/><Relationship Id="rId2" Type="http://schemas.openxmlformats.org/officeDocument/2006/relationships/hyperlink" Target="http://cs231n.stanford.edu/slides/2017/cs231n_2017_lecture2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90991795"/>
              </p:ext>
            </p:extLst>
          </p:nvPr>
        </p:nvGraphicFramePr>
        <p:xfrm>
          <a:off x="2163337" y="635619"/>
          <a:ext cx="7327590" cy="45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ight Bracket 7"/>
          <p:cNvSpPr/>
          <p:nvPr/>
        </p:nvSpPr>
        <p:spPr>
          <a:xfrm rot="5400000">
            <a:off x="3777683" y="4605040"/>
            <a:ext cx="161277" cy="117087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ket 8"/>
          <p:cNvSpPr/>
          <p:nvPr/>
        </p:nvSpPr>
        <p:spPr>
          <a:xfrm rot="5400000">
            <a:off x="6430787" y="3365525"/>
            <a:ext cx="180000" cy="3636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5675971" y="5386039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CNN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272882" y="5393833"/>
            <a:ext cx="13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Feature Engineering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4148951" y="1375007"/>
            <a:ext cx="899299" cy="879088"/>
            <a:chOff x="4348976" y="1413107"/>
            <a:chExt cx="1041864" cy="87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348976" y="1427356"/>
              <a:ext cx="10370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90840" y="1413107"/>
              <a:ext cx="0" cy="8790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48976" y="1427356"/>
              <a:ext cx="0" cy="24904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11740" y="1127646"/>
            <a:ext cx="618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38%</a:t>
            </a:r>
            <a:endParaRPr lang="en-AU" sz="1100" dirty="0"/>
          </a:p>
        </p:txBody>
      </p:sp>
      <p:sp>
        <p:nvSpPr>
          <p:cNvPr id="22" name="Down Arrow Callout 21"/>
          <p:cNvSpPr/>
          <p:nvPr/>
        </p:nvSpPr>
        <p:spPr>
          <a:xfrm>
            <a:off x="7962900" y="1731679"/>
            <a:ext cx="771525" cy="221932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SENets</a:t>
            </a:r>
            <a:endParaRPr lang="en-AU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05712" y="4125223"/>
            <a:ext cx="742950" cy="349095"/>
            <a:chOff x="8162925" y="4210049"/>
            <a:chExt cx="638175" cy="34909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162925" y="4215707"/>
              <a:ext cx="6352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801100" y="4210049"/>
              <a:ext cx="0" cy="3490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162925" y="4215707"/>
              <a:ext cx="0" cy="2160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853711" y="3863613"/>
            <a:ext cx="618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23%</a:t>
            </a:r>
            <a:endParaRPr lang="en-AU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434506" y="2587573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AlexNet</a:t>
            </a:r>
            <a:endParaRPr lang="en-A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17557" y="3025915"/>
            <a:ext cx="81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ZF</a:t>
            </a:r>
            <a:endParaRPr lang="en-A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40477" y="3523618"/>
            <a:ext cx="93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GoogLeNet</a:t>
            </a:r>
            <a:endParaRPr lang="en-A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594514" y="4081789"/>
            <a:ext cx="93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ResNet</a:t>
            </a:r>
            <a:endParaRPr lang="en-A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3117" y="4235997"/>
            <a:ext cx="117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Ensemble</a:t>
            </a:r>
            <a:endParaRPr lang="en-AU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267" y="635619"/>
            <a:ext cx="1816765" cy="3292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258300" y="542925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images: 14,197,122</a:t>
            </a:r>
          </a:p>
        </p:txBody>
      </p:sp>
    </p:spTree>
    <p:extLst>
      <p:ext uri="{BB962C8B-B14F-4D97-AF65-F5344CB8AC3E}">
        <p14:creationId xmlns:p14="http://schemas.microsoft.com/office/powerpoint/2010/main" val="81254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838200"/>
            <a:ext cx="11630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197346"/>
            <a:ext cx="86487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/>
              <a:t>A group of researcher from </a:t>
            </a:r>
            <a:r>
              <a:rPr lang="en-AU" sz="1200" dirty="0" err="1" smtClean="0"/>
              <a:t>prinction</a:t>
            </a:r>
            <a:r>
              <a:rPr lang="en-AU" sz="1200" dirty="0" smtClean="0"/>
              <a:t> to </a:t>
            </a:r>
          </a:p>
          <a:p>
            <a:r>
              <a:rPr lang="en-AU" sz="1200" dirty="0" smtClean="0"/>
              <a:t>22K categories and 15M images</a:t>
            </a:r>
          </a:p>
          <a:p>
            <a:r>
              <a:rPr lang="en-AU" sz="1200" dirty="0" smtClean="0"/>
              <a:t>• Animals</a:t>
            </a:r>
          </a:p>
          <a:p>
            <a:r>
              <a:rPr lang="en-AU" sz="1200" dirty="0" smtClean="0"/>
              <a:t>	• Bird</a:t>
            </a:r>
          </a:p>
          <a:p>
            <a:r>
              <a:rPr lang="en-AU" sz="1200" dirty="0" smtClean="0"/>
              <a:t>	• Fish</a:t>
            </a:r>
          </a:p>
          <a:p>
            <a:r>
              <a:rPr lang="en-AU" sz="1200" dirty="0" smtClean="0"/>
              <a:t>	• Mammal</a:t>
            </a:r>
          </a:p>
          <a:p>
            <a:r>
              <a:rPr lang="en-AU" sz="1200" dirty="0" smtClean="0"/>
              <a:t>	• Invertebrate</a:t>
            </a:r>
          </a:p>
          <a:p>
            <a:r>
              <a:rPr lang="en-AU" sz="1200" dirty="0" smtClean="0"/>
              <a:t>• Plants</a:t>
            </a:r>
          </a:p>
          <a:p>
            <a:r>
              <a:rPr lang="en-AU" sz="1200" dirty="0" smtClean="0"/>
              <a:t>	• Tree</a:t>
            </a:r>
          </a:p>
          <a:p>
            <a:r>
              <a:rPr lang="en-AU" sz="1200" dirty="0" smtClean="0"/>
              <a:t>	• Flower</a:t>
            </a:r>
          </a:p>
          <a:p>
            <a:r>
              <a:rPr lang="en-AU" sz="1200" dirty="0" smtClean="0"/>
              <a:t>• Food</a:t>
            </a:r>
          </a:p>
          <a:p>
            <a:r>
              <a:rPr lang="en-AU" sz="1200" dirty="0" smtClean="0"/>
              <a:t>• Materials</a:t>
            </a:r>
          </a:p>
          <a:p>
            <a:r>
              <a:rPr lang="en-AU" sz="1200" dirty="0" smtClean="0"/>
              <a:t>• Structures</a:t>
            </a:r>
          </a:p>
          <a:p>
            <a:r>
              <a:rPr lang="en-AU" sz="1200" dirty="0" smtClean="0"/>
              <a:t>• </a:t>
            </a:r>
            <a:r>
              <a:rPr lang="en-AU" sz="1200" dirty="0" err="1" smtClean="0"/>
              <a:t>Artifact</a:t>
            </a:r>
            <a:endParaRPr lang="en-AU" sz="1200" dirty="0" smtClean="0"/>
          </a:p>
          <a:p>
            <a:r>
              <a:rPr lang="en-AU" sz="1200" dirty="0" smtClean="0"/>
              <a:t>	• Tools</a:t>
            </a:r>
          </a:p>
          <a:p>
            <a:r>
              <a:rPr lang="en-AU" sz="1200" dirty="0" smtClean="0"/>
              <a:t>	• Appliances</a:t>
            </a:r>
          </a:p>
          <a:p>
            <a:r>
              <a:rPr lang="en-AU" sz="1200" dirty="0" smtClean="0"/>
              <a:t>	• Structures</a:t>
            </a:r>
          </a:p>
          <a:p>
            <a:r>
              <a:rPr lang="en-AU" sz="1200" dirty="0" smtClean="0"/>
              <a:t>• Person</a:t>
            </a:r>
          </a:p>
          <a:p>
            <a:r>
              <a:rPr lang="en-AU" sz="1200" dirty="0" smtClean="0"/>
              <a:t>• Scenes</a:t>
            </a:r>
          </a:p>
          <a:p>
            <a:r>
              <a:rPr lang="en-AU" sz="1200" dirty="0" smtClean="0"/>
              <a:t>	• Indoor</a:t>
            </a:r>
          </a:p>
          <a:p>
            <a:r>
              <a:rPr lang="en-AU" sz="1200" dirty="0" smtClean="0"/>
              <a:t>	• Geological Formations</a:t>
            </a:r>
          </a:p>
          <a:p>
            <a:r>
              <a:rPr lang="en-AU" sz="1200" dirty="0" smtClean="0"/>
              <a:t>• Sport Activities</a:t>
            </a:r>
          </a:p>
          <a:p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52500" y="4638675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Around the time 1999-2000 machine learning techniques, specially statistical machine learning techniques start to gain momentum such SVM, boosting, graphical models and first wave of neural network. </a:t>
            </a:r>
          </a:p>
          <a:p>
            <a:r>
              <a:rPr lang="en-AU" dirty="0" smtClean="0"/>
              <a:t>One particular work that made a lot of contribution in face detection in near real time was </a:t>
            </a:r>
            <a:r>
              <a:rPr lang="en-AU" dirty="0" err="1" smtClean="0"/>
              <a:t>AdaBoost</a:t>
            </a:r>
            <a:r>
              <a:rPr lang="en-AU" dirty="0" smtClean="0"/>
              <a:t> 2001 by Viola &amp; Jones. There is a lot to admire by this work it was done when computer chips were very slow.</a:t>
            </a:r>
          </a:p>
          <a:p>
            <a:r>
              <a:rPr lang="en-AU" dirty="0" smtClean="0"/>
              <a:t>In 2006 Fuji rolled out the first digital camera with real time face detector.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44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850" y="47625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Image Classification:</a:t>
            </a:r>
          </a:p>
          <a:p>
            <a:endParaRPr lang="en-AU" dirty="0"/>
          </a:p>
          <a:p>
            <a:r>
              <a:rPr lang="en-AU" dirty="0" smtClean="0"/>
              <a:t>When you are doing image classification your system receives some input image which is this cute dog for example and the system is aware of some predetermine set of </a:t>
            </a:r>
            <a:r>
              <a:rPr lang="en-AU" dirty="0" err="1" smtClean="0"/>
              <a:t>lables</a:t>
            </a:r>
            <a:endParaRPr lang="en-AU" dirty="0" smtClean="0"/>
          </a:p>
          <a:p>
            <a:r>
              <a:rPr lang="en-AU" dirty="0" smtClean="0"/>
              <a:t>{dog, cat, car, …}</a:t>
            </a:r>
          </a:p>
          <a:p>
            <a:r>
              <a:rPr lang="en-AU" dirty="0" smtClean="0"/>
              <a:t>This seems as an easy problem because of so much of your vision is hard wared to your brain, this is not easy for computer    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71725"/>
            <a:ext cx="209090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850" y="476250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a computer see is numbers (Semantic Gap)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>
                <a:hlinkClick r:id="rId2"/>
              </a:rPr>
              <a:t>http://cs231n.stanford.edu/slides/2017/cs231n_2017_lecture2.pdf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>
                <a:hlinkClick r:id="rId3"/>
              </a:rPr>
              <a:t>https://www.youtube.com/watch?v=OoUX-nOEjG0&amp;list=PL3FW7Lu3i5JvHM8ljYj-zLfQRF3EO8sYv&amp;index=2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2507575"/>
            <a:ext cx="8239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278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Australian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SHAMIRI,Samuel</dc:creator>
  <cp:lastModifiedBy>SHAMIRI,Samuel</cp:lastModifiedBy>
  <cp:revision>18</cp:revision>
  <dcterms:created xsi:type="dcterms:W3CDTF">2019-09-02T23:33:37Z</dcterms:created>
  <dcterms:modified xsi:type="dcterms:W3CDTF">2019-09-03T05:57:44Z</dcterms:modified>
</cp:coreProperties>
</file>