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270" r:id="rId6"/>
    <p:sldId id="263" r:id="rId7"/>
    <p:sldId id="271" r:id="rId8"/>
    <p:sldId id="272" r:id="rId9"/>
    <p:sldId id="273" r:id="rId10"/>
    <p:sldId id="274" r:id="rId11"/>
    <p:sldId id="275" r:id="rId12"/>
    <p:sldId id="276" r:id="rId13"/>
    <p:sldId id="277" r:id="rId14"/>
    <p:sldId id="261" r:id="rId15"/>
    <p:sldId id="267" r:id="rId16"/>
    <p:sldId id="266" r:id="rId17"/>
    <p:sldId id="268" r:id="rId18"/>
    <p:sldId id="289" r:id="rId19"/>
    <p:sldId id="280" r:id="rId20"/>
    <p:sldId id="281" r:id="rId21"/>
    <p:sldId id="282" r:id="rId22"/>
    <p:sldId id="283" r:id="rId23"/>
    <p:sldId id="284" r:id="rId24"/>
    <p:sldId id="286" r:id="rId25"/>
    <p:sldId id="288" r:id="rId26"/>
    <p:sldId id="279" r:id="rId27"/>
    <p:sldId id="294" r:id="rId28"/>
    <p:sldId id="295" r:id="rId29"/>
    <p:sldId id="296" r:id="rId3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6498"/>
    <a:srgbClr val="F39300"/>
    <a:srgbClr val="D9D9D9"/>
    <a:srgbClr val="F2F2F2"/>
    <a:srgbClr val="EEEEEE"/>
    <a:srgbClr val="FCFCFC"/>
    <a:srgbClr val="57B2FE"/>
    <a:srgbClr val="2F6DA4"/>
    <a:srgbClr val="92D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63" autoAdjust="0"/>
    <p:restoredTop sz="94660"/>
  </p:normalViewPr>
  <p:slideViewPr>
    <p:cSldViewPr snapToGrid="0">
      <p:cViewPr varScale="1">
        <p:scale>
          <a:sx n="108" d="100"/>
          <a:sy n="108"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0970D23-94F7-4362-AA18-F7AC293B62A9}" type="datetimeFigureOut">
              <a:rPr lang="en-AU" smtClean="0"/>
              <a:t>12/08/2024</a:t>
            </a:fld>
            <a:endParaRPr lang="en-AU"/>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58B2DBAA-F450-4158-8CC3-6B2B6A311FB4}" type="slidenum">
              <a:rPr lang="en-AU" smtClean="0"/>
              <a:t>‹#›</a:t>
            </a:fld>
            <a:endParaRPr lang="en-AU"/>
          </a:p>
        </p:txBody>
      </p:sp>
    </p:spTree>
    <p:extLst>
      <p:ext uri="{BB962C8B-B14F-4D97-AF65-F5344CB8AC3E}">
        <p14:creationId xmlns:p14="http://schemas.microsoft.com/office/powerpoint/2010/main" val="30660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Sprint cycle: daily -  2week</a:t>
            </a:r>
          </a:p>
        </p:txBody>
      </p:sp>
      <p:sp>
        <p:nvSpPr>
          <p:cNvPr id="4" name="Slide Number Placeholder 3"/>
          <p:cNvSpPr>
            <a:spLocks noGrp="1"/>
          </p:cNvSpPr>
          <p:nvPr>
            <p:ph type="sldNum" sz="quarter" idx="5"/>
          </p:nvPr>
        </p:nvSpPr>
        <p:spPr/>
        <p:txBody>
          <a:bodyPr/>
          <a:lstStyle/>
          <a:p>
            <a:fld id="{58B2DBAA-F450-4158-8CC3-6B2B6A311FB4}" type="slidenum">
              <a:rPr lang="en-AU" smtClean="0"/>
              <a:t>9</a:t>
            </a:fld>
            <a:endParaRPr lang="en-AU"/>
          </a:p>
        </p:txBody>
      </p:sp>
    </p:spTree>
    <p:extLst>
      <p:ext uri="{BB962C8B-B14F-4D97-AF65-F5344CB8AC3E}">
        <p14:creationId xmlns:p14="http://schemas.microsoft.com/office/powerpoint/2010/main" val="247602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8B5C-954E-40D0-89B6-A61B0CF9A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F4D6797-CE55-40BD-B574-7D0CDD665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5C79591-01D0-411D-B374-24F657F53DDA}"/>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5" name="Footer Placeholder 4">
            <a:extLst>
              <a:ext uri="{FF2B5EF4-FFF2-40B4-BE49-F238E27FC236}">
                <a16:creationId xmlns:a16="http://schemas.microsoft.com/office/drawing/2014/main" id="{CA082725-A71A-4392-8A30-9A6DBF56DF0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C58282-74AF-4E01-B78A-76C33005DCDD}"/>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14786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7112-F42D-46F1-915F-E53BDC22EF2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AB8BADE-22AC-4849-B68F-9835696CCC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7F31A3D-6170-4D23-BB83-ACD85D393B12}"/>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5" name="Footer Placeholder 4">
            <a:extLst>
              <a:ext uri="{FF2B5EF4-FFF2-40B4-BE49-F238E27FC236}">
                <a16:creationId xmlns:a16="http://schemas.microsoft.com/office/drawing/2014/main" id="{B6A0CDDB-3FB6-42BF-B693-CE409B477B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900975-59C7-4523-A0C4-21941EC8015C}"/>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378229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96D0D-6981-470D-9AB1-EA3B24EE5B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9ADD319-3183-435C-8174-48CA1ADC8C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B04634-25B7-45BC-AE5A-807CEF4D8FA3}"/>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5" name="Footer Placeholder 4">
            <a:extLst>
              <a:ext uri="{FF2B5EF4-FFF2-40B4-BE49-F238E27FC236}">
                <a16:creationId xmlns:a16="http://schemas.microsoft.com/office/drawing/2014/main" id="{6C3E20C7-871C-4634-A836-ECABCB878B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0FC593-7D44-4FE8-8184-30C50FFFD1DD}"/>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65618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E11D-0EAB-4ECC-86A6-F963934785F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CD89B6D-BF9D-4949-91E3-55A94AB59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3321E0-C072-42CD-BA26-22BBAAF7BB30}"/>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5" name="Footer Placeholder 4">
            <a:extLst>
              <a:ext uri="{FF2B5EF4-FFF2-40B4-BE49-F238E27FC236}">
                <a16:creationId xmlns:a16="http://schemas.microsoft.com/office/drawing/2014/main" id="{9A6B93AB-9AC7-4A22-9A26-CE48805E9E4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4B4AA6-598E-4564-9380-7494254B1CAB}"/>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121652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7F6E-4A01-47DF-BBF0-8DA15D7A3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DB35C0E-F7E2-4847-9511-083C729C9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E314C-1B64-4173-9C3F-A7EC59C22199}"/>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5" name="Footer Placeholder 4">
            <a:extLst>
              <a:ext uri="{FF2B5EF4-FFF2-40B4-BE49-F238E27FC236}">
                <a16:creationId xmlns:a16="http://schemas.microsoft.com/office/drawing/2014/main" id="{51803279-7DFE-4B27-9C69-EA03FAD425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05CA91-47E3-492C-9045-B8508011709D}"/>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102717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E6D8-E8ED-4A97-8780-3F5F35D3331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36B5A64-FD27-41F4-AC26-8FE1610A8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151B13-DDFA-4BDA-A1A9-6F3A1C8779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E3463A4-6D20-472B-8918-BC25529A0C3D}"/>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6" name="Footer Placeholder 5">
            <a:extLst>
              <a:ext uri="{FF2B5EF4-FFF2-40B4-BE49-F238E27FC236}">
                <a16:creationId xmlns:a16="http://schemas.microsoft.com/office/drawing/2014/main" id="{E7146E1E-944F-4EE7-87CC-088DD1C7ECE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DA24F97-88F3-434E-ACA6-94F54D5B92FA}"/>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298763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E612-6922-474C-AA2E-821257D8F70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F3FDEF3-85D3-4845-8884-0BE71127F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1D2725-910C-4ACE-BC8B-A6D5CD51A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F887BA4-A505-4E85-B988-D87AB46927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B2299-2FC5-4D6B-A7CE-D680C0698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FEC9EA9-0C05-4199-B0D8-13F135A255D4}"/>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8" name="Footer Placeholder 7">
            <a:extLst>
              <a:ext uri="{FF2B5EF4-FFF2-40B4-BE49-F238E27FC236}">
                <a16:creationId xmlns:a16="http://schemas.microsoft.com/office/drawing/2014/main" id="{58194314-EB6C-4134-B9CE-21557CD2BE1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782CCB2-134C-4464-B29E-319922FF240C}"/>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10084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CB59-08CC-4B5D-9993-A7134FF1192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61214C5-7C6B-47CE-9792-5742049F0E2B}"/>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4" name="Footer Placeholder 3">
            <a:extLst>
              <a:ext uri="{FF2B5EF4-FFF2-40B4-BE49-F238E27FC236}">
                <a16:creationId xmlns:a16="http://schemas.microsoft.com/office/drawing/2014/main" id="{063C2660-7F05-443D-8BF9-5494D285E25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582DD16-5457-4220-9216-EF35AE02A2D6}"/>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224611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855D6-C4F6-4474-94B8-53FAA4A6E972}"/>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3" name="Footer Placeholder 2">
            <a:extLst>
              <a:ext uri="{FF2B5EF4-FFF2-40B4-BE49-F238E27FC236}">
                <a16:creationId xmlns:a16="http://schemas.microsoft.com/office/drawing/2014/main" id="{BCA2A6EB-C6AF-4BF7-8CAA-049531742B3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2A988D5-C8B4-486D-8325-8E075DE5FC43}"/>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339583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0AED-C6A3-45F3-882F-9A1025582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91B459E-E85F-4601-9602-FF503E01C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FCA82D5-5B1C-44C5-AA0B-43B58B9D5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CC2B9-D4F0-4200-94CE-20A6B147E030}"/>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6" name="Footer Placeholder 5">
            <a:extLst>
              <a:ext uri="{FF2B5EF4-FFF2-40B4-BE49-F238E27FC236}">
                <a16:creationId xmlns:a16="http://schemas.microsoft.com/office/drawing/2014/main" id="{D6A8E1AB-8EB9-4E82-87D0-D5E25F97B0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8F9B411-B6ED-40CE-BB5A-AECF14775A69}"/>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106253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C4A3-34D9-4219-8848-CD66F1387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EACB96D-5F81-4B8D-A6F3-9766B8CBA1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85D600E-7FB6-475E-B161-9B242BAEA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10E51-4875-4033-8900-0CDA7B4EF6FF}"/>
              </a:ext>
            </a:extLst>
          </p:cNvPr>
          <p:cNvSpPr>
            <a:spLocks noGrp="1"/>
          </p:cNvSpPr>
          <p:nvPr>
            <p:ph type="dt" sz="half" idx="10"/>
          </p:nvPr>
        </p:nvSpPr>
        <p:spPr/>
        <p:txBody>
          <a:bodyPr/>
          <a:lstStyle/>
          <a:p>
            <a:fld id="{363A17A8-20FC-478A-805B-E12B2F43D2D3}" type="datetimeFigureOut">
              <a:rPr lang="en-AU" smtClean="0"/>
              <a:t>12/08/2024</a:t>
            </a:fld>
            <a:endParaRPr lang="en-AU"/>
          </a:p>
        </p:txBody>
      </p:sp>
      <p:sp>
        <p:nvSpPr>
          <p:cNvPr id="6" name="Footer Placeholder 5">
            <a:extLst>
              <a:ext uri="{FF2B5EF4-FFF2-40B4-BE49-F238E27FC236}">
                <a16:creationId xmlns:a16="http://schemas.microsoft.com/office/drawing/2014/main" id="{8B6CE6A1-BEA1-4C74-8175-B5F7D516F78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E2EC3A-ACAB-425E-A1B1-3C51B838314F}"/>
              </a:ext>
            </a:extLst>
          </p:cNvPr>
          <p:cNvSpPr>
            <a:spLocks noGrp="1"/>
          </p:cNvSpPr>
          <p:nvPr>
            <p:ph type="sldNum" sz="quarter" idx="12"/>
          </p:nvPr>
        </p:nvSpPr>
        <p:spPr/>
        <p:txBody>
          <a:bodyPr/>
          <a:lstStyle/>
          <a:p>
            <a:fld id="{6171413D-C410-4FF8-B71E-41FEE8ED5B57}" type="slidenum">
              <a:rPr lang="en-AU" smtClean="0"/>
              <a:t>‹#›</a:t>
            </a:fld>
            <a:endParaRPr lang="en-AU"/>
          </a:p>
        </p:txBody>
      </p:sp>
    </p:spTree>
    <p:extLst>
      <p:ext uri="{BB962C8B-B14F-4D97-AF65-F5344CB8AC3E}">
        <p14:creationId xmlns:p14="http://schemas.microsoft.com/office/powerpoint/2010/main" val="69744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E3318E-DA06-4F7F-AA73-628C4C0A6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6163587-E278-44B0-AB01-31F8D5F82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273C8-4B80-404F-8E15-C001F17CF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A17A8-20FC-478A-805B-E12B2F43D2D3}" type="datetimeFigureOut">
              <a:rPr lang="en-AU" smtClean="0"/>
              <a:t>12/08/2024</a:t>
            </a:fld>
            <a:endParaRPr lang="en-AU"/>
          </a:p>
        </p:txBody>
      </p:sp>
      <p:sp>
        <p:nvSpPr>
          <p:cNvPr id="5" name="Footer Placeholder 4">
            <a:extLst>
              <a:ext uri="{FF2B5EF4-FFF2-40B4-BE49-F238E27FC236}">
                <a16:creationId xmlns:a16="http://schemas.microsoft.com/office/drawing/2014/main" id="{E0EF4286-72CE-4A5F-A19A-139F8A9863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BFDAC9D-C60E-4058-875B-6F19EA91A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1413D-C410-4FF8-B71E-41FEE8ED5B57}" type="slidenum">
              <a:rPr lang="en-AU" smtClean="0"/>
              <a:t>‹#›</a:t>
            </a:fld>
            <a:endParaRPr lang="en-AU"/>
          </a:p>
        </p:txBody>
      </p:sp>
    </p:spTree>
    <p:extLst>
      <p:ext uri="{BB962C8B-B14F-4D97-AF65-F5344CB8AC3E}">
        <p14:creationId xmlns:p14="http://schemas.microsoft.com/office/powerpoint/2010/main" val="271101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5.wdp"/><Relationship Id="rId4" Type="http://schemas.openxmlformats.org/officeDocument/2006/relationships/image" Target="../media/image3.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png"/><Relationship Id="rId18" Type="http://schemas.microsoft.com/office/2007/relationships/hdphoto" Target="../media/hdphoto8.wdp"/><Relationship Id="rId3" Type="http://schemas.openxmlformats.org/officeDocument/2006/relationships/image" Target="../media/image8.png"/><Relationship Id="rId7" Type="http://schemas.openxmlformats.org/officeDocument/2006/relationships/image" Target="../media/image5.png"/><Relationship Id="rId12" Type="http://schemas.microsoft.com/office/2007/relationships/hdphoto" Target="../media/hdphoto7.wdp"/><Relationship Id="rId17" Type="http://schemas.openxmlformats.org/officeDocument/2006/relationships/image" Target="../media/image12.png"/><Relationship Id="rId2" Type="http://schemas.openxmlformats.org/officeDocument/2006/relationships/image" Target="../media/image7.png"/><Relationship Id="rId16" Type="http://schemas.microsoft.com/office/2007/relationships/hdphoto" Target="../media/hdphoto2.wdp"/><Relationship Id="rId1" Type="http://schemas.openxmlformats.org/officeDocument/2006/relationships/slideLayout" Target="../slideLayouts/slideLayout1.xml"/><Relationship Id="rId6" Type="http://schemas.microsoft.com/office/2007/relationships/hdphoto" Target="../media/hdphoto5.wdp"/><Relationship Id="rId11" Type="http://schemas.openxmlformats.org/officeDocument/2006/relationships/image" Target="../media/image11.png"/><Relationship Id="rId5" Type="http://schemas.openxmlformats.org/officeDocument/2006/relationships/image" Target="../media/image9.png"/><Relationship Id="rId15" Type="http://schemas.openxmlformats.org/officeDocument/2006/relationships/image" Target="../media/image4.png"/><Relationship Id="rId10" Type="http://schemas.microsoft.com/office/2007/relationships/hdphoto" Target="../media/hdphoto6.wdp"/><Relationship Id="rId4" Type="http://schemas.microsoft.com/office/2007/relationships/hdphoto" Target="../media/hdphoto4.wdp"/><Relationship Id="rId9" Type="http://schemas.openxmlformats.org/officeDocument/2006/relationships/image" Target="../media/image10.png"/><Relationship Id="rId1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9.wdp"/><Relationship Id="rId7" Type="http://schemas.microsoft.com/office/2007/relationships/hdphoto" Target="../media/hdphoto11.wdp"/><Relationship Id="rId12"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8.png"/><Relationship Id="rId5" Type="http://schemas.microsoft.com/office/2007/relationships/hdphoto" Target="../media/hdphoto10.wdp"/><Relationship Id="rId10" Type="http://schemas.openxmlformats.org/officeDocument/2006/relationships/image" Target="../media/image7.png"/><Relationship Id="rId4" Type="http://schemas.openxmlformats.org/officeDocument/2006/relationships/image" Target="../media/image14.png"/><Relationship Id="rId9" Type="http://schemas.microsoft.com/office/2007/relationships/hdphoto" Target="../media/hdphoto12.wdp"/></Relationships>
</file>

<file path=ppt/slides/_rels/slide13.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8.png"/><Relationship Id="rId7" Type="http://schemas.openxmlformats.org/officeDocument/2006/relationships/image" Target="../media/image16.png"/><Relationship Id="rId12" Type="http://schemas.microsoft.com/office/2007/relationships/hdphoto" Target="../media/hdphoto9.wdp"/><Relationship Id="rId2" Type="http://schemas.openxmlformats.org/officeDocument/2006/relationships/image" Target="../media/image7.png"/><Relationship Id="rId1" Type="http://schemas.openxmlformats.org/officeDocument/2006/relationships/slideLayout" Target="../slideLayouts/slideLayout1.xml"/><Relationship Id="rId6" Type="http://schemas.microsoft.com/office/2007/relationships/hdphoto" Target="../media/hdphoto10.wdp"/><Relationship Id="rId11" Type="http://schemas.openxmlformats.org/officeDocument/2006/relationships/image" Target="../media/image13.png"/><Relationship Id="rId5" Type="http://schemas.openxmlformats.org/officeDocument/2006/relationships/image" Target="../media/image14.png"/><Relationship Id="rId10" Type="http://schemas.microsoft.com/office/2007/relationships/hdphoto" Target="../media/hdphoto11.wdp"/><Relationship Id="rId4" Type="http://schemas.microsoft.com/office/2007/relationships/hdphoto" Target="../media/hdphoto4.wdp"/><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3.wdp"/><Relationship Id="rId7"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3.wdp"/><Relationship Id="rId7"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3.wdp"/><Relationship Id="rId7"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3.wdp"/><Relationship Id="rId7"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3.wdp"/><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C78C36-0978-443A-8649-EDBEA5FFE92F}"/>
              </a:ext>
            </a:extLst>
          </p:cNvPr>
          <p:cNvPicPr>
            <a:picLocks noChangeAspect="1"/>
          </p:cNvPicPr>
          <p:nvPr/>
        </p:nvPicPr>
        <p:blipFill>
          <a:blip r:embed="rId2"/>
          <a:stretch>
            <a:fillRect/>
          </a:stretch>
        </p:blipFill>
        <p:spPr>
          <a:xfrm>
            <a:off x="8389" y="20972"/>
            <a:ext cx="10460737" cy="6616000"/>
          </a:xfrm>
          <a:prstGeom prst="rect">
            <a:avLst/>
          </a:prstGeom>
        </p:spPr>
      </p:pic>
      <p:sp>
        <p:nvSpPr>
          <p:cNvPr id="34" name="Freeform: Shape 33">
            <a:extLst>
              <a:ext uri="{FF2B5EF4-FFF2-40B4-BE49-F238E27FC236}">
                <a16:creationId xmlns:a16="http://schemas.microsoft.com/office/drawing/2014/main" id="{8428E077-4730-4800-94C6-21D4E123788C}"/>
              </a:ext>
            </a:extLst>
          </p:cNvPr>
          <p:cNvSpPr/>
          <p:nvPr/>
        </p:nvSpPr>
        <p:spPr>
          <a:xfrm>
            <a:off x="8389" y="-8389"/>
            <a:ext cx="12205982" cy="6845417"/>
          </a:xfrm>
          <a:custGeom>
            <a:avLst/>
            <a:gdLst>
              <a:gd name="connsiteX0" fmla="*/ 10293292 w 12205982"/>
              <a:gd name="connsiteY0" fmla="*/ 16778 h 6845417"/>
              <a:gd name="connsiteX1" fmla="*/ 10268125 w 12205982"/>
              <a:gd name="connsiteY1" fmla="*/ 6459523 h 6845417"/>
              <a:gd name="connsiteX2" fmla="*/ 0 w 12205982"/>
              <a:gd name="connsiteY2" fmla="*/ 6459523 h 6845417"/>
              <a:gd name="connsiteX3" fmla="*/ 0 w 12205982"/>
              <a:gd name="connsiteY3" fmla="*/ 6845417 h 6845417"/>
              <a:gd name="connsiteX4" fmla="*/ 12205982 w 12205982"/>
              <a:gd name="connsiteY4" fmla="*/ 6845417 h 6845417"/>
              <a:gd name="connsiteX5" fmla="*/ 12205982 w 12205982"/>
              <a:gd name="connsiteY5" fmla="*/ 0 h 6845417"/>
              <a:gd name="connsiteX6" fmla="*/ 10293292 w 12205982"/>
              <a:gd name="connsiteY6" fmla="*/ 16778 h 684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5982" h="6845417">
                <a:moveTo>
                  <a:pt x="10293292" y="16778"/>
                </a:moveTo>
                <a:lnTo>
                  <a:pt x="10268125" y="6459523"/>
                </a:lnTo>
                <a:lnTo>
                  <a:pt x="0" y="6459523"/>
                </a:lnTo>
                <a:lnTo>
                  <a:pt x="0" y="6845417"/>
                </a:lnTo>
                <a:lnTo>
                  <a:pt x="12205982" y="6845417"/>
                </a:lnTo>
                <a:lnTo>
                  <a:pt x="12205982" y="0"/>
                </a:lnTo>
                <a:lnTo>
                  <a:pt x="10293292" y="16778"/>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TextBox 34">
            <a:extLst>
              <a:ext uri="{FF2B5EF4-FFF2-40B4-BE49-F238E27FC236}">
                <a16:creationId xmlns:a16="http://schemas.microsoft.com/office/drawing/2014/main" id="{13D7C4A9-451D-44CD-809D-066E2D64033D}"/>
              </a:ext>
            </a:extLst>
          </p:cNvPr>
          <p:cNvSpPr txBox="1"/>
          <p:nvPr/>
        </p:nvSpPr>
        <p:spPr>
          <a:xfrm>
            <a:off x="10280561" y="6076191"/>
            <a:ext cx="1933810" cy="400110"/>
          </a:xfrm>
          <a:prstGeom prst="rect">
            <a:avLst/>
          </a:prstGeom>
          <a:noFill/>
        </p:spPr>
        <p:txBody>
          <a:bodyPr wrap="square" rtlCol="0">
            <a:spAutoFit/>
          </a:bodyPr>
          <a:lstStyle/>
          <a:p>
            <a:r>
              <a:rPr lang="en-AU" sz="2000" dirty="0">
                <a:latin typeface="Forte" panose="03060902040502070203" pitchFamily="66" charset="0"/>
              </a:rPr>
              <a:t>Samuel Shamiri</a:t>
            </a:r>
          </a:p>
        </p:txBody>
      </p:sp>
    </p:spTree>
    <p:extLst>
      <p:ext uri="{BB962C8B-B14F-4D97-AF65-F5344CB8AC3E}">
        <p14:creationId xmlns:p14="http://schemas.microsoft.com/office/powerpoint/2010/main" val="289202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 name="Group 8">
            <a:extLst>
              <a:ext uri="{FF2B5EF4-FFF2-40B4-BE49-F238E27FC236}">
                <a16:creationId xmlns:a16="http://schemas.microsoft.com/office/drawing/2014/main" id="{3F209753-FF38-4224-A26C-12A48E1374F6}"/>
              </a:ext>
            </a:extLst>
          </p:cNvPr>
          <p:cNvGrpSpPr/>
          <p:nvPr/>
        </p:nvGrpSpPr>
        <p:grpSpPr>
          <a:xfrm>
            <a:off x="233463" y="5059643"/>
            <a:ext cx="11462481" cy="1543901"/>
            <a:chOff x="233463" y="5059643"/>
            <a:chExt cx="11462481" cy="1543901"/>
          </a:xfrm>
        </p:grpSpPr>
        <p:sp>
          <p:nvSpPr>
            <p:cNvPr id="73" name="Rectangle: Single Corner Snipped 72">
              <a:extLst>
                <a:ext uri="{FF2B5EF4-FFF2-40B4-BE49-F238E27FC236}">
                  <a16:creationId xmlns:a16="http://schemas.microsoft.com/office/drawing/2014/main" id="{50A7E595-4EBA-404F-8B92-BF419BE95AAA}"/>
                </a:ext>
              </a:extLst>
            </p:cNvPr>
            <p:cNvSpPr/>
            <p:nvPr/>
          </p:nvSpPr>
          <p:spPr>
            <a:xfrm>
              <a:off x="233463" y="5059643"/>
              <a:ext cx="11462481" cy="1543901"/>
            </a:xfrm>
            <a:prstGeom prst="snip1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a:extLst>
                <a:ext uri="{FF2B5EF4-FFF2-40B4-BE49-F238E27FC236}">
                  <a16:creationId xmlns:a16="http://schemas.microsoft.com/office/drawing/2014/main" id="{1E15DA39-963A-44AC-BDBD-1BEA80BA707D}"/>
                </a:ext>
              </a:extLst>
            </p:cNvPr>
            <p:cNvGrpSpPr/>
            <p:nvPr/>
          </p:nvGrpSpPr>
          <p:grpSpPr>
            <a:xfrm>
              <a:off x="482713" y="5126216"/>
              <a:ext cx="8611042" cy="1477328"/>
              <a:chOff x="482713" y="2869027"/>
              <a:chExt cx="8611042" cy="1477328"/>
            </a:xfrm>
          </p:grpSpPr>
          <p:pic>
            <p:nvPicPr>
              <p:cNvPr id="51" name="Picture 50">
                <a:extLst>
                  <a:ext uri="{FF2B5EF4-FFF2-40B4-BE49-F238E27FC236}">
                    <a16:creationId xmlns:a16="http://schemas.microsoft.com/office/drawing/2014/main" id="{B1C48DC6-4DF9-44DC-BF9C-ADBA01AFDC43}"/>
                  </a:ext>
                </a:extLst>
              </p:cNvPr>
              <p:cNvPicPr>
                <a:picLocks noChangeAspect="1"/>
              </p:cNvPicPr>
              <p:nvPr/>
            </p:nvPicPr>
            <p:blipFill>
              <a:blip r:embed="rId2">
                <a:duotone>
                  <a:srgbClr val="ED7D31">
                    <a:shade val="45000"/>
                    <a:satMod val="135000"/>
                  </a:srgbClr>
                  <a:prstClr val="white"/>
                </a:duotone>
                <a:extLst>
                  <a:ext uri="{BEBA8EAE-BF5A-486C-A8C5-ECC9F3942E4B}">
                    <a14:imgProps xmlns:a14="http://schemas.microsoft.com/office/drawing/2010/main">
                      <a14:imgLayer r:embed="rId3">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496055" y="2889931"/>
                <a:ext cx="739890" cy="739890"/>
              </a:xfrm>
              <a:prstGeom prst="rect">
                <a:avLst/>
              </a:prstGeom>
            </p:spPr>
          </p:pic>
          <p:sp>
            <p:nvSpPr>
              <p:cNvPr id="64" name="Rectangle 63">
                <a:extLst>
                  <a:ext uri="{FF2B5EF4-FFF2-40B4-BE49-F238E27FC236}">
                    <a16:creationId xmlns:a16="http://schemas.microsoft.com/office/drawing/2014/main" id="{7905FE35-6E57-4897-BDE5-38CC5D34F620}"/>
                  </a:ext>
                </a:extLst>
              </p:cNvPr>
              <p:cNvSpPr/>
              <p:nvPr/>
            </p:nvSpPr>
            <p:spPr>
              <a:xfrm>
                <a:off x="1346474" y="2869027"/>
                <a:ext cx="7747281" cy="1477328"/>
              </a:xfrm>
              <a:prstGeom prst="rect">
                <a:avLst/>
              </a:prstGeom>
            </p:spPr>
            <p:txBody>
              <a:bodyPr wrap="square">
                <a:spAutoFit/>
              </a:bodyPr>
              <a:lstStyle/>
              <a:p>
                <a:r>
                  <a:rPr lang="en-AU" dirty="0"/>
                  <a:t>Servant leader for the scrum team</a:t>
                </a:r>
              </a:p>
              <a:p>
                <a:r>
                  <a:rPr lang="en-AU" dirty="0"/>
                  <a:t>Service to the Product Owner (backlog management)</a:t>
                </a:r>
              </a:p>
              <a:p>
                <a:r>
                  <a:rPr lang="en-AU" dirty="0"/>
                  <a:t>Facilitating scrum events (planning, retro… etc.)</a:t>
                </a:r>
              </a:p>
              <a:p>
                <a:r>
                  <a:rPr lang="en-AU" dirty="0"/>
                  <a:t>Service to the delivery team (self- organisation and cross functionality)</a:t>
                </a:r>
              </a:p>
              <a:p>
                <a:r>
                  <a:rPr lang="en-AU" dirty="0"/>
                  <a:t>Remove impediments for delivery teams progress (access to data, security) </a:t>
                </a:r>
              </a:p>
            </p:txBody>
          </p:sp>
          <p:sp>
            <p:nvSpPr>
              <p:cNvPr id="3" name="Rectangle 2">
                <a:extLst>
                  <a:ext uri="{FF2B5EF4-FFF2-40B4-BE49-F238E27FC236}">
                    <a16:creationId xmlns:a16="http://schemas.microsoft.com/office/drawing/2014/main" id="{D3A5115E-3F24-4CC8-8C25-FCAA112C4897}"/>
                  </a:ext>
                </a:extLst>
              </p:cNvPr>
              <p:cNvSpPr/>
              <p:nvPr/>
            </p:nvSpPr>
            <p:spPr>
              <a:xfrm>
                <a:off x="482713" y="3598736"/>
                <a:ext cx="853713" cy="646331"/>
              </a:xfrm>
              <a:prstGeom prst="rect">
                <a:avLst/>
              </a:prstGeom>
            </p:spPr>
            <p:txBody>
              <a:bodyPr wrap="square">
                <a:spAutoFit/>
              </a:bodyPr>
              <a:lstStyle/>
              <a:p>
                <a:r>
                  <a:rPr lang="en-AU" dirty="0">
                    <a:solidFill>
                      <a:srgbClr val="C00000"/>
                    </a:solidFill>
                  </a:rPr>
                  <a:t>Scrum Master </a:t>
                </a:r>
              </a:p>
            </p:txBody>
          </p:sp>
        </p:grpSp>
      </p:grpSp>
      <p:grpSp>
        <p:nvGrpSpPr>
          <p:cNvPr id="6" name="Group 5">
            <a:extLst>
              <a:ext uri="{FF2B5EF4-FFF2-40B4-BE49-F238E27FC236}">
                <a16:creationId xmlns:a16="http://schemas.microsoft.com/office/drawing/2014/main" id="{40771167-A5F2-4807-A2D5-EACA405853E2}"/>
              </a:ext>
            </a:extLst>
          </p:cNvPr>
          <p:cNvGrpSpPr/>
          <p:nvPr/>
        </p:nvGrpSpPr>
        <p:grpSpPr>
          <a:xfrm>
            <a:off x="233463" y="3206364"/>
            <a:ext cx="11462481" cy="1390928"/>
            <a:chOff x="233464" y="3163710"/>
            <a:chExt cx="11462481" cy="1390928"/>
          </a:xfrm>
        </p:grpSpPr>
        <p:sp>
          <p:nvSpPr>
            <p:cNvPr id="16" name="Rectangle: Single Corner Snipped 15">
              <a:extLst>
                <a:ext uri="{FF2B5EF4-FFF2-40B4-BE49-F238E27FC236}">
                  <a16:creationId xmlns:a16="http://schemas.microsoft.com/office/drawing/2014/main" id="{D34526A2-C5DF-4F72-96BD-B1843F806A5F}"/>
                </a:ext>
              </a:extLst>
            </p:cNvPr>
            <p:cNvSpPr/>
            <p:nvPr/>
          </p:nvSpPr>
          <p:spPr>
            <a:xfrm>
              <a:off x="233464" y="3163710"/>
              <a:ext cx="11462481" cy="1390927"/>
            </a:xfrm>
            <a:prstGeom prst="snip1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8" name="Group 7">
              <a:extLst>
                <a:ext uri="{FF2B5EF4-FFF2-40B4-BE49-F238E27FC236}">
                  <a16:creationId xmlns:a16="http://schemas.microsoft.com/office/drawing/2014/main" id="{5B741F38-B497-4E44-92DA-4D5ED160B7E3}"/>
                </a:ext>
              </a:extLst>
            </p:cNvPr>
            <p:cNvGrpSpPr/>
            <p:nvPr/>
          </p:nvGrpSpPr>
          <p:grpSpPr>
            <a:xfrm>
              <a:off x="496055" y="3253969"/>
              <a:ext cx="8648150" cy="1300669"/>
              <a:chOff x="496055" y="1114406"/>
              <a:chExt cx="8648150" cy="1300669"/>
            </a:xfrm>
          </p:grpSpPr>
          <p:sp>
            <p:nvSpPr>
              <p:cNvPr id="2" name="Rectangle 1">
                <a:extLst>
                  <a:ext uri="{FF2B5EF4-FFF2-40B4-BE49-F238E27FC236}">
                    <a16:creationId xmlns:a16="http://schemas.microsoft.com/office/drawing/2014/main" id="{19124719-8B03-4430-911D-24E45492E4FC}"/>
                  </a:ext>
                </a:extLst>
              </p:cNvPr>
              <p:cNvSpPr/>
              <p:nvPr/>
            </p:nvSpPr>
            <p:spPr>
              <a:xfrm>
                <a:off x="1396924" y="1214746"/>
                <a:ext cx="7747281" cy="1200329"/>
              </a:xfrm>
              <a:prstGeom prst="rect">
                <a:avLst/>
              </a:prstGeom>
            </p:spPr>
            <p:txBody>
              <a:bodyPr wrap="square">
                <a:spAutoFit/>
              </a:bodyPr>
              <a:lstStyle/>
              <a:p>
                <a:r>
                  <a:rPr lang="en-AU" dirty="0"/>
                  <a:t>Has a personal stake in the success of the project (understand PBI’s)</a:t>
                </a:r>
              </a:p>
              <a:p>
                <a:r>
                  <a:rPr lang="en-AU" dirty="0"/>
                  <a:t>Has a clear vision of the product (agree on sprint goal)</a:t>
                </a:r>
              </a:p>
              <a:p>
                <a:r>
                  <a:rPr lang="en-AU" dirty="0"/>
                  <a:t>Has authority with the budget. </a:t>
                </a:r>
              </a:p>
              <a:p>
                <a:r>
                  <a:rPr lang="en-AU" dirty="0"/>
                  <a:t>is available (for sprint planning and retrospective)</a:t>
                </a:r>
              </a:p>
            </p:txBody>
          </p:sp>
          <p:grpSp>
            <p:nvGrpSpPr>
              <p:cNvPr id="4" name="Group 3">
                <a:extLst>
                  <a:ext uri="{FF2B5EF4-FFF2-40B4-BE49-F238E27FC236}">
                    <a16:creationId xmlns:a16="http://schemas.microsoft.com/office/drawing/2014/main" id="{D4F95FEE-B884-4006-89CF-D752CF92915B}"/>
                  </a:ext>
                </a:extLst>
              </p:cNvPr>
              <p:cNvGrpSpPr/>
              <p:nvPr/>
            </p:nvGrpSpPr>
            <p:grpSpPr>
              <a:xfrm>
                <a:off x="496055" y="1114406"/>
                <a:ext cx="1041343" cy="1261578"/>
                <a:chOff x="496055" y="1275176"/>
                <a:chExt cx="1041343" cy="1261578"/>
              </a:xfrm>
            </p:grpSpPr>
            <p:pic>
              <p:nvPicPr>
                <p:cNvPr id="47" name="Picture 46">
                  <a:extLst>
                    <a:ext uri="{FF2B5EF4-FFF2-40B4-BE49-F238E27FC236}">
                      <a16:creationId xmlns:a16="http://schemas.microsoft.com/office/drawing/2014/main" id="{ECC6001F-E023-4B02-9509-F4D1DFC361B7}"/>
                    </a:ext>
                  </a:extLst>
                </p:cNvPr>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57034" y="1275176"/>
                  <a:ext cx="578912" cy="679459"/>
                </a:xfrm>
                <a:prstGeom prst="rect">
                  <a:avLst/>
                </a:prstGeom>
              </p:spPr>
            </p:pic>
            <p:sp>
              <p:nvSpPr>
                <p:cNvPr id="65" name="Rectangle 64">
                  <a:extLst>
                    <a:ext uri="{FF2B5EF4-FFF2-40B4-BE49-F238E27FC236}">
                      <a16:creationId xmlns:a16="http://schemas.microsoft.com/office/drawing/2014/main" id="{B5706AEB-3F08-4491-AE85-EFE9112E4645}"/>
                    </a:ext>
                  </a:extLst>
                </p:cNvPr>
                <p:cNvSpPr/>
                <p:nvPr/>
              </p:nvSpPr>
              <p:spPr>
                <a:xfrm>
                  <a:off x="496055" y="1890423"/>
                  <a:ext cx="1041343" cy="646331"/>
                </a:xfrm>
                <a:prstGeom prst="rect">
                  <a:avLst/>
                </a:prstGeom>
              </p:spPr>
              <p:txBody>
                <a:bodyPr wrap="square">
                  <a:spAutoFit/>
                </a:bodyPr>
                <a:lstStyle/>
                <a:p>
                  <a:r>
                    <a:rPr lang="en-AU" dirty="0">
                      <a:solidFill>
                        <a:schemeClr val="accent6">
                          <a:lumMod val="75000"/>
                        </a:schemeClr>
                      </a:solidFill>
                    </a:rPr>
                    <a:t>Product Owner </a:t>
                  </a:r>
                </a:p>
              </p:txBody>
            </p:sp>
          </p:grpSp>
        </p:grpSp>
      </p:grpSp>
      <p:grpSp>
        <p:nvGrpSpPr>
          <p:cNvPr id="66" name="Group 65">
            <a:extLst>
              <a:ext uri="{FF2B5EF4-FFF2-40B4-BE49-F238E27FC236}">
                <a16:creationId xmlns:a16="http://schemas.microsoft.com/office/drawing/2014/main" id="{4B654FE9-0203-4359-970D-7F4E23BCA7C0}"/>
              </a:ext>
            </a:extLst>
          </p:cNvPr>
          <p:cNvGrpSpPr/>
          <p:nvPr/>
        </p:nvGrpSpPr>
        <p:grpSpPr>
          <a:xfrm>
            <a:off x="50073" y="18083"/>
            <a:ext cx="6225499" cy="877268"/>
            <a:chOff x="469173" y="18083"/>
            <a:chExt cx="6225499" cy="877268"/>
          </a:xfrm>
        </p:grpSpPr>
        <p:grpSp>
          <p:nvGrpSpPr>
            <p:cNvPr id="67" name="Group 66">
              <a:extLst>
                <a:ext uri="{FF2B5EF4-FFF2-40B4-BE49-F238E27FC236}">
                  <a16:creationId xmlns:a16="http://schemas.microsoft.com/office/drawing/2014/main" id="{71CAEBA3-D2A5-49E8-9F58-BC548C22976A}"/>
                </a:ext>
              </a:extLst>
            </p:cNvPr>
            <p:cNvGrpSpPr/>
            <p:nvPr/>
          </p:nvGrpSpPr>
          <p:grpSpPr>
            <a:xfrm>
              <a:off x="469173" y="18083"/>
              <a:ext cx="620935" cy="877268"/>
              <a:chOff x="4388279" y="3114676"/>
              <a:chExt cx="1134672" cy="1492854"/>
            </a:xfrm>
          </p:grpSpPr>
          <p:pic>
            <p:nvPicPr>
              <p:cNvPr id="70" name="Picture 69">
                <a:extLst>
                  <a:ext uri="{FF2B5EF4-FFF2-40B4-BE49-F238E27FC236}">
                    <a16:creationId xmlns:a16="http://schemas.microsoft.com/office/drawing/2014/main" id="{E0A2DA2B-60FA-4AF3-AFD6-30324260B187}"/>
                  </a:ext>
                </a:extLst>
              </p:cNvPr>
              <p:cNvPicPr>
                <a:picLocks noChangeAspect="1"/>
              </p:cNvPicPr>
              <p:nvPr/>
            </p:nvPicPr>
            <p:blipFill rotWithShape="1">
              <a:blip r:embed="rId6"/>
              <a:srcRect l="7154" t="29166" r="79196" b="44722"/>
              <a:stretch/>
            </p:blipFill>
            <p:spPr>
              <a:xfrm>
                <a:off x="4388279" y="3114676"/>
                <a:ext cx="1134672" cy="1492854"/>
              </a:xfrm>
              <a:prstGeom prst="rect">
                <a:avLst/>
              </a:prstGeom>
            </p:spPr>
          </p:pic>
          <p:sp>
            <p:nvSpPr>
              <p:cNvPr id="71" name="Rectangle 70">
                <a:extLst>
                  <a:ext uri="{FF2B5EF4-FFF2-40B4-BE49-F238E27FC236}">
                    <a16:creationId xmlns:a16="http://schemas.microsoft.com/office/drawing/2014/main" id="{B5EA4FA9-6DF5-4CED-8AF4-3EAE1A4AB48E}"/>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9" name="TextBox 68">
              <a:extLst>
                <a:ext uri="{FF2B5EF4-FFF2-40B4-BE49-F238E27FC236}">
                  <a16:creationId xmlns:a16="http://schemas.microsoft.com/office/drawing/2014/main" id="{26AC5974-2B50-4364-ABB5-996632471018}"/>
                </a:ext>
              </a:extLst>
            </p:cNvPr>
            <p:cNvSpPr txBox="1"/>
            <p:nvPr/>
          </p:nvSpPr>
          <p:spPr>
            <a:xfrm>
              <a:off x="996487" y="164263"/>
              <a:ext cx="5698185" cy="584775"/>
            </a:xfrm>
            <a:prstGeom prst="rect">
              <a:avLst/>
            </a:prstGeom>
            <a:noFill/>
          </p:spPr>
          <p:txBody>
            <a:bodyPr wrap="square" rtlCol="0">
              <a:spAutoFit/>
            </a:bodyPr>
            <a:lstStyle/>
            <a:p>
              <a:r>
                <a:rPr lang="en-AU" sz="3200" dirty="0"/>
                <a:t>Who can be</a:t>
              </a:r>
            </a:p>
          </p:txBody>
        </p:sp>
      </p:grpSp>
      <p:pic>
        <p:nvPicPr>
          <p:cNvPr id="72" name="Picture 71">
            <a:extLst>
              <a:ext uri="{FF2B5EF4-FFF2-40B4-BE49-F238E27FC236}">
                <a16:creationId xmlns:a16="http://schemas.microsoft.com/office/drawing/2014/main" id="{C6739036-1DEA-4923-94FB-2D41B802231D}"/>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4000" b="83000" l="27667" r="73333">
                        <a14:foregroundMark x1="36667" y1="32500" x2="36667" y2="32500"/>
                        <a14:foregroundMark x1="36667" y1="32500" x2="60000" y2="50000"/>
                        <a14:foregroundMark x1="56000" y1="28000" x2="56667" y2="73500"/>
                        <a14:foregroundMark x1="36333" y1="48500" x2="53667" y2="71500"/>
                        <a14:foregroundMark x1="52333" y1="24000" x2="70333" y2="45500"/>
                        <a14:foregroundMark x1="49333" y1="20500" x2="32333" y2="65500"/>
                        <a14:foregroundMark x1="32333" y1="65500" x2="37333" y2="73500"/>
                        <a14:foregroundMark x1="68333" y1="57500" x2="65667" y2="72500"/>
                        <a14:foregroundMark x1="42333" y1="22500" x2="29667" y2="53000"/>
                        <a14:foregroundMark x1="46333" y1="82500" x2="53667" y2="83000"/>
                        <a14:foregroundMark x1="41000" y1="62000" x2="49667" y2="68500"/>
                        <a14:foregroundMark x1="44667" y1="38500" x2="45667" y2="52500"/>
                        <a14:foregroundMark x1="60667" y1="49000" x2="60333" y2="55000"/>
                        <a14:foregroundMark x1="49333" y1="35500" x2="55667" y2="42000"/>
                        <a14:foregroundMark x1="37667" y1="23000" x2="29667" y2="49500"/>
                        <a14:foregroundMark x1="43333" y1="18000" x2="70667" y2="39000"/>
                        <a14:foregroundMark x1="27667" y1="43500" x2="28000" y2="50500"/>
                        <a14:foregroundMark x1="46667" y1="14000" x2="52000" y2="16000"/>
                        <a14:foregroundMark x1="59667" y1="60500" x2="60667" y2="66500"/>
                        <a14:foregroundMark x1="50333" y1="46500" x2="50333" y2="52500"/>
                        <a14:foregroundMark x1="73333" y1="47000" x2="73333" y2="51500"/>
                      </a14:backgroundRemoval>
                    </a14:imgEffect>
                  </a14:imgLayer>
                </a14:imgProps>
              </a:ext>
            </a:extLst>
          </a:blip>
          <a:srcRect l="23666" t="11890" r="24333" b="9581"/>
          <a:stretch/>
        </p:blipFill>
        <p:spPr>
          <a:xfrm>
            <a:off x="145954" y="205965"/>
            <a:ext cx="350101" cy="352475"/>
          </a:xfrm>
          <a:prstGeom prst="rect">
            <a:avLst/>
          </a:prstGeom>
        </p:spPr>
      </p:pic>
      <p:grpSp>
        <p:nvGrpSpPr>
          <p:cNvPr id="5" name="Group 4">
            <a:extLst>
              <a:ext uri="{FF2B5EF4-FFF2-40B4-BE49-F238E27FC236}">
                <a16:creationId xmlns:a16="http://schemas.microsoft.com/office/drawing/2014/main" id="{1C034D79-8075-467A-A255-29B8BA4AC6BA}"/>
              </a:ext>
            </a:extLst>
          </p:cNvPr>
          <p:cNvGrpSpPr/>
          <p:nvPr/>
        </p:nvGrpSpPr>
        <p:grpSpPr>
          <a:xfrm>
            <a:off x="233463" y="1353084"/>
            <a:ext cx="11462481" cy="1390928"/>
            <a:chOff x="243251" y="1252416"/>
            <a:chExt cx="11462481" cy="1390928"/>
          </a:xfrm>
        </p:grpSpPr>
        <p:sp>
          <p:nvSpPr>
            <p:cNvPr id="20" name="Rectangle: Single Corner Snipped 19">
              <a:extLst>
                <a:ext uri="{FF2B5EF4-FFF2-40B4-BE49-F238E27FC236}">
                  <a16:creationId xmlns:a16="http://schemas.microsoft.com/office/drawing/2014/main" id="{BC9A59D3-5B51-467F-8180-1A72D49462D6}"/>
                </a:ext>
              </a:extLst>
            </p:cNvPr>
            <p:cNvSpPr/>
            <p:nvPr/>
          </p:nvSpPr>
          <p:spPr>
            <a:xfrm>
              <a:off x="243251" y="1252416"/>
              <a:ext cx="11462481" cy="1390927"/>
            </a:xfrm>
            <a:prstGeom prst="snip1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Group 20">
              <a:extLst>
                <a:ext uri="{FF2B5EF4-FFF2-40B4-BE49-F238E27FC236}">
                  <a16:creationId xmlns:a16="http://schemas.microsoft.com/office/drawing/2014/main" id="{AC7395AD-F129-4206-8715-7C52D7795C2E}"/>
                </a:ext>
              </a:extLst>
            </p:cNvPr>
            <p:cNvGrpSpPr/>
            <p:nvPr/>
          </p:nvGrpSpPr>
          <p:grpSpPr>
            <a:xfrm>
              <a:off x="505842" y="1443015"/>
              <a:ext cx="10458569" cy="1200329"/>
              <a:chOff x="496055" y="1214746"/>
              <a:chExt cx="10458569" cy="1200329"/>
            </a:xfrm>
          </p:grpSpPr>
          <p:sp>
            <p:nvSpPr>
              <p:cNvPr id="22" name="Rectangle 21">
                <a:extLst>
                  <a:ext uri="{FF2B5EF4-FFF2-40B4-BE49-F238E27FC236}">
                    <a16:creationId xmlns:a16="http://schemas.microsoft.com/office/drawing/2014/main" id="{2565E971-BF75-44A4-B896-666951BCCEC7}"/>
                  </a:ext>
                </a:extLst>
              </p:cNvPr>
              <p:cNvSpPr/>
              <p:nvPr/>
            </p:nvSpPr>
            <p:spPr>
              <a:xfrm>
                <a:off x="1396924" y="1214746"/>
                <a:ext cx="9557700" cy="1200329"/>
              </a:xfrm>
              <a:prstGeom prst="rect">
                <a:avLst/>
              </a:prstGeom>
            </p:spPr>
            <p:txBody>
              <a:bodyPr wrap="square">
                <a:spAutoFit/>
              </a:bodyPr>
              <a:lstStyle/>
              <a:p>
                <a:r>
                  <a:rPr lang="en-AU" dirty="0"/>
                  <a:t>Plays the Sponsor role in a project</a:t>
                </a:r>
              </a:p>
              <a:p>
                <a:r>
                  <a:rPr lang="en-AU" dirty="0"/>
                  <a:t>Responsible for business outcomes</a:t>
                </a:r>
              </a:p>
              <a:p>
                <a:r>
                  <a:rPr lang="en-AU" dirty="0"/>
                  <a:t>Approve and prioritise PBI’s</a:t>
                </a:r>
              </a:p>
              <a:p>
                <a:r>
                  <a:rPr lang="en-AU" dirty="0"/>
                  <a:t>Maintaining agreement and alignment among the stakeholders regarding the key objectives </a:t>
                </a:r>
              </a:p>
            </p:txBody>
          </p:sp>
          <p:sp>
            <p:nvSpPr>
              <p:cNvPr id="25" name="Rectangle 24">
                <a:extLst>
                  <a:ext uri="{FF2B5EF4-FFF2-40B4-BE49-F238E27FC236}">
                    <a16:creationId xmlns:a16="http://schemas.microsoft.com/office/drawing/2014/main" id="{EFCCFBE4-8FDB-498B-AD09-3E88E5879B78}"/>
                  </a:ext>
                </a:extLst>
              </p:cNvPr>
              <p:cNvSpPr/>
              <p:nvPr/>
            </p:nvSpPr>
            <p:spPr>
              <a:xfrm>
                <a:off x="496055" y="1729653"/>
                <a:ext cx="1041343" cy="646331"/>
              </a:xfrm>
              <a:prstGeom prst="rect">
                <a:avLst/>
              </a:prstGeom>
            </p:spPr>
            <p:txBody>
              <a:bodyPr wrap="square">
                <a:spAutoFit/>
              </a:bodyPr>
              <a:lstStyle/>
              <a:p>
                <a:r>
                  <a:rPr lang="en-AU" dirty="0">
                    <a:solidFill>
                      <a:schemeClr val="accent6">
                        <a:lumMod val="75000"/>
                      </a:schemeClr>
                    </a:solidFill>
                  </a:rPr>
                  <a:t>Business Owner </a:t>
                </a:r>
              </a:p>
            </p:txBody>
          </p:sp>
        </p:grpSp>
        <p:pic>
          <p:nvPicPr>
            <p:cNvPr id="26" name="Picture 25">
              <a:extLst>
                <a:ext uri="{FF2B5EF4-FFF2-40B4-BE49-F238E27FC236}">
                  <a16:creationId xmlns:a16="http://schemas.microsoft.com/office/drawing/2014/main" id="{70DB97E2-CF47-4573-8875-B0877758561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4000" b="97778" l="9778" r="89778">
                          <a14:foregroundMark x1="48889" y1="4444" x2="48889" y2="4444"/>
                          <a14:foregroundMark x1="29778" y1="68889" x2="29778" y2="68889"/>
                          <a14:foregroundMark x1="71111" y1="77778" x2="71111" y2="77778"/>
                          <a14:foregroundMark x1="50667" y1="92444" x2="50667" y2="92444"/>
                          <a14:foregroundMark x1="57778" y1="97778" x2="57778" y2="97778"/>
                        </a14:backgroundRemoval>
                      </a14:imgEffect>
                    </a14:imgLayer>
                  </a14:imgProps>
                </a:ext>
              </a:extLst>
            </a:blip>
            <a:stretch>
              <a:fillRect/>
            </a:stretch>
          </p:blipFill>
          <p:spPr>
            <a:xfrm>
              <a:off x="550782" y="1275621"/>
              <a:ext cx="742370" cy="742370"/>
            </a:xfrm>
            <a:prstGeom prst="rect">
              <a:avLst/>
            </a:prstGeom>
          </p:spPr>
        </p:pic>
      </p:grpSp>
    </p:spTree>
    <p:extLst>
      <p:ext uri="{BB962C8B-B14F-4D97-AF65-F5344CB8AC3E}">
        <p14:creationId xmlns:p14="http://schemas.microsoft.com/office/powerpoint/2010/main" val="322537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E781BE5-BB1D-4B4D-A2F6-418658F416A9}"/>
              </a:ext>
            </a:extLst>
          </p:cNvPr>
          <p:cNvGrpSpPr/>
          <p:nvPr/>
        </p:nvGrpSpPr>
        <p:grpSpPr>
          <a:xfrm>
            <a:off x="421672" y="1507372"/>
            <a:ext cx="11150706" cy="5163006"/>
            <a:chOff x="321004" y="936920"/>
            <a:chExt cx="11059288" cy="5163006"/>
          </a:xfrm>
        </p:grpSpPr>
        <p:sp>
          <p:nvSpPr>
            <p:cNvPr id="27" name="Rectangle: Rounded Corners 26">
              <a:extLst>
                <a:ext uri="{FF2B5EF4-FFF2-40B4-BE49-F238E27FC236}">
                  <a16:creationId xmlns:a16="http://schemas.microsoft.com/office/drawing/2014/main" id="{678ED232-6C75-4348-A796-9EC2E7A22C35}"/>
                </a:ext>
              </a:extLst>
            </p:cNvPr>
            <p:cNvSpPr/>
            <p:nvPr/>
          </p:nvSpPr>
          <p:spPr>
            <a:xfrm>
              <a:off x="2767235" y="1922992"/>
              <a:ext cx="8578732" cy="4176934"/>
            </a:xfrm>
            <a:prstGeom prst="roundRect">
              <a:avLst>
                <a:gd name="adj" fmla="val 3205"/>
              </a:avLst>
            </a:prstGeom>
            <a:solidFill>
              <a:schemeClr val="accent3">
                <a:lumMod val="50000"/>
                <a:alpha val="4902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8" name="Freeform: Shape 47">
              <a:extLst>
                <a:ext uri="{FF2B5EF4-FFF2-40B4-BE49-F238E27FC236}">
                  <a16:creationId xmlns:a16="http://schemas.microsoft.com/office/drawing/2014/main" id="{B0D27C1E-E15C-4600-86F3-218CBC44930C}"/>
                </a:ext>
              </a:extLst>
            </p:cNvPr>
            <p:cNvSpPr/>
            <p:nvPr/>
          </p:nvSpPr>
          <p:spPr>
            <a:xfrm>
              <a:off x="321004" y="936920"/>
              <a:ext cx="11059288" cy="5163006"/>
            </a:xfrm>
            <a:custGeom>
              <a:avLst/>
              <a:gdLst>
                <a:gd name="connsiteX0" fmla="*/ 119833 w 11059288"/>
                <a:gd name="connsiteY0" fmla="*/ 0 h 5163006"/>
                <a:gd name="connsiteX1" fmla="*/ 10939455 w 11059288"/>
                <a:gd name="connsiteY1" fmla="*/ 0 h 5163006"/>
                <a:gd name="connsiteX2" fmla="*/ 11059288 w 11059288"/>
                <a:gd name="connsiteY2" fmla="*/ 119833 h 5163006"/>
                <a:gd name="connsiteX3" fmla="*/ 11059288 w 11059288"/>
                <a:gd name="connsiteY3" fmla="*/ 5043173 h 5163006"/>
                <a:gd name="connsiteX4" fmla="*/ 11059287 w 11059288"/>
                <a:gd name="connsiteY4" fmla="*/ 5043178 h 5163006"/>
                <a:gd name="connsiteX5" fmla="*/ 11059287 w 11059288"/>
                <a:gd name="connsiteY5" fmla="*/ 1064045 h 5163006"/>
                <a:gd name="connsiteX6" fmla="*/ 10961890 w 11059288"/>
                <a:gd name="connsiteY6" fmla="*/ 966648 h 5163006"/>
                <a:gd name="connsiteX7" fmla="*/ 2608303 w 11059288"/>
                <a:gd name="connsiteY7" fmla="*/ 966648 h 5163006"/>
                <a:gd name="connsiteX8" fmla="*/ 2510906 w 11059288"/>
                <a:gd name="connsiteY8" fmla="*/ 1064045 h 5163006"/>
                <a:gd name="connsiteX9" fmla="*/ 2510906 w 11059288"/>
                <a:gd name="connsiteY9" fmla="*/ 5065609 h 5163006"/>
                <a:gd name="connsiteX10" fmla="*/ 2608303 w 11059288"/>
                <a:gd name="connsiteY10" fmla="*/ 5163006 h 5163006"/>
                <a:gd name="connsiteX11" fmla="*/ 119833 w 11059288"/>
                <a:gd name="connsiteY11" fmla="*/ 5163006 h 5163006"/>
                <a:gd name="connsiteX12" fmla="*/ 0 w 11059288"/>
                <a:gd name="connsiteY12" fmla="*/ 5043173 h 5163006"/>
                <a:gd name="connsiteX13" fmla="*/ 0 w 11059288"/>
                <a:gd name="connsiteY13" fmla="*/ 119833 h 5163006"/>
                <a:gd name="connsiteX14" fmla="*/ 119833 w 11059288"/>
                <a:gd name="connsiteY14" fmla="*/ 0 h 516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59288" h="5163006">
                  <a:moveTo>
                    <a:pt x="119833" y="0"/>
                  </a:moveTo>
                  <a:lnTo>
                    <a:pt x="10939455" y="0"/>
                  </a:lnTo>
                  <a:cubicBezTo>
                    <a:pt x="11005637" y="0"/>
                    <a:pt x="11059288" y="53651"/>
                    <a:pt x="11059288" y="119833"/>
                  </a:cubicBezTo>
                  <a:lnTo>
                    <a:pt x="11059288" y="5043173"/>
                  </a:lnTo>
                  <a:lnTo>
                    <a:pt x="11059287" y="5043178"/>
                  </a:lnTo>
                  <a:lnTo>
                    <a:pt x="11059287" y="1064045"/>
                  </a:lnTo>
                  <a:cubicBezTo>
                    <a:pt x="11059287" y="1010254"/>
                    <a:pt x="11015681" y="966648"/>
                    <a:pt x="10961890" y="966648"/>
                  </a:cubicBezTo>
                  <a:lnTo>
                    <a:pt x="2608303" y="966648"/>
                  </a:lnTo>
                  <a:cubicBezTo>
                    <a:pt x="2554512" y="966648"/>
                    <a:pt x="2510906" y="1010254"/>
                    <a:pt x="2510906" y="1064045"/>
                  </a:cubicBezTo>
                  <a:lnTo>
                    <a:pt x="2510906" y="5065609"/>
                  </a:lnTo>
                  <a:cubicBezTo>
                    <a:pt x="2510906" y="5119400"/>
                    <a:pt x="2554512" y="5163006"/>
                    <a:pt x="2608303" y="5163006"/>
                  </a:cubicBezTo>
                  <a:lnTo>
                    <a:pt x="119833" y="5163006"/>
                  </a:lnTo>
                  <a:cubicBezTo>
                    <a:pt x="53651" y="5163006"/>
                    <a:pt x="0" y="5109355"/>
                    <a:pt x="0" y="5043173"/>
                  </a:cubicBezTo>
                  <a:lnTo>
                    <a:pt x="0" y="119833"/>
                  </a:lnTo>
                  <a:cubicBezTo>
                    <a:pt x="0" y="53651"/>
                    <a:pt x="53651" y="0"/>
                    <a:pt x="119833" y="0"/>
                  </a:cubicBezTo>
                  <a:close/>
                </a:path>
              </a:pathLst>
            </a:custGeom>
            <a:solidFill>
              <a:srgbClr val="D9D9D9"/>
            </a:solidFill>
            <a:ln>
              <a:solidFill>
                <a:srgbClr val="F3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6" name="Group 65">
            <a:extLst>
              <a:ext uri="{FF2B5EF4-FFF2-40B4-BE49-F238E27FC236}">
                <a16:creationId xmlns:a16="http://schemas.microsoft.com/office/drawing/2014/main" id="{4B654FE9-0203-4359-970D-7F4E23BCA7C0}"/>
              </a:ext>
            </a:extLst>
          </p:cNvPr>
          <p:cNvGrpSpPr/>
          <p:nvPr/>
        </p:nvGrpSpPr>
        <p:grpSpPr>
          <a:xfrm>
            <a:off x="50073" y="18083"/>
            <a:ext cx="6225499" cy="877268"/>
            <a:chOff x="469173" y="18083"/>
            <a:chExt cx="6225499" cy="877268"/>
          </a:xfrm>
        </p:grpSpPr>
        <p:grpSp>
          <p:nvGrpSpPr>
            <p:cNvPr id="67" name="Group 66">
              <a:extLst>
                <a:ext uri="{FF2B5EF4-FFF2-40B4-BE49-F238E27FC236}">
                  <a16:creationId xmlns:a16="http://schemas.microsoft.com/office/drawing/2014/main" id="{71CAEBA3-D2A5-49E8-9F58-BC548C22976A}"/>
                </a:ext>
              </a:extLst>
            </p:cNvPr>
            <p:cNvGrpSpPr/>
            <p:nvPr/>
          </p:nvGrpSpPr>
          <p:grpSpPr>
            <a:xfrm>
              <a:off x="469173" y="18083"/>
              <a:ext cx="620935" cy="877268"/>
              <a:chOff x="4388279" y="3114676"/>
              <a:chExt cx="1134672" cy="1492854"/>
            </a:xfrm>
          </p:grpSpPr>
          <p:pic>
            <p:nvPicPr>
              <p:cNvPr id="70" name="Picture 69">
                <a:extLst>
                  <a:ext uri="{FF2B5EF4-FFF2-40B4-BE49-F238E27FC236}">
                    <a16:creationId xmlns:a16="http://schemas.microsoft.com/office/drawing/2014/main" id="{E0A2DA2B-60FA-4AF3-AFD6-30324260B187}"/>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71" name="Rectangle 70">
                <a:extLst>
                  <a:ext uri="{FF2B5EF4-FFF2-40B4-BE49-F238E27FC236}">
                    <a16:creationId xmlns:a16="http://schemas.microsoft.com/office/drawing/2014/main" id="{B5EA4FA9-6DF5-4CED-8AF4-3EAE1A4AB48E}"/>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9" name="TextBox 68">
              <a:extLst>
                <a:ext uri="{FF2B5EF4-FFF2-40B4-BE49-F238E27FC236}">
                  <a16:creationId xmlns:a16="http://schemas.microsoft.com/office/drawing/2014/main" id="{26AC5974-2B50-4364-ABB5-996632471018}"/>
                </a:ext>
              </a:extLst>
            </p:cNvPr>
            <p:cNvSpPr txBox="1"/>
            <p:nvPr/>
          </p:nvSpPr>
          <p:spPr>
            <a:xfrm>
              <a:off x="996487" y="164263"/>
              <a:ext cx="5698185" cy="584775"/>
            </a:xfrm>
            <a:prstGeom prst="rect">
              <a:avLst/>
            </a:prstGeom>
            <a:noFill/>
          </p:spPr>
          <p:txBody>
            <a:bodyPr wrap="square" rtlCol="0">
              <a:spAutoFit/>
            </a:bodyPr>
            <a:lstStyle/>
            <a:p>
              <a:r>
                <a:rPr lang="en-AU" sz="3200" dirty="0"/>
                <a:t>Working together</a:t>
              </a:r>
            </a:p>
          </p:txBody>
        </p:sp>
      </p:grpSp>
      <p:pic>
        <p:nvPicPr>
          <p:cNvPr id="72" name="Picture 71">
            <a:extLst>
              <a:ext uri="{FF2B5EF4-FFF2-40B4-BE49-F238E27FC236}">
                <a16:creationId xmlns:a16="http://schemas.microsoft.com/office/drawing/2014/main" id="{C6739036-1DEA-4923-94FB-2D41B802231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4000" b="83000" l="27667" r="73333">
                        <a14:foregroundMark x1="36667" y1="32500" x2="36667" y2="32500"/>
                        <a14:foregroundMark x1="36667" y1="32500" x2="60000" y2="50000"/>
                        <a14:foregroundMark x1="56000" y1="28000" x2="56667" y2="73500"/>
                        <a14:foregroundMark x1="36333" y1="48500" x2="53667" y2="71500"/>
                        <a14:foregroundMark x1="52333" y1="24000" x2="70333" y2="45500"/>
                        <a14:foregroundMark x1="49333" y1="20500" x2="32333" y2="65500"/>
                        <a14:foregroundMark x1="32333" y1="65500" x2="37333" y2="73500"/>
                        <a14:foregroundMark x1="68333" y1="57500" x2="65667" y2="72500"/>
                        <a14:foregroundMark x1="42333" y1="22500" x2="29667" y2="53000"/>
                        <a14:foregroundMark x1="46333" y1="82500" x2="53667" y2="83000"/>
                        <a14:foregroundMark x1="41000" y1="62000" x2="49667" y2="68500"/>
                        <a14:foregroundMark x1="44667" y1="38500" x2="45667" y2="52500"/>
                        <a14:foregroundMark x1="60667" y1="49000" x2="60333" y2="55000"/>
                        <a14:foregroundMark x1="49333" y1="35500" x2="55667" y2="42000"/>
                        <a14:foregroundMark x1="37667" y1="23000" x2="29667" y2="49500"/>
                        <a14:foregroundMark x1="43333" y1="18000" x2="70667" y2="39000"/>
                        <a14:foregroundMark x1="27667" y1="43500" x2="28000" y2="50500"/>
                        <a14:foregroundMark x1="46667" y1="14000" x2="52000" y2="16000"/>
                        <a14:foregroundMark x1="59667" y1="60500" x2="60667" y2="66500"/>
                        <a14:foregroundMark x1="50333" y1="46500" x2="50333" y2="52500"/>
                        <a14:foregroundMark x1="73333" y1="47000" x2="73333" y2="51500"/>
                      </a14:backgroundRemoval>
                    </a14:imgEffect>
                  </a14:imgLayer>
                </a14:imgProps>
              </a:ext>
            </a:extLst>
          </a:blip>
          <a:srcRect l="23666" t="11890" r="24333" b="9581"/>
          <a:stretch/>
        </p:blipFill>
        <p:spPr>
          <a:xfrm>
            <a:off x="145954" y="205965"/>
            <a:ext cx="350101" cy="352475"/>
          </a:xfrm>
          <a:prstGeom prst="rect">
            <a:avLst/>
          </a:prstGeom>
        </p:spPr>
      </p:pic>
      <p:grpSp>
        <p:nvGrpSpPr>
          <p:cNvPr id="10" name="Group 9">
            <a:extLst>
              <a:ext uri="{FF2B5EF4-FFF2-40B4-BE49-F238E27FC236}">
                <a16:creationId xmlns:a16="http://schemas.microsoft.com/office/drawing/2014/main" id="{E95DA09F-48DE-42CE-9F6B-21A0807006AF}"/>
              </a:ext>
            </a:extLst>
          </p:cNvPr>
          <p:cNvGrpSpPr/>
          <p:nvPr/>
        </p:nvGrpSpPr>
        <p:grpSpPr>
          <a:xfrm>
            <a:off x="606804" y="1550316"/>
            <a:ext cx="973123" cy="956059"/>
            <a:chOff x="4957894" y="205965"/>
            <a:chExt cx="973123" cy="956059"/>
          </a:xfrm>
        </p:grpSpPr>
        <p:sp>
          <p:nvSpPr>
            <p:cNvPr id="9" name="Oval 8">
              <a:extLst>
                <a:ext uri="{FF2B5EF4-FFF2-40B4-BE49-F238E27FC236}">
                  <a16:creationId xmlns:a16="http://schemas.microsoft.com/office/drawing/2014/main" id="{86BB2D6C-57E4-454A-868B-95E8FF9F37DF}"/>
                </a:ext>
              </a:extLst>
            </p:cNvPr>
            <p:cNvSpPr/>
            <p:nvPr/>
          </p:nvSpPr>
          <p:spPr>
            <a:xfrm>
              <a:off x="4957894" y="205965"/>
              <a:ext cx="973123" cy="956059"/>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5">
              <a:extLst>
                <a:ext uri="{FF2B5EF4-FFF2-40B4-BE49-F238E27FC236}">
                  <a16:creationId xmlns:a16="http://schemas.microsoft.com/office/drawing/2014/main" id="{9B51BD44-628F-4211-B941-E100FA64E1B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000" b="97778" l="9778" r="89778">
                          <a14:foregroundMark x1="48889" y1="4444" x2="48889" y2="4444"/>
                          <a14:foregroundMark x1="29778" y1="68889" x2="29778" y2="68889"/>
                          <a14:foregroundMark x1="71111" y1="77778" x2="71111" y2="77778"/>
                          <a14:foregroundMark x1="50667" y1="92444" x2="50667" y2="92444"/>
                          <a14:foregroundMark x1="57778" y1="97778" x2="57778" y2="97778"/>
                        </a14:backgroundRemoval>
                      </a14:imgEffect>
                    </a14:imgLayer>
                  </a14:imgProps>
                </a:ext>
              </a:extLst>
            </a:blip>
            <a:stretch>
              <a:fillRect/>
            </a:stretch>
          </p:blipFill>
          <p:spPr>
            <a:xfrm>
              <a:off x="5068843" y="309164"/>
              <a:ext cx="742370" cy="742370"/>
            </a:xfrm>
            <a:prstGeom prst="rect">
              <a:avLst/>
            </a:prstGeom>
          </p:spPr>
        </p:pic>
      </p:grpSp>
      <p:pic>
        <p:nvPicPr>
          <p:cNvPr id="31" name="Picture 30">
            <a:extLst>
              <a:ext uri="{FF2B5EF4-FFF2-40B4-BE49-F238E27FC236}">
                <a16:creationId xmlns:a16="http://schemas.microsoft.com/office/drawing/2014/main" id="{BA9F328E-2A59-4CD3-AD3E-957D3BFC0FF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229786" y="5912263"/>
            <a:ext cx="715618" cy="481300"/>
          </a:xfrm>
          <a:prstGeom prst="rect">
            <a:avLst/>
          </a:prstGeom>
        </p:spPr>
      </p:pic>
      <p:pic>
        <p:nvPicPr>
          <p:cNvPr id="32" name="Picture 31">
            <a:extLst>
              <a:ext uri="{FF2B5EF4-FFF2-40B4-BE49-F238E27FC236}">
                <a16:creationId xmlns:a16="http://schemas.microsoft.com/office/drawing/2014/main" id="{6C966D5A-B6B6-4D24-AD78-06293286C517}"/>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686673" y="5912263"/>
            <a:ext cx="715618" cy="481300"/>
          </a:xfrm>
          <a:prstGeom prst="rect">
            <a:avLst/>
          </a:prstGeom>
        </p:spPr>
      </p:pic>
      <p:pic>
        <p:nvPicPr>
          <p:cNvPr id="33" name="Picture 32">
            <a:extLst>
              <a:ext uri="{FF2B5EF4-FFF2-40B4-BE49-F238E27FC236}">
                <a16:creationId xmlns:a16="http://schemas.microsoft.com/office/drawing/2014/main" id="{9865CB43-EE94-495C-BFE8-FDD8E3114D9B}"/>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8230248" y="5912263"/>
            <a:ext cx="715618" cy="481300"/>
          </a:xfrm>
          <a:prstGeom prst="rect">
            <a:avLst/>
          </a:prstGeom>
        </p:spPr>
      </p:pic>
      <p:cxnSp>
        <p:nvCxnSpPr>
          <p:cNvPr id="15" name="Straight Arrow Connector 14">
            <a:extLst>
              <a:ext uri="{FF2B5EF4-FFF2-40B4-BE49-F238E27FC236}">
                <a16:creationId xmlns:a16="http://schemas.microsoft.com/office/drawing/2014/main" id="{1674DFF6-7996-49ED-9CA5-DA574E464BD1}"/>
              </a:ext>
            </a:extLst>
          </p:cNvPr>
          <p:cNvCxnSpPr>
            <a:cxnSpLocks/>
            <a:stCxn id="21" idx="1"/>
          </p:cNvCxnSpPr>
          <p:nvPr/>
        </p:nvCxnSpPr>
        <p:spPr>
          <a:xfrm flipH="1">
            <a:off x="1686189" y="1897980"/>
            <a:ext cx="1886602" cy="14710"/>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BE83D33-5D02-41F9-8791-50C066E49FD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6667" b="94667" l="9778" r="89778">
                        <a14:foregroundMark x1="52000" y1="7111" x2="52000" y2="7111"/>
                        <a14:foregroundMark x1="50222" y1="66222" x2="50222" y2="66222"/>
                        <a14:foregroundMark x1="52444" y1="72444" x2="52000" y2="76444"/>
                        <a14:foregroundMark x1="70667" y1="64889" x2="75111" y2="79556"/>
                        <a14:foregroundMark x1="25778" y1="62667" x2="34667" y2="81333"/>
                        <a14:foregroundMark x1="30667" y1="94667" x2="41778" y2="94222"/>
                      </a14:backgroundRemoval>
                    </a14:imgEffect>
                  </a14:imgLayer>
                </a14:imgProps>
              </a:ext>
            </a:extLst>
          </a:blip>
          <a:stretch>
            <a:fillRect/>
          </a:stretch>
        </p:blipFill>
        <p:spPr>
          <a:xfrm>
            <a:off x="3572791" y="1526795"/>
            <a:ext cx="742369" cy="742369"/>
          </a:xfrm>
          <a:prstGeom prst="rect">
            <a:avLst/>
          </a:prstGeom>
        </p:spPr>
      </p:pic>
      <p:pic>
        <p:nvPicPr>
          <p:cNvPr id="22" name="Picture 21">
            <a:extLst>
              <a:ext uri="{FF2B5EF4-FFF2-40B4-BE49-F238E27FC236}">
                <a16:creationId xmlns:a16="http://schemas.microsoft.com/office/drawing/2014/main" id="{A1CAF223-BE4B-44E0-9691-D3D1DB20B4FF}"/>
              </a:ext>
            </a:extLst>
          </p:cNvPr>
          <p:cNvPicPr>
            <a:picLocks noChangeAspect="1"/>
          </p:cNvPicPr>
          <p:nvPr/>
        </p:nvPicPr>
        <p:blipFill>
          <a:blip r:embed="rId5">
            <a:grayscl/>
            <a:extLst>
              <a:ext uri="{BEBA8EAE-BF5A-486C-A8C5-ECC9F3942E4B}">
                <a14:imgProps xmlns:a14="http://schemas.microsoft.com/office/drawing/2010/main">
                  <a14:imgLayer r:embed="rId6">
                    <a14:imgEffect>
                      <a14:backgroundRemoval t="4000" b="97778" l="9778" r="89778">
                        <a14:foregroundMark x1="48889" y1="4444" x2="48889" y2="4444"/>
                        <a14:foregroundMark x1="29778" y1="68889" x2="29778" y2="68889"/>
                        <a14:foregroundMark x1="71111" y1="77778" x2="71111" y2="77778"/>
                        <a14:foregroundMark x1="50667" y1="92444" x2="50667" y2="92444"/>
                        <a14:foregroundMark x1="57778" y1="97778" x2="57778" y2="97778"/>
                      </a14:backgroundRemoval>
                    </a14:imgEffect>
                  </a14:imgLayer>
                </a14:imgProps>
              </a:ext>
            </a:extLst>
          </a:blip>
          <a:stretch>
            <a:fillRect/>
          </a:stretch>
        </p:blipFill>
        <p:spPr>
          <a:xfrm>
            <a:off x="4177023" y="1550316"/>
            <a:ext cx="742370" cy="742370"/>
          </a:xfrm>
          <a:prstGeom prst="rect">
            <a:avLst/>
          </a:prstGeom>
        </p:spPr>
      </p:pic>
      <p:pic>
        <p:nvPicPr>
          <p:cNvPr id="23" name="Picture 22">
            <a:extLst>
              <a:ext uri="{FF2B5EF4-FFF2-40B4-BE49-F238E27FC236}">
                <a16:creationId xmlns:a16="http://schemas.microsoft.com/office/drawing/2014/main" id="{8A7BE171-4457-4B85-8947-C4C7ECB8A854}"/>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59111" y1="19111" x2="59111" y2="19111"/>
                        <a14:foregroundMark x1="72000" y1="76000" x2="72000" y2="76000"/>
                      </a14:backgroundRemoval>
                    </a14:imgEffect>
                  </a14:imgLayer>
                </a14:imgProps>
              </a:ext>
            </a:extLst>
          </a:blip>
          <a:stretch>
            <a:fillRect/>
          </a:stretch>
        </p:blipFill>
        <p:spPr>
          <a:xfrm>
            <a:off x="4703876" y="1498076"/>
            <a:ext cx="842968" cy="842968"/>
          </a:xfrm>
          <a:prstGeom prst="rect">
            <a:avLst/>
          </a:prstGeom>
        </p:spPr>
      </p:pic>
      <p:sp>
        <p:nvSpPr>
          <p:cNvPr id="24" name="TextBox 23">
            <a:extLst>
              <a:ext uri="{FF2B5EF4-FFF2-40B4-BE49-F238E27FC236}">
                <a16:creationId xmlns:a16="http://schemas.microsoft.com/office/drawing/2014/main" id="{AD928B2B-D378-4DC7-A4F6-828C2BCC2A4D}"/>
              </a:ext>
            </a:extLst>
          </p:cNvPr>
          <p:cNvSpPr txBox="1"/>
          <p:nvPr/>
        </p:nvSpPr>
        <p:spPr>
          <a:xfrm>
            <a:off x="3966693" y="2214113"/>
            <a:ext cx="1963024" cy="307777"/>
          </a:xfrm>
          <a:prstGeom prst="rect">
            <a:avLst/>
          </a:prstGeom>
          <a:noFill/>
        </p:spPr>
        <p:txBody>
          <a:bodyPr wrap="square" rtlCol="0">
            <a:spAutoFit/>
          </a:bodyPr>
          <a:lstStyle/>
          <a:p>
            <a:r>
              <a:rPr lang="en-AU" sz="1400" dirty="0"/>
              <a:t>Stakeholders</a:t>
            </a:r>
          </a:p>
        </p:txBody>
      </p:sp>
      <p:sp>
        <p:nvSpPr>
          <p:cNvPr id="50" name="TextBox 49">
            <a:extLst>
              <a:ext uri="{FF2B5EF4-FFF2-40B4-BE49-F238E27FC236}">
                <a16:creationId xmlns:a16="http://schemas.microsoft.com/office/drawing/2014/main" id="{837A2AF4-8005-4BD4-87C5-A5CFB8393F2A}"/>
              </a:ext>
            </a:extLst>
          </p:cNvPr>
          <p:cNvSpPr txBox="1"/>
          <p:nvPr/>
        </p:nvSpPr>
        <p:spPr>
          <a:xfrm>
            <a:off x="2095782" y="2896842"/>
            <a:ext cx="1175438" cy="523220"/>
          </a:xfrm>
          <a:prstGeom prst="rect">
            <a:avLst/>
          </a:prstGeom>
          <a:noFill/>
        </p:spPr>
        <p:txBody>
          <a:bodyPr wrap="square" rtlCol="0">
            <a:spAutoFit/>
          </a:bodyPr>
          <a:lstStyle/>
          <a:p>
            <a:r>
              <a:rPr lang="en-AU" sz="1400" dirty="0"/>
              <a:t>Product Owner</a:t>
            </a:r>
          </a:p>
        </p:txBody>
      </p:sp>
      <p:pic>
        <p:nvPicPr>
          <p:cNvPr id="29" name="Picture 28">
            <a:extLst>
              <a:ext uri="{FF2B5EF4-FFF2-40B4-BE49-F238E27FC236}">
                <a16:creationId xmlns:a16="http://schemas.microsoft.com/office/drawing/2014/main" id="{A05993E3-3F8E-42C7-944E-A2BFECC39C55}"/>
              </a:ext>
            </a:extLst>
          </p:cNvPr>
          <p:cNvPicPr>
            <a:picLocks noChangeAspect="1"/>
          </p:cNvPicPr>
          <p:nvPr/>
        </p:nvPicPr>
        <p:blipFill rotWithShape="1">
          <a:blip r:embed="rId13">
            <a:duotone>
              <a:prstClr val="black"/>
              <a:srgbClr val="FFFF00">
                <a:tint val="45000"/>
                <a:satMod val="400000"/>
              </a:srgbClr>
            </a:duotone>
            <a:extLst>
              <a:ext uri="{BEBA8EAE-BF5A-486C-A8C5-ECC9F3942E4B}">
                <a14:imgProps xmlns:a14="http://schemas.microsoft.com/office/drawing/2010/main">
                  <a14:imgLayer r:embed="rId1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751629" y="2914460"/>
            <a:ext cx="402592" cy="514540"/>
          </a:xfrm>
          <a:prstGeom prst="rect">
            <a:avLst/>
          </a:prstGeom>
        </p:spPr>
      </p:pic>
      <p:grpSp>
        <p:nvGrpSpPr>
          <p:cNvPr id="38" name="Group 37">
            <a:extLst>
              <a:ext uri="{FF2B5EF4-FFF2-40B4-BE49-F238E27FC236}">
                <a16:creationId xmlns:a16="http://schemas.microsoft.com/office/drawing/2014/main" id="{5A37A393-E8E5-440A-849F-82AD71828764}"/>
              </a:ext>
            </a:extLst>
          </p:cNvPr>
          <p:cNvGrpSpPr/>
          <p:nvPr/>
        </p:nvGrpSpPr>
        <p:grpSpPr>
          <a:xfrm>
            <a:off x="6167331" y="2952988"/>
            <a:ext cx="1195968" cy="540141"/>
            <a:chOff x="5129423" y="3116990"/>
            <a:chExt cx="1195968" cy="540141"/>
          </a:xfrm>
        </p:grpSpPr>
        <p:pic>
          <p:nvPicPr>
            <p:cNvPr id="30" name="Picture 29">
              <a:extLst>
                <a:ext uri="{FF2B5EF4-FFF2-40B4-BE49-F238E27FC236}">
                  <a16:creationId xmlns:a16="http://schemas.microsoft.com/office/drawing/2014/main" id="{8D9AB8DC-340E-4AD9-A26F-87E8CF790F6A}"/>
                </a:ext>
              </a:extLst>
            </p:cNvPr>
            <p:cNvPicPr>
              <a:picLocks noChangeAspect="1"/>
            </p:cNvPicPr>
            <p:nvPr/>
          </p:nvPicPr>
          <p:blipFill>
            <a:blip r:embed="rId15">
              <a:duotone>
                <a:srgbClr val="ED7D31">
                  <a:shade val="45000"/>
                  <a:satMod val="135000"/>
                </a:srgbClr>
                <a:prstClr val="white"/>
              </a:duotone>
              <a:extLst>
                <a:ext uri="{BEBA8EAE-BF5A-486C-A8C5-ECC9F3942E4B}">
                  <a14:imgProps xmlns:a14="http://schemas.microsoft.com/office/drawing/2010/main">
                    <a14:imgLayer r:embed="rId1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5802473" y="3116990"/>
              <a:ext cx="522918" cy="522918"/>
            </a:xfrm>
            <a:prstGeom prst="rect">
              <a:avLst/>
            </a:prstGeom>
          </p:spPr>
        </p:pic>
        <p:sp>
          <p:nvSpPr>
            <p:cNvPr id="52" name="TextBox 51">
              <a:extLst>
                <a:ext uri="{FF2B5EF4-FFF2-40B4-BE49-F238E27FC236}">
                  <a16:creationId xmlns:a16="http://schemas.microsoft.com/office/drawing/2014/main" id="{FBAE316C-4B27-4995-8910-EB44F187F7BB}"/>
                </a:ext>
              </a:extLst>
            </p:cNvPr>
            <p:cNvSpPr txBox="1"/>
            <p:nvPr/>
          </p:nvSpPr>
          <p:spPr>
            <a:xfrm>
              <a:off x="5129423" y="3133911"/>
              <a:ext cx="1175438" cy="523220"/>
            </a:xfrm>
            <a:prstGeom prst="rect">
              <a:avLst/>
            </a:prstGeom>
            <a:noFill/>
          </p:spPr>
          <p:txBody>
            <a:bodyPr wrap="square" rtlCol="0">
              <a:spAutoFit/>
            </a:bodyPr>
            <a:lstStyle/>
            <a:p>
              <a:r>
                <a:rPr lang="en-AU" sz="1400" dirty="0"/>
                <a:t>Scrum</a:t>
              </a:r>
            </a:p>
            <a:p>
              <a:r>
                <a:rPr lang="en-AU" sz="1400" dirty="0"/>
                <a:t>Master</a:t>
              </a:r>
            </a:p>
          </p:txBody>
        </p:sp>
      </p:grpSp>
      <p:sp>
        <p:nvSpPr>
          <p:cNvPr id="54" name="TextBox 53">
            <a:extLst>
              <a:ext uri="{FF2B5EF4-FFF2-40B4-BE49-F238E27FC236}">
                <a16:creationId xmlns:a16="http://schemas.microsoft.com/office/drawing/2014/main" id="{ACE0AD5D-5081-429A-B3DB-E52997D93D8E}"/>
              </a:ext>
            </a:extLst>
          </p:cNvPr>
          <p:cNvSpPr txBox="1"/>
          <p:nvPr/>
        </p:nvSpPr>
        <p:spPr>
          <a:xfrm>
            <a:off x="2101860" y="5211048"/>
            <a:ext cx="1175438" cy="307777"/>
          </a:xfrm>
          <a:prstGeom prst="rect">
            <a:avLst/>
          </a:prstGeom>
          <a:noFill/>
        </p:spPr>
        <p:txBody>
          <a:bodyPr wrap="square" rtlCol="0">
            <a:spAutoFit/>
          </a:bodyPr>
          <a:lstStyle/>
          <a:p>
            <a:r>
              <a:rPr lang="en-AU" sz="1400" dirty="0"/>
              <a:t>BAs</a:t>
            </a:r>
          </a:p>
        </p:txBody>
      </p:sp>
      <p:pic>
        <p:nvPicPr>
          <p:cNvPr id="55" name="Picture 54">
            <a:extLst>
              <a:ext uri="{FF2B5EF4-FFF2-40B4-BE49-F238E27FC236}">
                <a16:creationId xmlns:a16="http://schemas.microsoft.com/office/drawing/2014/main" id="{93CB47B3-41EF-4435-A75C-E4619AB8049B}"/>
              </a:ext>
            </a:extLst>
          </p:cNvPr>
          <p:cNvPicPr>
            <a:picLocks noChangeAspect="1"/>
          </p:cNvPicPr>
          <p:nvPr/>
        </p:nvPicPr>
        <p:blipFill>
          <a:blip r:embed="rId17">
            <a:extLst>
              <a:ext uri="{BEBA8EAE-BF5A-486C-A8C5-ECC9F3942E4B}">
                <a14:imgProps xmlns:a14="http://schemas.microsoft.com/office/drawing/2010/main">
                  <a14:imgLayer r:embed="rId18">
                    <a14:imgEffect>
                      <a14:backgroundRemoval t="5195" b="97835" l="5505" r="89450">
                        <a14:foregroundMark x1="55505" y1="5195" x2="55505" y2="5195"/>
                        <a14:foregroundMark x1="18349" y1="75325" x2="18349" y2="75325"/>
                        <a14:foregroundMark x1="18349" y1="77056" x2="18349" y2="77056"/>
                        <a14:foregroundMark x1="17890" y1="77056" x2="22018" y2="91775"/>
                        <a14:foregroundMark x1="5505" y1="85714" x2="24312" y2="95238"/>
                        <a14:foregroundMark x1="51376" y1="77056" x2="49541" y2="97835"/>
                        <a14:foregroundMark x1="81193" y1="73160" x2="76147" y2="94805"/>
                        <a14:foregroundMark x1="76147" y1="94805" x2="76147" y2="94805"/>
                      </a14:backgroundRemoval>
                    </a14:imgEffect>
                  </a14:imgLayer>
                </a14:imgProps>
              </a:ext>
            </a:extLst>
          </a:blip>
          <a:stretch>
            <a:fillRect/>
          </a:stretch>
        </p:blipFill>
        <p:spPr>
          <a:xfrm>
            <a:off x="2689579" y="5061481"/>
            <a:ext cx="522918" cy="554101"/>
          </a:xfrm>
          <a:prstGeom prst="rect">
            <a:avLst/>
          </a:prstGeom>
        </p:spPr>
      </p:pic>
      <p:cxnSp>
        <p:nvCxnSpPr>
          <p:cNvPr id="37" name="Connector: Elbow 36">
            <a:extLst>
              <a:ext uri="{FF2B5EF4-FFF2-40B4-BE49-F238E27FC236}">
                <a16:creationId xmlns:a16="http://schemas.microsoft.com/office/drawing/2014/main" id="{CB47763B-AB0F-4036-959E-4734473DC5FA}"/>
              </a:ext>
            </a:extLst>
          </p:cNvPr>
          <p:cNvCxnSpPr>
            <a:cxnSpLocks/>
          </p:cNvCxnSpPr>
          <p:nvPr/>
        </p:nvCxnSpPr>
        <p:spPr>
          <a:xfrm rot="16200000" flipH="1">
            <a:off x="149537" y="3471335"/>
            <a:ext cx="2800103" cy="987097"/>
          </a:xfrm>
          <a:prstGeom prst="bentConnector3">
            <a:avLst>
              <a:gd name="adj1" fmla="val 9973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9DBECE-4C2C-4901-B58F-ED64F19D690D}"/>
              </a:ext>
            </a:extLst>
          </p:cNvPr>
          <p:cNvCxnSpPr/>
          <p:nvPr/>
        </p:nvCxnSpPr>
        <p:spPr>
          <a:xfrm>
            <a:off x="2944536" y="3445778"/>
            <a:ext cx="0" cy="1562450"/>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A58B950-E414-43B4-A0F0-7BF3A470E12C}"/>
              </a:ext>
            </a:extLst>
          </p:cNvPr>
          <p:cNvCxnSpPr/>
          <p:nvPr/>
        </p:nvCxnSpPr>
        <p:spPr>
          <a:xfrm>
            <a:off x="3271220" y="3158452"/>
            <a:ext cx="2824780" cy="0"/>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Left Brace 48">
            <a:extLst>
              <a:ext uri="{FF2B5EF4-FFF2-40B4-BE49-F238E27FC236}">
                <a16:creationId xmlns:a16="http://schemas.microsoft.com/office/drawing/2014/main" id="{F6A1B4DD-2496-4817-9B94-F30FFDF359B8}"/>
              </a:ext>
            </a:extLst>
          </p:cNvPr>
          <p:cNvSpPr/>
          <p:nvPr/>
        </p:nvSpPr>
        <p:spPr>
          <a:xfrm rot="5400000">
            <a:off x="6854046" y="3705143"/>
            <a:ext cx="522917" cy="3728000"/>
          </a:xfrm>
          <a:prstGeom prst="leftBrace">
            <a:avLst>
              <a:gd name="adj1" fmla="val 63525"/>
              <a:gd name="adj2" fmla="val 49141"/>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7" name="Straight Arrow Connector 56">
            <a:extLst>
              <a:ext uri="{FF2B5EF4-FFF2-40B4-BE49-F238E27FC236}">
                <a16:creationId xmlns:a16="http://schemas.microsoft.com/office/drawing/2014/main" id="{0C28AE8E-592E-452D-BCB4-669AC1411778}"/>
              </a:ext>
            </a:extLst>
          </p:cNvPr>
          <p:cNvCxnSpPr/>
          <p:nvPr/>
        </p:nvCxnSpPr>
        <p:spPr>
          <a:xfrm>
            <a:off x="7147420" y="3492827"/>
            <a:ext cx="0" cy="1814555"/>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6E0BBF4-6D9F-4CFA-9806-BE803BD38E62}"/>
              </a:ext>
            </a:extLst>
          </p:cNvPr>
          <p:cNvSpPr txBox="1"/>
          <p:nvPr/>
        </p:nvSpPr>
        <p:spPr>
          <a:xfrm>
            <a:off x="671008" y="2631945"/>
            <a:ext cx="1175438" cy="523220"/>
          </a:xfrm>
          <a:prstGeom prst="rect">
            <a:avLst/>
          </a:prstGeom>
          <a:solidFill>
            <a:srgbClr val="D9D9D9"/>
          </a:solidFill>
        </p:spPr>
        <p:txBody>
          <a:bodyPr wrap="square" rtlCol="0">
            <a:spAutoFit/>
          </a:bodyPr>
          <a:lstStyle/>
          <a:p>
            <a:r>
              <a:rPr lang="en-AU" sz="1400" dirty="0"/>
              <a:t>Business Owner</a:t>
            </a:r>
          </a:p>
        </p:txBody>
      </p:sp>
      <p:cxnSp>
        <p:nvCxnSpPr>
          <p:cNvPr id="35" name="Connector: Elbow 34">
            <a:extLst>
              <a:ext uri="{FF2B5EF4-FFF2-40B4-BE49-F238E27FC236}">
                <a16:creationId xmlns:a16="http://schemas.microsoft.com/office/drawing/2014/main" id="{3FD797DE-6E93-44EC-BD4D-84047DB2374E}"/>
              </a:ext>
            </a:extLst>
          </p:cNvPr>
          <p:cNvCxnSpPr>
            <a:cxnSpLocks/>
          </p:cNvCxnSpPr>
          <p:nvPr/>
        </p:nvCxnSpPr>
        <p:spPr>
          <a:xfrm>
            <a:off x="1456188" y="2383182"/>
            <a:ext cx="694962" cy="664848"/>
          </a:xfrm>
          <a:prstGeom prst="bentConnector3">
            <a:avLst>
              <a:gd name="adj1" fmla="val -699"/>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9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07" name="Group 206">
            <a:extLst>
              <a:ext uri="{FF2B5EF4-FFF2-40B4-BE49-F238E27FC236}">
                <a16:creationId xmlns:a16="http://schemas.microsoft.com/office/drawing/2014/main" id="{0EFF2327-9601-4CEE-B06F-B44FE2C69DD9}"/>
              </a:ext>
            </a:extLst>
          </p:cNvPr>
          <p:cNvGrpSpPr/>
          <p:nvPr/>
        </p:nvGrpSpPr>
        <p:grpSpPr>
          <a:xfrm>
            <a:off x="36913" y="990269"/>
            <a:ext cx="8921032" cy="5564185"/>
            <a:chOff x="854110" y="932152"/>
            <a:chExt cx="8921032" cy="5564185"/>
          </a:xfrm>
        </p:grpSpPr>
        <p:grpSp>
          <p:nvGrpSpPr>
            <p:cNvPr id="19" name="Group 18">
              <a:extLst>
                <a:ext uri="{FF2B5EF4-FFF2-40B4-BE49-F238E27FC236}">
                  <a16:creationId xmlns:a16="http://schemas.microsoft.com/office/drawing/2014/main" id="{5AB70CE6-9640-46D4-8E39-547360EF2BA8}"/>
                </a:ext>
              </a:extLst>
            </p:cNvPr>
            <p:cNvGrpSpPr/>
            <p:nvPr/>
          </p:nvGrpSpPr>
          <p:grpSpPr>
            <a:xfrm>
              <a:off x="7614512" y="3772447"/>
              <a:ext cx="1676773" cy="293462"/>
              <a:chOff x="7614512" y="3772447"/>
              <a:chExt cx="1676773" cy="293462"/>
            </a:xfrm>
          </p:grpSpPr>
          <p:pic>
            <p:nvPicPr>
              <p:cNvPr id="91" name="Picture 90">
                <a:extLst>
                  <a:ext uri="{FF2B5EF4-FFF2-40B4-BE49-F238E27FC236}">
                    <a16:creationId xmlns:a16="http://schemas.microsoft.com/office/drawing/2014/main" id="{170D38BF-8A6B-458E-ADBC-7B8EDECC1A40}"/>
                  </a:ext>
                </a:extLst>
              </p:cNvPr>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7614512" y="3788910"/>
                <a:ext cx="247650" cy="276999"/>
              </a:xfrm>
              <a:prstGeom prst="rect">
                <a:avLst/>
              </a:prstGeom>
            </p:spPr>
          </p:pic>
          <p:sp>
            <p:nvSpPr>
              <p:cNvPr id="92" name="TextBox 91">
                <a:extLst>
                  <a:ext uri="{FF2B5EF4-FFF2-40B4-BE49-F238E27FC236}">
                    <a16:creationId xmlns:a16="http://schemas.microsoft.com/office/drawing/2014/main" id="{D827643A-4085-41C8-B461-29E1BC4E7949}"/>
                  </a:ext>
                </a:extLst>
              </p:cNvPr>
              <p:cNvSpPr txBox="1"/>
              <p:nvPr/>
            </p:nvSpPr>
            <p:spPr>
              <a:xfrm>
                <a:off x="7792930" y="3772447"/>
                <a:ext cx="1498355" cy="276999"/>
              </a:xfrm>
              <a:prstGeom prst="rect">
                <a:avLst/>
              </a:prstGeom>
              <a:noFill/>
            </p:spPr>
            <p:txBody>
              <a:bodyPr wrap="square" rtlCol="0">
                <a:spAutoFit/>
              </a:bodyPr>
              <a:lstStyle/>
              <a:p>
                <a:r>
                  <a:rPr lang="en-AU" sz="1200" dirty="0"/>
                  <a:t>Cleaning census Y16</a:t>
                </a:r>
              </a:p>
            </p:txBody>
          </p:sp>
        </p:grpSp>
        <p:grpSp>
          <p:nvGrpSpPr>
            <p:cNvPr id="158" name="Group 157">
              <a:extLst>
                <a:ext uri="{FF2B5EF4-FFF2-40B4-BE49-F238E27FC236}">
                  <a16:creationId xmlns:a16="http://schemas.microsoft.com/office/drawing/2014/main" id="{0BB40949-4136-45D5-AC31-39821EC9B5FA}"/>
                </a:ext>
              </a:extLst>
            </p:cNvPr>
            <p:cNvGrpSpPr/>
            <p:nvPr/>
          </p:nvGrpSpPr>
          <p:grpSpPr>
            <a:xfrm>
              <a:off x="7614512" y="5398894"/>
              <a:ext cx="1676773" cy="309925"/>
              <a:chOff x="7614512" y="5398894"/>
              <a:chExt cx="1676773" cy="309925"/>
            </a:xfrm>
          </p:grpSpPr>
          <p:sp>
            <p:nvSpPr>
              <p:cNvPr id="152" name="TextBox 151">
                <a:extLst>
                  <a:ext uri="{FF2B5EF4-FFF2-40B4-BE49-F238E27FC236}">
                    <a16:creationId xmlns:a16="http://schemas.microsoft.com/office/drawing/2014/main" id="{50A4F25E-4828-422B-AA77-13D7D6667429}"/>
                  </a:ext>
                </a:extLst>
              </p:cNvPr>
              <p:cNvSpPr txBox="1"/>
              <p:nvPr/>
            </p:nvSpPr>
            <p:spPr>
              <a:xfrm>
                <a:off x="7792930" y="5431820"/>
                <a:ext cx="1498355" cy="276999"/>
              </a:xfrm>
              <a:prstGeom prst="rect">
                <a:avLst/>
              </a:prstGeom>
              <a:noFill/>
            </p:spPr>
            <p:txBody>
              <a:bodyPr wrap="square" rtlCol="0">
                <a:spAutoFit/>
              </a:bodyPr>
              <a:lstStyle/>
              <a:p>
                <a:r>
                  <a:rPr lang="en-AU" sz="1200" dirty="0"/>
                  <a:t>First draft</a:t>
                </a:r>
              </a:p>
            </p:txBody>
          </p:sp>
          <p:pic>
            <p:nvPicPr>
              <p:cNvPr id="153" name="Picture 152">
                <a:extLst>
                  <a:ext uri="{FF2B5EF4-FFF2-40B4-BE49-F238E27FC236}">
                    <a16:creationId xmlns:a16="http://schemas.microsoft.com/office/drawing/2014/main" id="{2538AFEE-D0AA-44AA-9CD7-42DC316122D3}"/>
                  </a:ext>
                </a:extLst>
              </p:cNvPr>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7614512" y="5398894"/>
                <a:ext cx="247650" cy="276999"/>
              </a:xfrm>
              <a:prstGeom prst="rect">
                <a:avLst/>
              </a:prstGeom>
            </p:spPr>
          </p:pic>
        </p:grpSp>
        <p:grpSp>
          <p:nvGrpSpPr>
            <p:cNvPr id="206" name="Group 205">
              <a:extLst>
                <a:ext uri="{FF2B5EF4-FFF2-40B4-BE49-F238E27FC236}">
                  <a16:creationId xmlns:a16="http://schemas.microsoft.com/office/drawing/2014/main" id="{7B1828EB-1675-4085-AAB9-65B1D1DDF21C}"/>
                </a:ext>
              </a:extLst>
            </p:cNvPr>
            <p:cNvGrpSpPr/>
            <p:nvPr/>
          </p:nvGrpSpPr>
          <p:grpSpPr>
            <a:xfrm>
              <a:off x="854110" y="932152"/>
              <a:ext cx="8921032" cy="5564185"/>
              <a:chOff x="854110" y="932152"/>
              <a:chExt cx="8921032" cy="5564185"/>
            </a:xfrm>
          </p:grpSpPr>
          <p:sp>
            <p:nvSpPr>
              <p:cNvPr id="6" name="Rectangle 5">
                <a:extLst>
                  <a:ext uri="{FF2B5EF4-FFF2-40B4-BE49-F238E27FC236}">
                    <a16:creationId xmlns:a16="http://schemas.microsoft.com/office/drawing/2014/main" id="{712EEFCE-3062-4B5C-8DEE-A2B019F235E1}"/>
                  </a:ext>
                </a:extLst>
              </p:cNvPr>
              <p:cNvSpPr/>
              <p:nvPr/>
            </p:nvSpPr>
            <p:spPr>
              <a:xfrm>
                <a:off x="879276" y="932152"/>
                <a:ext cx="6953460" cy="350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Area: Forecasting</a:t>
                </a:r>
              </a:p>
            </p:txBody>
          </p:sp>
          <p:grpSp>
            <p:nvGrpSpPr>
              <p:cNvPr id="7" name="Group 6">
                <a:extLst>
                  <a:ext uri="{FF2B5EF4-FFF2-40B4-BE49-F238E27FC236}">
                    <a16:creationId xmlns:a16="http://schemas.microsoft.com/office/drawing/2014/main" id="{8A286ABE-9D63-4170-9A90-3F3A89AD0523}"/>
                  </a:ext>
                </a:extLst>
              </p:cNvPr>
              <p:cNvGrpSpPr/>
              <p:nvPr/>
            </p:nvGrpSpPr>
            <p:grpSpPr>
              <a:xfrm>
                <a:off x="4943388" y="1820958"/>
                <a:ext cx="2878822" cy="368555"/>
                <a:chOff x="4943388" y="2421033"/>
                <a:chExt cx="2878822" cy="368555"/>
              </a:xfrm>
            </p:grpSpPr>
            <p:sp>
              <p:nvSpPr>
                <p:cNvPr id="20" name="Rectangle 19">
                  <a:extLst>
                    <a:ext uri="{FF2B5EF4-FFF2-40B4-BE49-F238E27FC236}">
                      <a16:creationId xmlns:a16="http://schemas.microsoft.com/office/drawing/2014/main" id="{65C245EE-0B3A-42D0-8B65-60021E8D3EF0}"/>
                    </a:ext>
                  </a:extLst>
                </p:cNvPr>
                <p:cNvSpPr/>
                <p:nvPr/>
              </p:nvSpPr>
              <p:spPr>
                <a:xfrm>
                  <a:off x="5395517" y="2423177"/>
                  <a:ext cx="2426693" cy="366411"/>
                </a:xfrm>
                <a:prstGeom prst="rect">
                  <a:avLst/>
                </a:prstGeom>
                <a:solidFill>
                  <a:srgbClr val="7A649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Feature: Data Prep</a:t>
                  </a:r>
                </a:p>
              </p:txBody>
            </p:sp>
            <p:grpSp>
              <p:nvGrpSpPr>
                <p:cNvPr id="3" name="Group 2">
                  <a:extLst>
                    <a:ext uri="{FF2B5EF4-FFF2-40B4-BE49-F238E27FC236}">
                      <a16:creationId xmlns:a16="http://schemas.microsoft.com/office/drawing/2014/main" id="{E9BE469A-5D32-4728-A84D-9D518608C7F5}"/>
                    </a:ext>
                  </a:extLst>
                </p:cNvPr>
                <p:cNvGrpSpPr/>
                <p:nvPr/>
              </p:nvGrpSpPr>
              <p:grpSpPr>
                <a:xfrm>
                  <a:off x="4943388" y="2421033"/>
                  <a:ext cx="420452" cy="366411"/>
                  <a:chOff x="4943388" y="2421033"/>
                  <a:chExt cx="420452" cy="366411"/>
                </a:xfrm>
              </p:grpSpPr>
              <p:pic>
                <p:nvPicPr>
                  <p:cNvPr id="11" name="Picture 10">
                    <a:extLst>
                      <a:ext uri="{FF2B5EF4-FFF2-40B4-BE49-F238E27FC236}">
                        <a16:creationId xmlns:a16="http://schemas.microsoft.com/office/drawing/2014/main" id="{C506F431-ED17-4762-A734-E06C75EE48EE}"/>
                      </a:ext>
                    </a:extLst>
                  </p:cNvPr>
                  <p:cNvPicPr>
                    <a:picLocks noChangeAspect="1"/>
                  </p:cNvPicPr>
                  <p:nvPr/>
                </p:nvPicPr>
                <p:blipFill rotWithShape="1">
                  <a:blip r:embed="rId4">
                    <a:duotone>
                      <a:prstClr val="black"/>
                      <a:srgbClr val="7030A0">
                        <a:tint val="45000"/>
                        <a:satMod val="400000"/>
                      </a:srgbClr>
                    </a:duotone>
                    <a:extLst>
                      <a:ext uri="{BEBA8EAE-BF5A-486C-A8C5-ECC9F3942E4B}">
                        <a14:imgProps xmlns:a14="http://schemas.microsoft.com/office/drawing/2010/main">
                          <a14:imgLayer r:embed="rId5">
                            <a14:imgEffect>
                              <a14:backgroundRemoval t="1170" b="91813" l="9122" r="89865">
                                <a14:foregroundMark x1="50676" y1="3509" x2="50676" y2="3509"/>
                                <a14:foregroundMark x1="30405" y1="1170" x2="30405" y2="1170"/>
                                <a14:foregroundMark x1="48649" y1="91813" x2="48649" y2="91813"/>
                              </a14:backgroundRemoval>
                            </a14:imgEffect>
                          </a14:imgLayer>
                        </a14:imgProps>
                      </a:ext>
                    </a:extLst>
                  </a:blip>
                  <a:srcRect l="25527" r="24933"/>
                  <a:stretch/>
                </p:blipFill>
                <p:spPr>
                  <a:xfrm>
                    <a:off x="4999839" y="2467953"/>
                    <a:ext cx="252160" cy="294054"/>
                  </a:xfrm>
                  <a:prstGeom prst="rect">
                    <a:avLst/>
                  </a:prstGeom>
                </p:spPr>
              </p:pic>
              <p:sp>
                <p:nvSpPr>
                  <p:cNvPr id="31" name="Rectangle 30">
                    <a:extLst>
                      <a:ext uri="{FF2B5EF4-FFF2-40B4-BE49-F238E27FC236}">
                        <a16:creationId xmlns:a16="http://schemas.microsoft.com/office/drawing/2014/main" id="{D9C1CD37-35DD-4113-9A09-511C938E6D0E}"/>
                      </a:ext>
                    </a:extLst>
                  </p:cNvPr>
                  <p:cNvSpPr/>
                  <p:nvPr/>
                </p:nvSpPr>
                <p:spPr>
                  <a:xfrm>
                    <a:off x="4943388" y="2421033"/>
                    <a:ext cx="420452" cy="366411"/>
                  </a:xfrm>
                  <a:prstGeom prst="rect">
                    <a:avLst/>
                  </a:prstGeom>
                  <a:solidFill>
                    <a:srgbClr val="7A649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grpSp>
            <p:nvGrpSpPr>
              <p:cNvPr id="8" name="Group 7">
                <a:extLst>
                  <a:ext uri="{FF2B5EF4-FFF2-40B4-BE49-F238E27FC236}">
                    <a16:creationId xmlns:a16="http://schemas.microsoft.com/office/drawing/2014/main" id="{6C9CED31-2782-42F8-A09F-79F9A6EEBB88}"/>
                  </a:ext>
                </a:extLst>
              </p:cNvPr>
              <p:cNvGrpSpPr/>
              <p:nvPr/>
            </p:nvGrpSpPr>
            <p:grpSpPr>
              <a:xfrm>
                <a:off x="5601680" y="3406062"/>
                <a:ext cx="2220530" cy="325051"/>
                <a:chOff x="5587040" y="3173420"/>
                <a:chExt cx="2220530" cy="325051"/>
              </a:xfrm>
            </p:grpSpPr>
            <p:sp>
              <p:nvSpPr>
                <p:cNvPr id="22" name="Rectangle 21">
                  <a:extLst>
                    <a:ext uri="{FF2B5EF4-FFF2-40B4-BE49-F238E27FC236}">
                      <a16:creationId xmlns:a16="http://schemas.microsoft.com/office/drawing/2014/main" id="{316FB0D4-6755-4855-9F25-9AAE9BD4F219}"/>
                    </a:ext>
                  </a:extLst>
                </p:cNvPr>
                <p:cNvSpPr/>
                <p:nvPr/>
              </p:nvSpPr>
              <p:spPr>
                <a:xfrm>
                  <a:off x="6024802" y="3173420"/>
                  <a:ext cx="1782768" cy="325051"/>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Story: Data Wrangling</a:t>
                  </a:r>
                </a:p>
              </p:txBody>
            </p:sp>
            <p:grpSp>
              <p:nvGrpSpPr>
                <p:cNvPr id="33" name="Group 32">
                  <a:extLst>
                    <a:ext uri="{FF2B5EF4-FFF2-40B4-BE49-F238E27FC236}">
                      <a16:creationId xmlns:a16="http://schemas.microsoft.com/office/drawing/2014/main" id="{C4ECB080-9E33-41B2-A958-8E65EF81D504}"/>
                    </a:ext>
                  </a:extLst>
                </p:cNvPr>
                <p:cNvGrpSpPr/>
                <p:nvPr/>
              </p:nvGrpSpPr>
              <p:grpSpPr>
                <a:xfrm>
                  <a:off x="5613244" y="3241815"/>
                  <a:ext cx="330813" cy="234794"/>
                  <a:chOff x="1572369" y="5078213"/>
                  <a:chExt cx="1525297" cy="1051282"/>
                </a:xfrm>
              </p:grpSpPr>
              <p:pic>
                <p:nvPicPr>
                  <p:cNvPr id="28" name="Picture 27">
                    <a:extLst>
                      <a:ext uri="{FF2B5EF4-FFF2-40B4-BE49-F238E27FC236}">
                        <a16:creationId xmlns:a16="http://schemas.microsoft.com/office/drawing/2014/main" id="{77653CA8-5D3E-43FA-8A89-5B156017CF17}"/>
                      </a:ext>
                    </a:extLst>
                  </p:cNvPr>
                  <p:cNvPicPr>
                    <a:picLocks noChangeAspect="1"/>
                  </p:cNvPicPr>
                  <p:nvPr/>
                </p:nvPicPr>
                <p:blipFill rotWithShape="1">
                  <a:blip r:embed="rId6">
                    <a:duotone>
                      <a:srgbClr val="5B9BD5">
                        <a:shade val="45000"/>
                        <a:satMod val="135000"/>
                      </a:srgbClr>
                      <a:prstClr val="white"/>
                    </a:duotone>
                    <a:extLst>
                      <a:ext uri="{BEBA8EAE-BF5A-486C-A8C5-ECC9F3942E4B}">
                        <a14:imgProps xmlns:a14="http://schemas.microsoft.com/office/drawing/2010/main">
                          <a14:imgLayer r:embed="rId7">
                            <a14:imgEffect>
                              <a14:backgroundRemoval t="9778" b="89778" l="2667" r="96000">
                                <a14:foregroundMark x1="69778" y1="36000" x2="69778" y2="36000"/>
                                <a14:foregroundMark x1="34222" y1="76444" x2="34222" y2="76444"/>
                                <a14:foregroundMark x1="8889" y1="45778" x2="8889" y2="45778"/>
                                <a14:foregroundMark x1="7556" y1="53333" x2="7556" y2="53333"/>
                                <a14:foregroundMark x1="6222" y1="60000" x2="6222" y2="60000"/>
                                <a14:foregroundMark x1="3111" y1="66667" x2="3111" y2="66667"/>
                                <a14:foregroundMark x1="88000" y1="30667" x2="88000" y2="30667"/>
                                <a14:foregroundMark x1="92444" y1="47111" x2="92444" y2="47111"/>
                                <a14:foregroundMark x1="96000" y1="62667" x2="96000" y2="62667"/>
                              </a14:backgroundRemoval>
                            </a14:imgEffect>
                          </a14:imgLayer>
                        </a14:imgProps>
                      </a:ext>
                    </a:extLst>
                  </a:blip>
                  <a:srcRect t="17164" b="13913"/>
                  <a:stretch/>
                </p:blipFill>
                <p:spPr>
                  <a:xfrm>
                    <a:off x="1572369" y="5078213"/>
                    <a:ext cx="1525297" cy="1051282"/>
                  </a:xfrm>
                  <a:prstGeom prst="rect">
                    <a:avLst/>
                  </a:prstGeom>
                </p:spPr>
              </p:pic>
              <p:cxnSp>
                <p:nvCxnSpPr>
                  <p:cNvPr id="30" name="Straight Connector 29">
                    <a:extLst>
                      <a:ext uri="{FF2B5EF4-FFF2-40B4-BE49-F238E27FC236}">
                        <a16:creationId xmlns:a16="http://schemas.microsoft.com/office/drawing/2014/main" id="{D39641A2-E16C-4AC4-A2C2-650512415847}"/>
                      </a:ext>
                    </a:extLst>
                  </p:cNvPr>
                  <p:cNvCxnSpPr/>
                  <p:nvPr/>
                </p:nvCxnSpPr>
                <p:spPr>
                  <a:xfrm>
                    <a:off x="1899213" y="52250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443DFE3-9544-4A8C-8DB1-F73AFB3BA9E7}"/>
                      </a:ext>
                    </a:extLst>
                  </p:cNvPr>
                  <p:cNvCxnSpPr/>
                  <p:nvPr/>
                </p:nvCxnSpPr>
                <p:spPr>
                  <a:xfrm>
                    <a:off x="1863969" y="53716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C399D34-02D7-4787-94B5-9F5F08CFDAB9}"/>
                      </a:ext>
                    </a:extLst>
                  </p:cNvPr>
                  <p:cNvCxnSpPr/>
                  <p:nvPr/>
                </p:nvCxnSpPr>
                <p:spPr>
                  <a:xfrm>
                    <a:off x="1773608" y="5537749"/>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C93D14-B014-41A6-AB34-1A0CE0EC9024}"/>
                      </a:ext>
                    </a:extLst>
                  </p:cNvPr>
                  <p:cNvCxnSpPr>
                    <a:cxnSpLocks/>
                  </p:cNvCxnSpPr>
                  <p:nvPr/>
                </p:nvCxnSpPr>
                <p:spPr>
                  <a:xfrm flipV="1">
                    <a:off x="2390456" y="5298332"/>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A2B1A6C-D74E-49AE-A384-3A3DF1459D71}"/>
                      </a:ext>
                    </a:extLst>
                  </p:cNvPr>
                  <p:cNvCxnSpPr>
                    <a:cxnSpLocks/>
                  </p:cNvCxnSpPr>
                  <p:nvPr/>
                </p:nvCxnSpPr>
                <p:spPr>
                  <a:xfrm flipV="1">
                    <a:off x="2379820" y="543487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6542C2C-1508-44A6-B740-73D3A24D560B}"/>
                      </a:ext>
                    </a:extLst>
                  </p:cNvPr>
                  <p:cNvCxnSpPr>
                    <a:cxnSpLocks/>
                  </p:cNvCxnSpPr>
                  <p:nvPr/>
                </p:nvCxnSpPr>
                <p:spPr>
                  <a:xfrm flipV="1">
                    <a:off x="2356685" y="559601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AABAA3A6-10A2-4B79-89B1-1D6777BFE724}"/>
                    </a:ext>
                  </a:extLst>
                </p:cNvPr>
                <p:cNvSpPr/>
                <p:nvPr/>
              </p:nvSpPr>
              <p:spPr>
                <a:xfrm>
                  <a:off x="5587040" y="3173420"/>
                  <a:ext cx="412136" cy="323993"/>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3" name="Group 12">
                <a:extLst>
                  <a:ext uri="{FF2B5EF4-FFF2-40B4-BE49-F238E27FC236}">
                    <a16:creationId xmlns:a16="http://schemas.microsoft.com/office/drawing/2014/main" id="{1D3E9122-3E7F-4A53-BEDC-484415B5B285}"/>
                  </a:ext>
                </a:extLst>
              </p:cNvPr>
              <p:cNvGrpSpPr/>
              <p:nvPr/>
            </p:nvGrpSpPr>
            <p:grpSpPr>
              <a:xfrm>
                <a:off x="4850946" y="1333149"/>
                <a:ext cx="2981790" cy="425980"/>
                <a:chOff x="4850946" y="1333149"/>
                <a:chExt cx="2981790" cy="425980"/>
              </a:xfrm>
            </p:grpSpPr>
            <p:sp>
              <p:nvSpPr>
                <p:cNvPr id="17" name="Rectangle 16">
                  <a:extLst>
                    <a:ext uri="{FF2B5EF4-FFF2-40B4-BE49-F238E27FC236}">
                      <a16:creationId xmlns:a16="http://schemas.microsoft.com/office/drawing/2014/main" id="{90792E53-6123-410F-BBB6-92C9D313238A}"/>
                    </a:ext>
                  </a:extLst>
                </p:cNvPr>
                <p:cNvSpPr/>
                <p:nvPr/>
              </p:nvSpPr>
              <p:spPr>
                <a:xfrm>
                  <a:off x="5406043" y="1333149"/>
                  <a:ext cx="2426693" cy="423285"/>
                </a:xfrm>
                <a:prstGeom prst="rect">
                  <a:avLst/>
                </a:prstGeom>
                <a:solidFill>
                  <a:srgbClr val="F39300">
                    <a:alpha val="3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Epic: Nowcasting</a:t>
                  </a:r>
                </a:p>
              </p:txBody>
            </p:sp>
            <p:grpSp>
              <p:nvGrpSpPr>
                <p:cNvPr id="5" name="Group 4">
                  <a:extLst>
                    <a:ext uri="{FF2B5EF4-FFF2-40B4-BE49-F238E27FC236}">
                      <a16:creationId xmlns:a16="http://schemas.microsoft.com/office/drawing/2014/main" id="{37688B7E-CC59-4B03-B85F-B6AA197CE17E}"/>
                    </a:ext>
                  </a:extLst>
                </p:cNvPr>
                <p:cNvGrpSpPr/>
                <p:nvPr/>
              </p:nvGrpSpPr>
              <p:grpSpPr>
                <a:xfrm>
                  <a:off x="4850946" y="1335844"/>
                  <a:ext cx="522049" cy="423285"/>
                  <a:chOff x="4850946" y="1685997"/>
                  <a:chExt cx="522049" cy="423285"/>
                </a:xfrm>
              </p:grpSpPr>
              <p:pic>
                <p:nvPicPr>
                  <p:cNvPr id="9" name="Picture 8">
                    <a:extLst>
                      <a:ext uri="{FF2B5EF4-FFF2-40B4-BE49-F238E27FC236}">
                        <a16:creationId xmlns:a16="http://schemas.microsoft.com/office/drawing/2014/main" id="{AEF7938A-48DA-4D7D-8A32-C1FA96C10B41}"/>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28962" b="67760" l="24000" r="75273">
                                <a14:foregroundMark x1="50909" y1="42623" x2="50909" y2="42623"/>
                                <a14:foregroundMark x1="49818" y1="44809" x2="51273" y2="63388"/>
                                <a14:foregroundMark x1="72364" y1="45355" x2="65455" y2="67760"/>
                                <a14:foregroundMark x1="50909" y1="28962" x2="49455" y2="28962"/>
                                <a14:foregroundMark x1="75273" y1="34973" x2="75636" y2="34426"/>
                                <a14:foregroundMark x1="24000" y1="35519" x2="28364" y2="38798"/>
                              </a14:backgroundRemoval>
                            </a14:imgEffect>
                          </a14:imgLayer>
                        </a14:imgProps>
                      </a:ext>
                    </a:extLst>
                  </a:blip>
                  <a:srcRect l="23401" t="26079" r="19440" b="29100"/>
                  <a:stretch/>
                </p:blipFill>
                <p:spPr>
                  <a:xfrm>
                    <a:off x="4924338" y="1721679"/>
                    <a:ext cx="419862" cy="325687"/>
                  </a:xfrm>
                  <a:prstGeom prst="rect">
                    <a:avLst/>
                  </a:prstGeom>
                </p:spPr>
              </p:pic>
              <p:sp>
                <p:nvSpPr>
                  <p:cNvPr id="76" name="Rectangle 75">
                    <a:extLst>
                      <a:ext uri="{FF2B5EF4-FFF2-40B4-BE49-F238E27FC236}">
                        <a16:creationId xmlns:a16="http://schemas.microsoft.com/office/drawing/2014/main" id="{77BBFD72-DFE4-4C69-8AAC-3759E41C1051}"/>
                      </a:ext>
                    </a:extLst>
                  </p:cNvPr>
                  <p:cNvSpPr/>
                  <p:nvPr/>
                </p:nvSpPr>
                <p:spPr>
                  <a:xfrm>
                    <a:off x="4850946" y="1685997"/>
                    <a:ext cx="522049" cy="423285"/>
                  </a:xfrm>
                  <a:prstGeom prst="rect">
                    <a:avLst/>
                  </a:prstGeom>
                  <a:solidFill>
                    <a:srgbClr val="F39300">
                      <a:alpha val="3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grpSp>
            <p:nvGrpSpPr>
              <p:cNvPr id="77" name="Group 76">
                <a:extLst>
                  <a:ext uri="{FF2B5EF4-FFF2-40B4-BE49-F238E27FC236}">
                    <a16:creationId xmlns:a16="http://schemas.microsoft.com/office/drawing/2014/main" id="{3754E958-ECD1-4DF6-A616-0332707A0F3A}"/>
                  </a:ext>
                </a:extLst>
              </p:cNvPr>
              <p:cNvGrpSpPr/>
              <p:nvPr/>
            </p:nvGrpSpPr>
            <p:grpSpPr>
              <a:xfrm>
                <a:off x="5601680" y="2270926"/>
                <a:ext cx="2220530" cy="325051"/>
                <a:chOff x="5587040" y="3173420"/>
                <a:chExt cx="2220530" cy="325051"/>
              </a:xfrm>
            </p:grpSpPr>
            <p:sp>
              <p:nvSpPr>
                <p:cNvPr id="78" name="Rectangle 77">
                  <a:extLst>
                    <a:ext uri="{FF2B5EF4-FFF2-40B4-BE49-F238E27FC236}">
                      <a16:creationId xmlns:a16="http://schemas.microsoft.com/office/drawing/2014/main" id="{2E2976C0-B80D-41F5-98E0-3464E2CD4213}"/>
                    </a:ext>
                  </a:extLst>
                </p:cNvPr>
                <p:cNvSpPr/>
                <p:nvPr/>
              </p:nvSpPr>
              <p:spPr>
                <a:xfrm>
                  <a:off x="6024802" y="3173420"/>
                  <a:ext cx="1782768" cy="325051"/>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Story: Data collection</a:t>
                  </a:r>
                </a:p>
              </p:txBody>
            </p:sp>
            <p:grpSp>
              <p:nvGrpSpPr>
                <p:cNvPr id="79" name="Group 78">
                  <a:extLst>
                    <a:ext uri="{FF2B5EF4-FFF2-40B4-BE49-F238E27FC236}">
                      <a16:creationId xmlns:a16="http://schemas.microsoft.com/office/drawing/2014/main" id="{BA57D431-1262-4C73-A0CA-A71CD672A650}"/>
                    </a:ext>
                  </a:extLst>
                </p:cNvPr>
                <p:cNvGrpSpPr/>
                <p:nvPr/>
              </p:nvGrpSpPr>
              <p:grpSpPr>
                <a:xfrm>
                  <a:off x="5613244" y="3241815"/>
                  <a:ext cx="330813" cy="234794"/>
                  <a:chOff x="1572369" y="5078213"/>
                  <a:chExt cx="1525297" cy="1051282"/>
                </a:xfrm>
              </p:grpSpPr>
              <p:pic>
                <p:nvPicPr>
                  <p:cNvPr id="81" name="Picture 80">
                    <a:extLst>
                      <a:ext uri="{FF2B5EF4-FFF2-40B4-BE49-F238E27FC236}">
                        <a16:creationId xmlns:a16="http://schemas.microsoft.com/office/drawing/2014/main" id="{B5C8C43B-9CC5-4D89-B5A9-90785A626B1D}"/>
                      </a:ext>
                    </a:extLst>
                  </p:cNvPr>
                  <p:cNvPicPr>
                    <a:picLocks noChangeAspect="1"/>
                  </p:cNvPicPr>
                  <p:nvPr/>
                </p:nvPicPr>
                <p:blipFill rotWithShape="1">
                  <a:blip r:embed="rId6">
                    <a:duotone>
                      <a:srgbClr val="5B9BD5">
                        <a:shade val="45000"/>
                        <a:satMod val="135000"/>
                      </a:srgbClr>
                      <a:prstClr val="white"/>
                    </a:duotone>
                    <a:extLst>
                      <a:ext uri="{BEBA8EAE-BF5A-486C-A8C5-ECC9F3942E4B}">
                        <a14:imgProps xmlns:a14="http://schemas.microsoft.com/office/drawing/2010/main">
                          <a14:imgLayer r:embed="rId7">
                            <a14:imgEffect>
                              <a14:backgroundRemoval t="9778" b="89778" l="2667" r="96000">
                                <a14:foregroundMark x1="69778" y1="36000" x2="69778" y2="36000"/>
                                <a14:foregroundMark x1="34222" y1="76444" x2="34222" y2="76444"/>
                                <a14:foregroundMark x1="8889" y1="45778" x2="8889" y2="45778"/>
                                <a14:foregroundMark x1="7556" y1="53333" x2="7556" y2="53333"/>
                                <a14:foregroundMark x1="6222" y1="60000" x2="6222" y2="60000"/>
                                <a14:foregroundMark x1="3111" y1="66667" x2="3111" y2="66667"/>
                                <a14:foregroundMark x1="88000" y1="30667" x2="88000" y2="30667"/>
                                <a14:foregroundMark x1="92444" y1="47111" x2="92444" y2="47111"/>
                                <a14:foregroundMark x1="96000" y1="62667" x2="96000" y2="62667"/>
                              </a14:backgroundRemoval>
                            </a14:imgEffect>
                          </a14:imgLayer>
                        </a14:imgProps>
                      </a:ext>
                    </a:extLst>
                  </a:blip>
                  <a:srcRect t="17164" b="13913"/>
                  <a:stretch/>
                </p:blipFill>
                <p:spPr>
                  <a:xfrm>
                    <a:off x="1572369" y="5078213"/>
                    <a:ext cx="1525297" cy="1051282"/>
                  </a:xfrm>
                  <a:prstGeom prst="rect">
                    <a:avLst/>
                  </a:prstGeom>
                </p:spPr>
              </p:pic>
              <p:cxnSp>
                <p:nvCxnSpPr>
                  <p:cNvPr id="82" name="Straight Connector 81">
                    <a:extLst>
                      <a:ext uri="{FF2B5EF4-FFF2-40B4-BE49-F238E27FC236}">
                        <a16:creationId xmlns:a16="http://schemas.microsoft.com/office/drawing/2014/main" id="{B8C1AA59-2F5F-4AC7-9884-4F35CE998E91}"/>
                      </a:ext>
                    </a:extLst>
                  </p:cNvPr>
                  <p:cNvCxnSpPr/>
                  <p:nvPr/>
                </p:nvCxnSpPr>
                <p:spPr>
                  <a:xfrm>
                    <a:off x="1899213" y="52250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F4FF25-1A84-46BA-BA5A-E54C40995F87}"/>
                      </a:ext>
                    </a:extLst>
                  </p:cNvPr>
                  <p:cNvCxnSpPr/>
                  <p:nvPr/>
                </p:nvCxnSpPr>
                <p:spPr>
                  <a:xfrm>
                    <a:off x="1863969" y="53716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317797C-3878-4627-8185-F6E312759A3D}"/>
                      </a:ext>
                    </a:extLst>
                  </p:cNvPr>
                  <p:cNvCxnSpPr/>
                  <p:nvPr/>
                </p:nvCxnSpPr>
                <p:spPr>
                  <a:xfrm>
                    <a:off x="1773608" y="5537749"/>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1513BC4-223D-4045-8D6A-0DDE63734040}"/>
                      </a:ext>
                    </a:extLst>
                  </p:cNvPr>
                  <p:cNvCxnSpPr>
                    <a:cxnSpLocks/>
                  </p:cNvCxnSpPr>
                  <p:nvPr/>
                </p:nvCxnSpPr>
                <p:spPr>
                  <a:xfrm flipV="1">
                    <a:off x="2390456" y="5298332"/>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325D8E1-2F86-4F5E-8968-EE587F1C3170}"/>
                      </a:ext>
                    </a:extLst>
                  </p:cNvPr>
                  <p:cNvCxnSpPr>
                    <a:cxnSpLocks/>
                  </p:cNvCxnSpPr>
                  <p:nvPr/>
                </p:nvCxnSpPr>
                <p:spPr>
                  <a:xfrm flipV="1">
                    <a:off x="2379820" y="543487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D8D0F96-48DA-41DE-8F9D-487F9B3E4C66}"/>
                      </a:ext>
                    </a:extLst>
                  </p:cNvPr>
                  <p:cNvCxnSpPr>
                    <a:cxnSpLocks/>
                  </p:cNvCxnSpPr>
                  <p:nvPr/>
                </p:nvCxnSpPr>
                <p:spPr>
                  <a:xfrm flipV="1">
                    <a:off x="2356685" y="559601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15DD8C55-A585-4085-9B91-0528F6EAED3F}"/>
                    </a:ext>
                  </a:extLst>
                </p:cNvPr>
                <p:cNvSpPr/>
                <p:nvPr/>
              </p:nvSpPr>
              <p:spPr>
                <a:xfrm>
                  <a:off x="5587040" y="3173420"/>
                  <a:ext cx="412136" cy="323993"/>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4" name="Group 13">
                <a:extLst>
                  <a:ext uri="{FF2B5EF4-FFF2-40B4-BE49-F238E27FC236}">
                    <a16:creationId xmlns:a16="http://schemas.microsoft.com/office/drawing/2014/main" id="{A7F4DC58-9552-4092-B391-849A7A3B3A79}"/>
                  </a:ext>
                </a:extLst>
              </p:cNvPr>
              <p:cNvGrpSpPr/>
              <p:nvPr/>
            </p:nvGrpSpPr>
            <p:grpSpPr>
              <a:xfrm>
                <a:off x="7614512" y="2658541"/>
                <a:ext cx="1232135" cy="293462"/>
                <a:chOff x="7614512" y="2658541"/>
                <a:chExt cx="1232135" cy="293462"/>
              </a:xfrm>
            </p:grpSpPr>
            <p:pic>
              <p:nvPicPr>
                <p:cNvPr id="34" name="Picture 33">
                  <a:extLst>
                    <a:ext uri="{FF2B5EF4-FFF2-40B4-BE49-F238E27FC236}">
                      <a16:creationId xmlns:a16="http://schemas.microsoft.com/office/drawing/2014/main" id="{A35CF52F-4C3B-4D5A-A009-90CA9D07BEE2}"/>
                    </a:ext>
                  </a:extLst>
                </p:cNvPr>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7614512" y="2675004"/>
                  <a:ext cx="247650" cy="276999"/>
                </a:xfrm>
                <a:prstGeom prst="rect">
                  <a:avLst/>
                </a:prstGeom>
              </p:spPr>
            </p:pic>
            <p:sp>
              <p:nvSpPr>
                <p:cNvPr id="10" name="TextBox 9">
                  <a:extLst>
                    <a:ext uri="{FF2B5EF4-FFF2-40B4-BE49-F238E27FC236}">
                      <a16:creationId xmlns:a16="http://schemas.microsoft.com/office/drawing/2014/main" id="{3BA98394-F21F-46F8-A7E4-26EC51C0A63C}"/>
                    </a:ext>
                  </a:extLst>
                </p:cNvPr>
                <p:cNvSpPr txBox="1"/>
                <p:nvPr/>
              </p:nvSpPr>
              <p:spPr>
                <a:xfrm>
                  <a:off x="7792930" y="2658541"/>
                  <a:ext cx="1053717" cy="276999"/>
                </a:xfrm>
                <a:prstGeom prst="rect">
                  <a:avLst/>
                </a:prstGeom>
                <a:noFill/>
              </p:spPr>
              <p:txBody>
                <a:bodyPr wrap="square" rtlCol="0">
                  <a:spAutoFit/>
                </a:bodyPr>
                <a:lstStyle/>
                <a:p>
                  <a:r>
                    <a:rPr lang="en-AU" sz="1200" dirty="0"/>
                    <a:t>Census data</a:t>
                  </a:r>
                </a:p>
              </p:txBody>
            </p:sp>
          </p:grpSp>
          <p:grpSp>
            <p:nvGrpSpPr>
              <p:cNvPr id="15" name="Group 14">
                <a:extLst>
                  <a:ext uri="{FF2B5EF4-FFF2-40B4-BE49-F238E27FC236}">
                    <a16:creationId xmlns:a16="http://schemas.microsoft.com/office/drawing/2014/main" id="{07ED779E-8407-4478-A279-6E7C0B56D05E}"/>
                  </a:ext>
                </a:extLst>
              </p:cNvPr>
              <p:cNvGrpSpPr/>
              <p:nvPr/>
            </p:nvGrpSpPr>
            <p:grpSpPr>
              <a:xfrm>
                <a:off x="7614512" y="2968466"/>
                <a:ext cx="1232135" cy="309925"/>
                <a:chOff x="7614512" y="2968466"/>
                <a:chExt cx="1232135" cy="309925"/>
              </a:xfrm>
            </p:grpSpPr>
            <p:sp>
              <p:nvSpPr>
                <p:cNvPr id="89" name="TextBox 88">
                  <a:extLst>
                    <a:ext uri="{FF2B5EF4-FFF2-40B4-BE49-F238E27FC236}">
                      <a16:creationId xmlns:a16="http://schemas.microsoft.com/office/drawing/2014/main" id="{06A4878D-5077-4C5F-8D65-DE2DB239EA40}"/>
                    </a:ext>
                  </a:extLst>
                </p:cNvPr>
                <p:cNvSpPr txBox="1"/>
                <p:nvPr/>
              </p:nvSpPr>
              <p:spPr>
                <a:xfrm>
                  <a:off x="7792930" y="3001392"/>
                  <a:ext cx="1053717" cy="276999"/>
                </a:xfrm>
                <a:prstGeom prst="rect">
                  <a:avLst/>
                </a:prstGeom>
                <a:noFill/>
              </p:spPr>
              <p:txBody>
                <a:bodyPr wrap="square" rtlCol="0">
                  <a:spAutoFit/>
                </a:bodyPr>
                <a:lstStyle/>
                <a:p>
                  <a:r>
                    <a:rPr lang="en-AU" sz="1200" dirty="0"/>
                    <a:t>HILDA data</a:t>
                  </a:r>
                </a:p>
              </p:txBody>
            </p:sp>
            <p:pic>
              <p:nvPicPr>
                <p:cNvPr id="90" name="Picture 89">
                  <a:extLst>
                    <a:ext uri="{FF2B5EF4-FFF2-40B4-BE49-F238E27FC236}">
                      <a16:creationId xmlns:a16="http://schemas.microsoft.com/office/drawing/2014/main" id="{D3C69D03-61B5-4D39-A390-47CC439C46C8}"/>
                    </a:ext>
                  </a:extLst>
                </p:cNvPr>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7614512" y="2968466"/>
                  <a:ext cx="247650" cy="276999"/>
                </a:xfrm>
                <a:prstGeom prst="rect">
                  <a:avLst/>
                </a:prstGeom>
              </p:spPr>
            </p:pic>
          </p:grpSp>
          <p:grpSp>
            <p:nvGrpSpPr>
              <p:cNvPr id="124" name="Group 123">
                <a:extLst>
                  <a:ext uri="{FF2B5EF4-FFF2-40B4-BE49-F238E27FC236}">
                    <a16:creationId xmlns:a16="http://schemas.microsoft.com/office/drawing/2014/main" id="{E7958357-5C29-4D95-ABE9-EFB3F505C958}"/>
                  </a:ext>
                </a:extLst>
              </p:cNvPr>
              <p:cNvGrpSpPr/>
              <p:nvPr/>
            </p:nvGrpSpPr>
            <p:grpSpPr>
              <a:xfrm>
                <a:off x="4928748" y="4251386"/>
                <a:ext cx="2893462" cy="368555"/>
                <a:chOff x="4943388" y="2421033"/>
                <a:chExt cx="2893462" cy="368555"/>
              </a:xfrm>
            </p:grpSpPr>
            <p:sp>
              <p:nvSpPr>
                <p:cNvPr id="125" name="Rectangle 124">
                  <a:extLst>
                    <a:ext uri="{FF2B5EF4-FFF2-40B4-BE49-F238E27FC236}">
                      <a16:creationId xmlns:a16="http://schemas.microsoft.com/office/drawing/2014/main" id="{DF4F579D-7E9A-4A31-A67C-9B7FA2ABC1DC}"/>
                    </a:ext>
                  </a:extLst>
                </p:cNvPr>
                <p:cNvSpPr/>
                <p:nvPr/>
              </p:nvSpPr>
              <p:spPr>
                <a:xfrm>
                  <a:off x="5410157" y="2423177"/>
                  <a:ext cx="2426693" cy="366411"/>
                </a:xfrm>
                <a:prstGeom prst="rect">
                  <a:avLst/>
                </a:prstGeom>
                <a:solidFill>
                  <a:srgbClr val="7A649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Feature: Publication</a:t>
                  </a:r>
                </a:p>
              </p:txBody>
            </p:sp>
            <p:grpSp>
              <p:nvGrpSpPr>
                <p:cNvPr id="126" name="Group 125">
                  <a:extLst>
                    <a:ext uri="{FF2B5EF4-FFF2-40B4-BE49-F238E27FC236}">
                      <a16:creationId xmlns:a16="http://schemas.microsoft.com/office/drawing/2014/main" id="{DAA15EE5-35D6-461B-A787-891D8BF190DA}"/>
                    </a:ext>
                  </a:extLst>
                </p:cNvPr>
                <p:cNvGrpSpPr/>
                <p:nvPr/>
              </p:nvGrpSpPr>
              <p:grpSpPr>
                <a:xfrm>
                  <a:off x="4943388" y="2421033"/>
                  <a:ext cx="420452" cy="366411"/>
                  <a:chOff x="4943388" y="2421033"/>
                  <a:chExt cx="420452" cy="366411"/>
                </a:xfrm>
              </p:grpSpPr>
              <p:pic>
                <p:nvPicPr>
                  <p:cNvPr id="127" name="Picture 126">
                    <a:extLst>
                      <a:ext uri="{FF2B5EF4-FFF2-40B4-BE49-F238E27FC236}">
                        <a16:creationId xmlns:a16="http://schemas.microsoft.com/office/drawing/2014/main" id="{D192885A-D087-4B09-8EFA-40D3B0AD881C}"/>
                      </a:ext>
                    </a:extLst>
                  </p:cNvPr>
                  <p:cNvPicPr>
                    <a:picLocks noChangeAspect="1"/>
                  </p:cNvPicPr>
                  <p:nvPr/>
                </p:nvPicPr>
                <p:blipFill rotWithShape="1">
                  <a:blip r:embed="rId4">
                    <a:duotone>
                      <a:prstClr val="black"/>
                      <a:srgbClr val="7030A0">
                        <a:tint val="45000"/>
                        <a:satMod val="400000"/>
                      </a:srgbClr>
                    </a:duotone>
                    <a:extLst>
                      <a:ext uri="{BEBA8EAE-BF5A-486C-A8C5-ECC9F3942E4B}">
                        <a14:imgProps xmlns:a14="http://schemas.microsoft.com/office/drawing/2010/main">
                          <a14:imgLayer r:embed="rId5">
                            <a14:imgEffect>
                              <a14:backgroundRemoval t="1170" b="91813" l="9122" r="89865">
                                <a14:foregroundMark x1="50676" y1="3509" x2="50676" y2="3509"/>
                                <a14:foregroundMark x1="30405" y1="1170" x2="30405" y2="1170"/>
                                <a14:foregroundMark x1="48649" y1="91813" x2="48649" y2="91813"/>
                              </a14:backgroundRemoval>
                            </a14:imgEffect>
                          </a14:imgLayer>
                        </a14:imgProps>
                      </a:ext>
                    </a:extLst>
                  </a:blip>
                  <a:srcRect l="25527" r="24933"/>
                  <a:stretch/>
                </p:blipFill>
                <p:spPr>
                  <a:xfrm>
                    <a:off x="4999839" y="2467953"/>
                    <a:ext cx="252160" cy="294054"/>
                  </a:xfrm>
                  <a:prstGeom prst="rect">
                    <a:avLst/>
                  </a:prstGeom>
                </p:spPr>
              </p:pic>
              <p:sp>
                <p:nvSpPr>
                  <p:cNvPr id="128" name="Rectangle 127">
                    <a:extLst>
                      <a:ext uri="{FF2B5EF4-FFF2-40B4-BE49-F238E27FC236}">
                        <a16:creationId xmlns:a16="http://schemas.microsoft.com/office/drawing/2014/main" id="{7184F514-CA1A-4BAB-A4CB-956A924A3011}"/>
                      </a:ext>
                    </a:extLst>
                  </p:cNvPr>
                  <p:cNvSpPr/>
                  <p:nvPr/>
                </p:nvSpPr>
                <p:spPr>
                  <a:xfrm>
                    <a:off x="4943388" y="2421033"/>
                    <a:ext cx="420452" cy="366411"/>
                  </a:xfrm>
                  <a:prstGeom prst="rect">
                    <a:avLst/>
                  </a:prstGeom>
                  <a:solidFill>
                    <a:srgbClr val="7A649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grpSp>
            <p:nvGrpSpPr>
              <p:cNvPr id="129" name="Group 128">
                <a:extLst>
                  <a:ext uri="{FF2B5EF4-FFF2-40B4-BE49-F238E27FC236}">
                    <a16:creationId xmlns:a16="http://schemas.microsoft.com/office/drawing/2014/main" id="{97EB7234-759E-47FF-B17E-160029464BC9}"/>
                  </a:ext>
                </a:extLst>
              </p:cNvPr>
              <p:cNvGrpSpPr/>
              <p:nvPr/>
            </p:nvGrpSpPr>
            <p:grpSpPr>
              <a:xfrm>
                <a:off x="5587040" y="5744211"/>
                <a:ext cx="2235170" cy="441004"/>
                <a:chOff x="5587040" y="3081141"/>
                <a:chExt cx="2235170" cy="441004"/>
              </a:xfrm>
            </p:grpSpPr>
            <p:sp>
              <p:nvSpPr>
                <p:cNvPr id="130" name="Rectangle 129">
                  <a:extLst>
                    <a:ext uri="{FF2B5EF4-FFF2-40B4-BE49-F238E27FC236}">
                      <a16:creationId xmlns:a16="http://schemas.microsoft.com/office/drawing/2014/main" id="{E49607F4-EF92-49ED-B0E5-4FE22ED5C233}"/>
                    </a:ext>
                  </a:extLst>
                </p:cNvPr>
                <p:cNvSpPr/>
                <p:nvPr/>
              </p:nvSpPr>
              <p:spPr>
                <a:xfrm>
                  <a:off x="6039442" y="3081141"/>
                  <a:ext cx="1782768" cy="441004"/>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Story: stakeholder consultation</a:t>
                  </a:r>
                </a:p>
              </p:txBody>
            </p:sp>
            <p:grpSp>
              <p:nvGrpSpPr>
                <p:cNvPr id="131" name="Group 130">
                  <a:extLst>
                    <a:ext uri="{FF2B5EF4-FFF2-40B4-BE49-F238E27FC236}">
                      <a16:creationId xmlns:a16="http://schemas.microsoft.com/office/drawing/2014/main" id="{C80394F1-DB93-4DC4-AB91-385B6AED2D5F}"/>
                    </a:ext>
                  </a:extLst>
                </p:cNvPr>
                <p:cNvGrpSpPr/>
                <p:nvPr/>
              </p:nvGrpSpPr>
              <p:grpSpPr>
                <a:xfrm>
                  <a:off x="5613244" y="3241815"/>
                  <a:ext cx="330813" cy="234794"/>
                  <a:chOff x="1572369" y="5078213"/>
                  <a:chExt cx="1525297" cy="1051282"/>
                </a:xfrm>
              </p:grpSpPr>
              <p:pic>
                <p:nvPicPr>
                  <p:cNvPr id="133" name="Picture 132">
                    <a:extLst>
                      <a:ext uri="{FF2B5EF4-FFF2-40B4-BE49-F238E27FC236}">
                        <a16:creationId xmlns:a16="http://schemas.microsoft.com/office/drawing/2014/main" id="{EA0D733D-109C-4827-AD46-6EFD3C90F8E8}"/>
                      </a:ext>
                    </a:extLst>
                  </p:cNvPr>
                  <p:cNvPicPr>
                    <a:picLocks noChangeAspect="1"/>
                  </p:cNvPicPr>
                  <p:nvPr/>
                </p:nvPicPr>
                <p:blipFill rotWithShape="1">
                  <a:blip r:embed="rId6">
                    <a:duotone>
                      <a:srgbClr val="5B9BD5">
                        <a:shade val="45000"/>
                        <a:satMod val="135000"/>
                      </a:srgbClr>
                      <a:prstClr val="white"/>
                    </a:duotone>
                    <a:extLst>
                      <a:ext uri="{BEBA8EAE-BF5A-486C-A8C5-ECC9F3942E4B}">
                        <a14:imgProps xmlns:a14="http://schemas.microsoft.com/office/drawing/2010/main">
                          <a14:imgLayer r:embed="rId7">
                            <a14:imgEffect>
                              <a14:backgroundRemoval t="9778" b="89778" l="2667" r="96000">
                                <a14:foregroundMark x1="69778" y1="36000" x2="69778" y2="36000"/>
                                <a14:foregroundMark x1="34222" y1="76444" x2="34222" y2="76444"/>
                                <a14:foregroundMark x1="8889" y1="45778" x2="8889" y2="45778"/>
                                <a14:foregroundMark x1="7556" y1="53333" x2="7556" y2="53333"/>
                                <a14:foregroundMark x1="6222" y1="60000" x2="6222" y2="60000"/>
                                <a14:foregroundMark x1="3111" y1="66667" x2="3111" y2="66667"/>
                                <a14:foregroundMark x1="88000" y1="30667" x2="88000" y2="30667"/>
                                <a14:foregroundMark x1="92444" y1="47111" x2="92444" y2="47111"/>
                                <a14:foregroundMark x1="96000" y1="62667" x2="96000" y2="62667"/>
                              </a14:backgroundRemoval>
                            </a14:imgEffect>
                          </a14:imgLayer>
                        </a14:imgProps>
                      </a:ext>
                    </a:extLst>
                  </a:blip>
                  <a:srcRect t="17164" b="13913"/>
                  <a:stretch/>
                </p:blipFill>
                <p:spPr>
                  <a:xfrm>
                    <a:off x="1572369" y="5078213"/>
                    <a:ext cx="1525297" cy="1051282"/>
                  </a:xfrm>
                  <a:prstGeom prst="rect">
                    <a:avLst/>
                  </a:prstGeom>
                </p:spPr>
              </p:pic>
              <p:cxnSp>
                <p:nvCxnSpPr>
                  <p:cNvPr id="134" name="Straight Connector 133">
                    <a:extLst>
                      <a:ext uri="{FF2B5EF4-FFF2-40B4-BE49-F238E27FC236}">
                        <a16:creationId xmlns:a16="http://schemas.microsoft.com/office/drawing/2014/main" id="{53D5550A-3E8A-4131-8F04-C6ACAFC64A44}"/>
                      </a:ext>
                    </a:extLst>
                  </p:cNvPr>
                  <p:cNvCxnSpPr/>
                  <p:nvPr/>
                </p:nvCxnSpPr>
                <p:spPr>
                  <a:xfrm>
                    <a:off x="1899213" y="52250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D0B5E95-791B-4357-B2E2-666D52E6872F}"/>
                      </a:ext>
                    </a:extLst>
                  </p:cNvPr>
                  <p:cNvCxnSpPr/>
                  <p:nvPr/>
                </p:nvCxnSpPr>
                <p:spPr>
                  <a:xfrm>
                    <a:off x="1863969" y="53716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E80DF3D-B779-40E0-B3DD-E0C9AA661953}"/>
                      </a:ext>
                    </a:extLst>
                  </p:cNvPr>
                  <p:cNvCxnSpPr/>
                  <p:nvPr/>
                </p:nvCxnSpPr>
                <p:spPr>
                  <a:xfrm>
                    <a:off x="1773608" y="5537749"/>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DEBE2E9-F475-4D91-AC38-E1215F925248}"/>
                      </a:ext>
                    </a:extLst>
                  </p:cNvPr>
                  <p:cNvCxnSpPr>
                    <a:cxnSpLocks/>
                  </p:cNvCxnSpPr>
                  <p:nvPr/>
                </p:nvCxnSpPr>
                <p:spPr>
                  <a:xfrm flipV="1">
                    <a:off x="2390456" y="5298332"/>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2123719-6248-4E11-85E1-5D335496822D}"/>
                      </a:ext>
                    </a:extLst>
                  </p:cNvPr>
                  <p:cNvCxnSpPr>
                    <a:cxnSpLocks/>
                  </p:cNvCxnSpPr>
                  <p:nvPr/>
                </p:nvCxnSpPr>
                <p:spPr>
                  <a:xfrm flipV="1">
                    <a:off x="2379820" y="543487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4AA15E4-047A-403B-B9FD-0B88B8F3691D}"/>
                      </a:ext>
                    </a:extLst>
                  </p:cNvPr>
                  <p:cNvCxnSpPr>
                    <a:cxnSpLocks/>
                  </p:cNvCxnSpPr>
                  <p:nvPr/>
                </p:nvCxnSpPr>
                <p:spPr>
                  <a:xfrm flipV="1">
                    <a:off x="2356685" y="559601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2" name="Rectangle 131">
                  <a:extLst>
                    <a:ext uri="{FF2B5EF4-FFF2-40B4-BE49-F238E27FC236}">
                      <a16:creationId xmlns:a16="http://schemas.microsoft.com/office/drawing/2014/main" id="{F83DCB17-4601-4801-B72F-7E1DE22A3629}"/>
                    </a:ext>
                  </a:extLst>
                </p:cNvPr>
                <p:cNvSpPr/>
                <p:nvPr/>
              </p:nvSpPr>
              <p:spPr>
                <a:xfrm>
                  <a:off x="5587040" y="3173420"/>
                  <a:ext cx="412136" cy="323993"/>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40" name="Group 139">
                <a:extLst>
                  <a:ext uri="{FF2B5EF4-FFF2-40B4-BE49-F238E27FC236}">
                    <a16:creationId xmlns:a16="http://schemas.microsoft.com/office/drawing/2014/main" id="{A69B9341-5EC9-49D4-BC2F-2912B743B569}"/>
                  </a:ext>
                </a:extLst>
              </p:cNvPr>
              <p:cNvGrpSpPr/>
              <p:nvPr/>
            </p:nvGrpSpPr>
            <p:grpSpPr>
              <a:xfrm>
                <a:off x="5587040" y="4701354"/>
                <a:ext cx="2235170" cy="325051"/>
                <a:chOff x="5587040" y="3173420"/>
                <a:chExt cx="2235170" cy="325051"/>
              </a:xfrm>
            </p:grpSpPr>
            <p:sp>
              <p:nvSpPr>
                <p:cNvPr id="141" name="Rectangle 140">
                  <a:extLst>
                    <a:ext uri="{FF2B5EF4-FFF2-40B4-BE49-F238E27FC236}">
                      <a16:creationId xmlns:a16="http://schemas.microsoft.com/office/drawing/2014/main" id="{094873D2-07CD-412E-A4F6-6F74A6D058EF}"/>
                    </a:ext>
                  </a:extLst>
                </p:cNvPr>
                <p:cNvSpPr/>
                <p:nvPr/>
              </p:nvSpPr>
              <p:spPr>
                <a:xfrm>
                  <a:off x="6039442" y="3173420"/>
                  <a:ext cx="1782768" cy="325051"/>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Story: Draft paper</a:t>
                  </a:r>
                </a:p>
              </p:txBody>
            </p:sp>
            <p:grpSp>
              <p:nvGrpSpPr>
                <p:cNvPr id="142" name="Group 141">
                  <a:extLst>
                    <a:ext uri="{FF2B5EF4-FFF2-40B4-BE49-F238E27FC236}">
                      <a16:creationId xmlns:a16="http://schemas.microsoft.com/office/drawing/2014/main" id="{3EBC88F3-D488-4BAC-885C-D39F4DE68CAA}"/>
                    </a:ext>
                  </a:extLst>
                </p:cNvPr>
                <p:cNvGrpSpPr/>
                <p:nvPr/>
              </p:nvGrpSpPr>
              <p:grpSpPr>
                <a:xfrm>
                  <a:off x="5613244" y="3241815"/>
                  <a:ext cx="330813" cy="234794"/>
                  <a:chOff x="1572369" y="5078213"/>
                  <a:chExt cx="1525297" cy="1051282"/>
                </a:xfrm>
              </p:grpSpPr>
              <p:pic>
                <p:nvPicPr>
                  <p:cNvPr id="144" name="Picture 143">
                    <a:extLst>
                      <a:ext uri="{FF2B5EF4-FFF2-40B4-BE49-F238E27FC236}">
                        <a16:creationId xmlns:a16="http://schemas.microsoft.com/office/drawing/2014/main" id="{7B14D9E2-EAA0-441B-8BF7-E96C26B1FB8D}"/>
                      </a:ext>
                    </a:extLst>
                  </p:cNvPr>
                  <p:cNvPicPr>
                    <a:picLocks noChangeAspect="1"/>
                  </p:cNvPicPr>
                  <p:nvPr/>
                </p:nvPicPr>
                <p:blipFill rotWithShape="1">
                  <a:blip r:embed="rId6">
                    <a:duotone>
                      <a:srgbClr val="5B9BD5">
                        <a:shade val="45000"/>
                        <a:satMod val="135000"/>
                      </a:srgbClr>
                      <a:prstClr val="white"/>
                    </a:duotone>
                    <a:extLst>
                      <a:ext uri="{BEBA8EAE-BF5A-486C-A8C5-ECC9F3942E4B}">
                        <a14:imgProps xmlns:a14="http://schemas.microsoft.com/office/drawing/2010/main">
                          <a14:imgLayer r:embed="rId7">
                            <a14:imgEffect>
                              <a14:backgroundRemoval t="9778" b="89778" l="2667" r="96000">
                                <a14:foregroundMark x1="69778" y1="36000" x2="69778" y2="36000"/>
                                <a14:foregroundMark x1="34222" y1="76444" x2="34222" y2="76444"/>
                                <a14:foregroundMark x1="8889" y1="45778" x2="8889" y2="45778"/>
                                <a14:foregroundMark x1="7556" y1="53333" x2="7556" y2="53333"/>
                                <a14:foregroundMark x1="6222" y1="60000" x2="6222" y2="60000"/>
                                <a14:foregroundMark x1="3111" y1="66667" x2="3111" y2="66667"/>
                                <a14:foregroundMark x1="88000" y1="30667" x2="88000" y2="30667"/>
                                <a14:foregroundMark x1="92444" y1="47111" x2="92444" y2="47111"/>
                                <a14:foregroundMark x1="96000" y1="62667" x2="96000" y2="62667"/>
                              </a14:backgroundRemoval>
                            </a14:imgEffect>
                          </a14:imgLayer>
                        </a14:imgProps>
                      </a:ext>
                    </a:extLst>
                  </a:blip>
                  <a:srcRect t="17164" b="13913"/>
                  <a:stretch/>
                </p:blipFill>
                <p:spPr>
                  <a:xfrm>
                    <a:off x="1572369" y="5078213"/>
                    <a:ext cx="1525297" cy="1051282"/>
                  </a:xfrm>
                  <a:prstGeom prst="rect">
                    <a:avLst/>
                  </a:prstGeom>
                </p:spPr>
              </p:pic>
              <p:cxnSp>
                <p:nvCxnSpPr>
                  <p:cNvPr id="145" name="Straight Connector 144">
                    <a:extLst>
                      <a:ext uri="{FF2B5EF4-FFF2-40B4-BE49-F238E27FC236}">
                        <a16:creationId xmlns:a16="http://schemas.microsoft.com/office/drawing/2014/main" id="{767EA925-1170-4D7B-8393-A9BCF820CA3E}"/>
                      </a:ext>
                    </a:extLst>
                  </p:cNvPr>
                  <p:cNvCxnSpPr/>
                  <p:nvPr/>
                </p:nvCxnSpPr>
                <p:spPr>
                  <a:xfrm>
                    <a:off x="1899213" y="52250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1A832BE-D013-456B-81D5-C9A45829CD99}"/>
                      </a:ext>
                    </a:extLst>
                  </p:cNvPr>
                  <p:cNvCxnSpPr/>
                  <p:nvPr/>
                </p:nvCxnSpPr>
                <p:spPr>
                  <a:xfrm>
                    <a:off x="1863969" y="53716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94BCD9C-6A58-4795-A08E-4FEF2DCEB7C8}"/>
                      </a:ext>
                    </a:extLst>
                  </p:cNvPr>
                  <p:cNvCxnSpPr/>
                  <p:nvPr/>
                </p:nvCxnSpPr>
                <p:spPr>
                  <a:xfrm>
                    <a:off x="1773608" y="5537749"/>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7EBDFEF-023C-416F-9588-9CFF51FA9F7B}"/>
                      </a:ext>
                    </a:extLst>
                  </p:cNvPr>
                  <p:cNvCxnSpPr>
                    <a:cxnSpLocks/>
                  </p:cNvCxnSpPr>
                  <p:nvPr/>
                </p:nvCxnSpPr>
                <p:spPr>
                  <a:xfrm flipV="1">
                    <a:off x="2390456" y="5298332"/>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DA67A84-3DB1-4021-914D-3D1966859522}"/>
                      </a:ext>
                    </a:extLst>
                  </p:cNvPr>
                  <p:cNvCxnSpPr>
                    <a:cxnSpLocks/>
                  </p:cNvCxnSpPr>
                  <p:nvPr/>
                </p:nvCxnSpPr>
                <p:spPr>
                  <a:xfrm flipV="1">
                    <a:off x="2379820" y="543487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11781D-0CB2-43A5-A43E-45C4F1423F8B}"/>
                      </a:ext>
                    </a:extLst>
                  </p:cNvPr>
                  <p:cNvCxnSpPr>
                    <a:cxnSpLocks/>
                  </p:cNvCxnSpPr>
                  <p:nvPr/>
                </p:nvCxnSpPr>
                <p:spPr>
                  <a:xfrm flipV="1">
                    <a:off x="2356685" y="559601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3" name="Rectangle 142">
                  <a:extLst>
                    <a:ext uri="{FF2B5EF4-FFF2-40B4-BE49-F238E27FC236}">
                      <a16:creationId xmlns:a16="http://schemas.microsoft.com/office/drawing/2014/main" id="{1CCDA623-B6D5-48BE-AF12-3EE3C14CF879}"/>
                    </a:ext>
                  </a:extLst>
                </p:cNvPr>
                <p:cNvSpPr/>
                <p:nvPr/>
              </p:nvSpPr>
              <p:spPr>
                <a:xfrm>
                  <a:off x="5587040" y="3173420"/>
                  <a:ext cx="412136" cy="323993"/>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57" name="Group 156">
                <a:extLst>
                  <a:ext uri="{FF2B5EF4-FFF2-40B4-BE49-F238E27FC236}">
                    <a16:creationId xmlns:a16="http://schemas.microsoft.com/office/drawing/2014/main" id="{F2E13A8D-BD46-4B83-A41E-E0ABF03E0FAA}"/>
                  </a:ext>
                </a:extLst>
              </p:cNvPr>
              <p:cNvGrpSpPr/>
              <p:nvPr/>
            </p:nvGrpSpPr>
            <p:grpSpPr>
              <a:xfrm>
                <a:off x="7614512" y="5088969"/>
                <a:ext cx="1558063" cy="293462"/>
                <a:chOff x="7614512" y="5088969"/>
                <a:chExt cx="1558063" cy="293462"/>
              </a:xfrm>
            </p:grpSpPr>
            <p:pic>
              <p:nvPicPr>
                <p:cNvPr id="123" name="Picture 122">
                  <a:extLst>
                    <a:ext uri="{FF2B5EF4-FFF2-40B4-BE49-F238E27FC236}">
                      <a16:creationId xmlns:a16="http://schemas.microsoft.com/office/drawing/2014/main" id="{B66623D0-8C49-4411-AD55-002F945578A1}"/>
                    </a:ext>
                  </a:extLst>
                </p:cNvPr>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7614512" y="5105432"/>
                  <a:ext cx="247650" cy="276999"/>
                </a:xfrm>
                <a:prstGeom prst="rect">
                  <a:avLst/>
                </a:prstGeom>
              </p:spPr>
            </p:pic>
            <p:sp>
              <p:nvSpPr>
                <p:cNvPr id="151" name="TextBox 150">
                  <a:extLst>
                    <a:ext uri="{FF2B5EF4-FFF2-40B4-BE49-F238E27FC236}">
                      <a16:creationId xmlns:a16="http://schemas.microsoft.com/office/drawing/2014/main" id="{29F96082-6F21-4B98-AFD6-7915BEF470C4}"/>
                    </a:ext>
                  </a:extLst>
                </p:cNvPr>
                <p:cNvSpPr txBox="1"/>
                <p:nvPr/>
              </p:nvSpPr>
              <p:spPr>
                <a:xfrm>
                  <a:off x="7792930" y="5088969"/>
                  <a:ext cx="1379645" cy="276999"/>
                </a:xfrm>
                <a:prstGeom prst="rect">
                  <a:avLst/>
                </a:prstGeom>
                <a:noFill/>
              </p:spPr>
              <p:txBody>
                <a:bodyPr wrap="square" rtlCol="0">
                  <a:spAutoFit/>
                </a:bodyPr>
                <a:lstStyle/>
                <a:p>
                  <a:r>
                    <a:rPr lang="en-AU" sz="1200" dirty="0"/>
                    <a:t>Brainstorm ideas</a:t>
                  </a:r>
                </a:p>
              </p:txBody>
            </p:sp>
          </p:grpSp>
          <p:grpSp>
            <p:nvGrpSpPr>
              <p:cNvPr id="159" name="Group 158">
                <a:extLst>
                  <a:ext uri="{FF2B5EF4-FFF2-40B4-BE49-F238E27FC236}">
                    <a16:creationId xmlns:a16="http://schemas.microsoft.com/office/drawing/2014/main" id="{DE47ECDE-FB18-4ABB-AAA2-C1FFCBE3DBE2}"/>
                  </a:ext>
                </a:extLst>
              </p:cNvPr>
              <p:cNvGrpSpPr/>
              <p:nvPr/>
            </p:nvGrpSpPr>
            <p:grpSpPr>
              <a:xfrm>
                <a:off x="7614512" y="6202875"/>
                <a:ext cx="2160630" cy="293462"/>
                <a:chOff x="7614512" y="6202875"/>
                <a:chExt cx="2160630" cy="293462"/>
              </a:xfrm>
            </p:grpSpPr>
            <p:pic>
              <p:nvPicPr>
                <p:cNvPr id="154" name="Picture 153">
                  <a:extLst>
                    <a:ext uri="{FF2B5EF4-FFF2-40B4-BE49-F238E27FC236}">
                      <a16:creationId xmlns:a16="http://schemas.microsoft.com/office/drawing/2014/main" id="{A13B1D38-FECE-4226-B5B1-9B9C4D72586E}"/>
                    </a:ext>
                  </a:extLst>
                </p:cNvPr>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7614512" y="6219338"/>
                  <a:ext cx="247650" cy="276999"/>
                </a:xfrm>
                <a:prstGeom prst="rect">
                  <a:avLst/>
                </a:prstGeom>
              </p:spPr>
            </p:pic>
            <p:sp>
              <p:nvSpPr>
                <p:cNvPr id="155" name="TextBox 154">
                  <a:extLst>
                    <a:ext uri="{FF2B5EF4-FFF2-40B4-BE49-F238E27FC236}">
                      <a16:creationId xmlns:a16="http://schemas.microsoft.com/office/drawing/2014/main" id="{1C23E78D-E10E-4AE3-837B-1C84A6C75AA2}"/>
                    </a:ext>
                  </a:extLst>
                </p:cNvPr>
                <p:cNvSpPr txBox="1"/>
                <p:nvPr/>
              </p:nvSpPr>
              <p:spPr>
                <a:xfrm>
                  <a:off x="7792930" y="6202875"/>
                  <a:ext cx="1982212" cy="276999"/>
                </a:xfrm>
                <a:prstGeom prst="rect">
                  <a:avLst/>
                </a:prstGeom>
                <a:noFill/>
              </p:spPr>
              <p:txBody>
                <a:bodyPr wrap="square" rtlCol="0">
                  <a:spAutoFit/>
                </a:bodyPr>
                <a:lstStyle/>
                <a:p>
                  <a:r>
                    <a:rPr lang="en-AU" sz="1200" dirty="0"/>
                    <a:t>Circulate draft for feedback</a:t>
                  </a:r>
                </a:p>
              </p:txBody>
            </p:sp>
          </p:grpSp>
          <p:grpSp>
            <p:nvGrpSpPr>
              <p:cNvPr id="160" name="Group 159">
                <a:extLst>
                  <a:ext uri="{FF2B5EF4-FFF2-40B4-BE49-F238E27FC236}">
                    <a16:creationId xmlns:a16="http://schemas.microsoft.com/office/drawing/2014/main" id="{705D113D-9423-4985-8C4E-4D56212C62AF}"/>
                  </a:ext>
                </a:extLst>
              </p:cNvPr>
              <p:cNvGrpSpPr/>
              <p:nvPr/>
            </p:nvGrpSpPr>
            <p:grpSpPr>
              <a:xfrm>
                <a:off x="854110" y="1339057"/>
                <a:ext cx="2981790" cy="425980"/>
                <a:chOff x="4850946" y="1333149"/>
                <a:chExt cx="2981790" cy="425980"/>
              </a:xfrm>
            </p:grpSpPr>
            <p:sp>
              <p:nvSpPr>
                <p:cNvPr id="161" name="Rectangle 160">
                  <a:extLst>
                    <a:ext uri="{FF2B5EF4-FFF2-40B4-BE49-F238E27FC236}">
                      <a16:creationId xmlns:a16="http://schemas.microsoft.com/office/drawing/2014/main" id="{EE78CF43-849F-497E-81AB-251F7A4FC9C7}"/>
                    </a:ext>
                  </a:extLst>
                </p:cNvPr>
                <p:cNvSpPr/>
                <p:nvPr/>
              </p:nvSpPr>
              <p:spPr>
                <a:xfrm>
                  <a:off x="5406043" y="1333149"/>
                  <a:ext cx="2426693" cy="423285"/>
                </a:xfrm>
                <a:prstGeom prst="rect">
                  <a:avLst/>
                </a:prstGeom>
                <a:solidFill>
                  <a:srgbClr val="F39300">
                    <a:alpha val="3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Epic: Indicator model</a:t>
                  </a:r>
                </a:p>
              </p:txBody>
            </p:sp>
            <p:grpSp>
              <p:nvGrpSpPr>
                <p:cNvPr id="162" name="Group 161">
                  <a:extLst>
                    <a:ext uri="{FF2B5EF4-FFF2-40B4-BE49-F238E27FC236}">
                      <a16:creationId xmlns:a16="http://schemas.microsoft.com/office/drawing/2014/main" id="{3791649B-068C-46E1-B086-6AA34F8A5DB9}"/>
                    </a:ext>
                  </a:extLst>
                </p:cNvPr>
                <p:cNvGrpSpPr/>
                <p:nvPr/>
              </p:nvGrpSpPr>
              <p:grpSpPr>
                <a:xfrm>
                  <a:off x="4850946" y="1335844"/>
                  <a:ext cx="522049" cy="423285"/>
                  <a:chOff x="4850946" y="1685997"/>
                  <a:chExt cx="522049" cy="423285"/>
                </a:xfrm>
              </p:grpSpPr>
              <p:pic>
                <p:nvPicPr>
                  <p:cNvPr id="163" name="Picture 162">
                    <a:extLst>
                      <a:ext uri="{FF2B5EF4-FFF2-40B4-BE49-F238E27FC236}">
                        <a16:creationId xmlns:a16="http://schemas.microsoft.com/office/drawing/2014/main" id="{4C6B5632-B68B-4945-BBE6-872AE622A201}"/>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28962" b="67760" l="24000" r="75273">
                                <a14:foregroundMark x1="50909" y1="42623" x2="50909" y2="42623"/>
                                <a14:foregroundMark x1="49818" y1="44809" x2="51273" y2="63388"/>
                                <a14:foregroundMark x1="72364" y1="45355" x2="65455" y2="67760"/>
                                <a14:foregroundMark x1="50909" y1="28962" x2="49455" y2="28962"/>
                                <a14:foregroundMark x1="75273" y1="34973" x2="75636" y2="34426"/>
                                <a14:foregroundMark x1="24000" y1="35519" x2="28364" y2="38798"/>
                              </a14:backgroundRemoval>
                            </a14:imgEffect>
                          </a14:imgLayer>
                        </a14:imgProps>
                      </a:ext>
                    </a:extLst>
                  </a:blip>
                  <a:srcRect l="23401" t="26079" r="19440" b="29100"/>
                  <a:stretch/>
                </p:blipFill>
                <p:spPr>
                  <a:xfrm>
                    <a:off x="4924338" y="1721679"/>
                    <a:ext cx="419862" cy="325687"/>
                  </a:xfrm>
                  <a:prstGeom prst="rect">
                    <a:avLst/>
                  </a:prstGeom>
                </p:spPr>
              </p:pic>
              <p:sp>
                <p:nvSpPr>
                  <p:cNvPr id="164" name="Rectangle 163">
                    <a:extLst>
                      <a:ext uri="{FF2B5EF4-FFF2-40B4-BE49-F238E27FC236}">
                        <a16:creationId xmlns:a16="http://schemas.microsoft.com/office/drawing/2014/main" id="{9E6C0BDE-EAA8-4DEA-913C-439415848349}"/>
                      </a:ext>
                    </a:extLst>
                  </p:cNvPr>
                  <p:cNvSpPr/>
                  <p:nvPr/>
                </p:nvSpPr>
                <p:spPr>
                  <a:xfrm>
                    <a:off x="4850946" y="1685997"/>
                    <a:ext cx="522049" cy="423285"/>
                  </a:xfrm>
                  <a:prstGeom prst="rect">
                    <a:avLst/>
                  </a:prstGeom>
                  <a:solidFill>
                    <a:srgbClr val="F39300">
                      <a:alpha val="3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grpSp>
      </p:grpSp>
      <p:grpSp>
        <p:nvGrpSpPr>
          <p:cNvPr id="203" name="Group 202">
            <a:extLst>
              <a:ext uri="{FF2B5EF4-FFF2-40B4-BE49-F238E27FC236}">
                <a16:creationId xmlns:a16="http://schemas.microsoft.com/office/drawing/2014/main" id="{F09074F9-A631-49E3-A51F-55214974C2A5}"/>
              </a:ext>
            </a:extLst>
          </p:cNvPr>
          <p:cNvGrpSpPr/>
          <p:nvPr/>
        </p:nvGrpSpPr>
        <p:grpSpPr>
          <a:xfrm>
            <a:off x="8934557" y="925210"/>
            <a:ext cx="2971526" cy="923330"/>
            <a:chOff x="635903" y="2783800"/>
            <a:chExt cx="2971526" cy="923330"/>
          </a:xfrm>
        </p:grpSpPr>
        <p:sp>
          <p:nvSpPr>
            <p:cNvPr id="166" name="TextBox 165">
              <a:extLst>
                <a:ext uri="{FF2B5EF4-FFF2-40B4-BE49-F238E27FC236}">
                  <a16:creationId xmlns:a16="http://schemas.microsoft.com/office/drawing/2014/main" id="{8E764803-9DA2-456C-A3B1-9BAD531380BF}"/>
                </a:ext>
              </a:extLst>
            </p:cNvPr>
            <p:cNvSpPr txBox="1"/>
            <p:nvPr/>
          </p:nvSpPr>
          <p:spPr>
            <a:xfrm>
              <a:off x="1048637" y="2783800"/>
              <a:ext cx="2558792" cy="923330"/>
            </a:xfrm>
            <a:prstGeom prst="rect">
              <a:avLst/>
            </a:prstGeom>
            <a:noFill/>
          </p:spPr>
          <p:txBody>
            <a:bodyPr wrap="square" rtlCol="0">
              <a:spAutoFit/>
            </a:bodyPr>
            <a:lstStyle/>
            <a:p>
              <a:r>
                <a:rPr lang="en-AU" dirty="0"/>
                <a:t>Strategic initiatives. The board’s interests starts and end here</a:t>
              </a:r>
            </a:p>
          </p:txBody>
        </p:sp>
        <p:pic>
          <p:nvPicPr>
            <p:cNvPr id="174" name="Picture 173">
              <a:extLst>
                <a:ext uri="{FF2B5EF4-FFF2-40B4-BE49-F238E27FC236}">
                  <a16:creationId xmlns:a16="http://schemas.microsoft.com/office/drawing/2014/main" id="{A6134ABD-B4A9-48CC-B0CD-05AF7D443792}"/>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28962" b="67760" l="24000" r="75273">
                          <a14:foregroundMark x1="50909" y1="42623" x2="50909" y2="42623"/>
                          <a14:foregroundMark x1="49818" y1="44809" x2="51273" y2="63388"/>
                          <a14:foregroundMark x1="72364" y1="45355" x2="65455" y2="67760"/>
                          <a14:foregroundMark x1="50909" y1="28962" x2="49455" y2="28962"/>
                          <a14:foregroundMark x1="75273" y1="34973" x2="75636" y2="34426"/>
                          <a14:foregroundMark x1="24000" y1="35519" x2="28364" y2="38798"/>
                        </a14:backgroundRemoval>
                      </a14:imgEffect>
                    </a14:imgLayer>
                  </a14:imgProps>
                </a:ext>
              </a:extLst>
            </a:blip>
            <a:srcRect l="23401" t="26079" r="19440" b="29100"/>
            <a:stretch/>
          </p:blipFill>
          <p:spPr>
            <a:xfrm>
              <a:off x="664138" y="3267796"/>
              <a:ext cx="419862" cy="325687"/>
            </a:xfrm>
            <a:prstGeom prst="rect">
              <a:avLst/>
            </a:prstGeom>
          </p:spPr>
        </p:pic>
        <p:sp>
          <p:nvSpPr>
            <p:cNvPr id="176" name="Rectangle 175">
              <a:extLst>
                <a:ext uri="{FF2B5EF4-FFF2-40B4-BE49-F238E27FC236}">
                  <a16:creationId xmlns:a16="http://schemas.microsoft.com/office/drawing/2014/main" id="{7B799644-7FB5-4537-A2B9-607317D785CA}"/>
                </a:ext>
              </a:extLst>
            </p:cNvPr>
            <p:cNvSpPr/>
            <p:nvPr/>
          </p:nvSpPr>
          <p:spPr>
            <a:xfrm>
              <a:off x="635903" y="2874098"/>
              <a:ext cx="419862" cy="350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204" name="Group 203">
            <a:extLst>
              <a:ext uri="{FF2B5EF4-FFF2-40B4-BE49-F238E27FC236}">
                <a16:creationId xmlns:a16="http://schemas.microsoft.com/office/drawing/2014/main" id="{CCCFDD14-D9F2-4597-8795-AA76BA463FE9}"/>
              </a:ext>
            </a:extLst>
          </p:cNvPr>
          <p:cNvGrpSpPr/>
          <p:nvPr/>
        </p:nvGrpSpPr>
        <p:grpSpPr>
          <a:xfrm>
            <a:off x="8957945" y="1848540"/>
            <a:ext cx="2799317" cy="646331"/>
            <a:chOff x="803604" y="3854175"/>
            <a:chExt cx="2799317" cy="646331"/>
          </a:xfrm>
        </p:grpSpPr>
        <p:sp>
          <p:nvSpPr>
            <p:cNvPr id="167" name="TextBox 166">
              <a:extLst>
                <a:ext uri="{FF2B5EF4-FFF2-40B4-BE49-F238E27FC236}">
                  <a16:creationId xmlns:a16="http://schemas.microsoft.com/office/drawing/2014/main" id="{7B65A0B6-FDB4-4EE6-8690-E290EA8FEDFC}"/>
                </a:ext>
              </a:extLst>
            </p:cNvPr>
            <p:cNvSpPr txBox="1"/>
            <p:nvPr/>
          </p:nvSpPr>
          <p:spPr>
            <a:xfrm>
              <a:off x="1044129" y="3854175"/>
              <a:ext cx="2558792" cy="646331"/>
            </a:xfrm>
            <a:prstGeom prst="rect">
              <a:avLst/>
            </a:prstGeom>
            <a:noFill/>
          </p:spPr>
          <p:txBody>
            <a:bodyPr wrap="square" rtlCol="0">
              <a:spAutoFit/>
            </a:bodyPr>
            <a:lstStyle/>
            <a:p>
              <a:r>
                <a:rPr lang="en-AU" dirty="0"/>
                <a:t>Product Owner, Scrum Master and BAs own this</a:t>
              </a:r>
            </a:p>
          </p:txBody>
        </p:sp>
        <p:pic>
          <p:nvPicPr>
            <p:cNvPr id="180" name="Picture 179">
              <a:extLst>
                <a:ext uri="{FF2B5EF4-FFF2-40B4-BE49-F238E27FC236}">
                  <a16:creationId xmlns:a16="http://schemas.microsoft.com/office/drawing/2014/main" id="{DEB1EACA-DD1E-4414-A4A3-01AE4D6B2917}"/>
                </a:ext>
              </a:extLst>
            </p:cNvPr>
            <p:cNvPicPr>
              <a:picLocks noChangeAspect="1"/>
            </p:cNvPicPr>
            <p:nvPr/>
          </p:nvPicPr>
          <p:blipFill rotWithShape="1">
            <a:blip r:embed="rId4">
              <a:duotone>
                <a:prstClr val="black"/>
                <a:srgbClr val="7030A0">
                  <a:tint val="45000"/>
                  <a:satMod val="400000"/>
                </a:srgbClr>
              </a:duotone>
              <a:extLst>
                <a:ext uri="{BEBA8EAE-BF5A-486C-A8C5-ECC9F3942E4B}">
                  <a14:imgProps xmlns:a14="http://schemas.microsoft.com/office/drawing/2010/main">
                    <a14:imgLayer r:embed="rId5">
                      <a14:imgEffect>
                        <a14:backgroundRemoval t="1170" b="91813" l="9122" r="89865">
                          <a14:foregroundMark x1="50676" y1="3509" x2="50676" y2="3509"/>
                          <a14:foregroundMark x1="30405" y1="1170" x2="30405" y2="1170"/>
                          <a14:foregroundMark x1="48649" y1="91813" x2="48649" y2="91813"/>
                        </a14:backgroundRemoval>
                      </a14:imgEffect>
                    </a14:imgLayer>
                  </a14:imgProps>
                </a:ext>
              </a:extLst>
            </a:blip>
            <a:srcRect l="25527" r="24933"/>
            <a:stretch/>
          </p:blipFill>
          <p:spPr>
            <a:xfrm>
              <a:off x="803605" y="3906091"/>
              <a:ext cx="252160" cy="237239"/>
            </a:xfrm>
            <a:prstGeom prst="rect">
              <a:avLst/>
            </a:prstGeom>
          </p:spPr>
        </p:pic>
        <p:grpSp>
          <p:nvGrpSpPr>
            <p:cNvPr id="185" name="Group 184">
              <a:extLst>
                <a:ext uri="{FF2B5EF4-FFF2-40B4-BE49-F238E27FC236}">
                  <a16:creationId xmlns:a16="http://schemas.microsoft.com/office/drawing/2014/main" id="{6CE3251C-170B-4212-A86B-7BFDDB88BDBB}"/>
                </a:ext>
              </a:extLst>
            </p:cNvPr>
            <p:cNvGrpSpPr/>
            <p:nvPr/>
          </p:nvGrpSpPr>
          <p:grpSpPr>
            <a:xfrm>
              <a:off x="803604" y="4184665"/>
              <a:ext cx="280247" cy="258692"/>
              <a:chOff x="1572369" y="5078213"/>
              <a:chExt cx="1525297" cy="1051282"/>
            </a:xfrm>
          </p:grpSpPr>
          <p:pic>
            <p:nvPicPr>
              <p:cNvPr id="187" name="Picture 186">
                <a:extLst>
                  <a:ext uri="{FF2B5EF4-FFF2-40B4-BE49-F238E27FC236}">
                    <a16:creationId xmlns:a16="http://schemas.microsoft.com/office/drawing/2014/main" id="{9EF2FB9A-F10D-4128-AA46-C56333008BDB}"/>
                  </a:ext>
                </a:extLst>
              </p:cNvPr>
              <p:cNvPicPr>
                <a:picLocks noChangeAspect="1"/>
              </p:cNvPicPr>
              <p:nvPr/>
            </p:nvPicPr>
            <p:blipFill rotWithShape="1">
              <a:blip r:embed="rId6">
                <a:duotone>
                  <a:srgbClr val="5B9BD5">
                    <a:shade val="45000"/>
                    <a:satMod val="135000"/>
                  </a:srgbClr>
                  <a:prstClr val="white"/>
                </a:duotone>
                <a:extLst>
                  <a:ext uri="{BEBA8EAE-BF5A-486C-A8C5-ECC9F3942E4B}">
                    <a14:imgProps xmlns:a14="http://schemas.microsoft.com/office/drawing/2010/main">
                      <a14:imgLayer r:embed="rId7">
                        <a14:imgEffect>
                          <a14:backgroundRemoval t="9778" b="89778" l="2667" r="96000">
                            <a14:foregroundMark x1="69778" y1="36000" x2="69778" y2="36000"/>
                            <a14:foregroundMark x1="34222" y1="76444" x2="34222" y2="76444"/>
                            <a14:foregroundMark x1="8889" y1="45778" x2="8889" y2="45778"/>
                            <a14:foregroundMark x1="7556" y1="53333" x2="7556" y2="53333"/>
                            <a14:foregroundMark x1="6222" y1="60000" x2="6222" y2="60000"/>
                            <a14:foregroundMark x1="3111" y1="66667" x2="3111" y2="66667"/>
                            <a14:foregroundMark x1="88000" y1="30667" x2="88000" y2="30667"/>
                            <a14:foregroundMark x1="92444" y1="47111" x2="92444" y2="47111"/>
                            <a14:foregroundMark x1="96000" y1="62667" x2="96000" y2="62667"/>
                          </a14:backgroundRemoval>
                        </a14:imgEffect>
                      </a14:imgLayer>
                    </a14:imgProps>
                  </a:ext>
                </a:extLst>
              </a:blip>
              <a:srcRect t="17164" b="13913"/>
              <a:stretch/>
            </p:blipFill>
            <p:spPr>
              <a:xfrm>
                <a:off x="1572369" y="5078213"/>
                <a:ext cx="1525297" cy="1051282"/>
              </a:xfrm>
              <a:prstGeom prst="rect">
                <a:avLst/>
              </a:prstGeom>
            </p:spPr>
          </p:pic>
          <p:cxnSp>
            <p:nvCxnSpPr>
              <p:cNvPr id="188" name="Straight Connector 187">
                <a:extLst>
                  <a:ext uri="{FF2B5EF4-FFF2-40B4-BE49-F238E27FC236}">
                    <a16:creationId xmlns:a16="http://schemas.microsoft.com/office/drawing/2014/main" id="{309A6C7E-38E3-4159-B3F5-8C6A980E8E96}"/>
                  </a:ext>
                </a:extLst>
              </p:cNvPr>
              <p:cNvCxnSpPr/>
              <p:nvPr/>
            </p:nvCxnSpPr>
            <p:spPr>
              <a:xfrm>
                <a:off x="1899213" y="52250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6596656-37C2-4E65-8EC1-BC06AD6E73E2}"/>
                  </a:ext>
                </a:extLst>
              </p:cNvPr>
              <p:cNvCxnSpPr/>
              <p:nvPr/>
            </p:nvCxnSpPr>
            <p:spPr>
              <a:xfrm>
                <a:off x="1863969" y="53716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3B72A6-6E17-44A7-BF11-90545562CD6C}"/>
                  </a:ext>
                </a:extLst>
              </p:cNvPr>
              <p:cNvCxnSpPr/>
              <p:nvPr/>
            </p:nvCxnSpPr>
            <p:spPr>
              <a:xfrm>
                <a:off x="1773608" y="5537749"/>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D711A6F-515E-488D-8DBA-8F1251156C8F}"/>
                  </a:ext>
                </a:extLst>
              </p:cNvPr>
              <p:cNvCxnSpPr>
                <a:cxnSpLocks/>
              </p:cNvCxnSpPr>
              <p:nvPr/>
            </p:nvCxnSpPr>
            <p:spPr>
              <a:xfrm flipV="1">
                <a:off x="2390456" y="5298332"/>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27C4450-B294-484B-8542-420104F21176}"/>
                  </a:ext>
                </a:extLst>
              </p:cNvPr>
              <p:cNvCxnSpPr>
                <a:cxnSpLocks/>
              </p:cNvCxnSpPr>
              <p:nvPr/>
            </p:nvCxnSpPr>
            <p:spPr>
              <a:xfrm flipV="1">
                <a:off x="2379820" y="543487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8FC042F-C3EE-40E5-BE22-CB5FEB179CE8}"/>
                  </a:ext>
                </a:extLst>
              </p:cNvPr>
              <p:cNvCxnSpPr>
                <a:cxnSpLocks/>
              </p:cNvCxnSpPr>
              <p:nvPr/>
            </p:nvCxnSpPr>
            <p:spPr>
              <a:xfrm flipV="1">
                <a:off x="2356685" y="559601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05" name="Group 204">
            <a:extLst>
              <a:ext uri="{FF2B5EF4-FFF2-40B4-BE49-F238E27FC236}">
                <a16:creationId xmlns:a16="http://schemas.microsoft.com/office/drawing/2014/main" id="{2C68EC2A-F9BF-4078-8DE9-0849F2827F8A}"/>
              </a:ext>
            </a:extLst>
          </p:cNvPr>
          <p:cNvGrpSpPr/>
          <p:nvPr/>
        </p:nvGrpSpPr>
        <p:grpSpPr>
          <a:xfrm>
            <a:off x="9005308" y="2493560"/>
            <a:ext cx="2821931" cy="646331"/>
            <a:chOff x="863656" y="4663444"/>
            <a:chExt cx="2821931" cy="646331"/>
          </a:xfrm>
        </p:grpSpPr>
        <p:sp>
          <p:nvSpPr>
            <p:cNvPr id="168" name="TextBox 167">
              <a:extLst>
                <a:ext uri="{FF2B5EF4-FFF2-40B4-BE49-F238E27FC236}">
                  <a16:creationId xmlns:a16="http://schemas.microsoft.com/office/drawing/2014/main" id="{7901F957-2500-46B6-BCCF-098FD1C6818E}"/>
                </a:ext>
              </a:extLst>
            </p:cNvPr>
            <p:cNvSpPr txBox="1"/>
            <p:nvPr/>
          </p:nvSpPr>
          <p:spPr>
            <a:xfrm>
              <a:off x="1126795" y="4663444"/>
              <a:ext cx="2558792" cy="646331"/>
            </a:xfrm>
            <a:prstGeom prst="rect">
              <a:avLst/>
            </a:prstGeom>
            <a:noFill/>
          </p:spPr>
          <p:txBody>
            <a:bodyPr wrap="square" rtlCol="0">
              <a:spAutoFit/>
            </a:bodyPr>
            <a:lstStyle/>
            <a:p>
              <a:r>
                <a:rPr lang="en-AU" dirty="0"/>
                <a:t>Delivery Teams own and estimate these</a:t>
              </a:r>
            </a:p>
          </p:txBody>
        </p:sp>
        <p:pic>
          <p:nvPicPr>
            <p:cNvPr id="195" name="Picture 194">
              <a:extLst>
                <a:ext uri="{FF2B5EF4-FFF2-40B4-BE49-F238E27FC236}">
                  <a16:creationId xmlns:a16="http://schemas.microsoft.com/office/drawing/2014/main" id="{DFA2D361-D837-4B00-901D-2E8126AE4A19}"/>
                </a:ext>
              </a:extLst>
            </p:cNvPr>
            <p:cNvPicPr>
              <a:picLocks noChangeAspect="1"/>
            </p:cNvPicPr>
            <p:nvPr/>
          </p:nvPicPr>
          <p:blipFill rotWithShape="1">
            <a:blip r:embed="rId2">
              <a:duotone>
                <a:schemeClr val="accent4">
                  <a:shade val="45000"/>
                  <a:satMod val="135000"/>
                </a:schemeClr>
                <a:prstClr val="white"/>
              </a:duotone>
              <a:extLst>
                <a:ext uri="{BEBA8EAE-BF5A-486C-A8C5-ECC9F3942E4B}">
                  <a14:imgProps xmlns:a14="http://schemas.microsoft.com/office/drawing/2010/main">
                    <a14:imgLayer r:embed="rId3">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863656" y="4793792"/>
              <a:ext cx="247650" cy="276999"/>
            </a:xfrm>
            <a:prstGeom prst="rect">
              <a:avLst/>
            </a:prstGeom>
          </p:spPr>
        </p:pic>
      </p:grpSp>
      <p:grpSp>
        <p:nvGrpSpPr>
          <p:cNvPr id="197" name="Group 196">
            <a:extLst>
              <a:ext uri="{FF2B5EF4-FFF2-40B4-BE49-F238E27FC236}">
                <a16:creationId xmlns:a16="http://schemas.microsoft.com/office/drawing/2014/main" id="{9EA43446-691A-41A4-B178-BC13860A5786}"/>
              </a:ext>
            </a:extLst>
          </p:cNvPr>
          <p:cNvGrpSpPr/>
          <p:nvPr/>
        </p:nvGrpSpPr>
        <p:grpSpPr>
          <a:xfrm>
            <a:off x="50073" y="18083"/>
            <a:ext cx="6225499" cy="877268"/>
            <a:chOff x="469173" y="18083"/>
            <a:chExt cx="6225499" cy="877268"/>
          </a:xfrm>
        </p:grpSpPr>
        <p:grpSp>
          <p:nvGrpSpPr>
            <p:cNvPr id="198" name="Group 197">
              <a:extLst>
                <a:ext uri="{FF2B5EF4-FFF2-40B4-BE49-F238E27FC236}">
                  <a16:creationId xmlns:a16="http://schemas.microsoft.com/office/drawing/2014/main" id="{44A8C5B4-2FE0-4C8D-9F5A-A1A6ADDC9CAD}"/>
                </a:ext>
              </a:extLst>
            </p:cNvPr>
            <p:cNvGrpSpPr/>
            <p:nvPr/>
          </p:nvGrpSpPr>
          <p:grpSpPr>
            <a:xfrm>
              <a:off x="469173" y="18083"/>
              <a:ext cx="620935" cy="877268"/>
              <a:chOff x="4388279" y="3114676"/>
              <a:chExt cx="1134672" cy="1492854"/>
            </a:xfrm>
          </p:grpSpPr>
          <p:pic>
            <p:nvPicPr>
              <p:cNvPr id="200" name="Picture 199">
                <a:extLst>
                  <a:ext uri="{FF2B5EF4-FFF2-40B4-BE49-F238E27FC236}">
                    <a16:creationId xmlns:a16="http://schemas.microsoft.com/office/drawing/2014/main" id="{C67D3A8A-D34F-4CD0-9FEF-8804B21AF9D0}"/>
                  </a:ext>
                </a:extLst>
              </p:cNvPr>
              <p:cNvPicPr>
                <a:picLocks noChangeAspect="1"/>
              </p:cNvPicPr>
              <p:nvPr/>
            </p:nvPicPr>
            <p:blipFill rotWithShape="1">
              <a:blip r:embed="rId10"/>
              <a:srcRect l="7154" t="29166" r="79196" b="44722"/>
              <a:stretch/>
            </p:blipFill>
            <p:spPr>
              <a:xfrm>
                <a:off x="4388279" y="3114676"/>
                <a:ext cx="1134672" cy="1492854"/>
              </a:xfrm>
              <a:prstGeom prst="rect">
                <a:avLst/>
              </a:prstGeom>
            </p:spPr>
          </p:pic>
          <p:sp>
            <p:nvSpPr>
              <p:cNvPr id="201" name="Rectangle 200">
                <a:extLst>
                  <a:ext uri="{FF2B5EF4-FFF2-40B4-BE49-F238E27FC236}">
                    <a16:creationId xmlns:a16="http://schemas.microsoft.com/office/drawing/2014/main" id="{FA47B5D2-CB54-47ED-92E8-C2B32BF6574D}"/>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9" name="TextBox 198">
              <a:extLst>
                <a:ext uri="{FF2B5EF4-FFF2-40B4-BE49-F238E27FC236}">
                  <a16:creationId xmlns:a16="http://schemas.microsoft.com/office/drawing/2014/main" id="{76CEBF9D-5ECE-4783-A080-EE468CC666A8}"/>
                </a:ext>
              </a:extLst>
            </p:cNvPr>
            <p:cNvSpPr txBox="1"/>
            <p:nvPr/>
          </p:nvSpPr>
          <p:spPr>
            <a:xfrm>
              <a:off x="996487" y="164263"/>
              <a:ext cx="5698185" cy="584775"/>
            </a:xfrm>
            <a:prstGeom prst="rect">
              <a:avLst/>
            </a:prstGeom>
            <a:noFill/>
          </p:spPr>
          <p:txBody>
            <a:bodyPr wrap="square" rtlCol="0">
              <a:spAutoFit/>
            </a:bodyPr>
            <a:lstStyle/>
            <a:p>
              <a:r>
                <a:rPr lang="en-AU" sz="3200" dirty="0"/>
                <a:t>DevOps flow</a:t>
              </a:r>
            </a:p>
          </p:txBody>
        </p:sp>
      </p:grpSp>
      <p:pic>
        <p:nvPicPr>
          <p:cNvPr id="202" name="Picture 201">
            <a:extLst>
              <a:ext uri="{FF2B5EF4-FFF2-40B4-BE49-F238E27FC236}">
                <a16:creationId xmlns:a16="http://schemas.microsoft.com/office/drawing/2014/main" id="{864EEECA-7F0C-4D2F-95FA-ECB378BDF587}"/>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14000" b="83000" l="27667" r="73333">
                        <a14:foregroundMark x1="36667" y1="32500" x2="36667" y2="32500"/>
                        <a14:foregroundMark x1="36667" y1="32500" x2="60000" y2="50000"/>
                        <a14:foregroundMark x1="56000" y1="28000" x2="56667" y2="73500"/>
                        <a14:foregroundMark x1="36333" y1="48500" x2="53667" y2="71500"/>
                        <a14:foregroundMark x1="52333" y1="24000" x2="70333" y2="45500"/>
                        <a14:foregroundMark x1="49333" y1="20500" x2="32333" y2="65500"/>
                        <a14:foregroundMark x1="32333" y1="65500" x2="37333" y2="73500"/>
                        <a14:foregroundMark x1="68333" y1="57500" x2="65667" y2="72500"/>
                        <a14:foregroundMark x1="42333" y1="22500" x2="29667" y2="53000"/>
                        <a14:foregroundMark x1="46333" y1="82500" x2="53667" y2="83000"/>
                        <a14:foregroundMark x1="41000" y1="62000" x2="49667" y2="68500"/>
                        <a14:foregroundMark x1="44667" y1="38500" x2="45667" y2="52500"/>
                        <a14:foregroundMark x1="60667" y1="49000" x2="60333" y2="55000"/>
                        <a14:foregroundMark x1="49333" y1="35500" x2="55667" y2="42000"/>
                        <a14:foregroundMark x1="37667" y1="23000" x2="29667" y2="49500"/>
                        <a14:foregroundMark x1="43333" y1="18000" x2="70667" y2="39000"/>
                        <a14:foregroundMark x1="27667" y1="43500" x2="28000" y2="50500"/>
                        <a14:foregroundMark x1="46667" y1="14000" x2="52000" y2="16000"/>
                        <a14:foregroundMark x1="59667" y1="60500" x2="60667" y2="66500"/>
                        <a14:foregroundMark x1="50333" y1="46500" x2="50333" y2="52500"/>
                        <a14:foregroundMark x1="73333" y1="47000" x2="73333" y2="51500"/>
                      </a14:backgroundRemoval>
                    </a14:imgEffect>
                  </a14:imgLayer>
                </a14:imgProps>
              </a:ext>
            </a:extLst>
          </a:blip>
          <a:srcRect l="23666" t="11890" r="24333" b="9581"/>
          <a:stretch/>
        </p:blipFill>
        <p:spPr>
          <a:xfrm>
            <a:off x="145954" y="205965"/>
            <a:ext cx="350101" cy="352475"/>
          </a:xfrm>
          <a:prstGeom prst="rect">
            <a:avLst/>
          </a:prstGeom>
        </p:spPr>
      </p:pic>
    </p:spTree>
    <p:extLst>
      <p:ext uri="{BB962C8B-B14F-4D97-AF65-F5344CB8AC3E}">
        <p14:creationId xmlns:p14="http://schemas.microsoft.com/office/powerpoint/2010/main" val="221856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 name="Rectangle: Single Corner Snipped 232">
            <a:extLst>
              <a:ext uri="{FF2B5EF4-FFF2-40B4-BE49-F238E27FC236}">
                <a16:creationId xmlns:a16="http://schemas.microsoft.com/office/drawing/2014/main" id="{F866D2C4-4464-4B8E-A073-AF951F1E5F75}"/>
              </a:ext>
            </a:extLst>
          </p:cNvPr>
          <p:cNvSpPr/>
          <p:nvPr/>
        </p:nvSpPr>
        <p:spPr>
          <a:xfrm>
            <a:off x="408562" y="1128409"/>
            <a:ext cx="11556459" cy="5565328"/>
          </a:xfrm>
          <a:prstGeom prst="snip1Rect">
            <a:avLst>
              <a:gd name="adj" fmla="val 7578"/>
            </a:avLst>
          </a:prstGeom>
          <a:solidFill>
            <a:srgbClr val="F2F2F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7" name="Group 196">
            <a:extLst>
              <a:ext uri="{FF2B5EF4-FFF2-40B4-BE49-F238E27FC236}">
                <a16:creationId xmlns:a16="http://schemas.microsoft.com/office/drawing/2014/main" id="{9EA43446-691A-41A4-B178-BC13860A5786}"/>
              </a:ext>
            </a:extLst>
          </p:cNvPr>
          <p:cNvGrpSpPr/>
          <p:nvPr/>
        </p:nvGrpSpPr>
        <p:grpSpPr>
          <a:xfrm>
            <a:off x="50073" y="18083"/>
            <a:ext cx="6225499" cy="877268"/>
            <a:chOff x="469173" y="18083"/>
            <a:chExt cx="6225499" cy="877268"/>
          </a:xfrm>
        </p:grpSpPr>
        <p:grpSp>
          <p:nvGrpSpPr>
            <p:cNvPr id="198" name="Group 197">
              <a:extLst>
                <a:ext uri="{FF2B5EF4-FFF2-40B4-BE49-F238E27FC236}">
                  <a16:creationId xmlns:a16="http://schemas.microsoft.com/office/drawing/2014/main" id="{44A8C5B4-2FE0-4C8D-9F5A-A1A6ADDC9CAD}"/>
                </a:ext>
              </a:extLst>
            </p:cNvPr>
            <p:cNvGrpSpPr/>
            <p:nvPr/>
          </p:nvGrpSpPr>
          <p:grpSpPr>
            <a:xfrm>
              <a:off x="469173" y="18083"/>
              <a:ext cx="620935" cy="877268"/>
              <a:chOff x="4388279" y="3114676"/>
              <a:chExt cx="1134672" cy="1492854"/>
            </a:xfrm>
          </p:grpSpPr>
          <p:pic>
            <p:nvPicPr>
              <p:cNvPr id="200" name="Picture 199">
                <a:extLst>
                  <a:ext uri="{FF2B5EF4-FFF2-40B4-BE49-F238E27FC236}">
                    <a16:creationId xmlns:a16="http://schemas.microsoft.com/office/drawing/2014/main" id="{C67D3A8A-D34F-4CD0-9FEF-8804B21AF9D0}"/>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201" name="Rectangle 200">
                <a:extLst>
                  <a:ext uri="{FF2B5EF4-FFF2-40B4-BE49-F238E27FC236}">
                    <a16:creationId xmlns:a16="http://schemas.microsoft.com/office/drawing/2014/main" id="{FA47B5D2-CB54-47ED-92E8-C2B32BF6574D}"/>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9" name="TextBox 198">
              <a:extLst>
                <a:ext uri="{FF2B5EF4-FFF2-40B4-BE49-F238E27FC236}">
                  <a16:creationId xmlns:a16="http://schemas.microsoft.com/office/drawing/2014/main" id="{76CEBF9D-5ECE-4783-A080-EE468CC666A8}"/>
                </a:ext>
              </a:extLst>
            </p:cNvPr>
            <p:cNvSpPr txBox="1"/>
            <p:nvPr/>
          </p:nvSpPr>
          <p:spPr>
            <a:xfrm>
              <a:off x="996487" y="164263"/>
              <a:ext cx="5698185" cy="584775"/>
            </a:xfrm>
            <a:prstGeom prst="rect">
              <a:avLst/>
            </a:prstGeom>
            <a:noFill/>
          </p:spPr>
          <p:txBody>
            <a:bodyPr wrap="square" rtlCol="0">
              <a:spAutoFit/>
            </a:bodyPr>
            <a:lstStyle/>
            <a:p>
              <a:r>
                <a:rPr lang="en-AU" sz="3200" dirty="0"/>
                <a:t>DevOps structure</a:t>
              </a:r>
            </a:p>
          </p:txBody>
        </p:sp>
      </p:grpSp>
      <p:pic>
        <p:nvPicPr>
          <p:cNvPr id="202" name="Picture 201">
            <a:extLst>
              <a:ext uri="{FF2B5EF4-FFF2-40B4-BE49-F238E27FC236}">
                <a16:creationId xmlns:a16="http://schemas.microsoft.com/office/drawing/2014/main" id="{864EEECA-7F0C-4D2F-95FA-ECB378BDF58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4000" b="83000" l="27667" r="73333">
                        <a14:foregroundMark x1="36667" y1="32500" x2="36667" y2="32500"/>
                        <a14:foregroundMark x1="36667" y1="32500" x2="60000" y2="50000"/>
                        <a14:foregroundMark x1="56000" y1="28000" x2="56667" y2="73500"/>
                        <a14:foregroundMark x1="36333" y1="48500" x2="53667" y2="71500"/>
                        <a14:foregroundMark x1="52333" y1="24000" x2="70333" y2="45500"/>
                        <a14:foregroundMark x1="49333" y1="20500" x2="32333" y2="65500"/>
                        <a14:foregroundMark x1="32333" y1="65500" x2="37333" y2="73500"/>
                        <a14:foregroundMark x1="68333" y1="57500" x2="65667" y2="72500"/>
                        <a14:foregroundMark x1="42333" y1="22500" x2="29667" y2="53000"/>
                        <a14:foregroundMark x1="46333" y1="82500" x2="53667" y2="83000"/>
                        <a14:foregroundMark x1="41000" y1="62000" x2="49667" y2="68500"/>
                        <a14:foregroundMark x1="44667" y1="38500" x2="45667" y2="52500"/>
                        <a14:foregroundMark x1="60667" y1="49000" x2="60333" y2="55000"/>
                        <a14:foregroundMark x1="49333" y1="35500" x2="55667" y2="42000"/>
                        <a14:foregroundMark x1="37667" y1="23000" x2="29667" y2="49500"/>
                        <a14:foregroundMark x1="43333" y1="18000" x2="70667" y2="39000"/>
                        <a14:foregroundMark x1="27667" y1="43500" x2="28000" y2="50500"/>
                        <a14:foregroundMark x1="46667" y1="14000" x2="52000" y2="16000"/>
                        <a14:foregroundMark x1="59667" y1="60500" x2="60667" y2="66500"/>
                        <a14:foregroundMark x1="50333" y1="46500" x2="50333" y2="52500"/>
                        <a14:foregroundMark x1="73333" y1="47000" x2="73333" y2="51500"/>
                      </a14:backgroundRemoval>
                    </a14:imgEffect>
                  </a14:imgLayer>
                </a14:imgProps>
              </a:ext>
            </a:extLst>
          </a:blip>
          <a:srcRect l="23666" t="11890" r="24333" b="9581"/>
          <a:stretch/>
        </p:blipFill>
        <p:spPr>
          <a:xfrm>
            <a:off x="145954" y="205965"/>
            <a:ext cx="350101" cy="352475"/>
          </a:xfrm>
          <a:prstGeom prst="rect">
            <a:avLst/>
          </a:prstGeom>
        </p:spPr>
      </p:pic>
      <p:grpSp>
        <p:nvGrpSpPr>
          <p:cNvPr id="232" name="Group 231">
            <a:extLst>
              <a:ext uri="{FF2B5EF4-FFF2-40B4-BE49-F238E27FC236}">
                <a16:creationId xmlns:a16="http://schemas.microsoft.com/office/drawing/2014/main" id="{08973FF2-5EB3-41B5-9065-F1EAC5EB1A06}"/>
              </a:ext>
            </a:extLst>
          </p:cNvPr>
          <p:cNvGrpSpPr/>
          <p:nvPr/>
        </p:nvGrpSpPr>
        <p:grpSpPr>
          <a:xfrm>
            <a:off x="1310760" y="1617681"/>
            <a:ext cx="7868229" cy="4548962"/>
            <a:chOff x="55888" y="1617681"/>
            <a:chExt cx="7868229" cy="4548962"/>
          </a:xfrm>
        </p:grpSpPr>
        <p:grpSp>
          <p:nvGrpSpPr>
            <p:cNvPr id="211" name="Group 210">
              <a:extLst>
                <a:ext uri="{FF2B5EF4-FFF2-40B4-BE49-F238E27FC236}">
                  <a16:creationId xmlns:a16="http://schemas.microsoft.com/office/drawing/2014/main" id="{42E96CA6-2C11-493C-94E6-67525F4963A6}"/>
                </a:ext>
              </a:extLst>
            </p:cNvPr>
            <p:cNvGrpSpPr/>
            <p:nvPr/>
          </p:nvGrpSpPr>
          <p:grpSpPr>
            <a:xfrm>
              <a:off x="3138670" y="3226336"/>
              <a:ext cx="1507043" cy="441728"/>
              <a:chOff x="3518051" y="3255520"/>
              <a:chExt cx="1507043" cy="441728"/>
            </a:xfrm>
          </p:grpSpPr>
          <p:sp>
            <p:nvSpPr>
              <p:cNvPr id="20" name="Rectangle 19">
                <a:extLst>
                  <a:ext uri="{FF2B5EF4-FFF2-40B4-BE49-F238E27FC236}">
                    <a16:creationId xmlns:a16="http://schemas.microsoft.com/office/drawing/2014/main" id="{65C245EE-0B3A-42D0-8B65-60021E8D3EF0}"/>
                  </a:ext>
                </a:extLst>
              </p:cNvPr>
              <p:cNvSpPr/>
              <p:nvPr/>
            </p:nvSpPr>
            <p:spPr>
              <a:xfrm>
                <a:off x="4052072" y="3265248"/>
                <a:ext cx="973022" cy="432000"/>
              </a:xfrm>
              <a:prstGeom prst="rect">
                <a:avLst/>
              </a:prstGeom>
              <a:solidFill>
                <a:srgbClr val="7A649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Feature</a:t>
                </a:r>
              </a:p>
            </p:txBody>
          </p:sp>
          <p:grpSp>
            <p:nvGrpSpPr>
              <p:cNvPr id="3" name="Group 2">
                <a:extLst>
                  <a:ext uri="{FF2B5EF4-FFF2-40B4-BE49-F238E27FC236}">
                    <a16:creationId xmlns:a16="http://schemas.microsoft.com/office/drawing/2014/main" id="{E9BE469A-5D32-4728-A84D-9D518608C7F5}"/>
                  </a:ext>
                </a:extLst>
              </p:cNvPr>
              <p:cNvGrpSpPr/>
              <p:nvPr/>
            </p:nvGrpSpPr>
            <p:grpSpPr>
              <a:xfrm>
                <a:off x="3518051" y="3255520"/>
                <a:ext cx="504000" cy="432000"/>
                <a:chOff x="4951503" y="2421033"/>
                <a:chExt cx="420452" cy="366411"/>
              </a:xfrm>
            </p:grpSpPr>
            <p:pic>
              <p:nvPicPr>
                <p:cNvPr id="11" name="Picture 10">
                  <a:extLst>
                    <a:ext uri="{FF2B5EF4-FFF2-40B4-BE49-F238E27FC236}">
                      <a16:creationId xmlns:a16="http://schemas.microsoft.com/office/drawing/2014/main" id="{C506F431-ED17-4762-A734-E06C75EE48EE}"/>
                    </a:ext>
                  </a:extLst>
                </p:cNvPr>
                <p:cNvPicPr>
                  <a:picLocks noChangeAspect="1"/>
                </p:cNvPicPr>
                <p:nvPr/>
              </p:nvPicPr>
              <p:blipFill rotWithShape="1">
                <a:blip r:embed="rId5">
                  <a:duotone>
                    <a:prstClr val="black"/>
                    <a:srgbClr val="7030A0">
                      <a:tint val="45000"/>
                      <a:satMod val="400000"/>
                    </a:srgbClr>
                  </a:duotone>
                  <a:extLst>
                    <a:ext uri="{BEBA8EAE-BF5A-486C-A8C5-ECC9F3942E4B}">
                      <a14:imgProps xmlns:a14="http://schemas.microsoft.com/office/drawing/2010/main">
                        <a14:imgLayer r:embed="rId6">
                          <a14:imgEffect>
                            <a14:backgroundRemoval t="1170" b="91813" l="9122" r="89865">
                              <a14:foregroundMark x1="50676" y1="3509" x2="50676" y2="3509"/>
                              <a14:foregroundMark x1="30405" y1="1170" x2="30405" y2="1170"/>
                              <a14:foregroundMark x1="48649" y1="91813" x2="48649" y2="91813"/>
                            </a14:backgroundRemoval>
                          </a14:imgEffect>
                        </a14:imgLayer>
                      </a14:imgProps>
                    </a:ext>
                  </a:extLst>
                </a:blip>
                <a:srcRect l="25527" r="24933"/>
                <a:stretch/>
              </p:blipFill>
              <p:spPr>
                <a:xfrm>
                  <a:off x="4999839" y="2467953"/>
                  <a:ext cx="252160" cy="294054"/>
                </a:xfrm>
                <a:prstGeom prst="rect">
                  <a:avLst/>
                </a:prstGeom>
              </p:spPr>
            </p:pic>
            <p:sp>
              <p:nvSpPr>
                <p:cNvPr id="31" name="Rectangle 30">
                  <a:extLst>
                    <a:ext uri="{FF2B5EF4-FFF2-40B4-BE49-F238E27FC236}">
                      <a16:creationId xmlns:a16="http://schemas.microsoft.com/office/drawing/2014/main" id="{D9C1CD37-35DD-4113-9A09-511C938E6D0E}"/>
                    </a:ext>
                  </a:extLst>
                </p:cNvPr>
                <p:cNvSpPr/>
                <p:nvPr/>
              </p:nvSpPr>
              <p:spPr>
                <a:xfrm>
                  <a:off x="4951503" y="2421033"/>
                  <a:ext cx="420452" cy="366411"/>
                </a:xfrm>
                <a:prstGeom prst="rect">
                  <a:avLst/>
                </a:prstGeom>
                <a:solidFill>
                  <a:srgbClr val="7A6498">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
          <p:nvSpPr>
            <p:cNvPr id="17" name="Rectangle 16">
              <a:extLst>
                <a:ext uri="{FF2B5EF4-FFF2-40B4-BE49-F238E27FC236}">
                  <a16:creationId xmlns:a16="http://schemas.microsoft.com/office/drawing/2014/main" id="{90792E53-6123-410F-BBB6-92C9D313238A}"/>
                </a:ext>
              </a:extLst>
            </p:cNvPr>
            <p:cNvSpPr/>
            <p:nvPr/>
          </p:nvSpPr>
          <p:spPr>
            <a:xfrm>
              <a:off x="3686869" y="1926051"/>
              <a:ext cx="972000" cy="432000"/>
            </a:xfrm>
            <a:prstGeom prst="rect">
              <a:avLst/>
            </a:prstGeom>
            <a:solidFill>
              <a:srgbClr val="F39300">
                <a:alpha val="3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Epic</a:t>
              </a:r>
            </a:p>
          </p:txBody>
        </p:sp>
        <p:grpSp>
          <p:nvGrpSpPr>
            <p:cNvPr id="5" name="Group 4">
              <a:extLst>
                <a:ext uri="{FF2B5EF4-FFF2-40B4-BE49-F238E27FC236}">
                  <a16:creationId xmlns:a16="http://schemas.microsoft.com/office/drawing/2014/main" id="{37688B7E-CC59-4B03-B85F-B6AA197CE17E}"/>
                </a:ext>
              </a:extLst>
            </p:cNvPr>
            <p:cNvGrpSpPr/>
            <p:nvPr/>
          </p:nvGrpSpPr>
          <p:grpSpPr>
            <a:xfrm>
              <a:off x="3122045" y="1919018"/>
              <a:ext cx="522049" cy="432000"/>
              <a:chOff x="4850946" y="1685997"/>
              <a:chExt cx="522049" cy="423285"/>
            </a:xfrm>
          </p:grpSpPr>
          <p:pic>
            <p:nvPicPr>
              <p:cNvPr id="9" name="Picture 8">
                <a:extLst>
                  <a:ext uri="{FF2B5EF4-FFF2-40B4-BE49-F238E27FC236}">
                    <a16:creationId xmlns:a16="http://schemas.microsoft.com/office/drawing/2014/main" id="{AEF7938A-48DA-4D7D-8A32-C1FA96C10B41}"/>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8962" b="67760" l="24000" r="75273">
                            <a14:foregroundMark x1="50909" y1="42623" x2="50909" y2="42623"/>
                            <a14:foregroundMark x1="49818" y1="44809" x2="51273" y2="63388"/>
                            <a14:foregroundMark x1="72364" y1="45355" x2="65455" y2="67760"/>
                            <a14:foregroundMark x1="50909" y1="28962" x2="49455" y2="28962"/>
                            <a14:foregroundMark x1="75273" y1="34973" x2="75636" y2="34426"/>
                            <a14:foregroundMark x1="24000" y1="35519" x2="28364" y2="38798"/>
                          </a14:backgroundRemoval>
                        </a14:imgEffect>
                      </a14:imgLayer>
                    </a14:imgProps>
                  </a:ext>
                </a:extLst>
              </a:blip>
              <a:srcRect l="23401" t="26079" r="19440" b="29100"/>
              <a:stretch/>
            </p:blipFill>
            <p:spPr>
              <a:xfrm>
                <a:off x="4924338" y="1721679"/>
                <a:ext cx="419862" cy="325687"/>
              </a:xfrm>
              <a:prstGeom prst="rect">
                <a:avLst/>
              </a:prstGeom>
            </p:spPr>
          </p:pic>
          <p:sp>
            <p:nvSpPr>
              <p:cNvPr id="76" name="Rectangle 75">
                <a:extLst>
                  <a:ext uri="{FF2B5EF4-FFF2-40B4-BE49-F238E27FC236}">
                    <a16:creationId xmlns:a16="http://schemas.microsoft.com/office/drawing/2014/main" id="{77BBFD72-DFE4-4C69-8AAC-3759E41C1051}"/>
                  </a:ext>
                </a:extLst>
              </p:cNvPr>
              <p:cNvSpPr/>
              <p:nvPr/>
            </p:nvSpPr>
            <p:spPr>
              <a:xfrm>
                <a:off x="4850946" y="1685997"/>
                <a:ext cx="522049" cy="423285"/>
              </a:xfrm>
              <a:prstGeom prst="rect">
                <a:avLst/>
              </a:prstGeom>
              <a:solidFill>
                <a:srgbClr val="F39300">
                  <a:alpha val="3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212" name="Group 211">
              <a:extLst>
                <a:ext uri="{FF2B5EF4-FFF2-40B4-BE49-F238E27FC236}">
                  <a16:creationId xmlns:a16="http://schemas.microsoft.com/office/drawing/2014/main" id="{215F545F-6AEC-4D0E-9160-335D98C82398}"/>
                </a:ext>
              </a:extLst>
            </p:cNvPr>
            <p:cNvGrpSpPr/>
            <p:nvPr/>
          </p:nvGrpSpPr>
          <p:grpSpPr>
            <a:xfrm>
              <a:off x="3118117" y="4517297"/>
              <a:ext cx="1516770" cy="432000"/>
              <a:chOff x="3205663" y="4906408"/>
              <a:chExt cx="1516770" cy="432000"/>
            </a:xfrm>
          </p:grpSpPr>
          <p:sp>
            <p:nvSpPr>
              <p:cNvPr id="78" name="Rectangle 77">
                <a:extLst>
                  <a:ext uri="{FF2B5EF4-FFF2-40B4-BE49-F238E27FC236}">
                    <a16:creationId xmlns:a16="http://schemas.microsoft.com/office/drawing/2014/main" id="{2E2976C0-B80D-41F5-98E0-3464E2CD4213}"/>
                  </a:ext>
                </a:extLst>
              </p:cNvPr>
              <p:cNvSpPr/>
              <p:nvPr/>
            </p:nvSpPr>
            <p:spPr>
              <a:xfrm>
                <a:off x="3750433" y="4906408"/>
                <a:ext cx="972000" cy="432000"/>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Story</a:t>
                </a:r>
              </a:p>
            </p:txBody>
          </p:sp>
          <p:grpSp>
            <p:nvGrpSpPr>
              <p:cNvPr id="210" name="Group 209">
                <a:extLst>
                  <a:ext uri="{FF2B5EF4-FFF2-40B4-BE49-F238E27FC236}">
                    <a16:creationId xmlns:a16="http://schemas.microsoft.com/office/drawing/2014/main" id="{8E3F55C1-A582-4FDC-B606-CE2828B5AD5E}"/>
                  </a:ext>
                </a:extLst>
              </p:cNvPr>
              <p:cNvGrpSpPr/>
              <p:nvPr/>
            </p:nvGrpSpPr>
            <p:grpSpPr>
              <a:xfrm>
                <a:off x="3205663" y="4906408"/>
                <a:ext cx="504000" cy="432000"/>
                <a:chOff x="3147295" y="4886952"/>
                <a:chExt cx="504000" cy="432000"/>
              </a:xfrm>
            </p:grpSpPr>
            <p:grpSp>
              <p:nvGrpSpPr>
                <p:cNvPr id="79" name="Group 78">
                  <a:extLst>
                    <a:ext uri="{FF2B5EF4-FFF2-40B4-BE49-F238E27FC236}">
                      <a16:creationId xmlns:a16="http://schemas.microsoft.com/office/drawing/2014/main" id="{BA57D431-1262-4C73-A0CA-A71CD672A650}"/>
                    </a:ext>
                  </a:extLst>
                </p:cNvPr>
                <p:cNvGrpSpPr/>
                <p:nvPr/>
              </p:nvGrpSpPr>
              <p:grpSpPr>
                <a:xfrm>
                  <a:off x="3222139" y="4974804"/>
                  <a:ext cx="330813" cy="234794"/>
                  <a:chOff x="1572369" y="5078213"/>
                  <a:chExt cx="1525297" cy="1051282"/>
                </a:xfrm>
              </p:grpSpPr>
              <p:pic>
                <p:nvPicPr>
                  <p:cNvPr id="81" name="Picture 80">
                    <a:extLst>
                      <a:ext uri="{FF2B5EF4-FFF2-40B4-BE49-F238E27FC236}">
                        <a16:creationId xmlns:a16="http://schemas.microsoft.com/office/drawing/2014/main" id="{B5C8C43B-9CC5-4D89-B5A9-90785A626B1D}"/>
                      </a:ext>
                    </a:extLst>
                  </p:cNvPr>
                  <p:cNvPicPr>
                    <a:picLocks noChangeAspect="1"/>
                  </p:cNvPicPr>
                  <p:nvPr/>
                </p:nvPicPr>
                <p:blipFill rotWithShape="1">
                  <a:blip r:embed="rId9">
                    <a:duotone>
                      <a:srgbClr val="5B9BD5">
                        <a:shade val="45000"/>
                        <a:satMod val="135000"/>
                      </a:srgbClr>
                      <a:prstClr val="white"/>
                    </a:duotone>
                    <a:extLst>
                      <a:ext uri="{BEBA8EAE-BF5A-486C-A8C5-ECC9F3942E4B}">
                        <a14:imgProps xmlns:a14="http://schemas.microsoft.com/office/drawing/2010/main">
                          <a14:imgLayer r:embed="rId10">
                            <a14:imgEffect>
                              <a14:backgroundRemoval t="9778" b="89778" l="2667" r="96000">
                                <a14:foregroundMark x1="69778" y1="36000" x2="69778" y2="36000"/>
                                <a14:foregroundMark x1="34222" y1="76444" x2="34222" y2="76444"/>
                                <a14:foregroundMark x1="8889" y1="45778" x2="8889" y2="45778"/>
                                <a14:foregroundMark x1="7556" y1="53333" x2="7556" y2="53333"/>
                                <a14:foregroundMark x1="6222" y1="60000" x2="6222" y2="60000"/>
                                <a14:foregroundMark x1="3111" y1="66667" x2="3111" y2="66667"/>
                                <a14:foregroundMark x1="88000" y1="30667" x2="88000" y2="30667"/>
                                <a14:foregroundMark x1="92444" y1="47111" x2="92444" y2="47111"/>
                                <a14:foregroundMark x1="96000" y1="62667" x2="96000" y2="62667"/>
                              </a14:backgroundRemoval>
                            </a14:imgEffect>
                          </a14:imgLayer>
                        </a14:imgProps>
                      </a:ext>
                    </a:extLst>
                  </a:blip>
                  <a:srcRect t="17164" b="13913"/>
                  <a:stretch/>
                </p:blipFill>
                <p:spPr>
                  <a:xfrm>
                    <a:off x="1572369" y="5078213"/>
                    <a:ext cx="1525297" cy="1051282"/>
                  </a:xfrm>
                  <a:prstGeom prst="rect">
                    <a:avLst/>
                  </a:prstGeom>
                </p:spPr>
              </p:pic>
              <p:cxnSp>
                <p:nvCxnSpPr>
                  <p:cNvPr id="82" name="Straight Connector 81">
                    <a:extLst>
                      <a:ext uri="{FF2B5EF4-FFF2-40B4-BE49-F238E27FC236}">
                        <a16:creationId xmlns:a16="http://schemas.microsoft.com/office/drawing/2014/main" id="{B8C1AA59-2F5F-4AC7-9884-4F35CE998E91}"/>
                      </a:ext>
                    </a:extLst>
                  </p:cNvPr>
                  <p:cNvCxnSpPr/>
                  <p:nvPr/>
                </p:nvCxnSpPr>
                <p:spPr>
                  <a:xfrm>
                    <a:off x="1899213" y="52250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2F4FF25-1A84-46BA-BA5A-E54C40995F87}"/>
                      </a:ext>
                    </a:extLst>
                  </p:cNvPr>
                  <p:cNvCxnSpPr/>
                  <p:nvPr/>
                </p:nvCxnSpPr>
                <p:spPr>
                  <a:xfrm>
                    <a:off x="1863969" y="53716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317797C-3878-4627-8185-F6E312759A3D}"/>
                      </a:ext>
                    </a:extLst>
                  </p:cNvPr>
                  <p:cNvCxnSpPr/>
                  <p:nvPr/>
                </p:nvCxnSpPr>
                <p:spPr>
                  <a:xfrm>
                    <a:off x="1773608" y="5537749"/>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1513BC4-223D-4045-8D6A-0DDE63734040}"/>
                      </a:ext>
                    </a:extLst>
                  </p:cNvPr>
                  <p:cNvCxnSpPr>
                    <a:cxnSpLocks/>
                  </p:cNvCxnSpPr>
                  <p:nvPr/>
                </p:nvCxnSpPr>
                <p:spPr>
                  <a:xfrm flipV="1">
                    <a:off x="2390456" y="5298332"/>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325D8E1-2F86-4F5E-8968-EE587F1C3170}"/>
                      </a:ext>
                    </a:extLst>
                  </p:cNvPr>
                  <p:cNvCxnSpPr>
                    <a:cxnSpLocks/>
                  </p:cNvCxnSpPr>
                  <p:nvPr/>
                </p:nvCxnSpPr>
                <p:spPr>
                  <a:xfrm flipV="1">
                    <a:off x="2379820" y="543487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D8D0F96-48DA-41DE-8F9D-487F9B3E4C66}"/>
                      </a:ext>
                    </a:extLst>
                  </p:cNvPr>
                  <p:cNvCxnSpPr>
                    <a:cxnSpLocks/>
                  </p:cNvCxnSpPr>
                  <p:nvPr/>
                </p:nvCxnSpPr>
                <p:spPr>
                  <a:xfrm flipV="1">
                    <a:off x="2356685" y="559601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15DD8C55-A585-4085-9B91-0528F6EAED3F}"/>
                    </a:ext>
                  </a:extLst>
                </p:cNvPr>
                <p:cNvSpPr/>
                <p:nvPr/>
              </p:nvSpPr>
              <p:spPr>
                <a:xfrm>
                  <a:off x="3147295" y="4886952"/>
                  <a:ext cx="504000" cy="432000"/>
                </a:xfrm>
                <a:prstGeom prst="rect">
                  <a:avLst/>
                </a:prstGeom>
                <a:solidFill>
                  <a:srgbClr val="2F6DA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grpSp>
          <p:nvGrpSpPr>
            <p:cNvPr id="14" name="Group 13">
              <a:extLst>
                <a:ext uri="{FF2B5EF4-FFF2-40B4-BE49-F238E27FC236}">
                  <a16:creationId xmlns:a16="http://schemas.microsoft.com/office/drawing/2014/main" id="{A7F4DC58-9552-4092-B391-849A7A3B3A79}"/>
                </a:ext>
              </a:extLst>
            </p:cNvPr>
            <p:cNvGrpSpPr/>
            <p:nvPr/>
          </p:nvGrpSpPr>
          <p:grpSpPr>
            <a:xfrm>
              <a:off x="3483489" y="5621651"/>
              <a:ext cx="1250812" cy="293462"/>
              <a:chOff x="7610475" y="2658541"/>
              <a:chExt cx="1250812" cy="293462"/>
            </a:xfrm>
          </p:grpSpPr>
          <p:pic>
            <p:nvPicPr>
              <p:cNvPr id="34" name="Picture 33">
                <a:extLst>
                  <a:ext uri="{FF2B5EF4-FFF2-40B4-BE49-F238E27FC236}">
                    <a16:creationId xmlns:a16="http://schemas.microsoft.com/office/drawing/2014/main" id="{A35CF52F-4C3B-4D5A-A009-90CA9D07BEE2}"/>
                  </a:ext>
                </a:extLst>
              </p:cNvPr>
              <p:cNvPicPr>
                <a:picLocks noChangeAspect="1"/>
              </p:cNvPicPr>
              <p:nvPr/>
            </p:nvPicPr>
            <p:blipFill rotWithShape="1">
              <a:blip r:embed="rId11">
                <a:duotone>
                  <a:schemeClr val="accent4">
                    <a:shade val="45000"/>
                    <a:satMod val="135000"/>
                  </a:schemeClr>
                  <a:prstClr val="white"/>
                </a:duotone>
                <a:extLst>
                  <a:ext uri="{BEBA8EAE-BF5A-486C-A8C5-ECC9F3942E4B}">
                    <a14:imgProps xmlns:a14="http://schemas.microsoft.com/office/drawing/2010/main">
                      <a14:imgLayer r:embed="rId12">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7610475" y="2675004"/>
                <a:ext cx="247650" cy="276999"/>
              </a:xfrm>
              <a:prstGeom prst="rect">
                <a:avLst/>
              </a:prstGeom>
            </p:spPr>
          </p:pic>
          <p:sp>
            <p:nvSpPr>
              <p:cNvPr id="10" name="TextBox 9">
                <a:extLst>
                  <a:ext uri="{FF2B5EF4-FFF2-40B4-BE49-F238E27FC236}">
                    <a16:creationId xmlns:a16="http://schemas.microsoft.com/office/drawing/2014/main" id="{3BA98394-F21F-46F8-A7E4-26EC51C0A63C}"/>
                  </a:ext>
                </a:extLst>
              </p:cNvPr>
              <p:cNvSpPr txBox="1"/>
              <p:nvPr/>
            </p:nvSpPr>
            <p:spPr>
              <a:xfrm>
                <a:off x="7807570" y="2658541"/>
                <a:ext cx="1053717" cy="276999"/>
              </a:xfrm>
              <a:prstGeom prst="rect">
                <a:avLst/>
              </a:prstGeom>
              <a:noFill/>
            </p:spPr>
            <p:txBody>
              <a:bodyPr wrap="square" rtlCol="0">
                <a:spAutoFit/>
              </a:bodyPr>
              <a:lstStyle/>
              <a:p>
                <a:r>
                  <a:rPr lang="en-AU" sz="1200" dirty="0"/>
                  <a:t>Task</a:t>
                </a:r>
              </a:p>
            </p:txBody>
          </p:sp>
        </p:grpSp>
        <p:pic>
          <p:nvPicPr>
            <p:cNvPr id="174" name="Picture 173">
              <a:extLst>
                <a:ext uri="{FF2B5EF4-FFF2-40B4-BE49-F238E27FC236}">
                  <a16:creationId xmlns:a16="http://schemas.microsoft.com/office/drawing/2014/main" id="{A6134ABD-B4A9-48CC-B0CD-05AF7D443792}"/>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8962" b="67760" l="24000" r="75273">
                          <a14:foregroundMark x1="50909" y1="42623" x2="50909" y2="42623"/>
                          <a14:foregroundMark x1="49818" y1="44809" x2="51273" y2="63388"/>
                          <a14:foregroundMark x1="72364" y1="45355" x2="65455" y2="67760"/>
                          <a14:foregroundMark x1="50909" y1="28962" x2="49455" y2="28962"/>
                          <a14:foregroundMark x1="75273" y1="34973" x2="75636" y2="34426"/>
                          <a14:foregroundMark x1="24000" y1="35519" x2="28364" y2="38798"/>
                        </a14:backgroundRemoval>
                      </a14:imgEffect>
                    </a14:imgLayer>
                  </a14:imgProps>
                </a:ext>
              </a:extLst>
            </a:blip>
            <a:srcRect l="23401" t="26079" r="19440" b="29100"/>
            <a:stretch/>
          </p:blipFill>
          <p:spPr>
            <a:xfrm>
              <a:off x="5382268" y="1617681"/>
              <a:ext cx="293584" cy="227733"/>
            </a:xfrm>
            <a:prstGeom prst="rect">
              <a:avLst/>
            </a:prstGeom>
          </p:spPr>
        </p:pic>
        <p:sp>
          <p:nvSpPr>
            <p:cNvPr id="167" name="TextBox 166">
              <a:extLst>
                <a:ext uri="{FF2B5EF4-FFF2-40B4-BE49-F238E27FC236}">
                  <a16:creationId xmlns:a16="http://schemas.microsoft.com/office/drawing/2014/main" id="{7B65A0B6-FDB4-4EE6-8690-E290EA8FEDFC}"/>
                </a:ext>
              </a:extLst>
            </p:cNvPr>
            <p:cNvSpPr txBox="1"/>
            <p:nvPr/>
          </p:nvSpPr>
          <p:spPr>
            <a:xfrm>
              <a:off x="5365325" y="3628346"/>
              <a:ext cx="2558792" cy="646331"/>
            </a:xfrm>
            <a:prstGeom prst="rect">
              <a:avLst/>
            </a:prstGeom>
            <a:noFill/>
          </p:spPr>
          <p:txBody>
            <a:bodyPr wrap="square" rtlCol="0">
              <a:spAutoFit/>
            </a:bodyPr>
            <a:lstStyle/>
            <a:p>
              <a:r>
                <a:rPr lang="en-AU" dirty="0"/>
                <a:t>Product Owner, Scrum Master and BAs own this</a:t>
              </a:r>
            </a:p>
          </p:txBody>
        </p:sp>
        <p:pic>
          <p:nvPicPr>
            <p:cNvPr id="180" name="Picture 179">
              <a:extLst>
                <a:ext uri="{FF2B5EF4-FFF2-40B4-BE49-F238E27FC236}">
                  <a16:creationId xmlns:a16="http://schemas.microsoft.com/office/drawing/2014/main" id="{DEB1EACA-DD1E-4414-A4A3-01AE4D6B2917}"/>
                </a:ext>
              </a:extLst>
            </p:cNvPr>
            <p:cNvPicPr>
              <a:picLocks noChangeAspect="1"/>
            </p:cNvPicPr>
            <p:nvPr/>
          </p:nvPicPr>
          <p:blipFill rotWithShape="1">
            <a:blip r:embed="rId5">
              <a:duotone>
                <a:prstClr val="black"/>
                <a:srgbClr val="7030A0">
                  <a:tint val="45000"/>
                  <a:satMod val="400000"/>
                </a:srgbClr>
              </a:duotone>
              <a:extLst>
                <a:ext uri="{BEBA8EAE-BF5A-486C-A8C5-ECC9F3942E4B}">
                  <a14:imgProps xmlns:a14="http://schemas.microsoft.com/office/drawing/2010/main">
                    <a14:imgLayer r:embed="rId6">
                      <a14:imgEffect>
                        <a14:backgroundRemoval t="1170" b="91813" l="9122" r="89865">
                          <a14:foregroundMark x1="50676" y1="3509" x2="50676" y2="3509"/>
                          <a14:foregroundMark x1="30405" y1="1170" x2="30405" y2="1170"/>
                          <a14:foregroundMark x1="48649" y1="91813" x2="48649" y2="91813"/>
                        </a14:backgroundRemoval>
                      </a14:imgEffect>
                    </a14:imgLayer>
                  </a14:imgProps>
                </a:ext>
              </a:extLst>
            </a:blip>
            <a:srcRect l="25527" r="24933"/>
            <a:stretch/>
          </p:blipFill>
          <p:spPr>
            <a:xfrm>
              <a:off x="5332820" y="3421097"/>
              <a:ext cx="252160" cy="237239"/>
            </a:xfrm>
            <a:prstGeom prst="rect">
              <a:avLst/>
            </a:prstGeom>
          </p:spPr>
        </p:pic>
        <p:grpSp>
          <p:nvGrpSpPr>
            <p:cNvPr id="185" name="Group 184">
              <a:extLst>
                <a:ext uri="{FF2B5EF4-FFF2-40B4-BE49-F238E27FC236}">
                  <a16:creationId xmlns:a16="http://schemas.microsoft.com/office/drawing/2014/main" id="{6CE3251C-170B-4212-A86B-7BFDDB88BDBB}"/>
                </a:ext>
              </a:extLst>
            </p:cNvPr>
            <p:cNvGrpSpPr/>
            <p:nvPr/>
          </p:nvGrpSpPr>
          <p:grpSpPr>
            <a:xfrm>
              <a:off x="5658334" y="3405257"/>
              <a:ext cx="280247" cy="258692"/>
              <a:chOff x="1572369" y="5078213"/>
              <a:chExt cx="1525297" cy="1051282"/>
            </a:xfrm>
          </p:grpSpPr>
          <p:pic>
            <p:nvPicPr>
              <p:cNvPr id="187" name="Picture 186">
                <a:extLst>
                  <a:ext uri="{FF2B5EF4-FFF2-40B4-BE49-F238E27FC236}">
                    <a16:creationId xmlns:a16="http://schemas.microsoft.com/office/drawing/2014/main" id="{9EF2FB9A-F10D-4128-AA46-C56333008BDB}"/>
                  </a:ext>
                </a:extLst>
              </p:cNvPr>
              <p:cNvPicPr>
                <a:picLocks noChangeAspect="1"/>
              </p:cNvPicPr>
              <p:nvPr/>
            </p:nvPicPr>
            <p:blipFill rotWithShape="1">
              <a:blip r:embed="rId9">
                <a:duotone>
                  <a:srgbClr val="5B9BD5">
                    <a:shade val="45000"/>
                    <a:satMod val="135000"/>
                  </a:srgbClr>
                  <a:prstClr val="white"/>
                </a:duotone>
                <a:extLst>
                  <a:ext uri="{BEBA8EAE-BF5A-486C-A8C5-ECC9F3942E4B}">
                    <a14:imgProps xmlns:a14="http://schemas.microsoft.com/office/drawing/2010/main">
                      <a14:imgLayer r:embed="rId10">
                        <a14:imgEffect>
                          <a14:backgroundRemoval t="9778" b="89778" l="2667" r="96000">
                            <a14:foregroundMark x1="69778" y1="36000" x2="69778" y2="36000"/>
                            <a14:foregroundMark x1="34222" y1="76444" x2="34222" y2="76444"/>
                            <a14:foregroundMark x1="8889" y1="45778" x2="8889" y2="45778"/>
                            <a14:foregroundMark x1="7556" y1="53333" x2="7556" y2="53333"/>
                            <a14:foregroundMark x1="6222" y1="60000" x2="6222" y2="60000"/>
                            <a14:foregroundMark x1="3111" y1="66667" x2="3111" y2="66667"/>
                            <a14:foregroundMark x1="88000" y1="30667" x2="88000" y2="30667"/>
                            <a14:foregroundMark x1="92444" y1="47111" x2="92444" y2="47111"/>
                            <a14:foregroundMark x1="96000" y1="62667" x2="96000" y2="62667"/>
                          </a14:backgroundRemoval>
                        </a14:imgEffect>
                      </a14:imgLayer>
                    </a14:imgProps>
                  </a:ext>
                </a:extLst>
              </a:blip>
              <a:srcRect t="17164" b="13913"/>
              <a:stretch/>
            </p:blipFill>
            <p:spPr>
              <a:xfrm>
                <a:off x="1572369" y="5078213"/>
                <a:ext cx="1525297" cy="1051282"/>
              </a:xfrm>
              <a:prstGeom prst="rect">
                <a:avLst/>
              </a:prstGeom>
            </p:spPr>
          </p:pic>
          <p:cxnSp>
            <p:nvCxnSpPr>
              <p:cNvPr id="188" name="Straight Connector 187">
                <a:extLst>
                  <a:ext uri="{FF2B5EF4-FFF2-40B4-BE49-F238E27FC236}">
                    <a16:creationId xmlns:a16="http://schemas.microsoft.com/office/drawing/2014/main" id="{309A6C7E-38E3-4159-B3F5-8C6A980E8E96}"/>
                  </a:ext>
                </a:extLst>
              </p:cNvPr>
              <p:cNvCxnSpPr/>
              <p:nvPr/>
            </p:nvCxnSpPr>
            <p:spPr>
              <a:xfrm>
                <a:off x="1899213" y="52250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6596656-37C2-4E65-8EC1-BC06AD6E73E2}"/>
                  </a:ext>
                </a:extLst>
              </p:cNvPr>
              <p:cNvCxnSpPr/>
              <p:nvPr/>
            </p:nvCxnSpPr>
            <p:spPr>
              <a:xfrm>
                <a:off x="1863969" y="5371632"/>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3B72A6-6E17-44A7-BF11-90545562CD6C}"/>
                  </a:ext>
                </a:extLst>
              </p:cNvPr>
              <p:cNvCxnSpPr/>
              <p:nvPr/>
            </p:nvCxnSpPr>
            <p:spPr>
              <a:xfrm>
                <a:off x="1773608" y="5537749"/>
                <a:ext cx="351692" cy="146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D711A6F-515E-488D-8DBA-8F1251156C8F}"/>
                  </a:ext>
                </a:extLst>
              </p:cNvPr>
              <p:cNvCxnSpPr>
                <a:cxnSpLocks/>
              </p:cNvCxnSpPr>
              <p:nvPr/>
            </p:nvCxnSpPr>
            <p:spPr>
              <a:xfrm flipV="1">
                <a:off x="2390456" y="5298332"/>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27C4450-B294-484B-8542-420104F21176}"/>
                  </a:ext>
                </a:extLst>
              </p:cNvPr>
              <p:cNvCxnSpPr>
                <a:cxnSpLocks/>
              </p:cNvCxnSpPr>
              <p:nvPr/>
            </p:nvCxnSpPr>
            <p:spPr>
              <a:xfrm flipV="1">
                <a:off x="2379820" y="543487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8FC042F-C3EE-40E5-BE22-CB5FEB179CE8}"/>
                  </a:ext>
                </a:extLst>
              </p:cNvPr>
              <p:cNvCxnSpPr>
                <a:cxnSpLocks/>
              </p:cNvCxnSpPr>
              <p:nvPr/>
            </p:nvCxnSpPr>
            <p:spPr>
              <a:xfrm flipV="1">
                <a:off x="2356685" y="5596015"/>
                <a:ext cx="386936" cy="99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09" name="Straight Arrow Connector 208">
              <a:extLst>
                <a:ext uri="{FF2B5EF4-FFF2-40B4-BE49-F238E27FC236}">
                  <a16:creationId xmlns:a16="http://schemas.microsoft.com/office/drawing/2014/main" id="{1AE634E6-9F72-4040-81A7-DB56631AC9CB}"/>
                </a:ext>
              </a:extLst>
            </p:cNvPr>
            <p:cNvCxnSpPr/>
            <p:nvPr/>
          </p:nvCxnSpPr>
          <p:spPr>
            <a:xfrm>
              <a:off x="3680584" y="2349337"/>
              <a:ext cx="0" cy="82357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A54BE8AD-FB9C-4787-B33C-D69947192992}"/>
                </a:ext>
              </a:extLst>
            </p:cNvPr>
            <p:cNvCxnSpPr/>
            <p:nvPr/>
          </p:nvCxnSpPr>
          <p:spPr>
            <a:xfrm>
              <a:off x="3666492" y="3668064"/>
              <a:ext cx="0" cy="82357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 name="Double Brace 214">
              <a:extLst>
                <a:ext uri="{FF2B5EF4-FFF2-40B4-BE49-F238E27FC236}">
                  <a16:creationId xmlns:a16="http://schemas.microsoft.com/office/drawing/2014/main" id="{D75AE264-D3CC-4532-8B9C-CF83035E3789}"/>
                </a:ext>
              </a:extLst>
            </p:cNvPr>
            <p:cNvSpPr/>
            <p:nvPr/>
          </p:nvSpPr>
          <p:spPr>
            <a:xfrm>
              <a:off x="5198504" y="3624996"/>
              <a:ext cx="2652078" cy="823572"/>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nvGrpSpPr>
            <p:cNvPr id="220" name="Group 219">
              <a:extLst>
                <a:ext uri="{FF2B5EF4-FFF2-40B4-BE49-F238E27FC236}">
                  <a16:creationId xmlns:a16="http://schemas.microsoft.com/office/drawing/2014/main" id="{3DBA5F96-BAB0-4EB3-ADE4-328998608705}"/>
                </a:ext>
              </a:extLst>
            </p:cNvPr>
            <p:cNvGrpSpPr/>
            <p:nvPr/>
          </p:nvGrpSpPr>
          <p:grpSpPr>
            <a:xfrm>
              <a:off x="5179048" y="1783779"/>
              <a:ext cx="2652078" cy="923330"/>
              <a:chOff x="4847686" y="1571826"/>
              <a:chExt cx="2652078" cy="923330"/>
            </a:xfrm>
          </p:grpSpPr>
          <p:sp>
            <p:nvSpPr>
              <p:cNvPr id="166" name="TextBox 165">
                <a:extLst>
                  <a:ext uri="{FF2B5EF4-FFF2-40B4-BE49-F238E27FC236}">
                    <a16:creationId xmlns:a16="http://schemas.microsoft.com/office/drawing/2014/main" id="{8E764803-9DA2-456C-A3B1-9BAD531380BF}"/>
                  </a:ext>
                </a:extLst>
              </p:cNvPr>
              <p:cNvSpPr txBox="1"/>
              <p:nvPr/>
            </p:nvSpPr>
            <p:spPr>
              <a:xfrm>
                <a:off x="4896474" y="1571826"/>
                <a:ext cx="2558792" cy="923330"/>
              </a:xfrm>
              <a:prstGeom prst="rect">
                <a:avLst/>
              </a:prstGeom>
              <a:noFill/>
            </p:spPr>
            <p:txBody>
              <a:bodyPr wrap="square" rtlCol="0">
                <a:spAutoFit/>
              </a:bodyPr>
              <a:lstStyle/>
              <a:p>
                <a:r>
                  <a:rPr lang="en-AU" dirty="0"/>
                  <a:t>Strategic initiatives. The board’s interests starts and end here</a:t>
                </a:r>
              </a:p>
            </p:txBody>
          </p:sp>
          <p:sp>
            <p:nvSpPr>
              <p:cNvPr id="216" name="Double Brace 215">
                <a:extLst>
                  <a:ext uri="{FF2B5EF4-FFF2-40B4-BE49-F238E27FC236}">
                    <a16:creationId xmlns:a16="http://schemas.microsoft.com/office/drawing/2014/main" id="{0A5CCCA2-E8A7-4C41-82F5-C2E12A388211}"/>
                  </a:ext>
                </a:extLst>
              </p:cNvPr>
              <p:cNvSpPr/>
              <p:nvPr/>
            </p:nvSpPr>
            <p:spPr>
              <a:xfrm>
                <a:off x="4847686" y="1593363"/>
                <a:ext cx="2652078" cy="823572"/>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219" name="Group 218">
              <a:extLst>
                <a:ext uri="{FF2B5EF4-FFF2-40B4-BE49-F238E27FC236}">
                  <a16:creationId xmlns:a16="http://schemas.microsoft.com/office/drawing/2014/main" id="{A403CFBC-9DE1-47E4-86A8-7A36832500C8}"/>
                </a:ext>
              </a:extLst>
            </p:cNvPr>
            <p:cNvGrpSpPr/>
            <p:nvPr/>
          </p:nvGrpSpPr>
          <p:grpSpPr>
            <a:xfrm>
              <a:off x="5179048" y="5343071"/>
              <a:ext cx="2654051" cy="823572"/>
              <a:chOff x="5050526" y="5684936"/>
              <a:chExt cx="2654051" cy="823572"/>
            </a:xfrm>
          </p:grpSpPr>
          <p:sp>
            <p:nvSpPr>
              <p:cNvPr id="168" name="TextBox 167">
                <a:extLst>
                  <a:ext uri="{FF2B5EF4-FFF2-40B4-BE49-F238E27FC236}">
                    <a16:creationId xmlns:a16="http://schemas.microsoft.com/office/drawing/2014/main" id="{7901F957-2500-46B6-BCCF-098FD1C6818E}"/>
                  </a:ext>
                </a:extLst>
              </p:cNvPr>
              <p:cNvSpPr txBox="1"/>
              <p:nvPr/>
            </p:nvSpPr>
            <p:spPr>
              <a:xfrm>
                <a:off x="5145785" y="5760150"/>
                <a:ext cx="2558792" cy="646331"/>
              </a:xfrm>
              <a:prstGeom prst="rect">
                <a:avLst/>
              </a:prstGeom>
              <a:noFill/>
            </p:spPr>
            <p:txBody>
              <a:bodyPr wrap="square" rtlCol="0">
                <a:spAutoFit/>
              </a:bodyPr>
              <a:lstStyle/>
              <a:p>
                <a:r>
                  <a:rPr lang="en-AU" dirty="0"/>
                  <a:t>Delivery Teams own and estimate these</a:t>
                </a:r>
              </a:p>
            </p:txBody>
          </p:sp>
          <p:sp>
            <p:nvSpPr>
              <p:cNvPr id="217" name="Double Brace 216">
                <a:extLst>
                  <a:ext uri="{FF2B5EF4-FFF2-40B4-BE49-F238E27FC236}">
                    <a16:creationId xmlns:a16="http://schemas.microsoft.com/office/drawing/2014/main" id="{75AF832B-11F2-4012-8D05-36D6D58A1A62}"/>
                  </a:ext>
                </a:extLst>
              </p:cNvPr>
              <p:cNvSpPr/>
              <p:nvPr/>
            </p:nvSpPr>
            <p:spPr>
              <a:xfrm>
                <a:off x="5050526" y="5684936"/>
                <a:ext cx="2652078" cy="823572"/>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pic>
          <p:nvPicPr>
            <p:cNvPr id="221" name="Picture 220">
              <a:extLst>
                <a:ext uri="{FF2B5EF4-FFF2-40B4-BE49-F238E27FC236}">
                  <a16:creationId xmlns:a16="http://schemas.microsoft.com/office/drawing/2014/main" id="{8094CCBA-FDD2-4DAE-A582-7EFDCD9E8B0C}"/>
                </a:ext>
              </a:extLst>
            </p:cNvPr>
            <p:cNvPicPr>
              <a:picLocks noChangeAspect="1"/>
            </p:cNvPicPr>
            <p:nvPr/>
          </p:nvPicPr>
          <p:blipFill rotWithShape="1">
            <a:blip r:embed="rId11">
              <a:duotone>
                <a:schemeClr val="accent4">
                  <a:shade val="45000"/>
                  <a:satMod val="135000"/>
                </a:schemeClr>
                <a:prstClr val="white"/>
              </a:duotone>
              <a:extLst>
                <a:ext uri="{BEBA8EAE-BF5A-486C-A8C5-ECC9F3942E4B}">
                  <a14:imgProps xmlns:a14="http://schemas.microsoft.com/office/drawing/2010/main">
                    <a14:imgLayer r:embed="rId12">
                      <a14:imgEffect>
                        <a14:backgroundRemoval t="9778" b="97778" l="9778" r="89778">
                          <a14:foregroundMark x1="60000" y1="96889" x2="60000" y2="96889"/>
                          <a14:foregroundMark x1="60000" y1="97778" x2="60000" y2="97778"/>
                          <a14:foregroundMark x1="58667" y1="57333" x2="58667" y2="57333"/>
                        </a14:backgroundRemoval>
                      </a14:imgEffect>
                    </a14:imgLayer>
                  </a14:imgProps>
                </a:ext>
              </a:extLst>
            </a:blip>
            <a:srcRect l="8845" t="7148" r="10619"/>
            <a:stretch/>
          </p:blipFill>
          <p:spPr>
            <a:xfrm>
              <a:off x="5345869" y="5177758"/>
              <a:ext cx="247650" cy="276999"/>
            </a:xfrm>
            <a:prstGeom prst="rect">
              <a:avLst/>
            </a:prstGeom>
          </p:spPr>
        </p:pic>
        <p:sp>
          <p:nvSpPr>
            <p:cNvPr id="223" name="TextBox 222">
              <a:extLst>
                <a:ext uri="{FF2B5EF4-FFF2-40B4-BE49-F238E27FC236}">
                  <a16:creationId xmlns:a16="http://schemas.microsoft.com/office/drawing/2014/main" id="{7FDCD057-E942-44E2-BAE9-1866244CE417}"/>
                </a:ext>
              </a:extLst>
            </p:cNvPr>
            <p:cNvSpPr txBox="1"/>
            <p:nvPr/>
          </p:nvSpPr>
          <p:spPr>
            <a:xfrm>
              <a:off x="55888" y="2670207"/>
              <a:ext cx="2077445" cy="369332"/>
            </a:xfrm>
            <a:prstGeom prst="rect">
              <a:avLst/>
            </a:prstGeom>
            <a:noFill/>
          </p:spPr>
          <p:txBody>
            <a:bodyPr wrap="square" rtlCol="0">
              <a:spAutoFit/>
            </a:bodyPr>
            <a:lstStyle/>
            <a:p>
              <a:r>
                <a:rPr lang="en-AU" dirty="0"/>
                <a:t>Management zone</a:t>
              </a:r>
            </a:p>
          </p:txBody>
        </p:sp>
        <p:sp>
          <p:nvSpPr>
            <p:cNvPr id="225" name="Left Brace 224">
              <a:extLst>
                <a:ext uri="{FF2B5EF4-FFF2-40B4-BE49-F238E27FC236}">
                  <a16:creationId xmlns:a16="http://schemas.microsoft.com/office/drawing/2014/main" id="{92FFACA1-3E4F-49B7-8116-FAEDEDB66772}"/>
                </a:ext>
              </a:extLst>
            </p:cNvPr>
            <p:cNvSpPr/>
            <p:nvPr/>
          </p:nvSpPr>
          <p:spPr>
            <a:xfrm>
              <a:off x="2151247" y="1964598"/>
              <a:ext cx="522050" cy="1780551"/>
            </a:xfrm>
            <a:prstGeom prst="leftBrace">
              <a:avLst>
                <a:gd name="adj1" fmla="val 38312"/>
                <a:gd name="adj2" fmla="val 496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26" name="Left Brace 225">
              <a:extLst>
                <a:ext uri="{FF2B5EF4-FFF2-40B4-BE49-F238E27FC236}">
                  <a16:creationId xmlns:a16="http://schemas.microsoft.com/office/drawing/2014/main" id="{15F18771-9FED-467F-B20F-19156657DC02}"/>
                </a:ext>
              </a:extLst>
            </p:cNvPr>
            <p:cNvSpPr/>
            <p:nvPr/>
          </p:nvSpPr>
          <p:spPr>
            <a:xfrm>
              <a:off x="2186074" y="4605150"/>
              <a:ext cx="504000" cy="1309964"/>
            </a:xfrm>
            <a:prstGeom prst="leftBrace">
              <a:avLst>
                <a:gd name="adj1" fmla="val 38312"/>
                <a:gd name="adj2" fmla="val 488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27" name="TextBox 226">
              <a:extLst>
                <a:ext uri="{FF2B5EF4-FFF2-40B4-BE49-F238E27FC236}">
                  <a16:creationId xmlns:a16="http://schemas.microsoft.com/office/drawing/2014/main" id="{B514C5C4-CF9C-440D-B21A-4048EE872082}"/>
                </a:ext>
              </a:extLst>
            </p:cNvPr>
            <p:cNvSpPr txBox="1"/>
            <p:nvPr/>
          </p:nvSpPr>
          <p:spPr>
            <a:xfrm>
              <a:off x="223886" y="5048953"/>
              <a:ext cx="2077445" cy="369332"/>
            </a:xfrm>
            <a:prstGeom prst="rect">
              <a:avLst/>
            </a:prstGeom>
            <a:noFill/>
          </p:spPr>
          <p:txBody>
            <a:bodyPr wrap="square" rtlCol="0">
              <a:spAutoFit/>
            </a:bodyPr>
            <a:lstStyle/>
            <a:p>
              <a:r>
                <a:rPr lang="en-AU" dirty="0"/>
                <a:t>Delivery zone</a:t>
              </a:r>
            </a:p>
          </p:txBody>
        </p:sp>
        <p:cxnSp>
          <p:nvCxnSpPr>
            <p:cNvPr id="229" name="Straight Arrow Connector 228">
              <a:extLst>
                <a:ext uri="{FF2B5EF4-FFF2-40B4-BE49-F238E27FC236}">
                  <a16:creationId xmlns:a16="http://schemas.microsoft.com/office/drawing/2014/main" id="{328F8EE3-3069-4B70-A737-82CBDBD96C60}"/>
                </a:ext>
              </a:extLst>
            </p:cNvPr>
            <p:cNvCxnSpPr>
              <a:stCxn id="20" idx="3"/>
              <a:endCxn id="215" idx="1"/>
            </p:cNvCxnSpPr>
            <p:nvPr/>
          </p:nvCxnSpPr>
          <p:spPr>
            <a:xfrm>
              <a:off x="4645713" y="3452064"/>
              <a:ext cx="552791" cy="584718"/>
            </a:xfrm>
            <a:prstGeom prst="straightConnector1">
              <a:avLst/>
            </a:prstGeom>
            <a:ln>
              <a:solidFill>
                <a:srgbClr val="7A6498"/>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A9BDAFAA-9CF9-48BD-950C-8F1431977AE0}"/>
                </a:ext>
              </a:extLst>
            </p:cNvPr>
            <p:cNvCxnSpPr>
              <a:cxnSpLocks/>
            </p:cNvCxnSpPr>
            <p:nvPr/>
          </p:nvCxnSpPr>
          <p:spPr>
            <a:xfrm flipV="1">
              <a:off x="4625159" y="4036782"/>
              <a:ext cx="563617" cy="69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32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 name="Group 7">
            <a:extLst>
              <a:ext uri="{FF2B5EF4-FFF2-40B4-BE49-F238E27FC236}">
                <a16:creationId xmlns:a16="http://schemas.microsoft.com/office/drawing/2014/main" id="{472DC9A5-2C0D-4605-8059-09FB33B876CF}"/>
              </a:ext>
            </a:extLst>
          </p:cNvPr>
          <p:cNvGrpSpPr/>
          <p:nvPr/>
        </p:nvGrpSpPr>
        <p:grpSpPr>
          <a:xfrm>
            <a:off x="50073" y="18083"/>
            <a:ext cx="6225499" cy="877268"/>
            <a:chOff x="469173" y="18083"/>
            <a:chExt cx="6225499" cy="877268"/>
          </a:xfrm>
        </p:grpSpPr>
        <p:grpSp>
          <p:nvGrpSpPr>
            <p:cNvPr id="9" name="Group 8">
              <a:extLst>
                <a:ext uri="{FF2B5EF4-FFF2-40B4-BE49-F238E27FC236}">
                  <a16:creationId xmlns:a16="http://schemas.microsoft.com/office/drawing/2014/main" id="{46BC5A83-84C2-4F5A-84C9-021FA7A0B587}"/>
                </a:ext>
              </a:extLst>
            </p:cNvPr>
            <p:cNvGrpSpPr/>
            <p:nvPr/>
          </p:nvGrpSpPr>
          <p:grpSpPr>
            <a:xfrm>
              <a:off x="469173" y="18083"/>
              <a:ext cx="620935" cy="877268"/>
              <a:chOff x="4388279" y="3114676"/>
              <a:chExt cx="1134672" cy="1492854"/>
            </a:xfrm>
          </p:grpSpPr>
          <p:pic>
            <p:nvPicPr>
              <p:cNvPr id="11" name="Picture 10">
                <a:extLst>
                  <a:ext uri="{FF2B5EF4-FFF2-40B4-BE49-F238E27FC236}">
                    <a16:creationId xmlns:a16="http://schemas.microsoft.com/office/drawing/2014/main" id="{EA0D2BE8-CF34-49CE-9958-EC54D4D250FA}"/>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13" name="Rectangle 12">
                <a:extLst>
                  <a:ext uri="{FF2B5EF4-FFF2-40B4-BE49-F238E27FC236}">
                    <a16:creationId xmlns:a16="http://schemas.microsoft.com/office/drawing/2014/main" id="{FA44C764-A765-46BD-B902-D79F2BACDEED}"/>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TextBox 9">
              <a:extLst>
                <a:ext uri="{FF2B5EF4-FFF2-40B4-BE49-F238E27FC236}">
                  <a16:creationId xmlns:a16="http://schemas.microsoft.com/office/drawing/2014/main" id="{C7CB515D-2542-4C6D-89F7-49763F55A3C8}"/>
                </a:ext>
              </a:extLst>
            </p:cNvPr>
            <p:cNvSpPr txBox="1"/>
            <p:nvPr/>
          </p:nvSpPr>
          <p:spPr>
            <a:xfrm>
              <a:off x="996487" y="164263"/>
              <a:ext cx="5698185" cy="584775"/>
            </a:xfrm>
            <a:prstGeom prst="rect">
              <a:avLst/>
            </a:prstGeom>
            <a:noFill/>
          </p:spPr>
          <p:txBody>
            <a:bodyPr wrap="square" rtlCol="0">
              <a:spAutoFit/>
            </a:bodyPr>
            <a:lstStyle/>
            <a:p>
              <a:r>
                <a:rPr lang="en-AU" sz="3200" dirty="0"/>
                <a:t>We didn’t discuss </a:t>
              </a:r>
            </a:p>
          </p:txBody>
        </p:sp>
      </p:grpSp>
      <p:pic>
        <p:nvPicPr>
          <p:cNvPr id="14" name="Picture 13">
            <a:extLst>
              <a:ext uri="{FF2B5EF4-FFF2-40B4-BE49-F238E27FC236}">
                <a16:creationId xmlns:a16="http://schemas.microsoft.com/office/drawing/2014/main" id="{D578E1E0-ED07-4ED1-9C15-3349AF14900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4000" b="83000" l="27667" r="73333">
                        <a14:foregroundMark x1="36667" y1="32500" x2="36667" y2="32500"/>
                        <a14:foregroundMark x1="36667" y1="32500" x2="60000" y2="50000"/>
                        <a14:foregroundMark x1="56000" y1="28000" x2="56667" y2="73500"/>
                        <a14:foregroundMark x1="36333" y1="48500" x2="53667" y2="71500"/>
                        <a14:foregroundMark x1="52333" y1="24000" x2="70333" y2="45500"/>
                        <a14:foregroundMark x1="49333" y1="20500" x2="32333" y2="65500"/>
                        <a14:foregroundMark x1="32333" y1="65500" x2="37333" y2="73500"/>
                        <a14:foregroundMark x1="68333" y1="57500" x2="65667" y2="72500"/>
                        <a14:foregroundMark x1="42333" y1="22500" x2="29667" y2="53000"/>
                        <a14:foregroundMark x1="46333" y1="82500" x2="53667" y2="83000"/>
                        <a14:foregroundMark x1="41000" y1="62000" x2="49667" y2="68500"/>
                        <a14:foregroundMark x1="44667" y1="38500" x2="45667" y2="52500"/>
                        <a14:foregroundMark x1="60667" y1="49000" x2="60333" y2="55000"/>
                        <a14:foregroundMark x1="49333" y1="35500" x2="55667" y2="42000"/>
                        <a14:foregroundMark x1="37667" y1="23000" x2="29667" y2="49500"/>
                        <a14:foregroundMark x1="43333" y1="18000" x2="70667" y2="39000"/>
                        <a14:foregroundMark x1="27667" y1="43500" x2="28000" y2="50500"/>
                        <a14:foregroundMark x1="46667" y1="14000" x2="52000" y2="16000"/>
                        <a14:foregroundMark x1="59667" y1="60500" x2="60667" y2="66500"/>
                        <a14:foregroundMark x1="50333" y1="46500" x2="50333" y2="52500"/>
                        <a14:foregroundMark x1="73333" y1="47000" x2="73333" y2="51500"/>
                      </a14:backgroundRemoval>
                    </a14:imgEffect>
                  </a14:imgLayer>
                </a14:imgProps>
              </a:ext>
            </a:extLst>
          </a:blip>
          <a:srcRect l="23666" t="11890" r="24333" b="9581"/>
          <a:stretch/>
        </p:blipFill>
        <p:spPr>
          <a:xfrm>
            <a:off x="145954" y="205965"/>
            <a:ext cx="350101" cy="352475"/>
          </a:xfrm>
          <a:prstGeom prst="rect">
            <a:avLst/>
          </a:prstGeom>
        </p:spPr>
      </p:pic>
      <p:sp>
        <p:nvSpPr>
          <p:cNvPr id="2" name="TextBox 1">
            <a:extLst>
              <a:ext uri="{FF2B5EF4-FFF2-40B4-BE49-F238E27FC236}">
                <a16:creationId xmlns:a16="http://schemas.microsoft.com/office/drawing/2014/main" id="{78BEB891-E578-41DD-8779-E2376373833A}"/>
              </a:ext>
            </a:extLst>
          </p:cNvPr>
          <p:cNvSpPr txBox="1"/>
          <p:nvPr/>
        </p:nvSpPr>
        <p:spPr>
          <a:xfrm>
            <a:off x="830510" y="1333850"/>
            <a:ext cx="6409189" cy="923330"/>
          </a:xfrm>
          <a:prstGeom prst="rect">
            <a:avLst/>
          </a:prstGeom>
          <a:noFill/>
        </p:spPr>
        <p:txBody>
          <a:bodyPr wrap="square" rtlCol="0">
            <a:spAutoFit/>
          </a:bodyPr>
          <a:lstStyle/>
          <a:p>
            <a:r>
              <a:rPr lang="en-AU" dirty="0"/>
              <a:t>- PMO in an agile </a:t>
            </a:r>
          </a:p>
          <a:p>
            <a:pPr marL="285750" indent="-285750">
              <a:buFontTx/>
              <a:buChar char="-"/>
            </a:pPr>
            <a:r>
              <a:rPr lang="en-AU" dirty="0"/>
              <a:t>PI</a:t>
            </a:r>
          </a:p>
          <a:p>
            <a:pPr marL="285750" indent="-285750">
              <a:buFontTx/>
              <a:buChar char="-"/>
            </a:pPr>
            <a:r>
              <a:rPr lang="en-AU" dirty="0"/>
              <a:t>Coding via git &amp; </a:t>
            </a:r>
            <a:r>
              <a:rPr lang="en-AU" dirty="0" err="1"/>
              <a:t>devOps</a:t>
            </a:r>
            <a:endParaRPr lang="en-AU" dirty="0"/>
          </a:p>
        </p:txBody>
      </p:sp>
    </p:spTree>
    <p:extLst>
      <p:ext uri="{BB962C8B-B14F-4D97-AF65-F5344CB8AC3E}">
        <p14:creationId xmlns:p14="http://schemas.microsoft.com/office/powerpoint/2010/main" val="249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C78C36-0978-443A-8649-EDBEA5FFE92F}"/>
              </a:ext>
            </a:extLst>
          </p:cNvPr>
          <p:cNvPicPr>
            <a:picLocks noChangeAspect="1"/>
          </p:cNvPicPr>
          <p:nvPr/>
        </p:nvPicPr>
        <p:blipFill>
          <a:blip r:embed="rId2"/>
          <a:stretch>
            <a:fillRect/>
          </a:stretch>
        </p:blipFill>
        <p:spPr>
          <a:xfrm>
            <a:off x="8389" y="20972"/>
            <a:ext cx="10460737" cy="6616000"/>
          </a:xfrm>
          <a:prstGeom prst="rect">
            <a:avLst/>
          </a:prstGeom>
        </p:spPr>
      </p:pic>
      <p:sp>
        <p:nvSpPr>
          <p:cNvPr id="34" name="Freeform: Shape 33">
            <a:extLst>
              <a:ext uri="{FF2B5EF4-FFF2-40B4-BE49-F238E27FC236}">
                <a16:creationId xmlns:a16="http://schemas.microsoft.com/office/drawing/2014/main" id="{8428E077-4730-4800-94C6-21D4E123788C}"/>
              </a:ext>
            </a:extLst>
          </p:cNvPr>
          <p:cNvSpPr/>
          <p:nvPr/>
        </p:nvSpPr>
        <p:spPr>
          <a:xfrm>
            <a:off x="8389" y="-8389"/>
            <a:ext cx="12205982" cy="6845417"/>
          </a:xfrm>
          <a:custGeom>
            <a:avLst/>
            <a:gdLst>
              <a:gd name="connsiteX0" fmla="*/ 10293292 w 12205982"/>
              <a:gd name="connsiteY0" fmla="*/ 16778 h 6845417"/>
              <a:gd name="connsiteX1" fmla="*/ 10268125 w 12205982"/>
              <a:gd name="connsiteY1" fmla="*/ 6459523 h 6845417"/>
              <a:gd name="connsiteX2" fmla="*/ 0 w 12205982"/>
              <a:gd name="connsiteY2" fmla="*/ 6459523 h 6845417"/>
              <a:gd name="connsiteX3" fmla="*/ 0 w 12205982"/>
              <a:gd name="connsiteY3" fmla="*/ 6845417 h 6845417"/>
              <a:gd name="connsiteX4" fmla="*/ 12205982 w 12205982"/>
              <a:gd name="connsiteY4" fmla="*/ 6845417 h 6845417"/>
              <a:gd name="connsiteX5" fmla="*/ 12205982 w 12205982"/>
              <a:gd name="connsiteY5" fmla="*/ 0 h 6845417"/>
              <a:gd name="connsiteX6" fmla="*/ 10293292 w 12205982"/>
              <a:gd name="connsiteY6" fmla="*/ 16778 h 684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5982" h="6845417">
                <a:moveTo>
                  <a:pt x="10293292" y="16778"/>
                </a:moveTo>
                <a:lnTo>
                  <a:pt x="10268125" y="6459523"/>
                </a:lnTo>
                <a:lnTo>
                  <a:pt x="0" y="6459523"/>
                </a:lnTo>
                <a:lnTo>
                  <a:pt x="0" y="6845417"/>
                </a:lnTo>
                <a:lnTo>
                  <a:pt x="12205982" y="6845417"/>
                </a:lnTo>
                <a:lnTo>
                  <a:pt x="12205982" y="0"/>
                </a:lnTo>
                <a:lnTo>
                  <a:pt x="10293292" y="16778"/>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E6B826F-AF96-4078-BFE8-41B5B8AB9BD0}"/>
              </a:ext>
            </a:extLst>
          </p:cNvPr>
          <p:cNvSpPr/>
          <p:nvPr/>
        </p:nvSpPr>
        <p:spPr>
          <a:xfrm>
            <a:off x="7408903" y="355108"/>
            <a:ext cx="2099081" cy="1775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139DA435-24A2-4B5A-9457-E03204D05A21}"/>
              </a:ext>
            </a:extLst>
          </p:cNvPr>
          <p:cNvSpPr txBox="1"/>
          <p:nvPr/>
        </p:nvSpPr>
        <p:spPr>
          <a:xfrm>
            <a:off x="2778710" y="2627792"/>
            <a:ext cx="3719744" cy="1200329"/>
          </a:xfrm>
          <a:prstGeom prst="rect">
            <a:avLst/>
          </a:prstGeom>
          <a:solidFill>
            <a:schemeClr val="bg1"/>
          </a:solidFill>
        </p:spPr>
        <p:txBody>
          <a:bodyPr wrap="square" rtlCol="0">
            <a:spAutoFit/>
          </a:bodyPr>
          <a:lstStyle/>
          <a:p>
            <a:r>
              <a:rPr lang="en-AU" sz="7200" dirty="0">
                <a:latin typeface="Forte" panose="03060902040502070203" pitchFamily="66" charset="0"/>
              </a:rPr>
              <a:t>SCRUM</a:t>
            </a:r>
          </a:p>
        </p:txBody>
      </p:sp>
      <p:sp>
        <p:nvSpPr>
          <p:cNvPr id="7" name="TextBox 6">
            <a:extLst>
              <a:ext uri="{FF2B5EF4-FFF2-40B4-BE49-F238E27FC236}">
                <a16:creationId xmlns:a16="http://schemas.microsoft.com/office/drawing/2014/main" id="{AAA7C41F-AF6A-4E64-9C79-73B19FEE720D}"/>
              </a:ext>
            </a:extLst>
          </p:cNvPr>
          <p:cNvSpPr txBox="1"/>
          <p:nvPr/>
        </p:nvSpPr>
        <p:spPr>
          <a:xfrm>
            <a:off x="7315199" y="1398921"/>
            <a:ext cx="2099081" cy="369332"/>
          </a:xfrm>
          <a:prstGeom prst="rect">
            <a:avLst/>
          </a:prstGeom>
          <a:solidFill>
            <a:schemeClr val="bg1"/>
          </a:solidFill>
        </p:spPr>
        <p:txBody>
          <a:bodyPr wrap="square" rtlCol="0">
            <a:spAutoFit/>
          </a:bodyPr>
          <a:lstStyle/>
          <a:p>
            <a:r>
              <a:rPr lang="en-AU" dirty="0">
                <a:latin typeface="Forte" panose="03060902040502070203" pitchFamily="66" charset="0"/>
              </a:rPr>
              <a:t>Sprint planning</a:t>
            </a:r>
          </a:p>
        </p:txBody>
      </p:sp>
      <p:sp>
        <p:nvSpPr>
          <p:cNvPr id="8" name="TextBox 7">
            <a:extLst>
              <a:ext uri="{FF2B5EF4-FFF2-40B4-BE49-F238E27FC236}">
                <a16:creationId xmlns:a16="http://schemas.microsoft.com/office/drawing/2014/main" id="{A0A5F466-8042-4D5E-AF7A-1B9D2E92447B}"/>
              </a:ext>
            </a:extLst>
          </p:cNvPr>
          <p:cNvSpPr txBox="1"/>
          <p:nvPr/>
        </p:nvSpPr>
        <p:spPr>
          <a:xfrm>
            <a:off x="7803471" y="2375465"/>
            <a:ext cx="2099081" cy="369332"/>
          </a:xfrm>
          <a:prstGeom prst="rect">
            <a:avLst/>
          </a:prstGeom>
          <a:solidFill>
            <a:schemeClr val="bg1"/>
          </a:solidFill>
        </p:spPr>
        <p:txBody>
          <a:bodyPr wrap="square" rtlCol="0">
            <a:spAutoFit/>
          </a:bodyPr>
          <a:lstStyle/>
          <a:p>
            <a:r>
              <a:rPr lang="en-AU" dirty="0">
                <a:latin typeface="Forte" panose="03060902040502070203" pitchFamily="66" charset="0"/>
              </a:rPr>
              <a:t>Sprint stand-up</a:t>
            </a:r>
          </a:p>
        </p:txBody>
      </p:sp>
      <p:sp>
        <p:nvSpPr>
          <p:cNvPr id="9" name="TextBox 8">
            <a:extLst>
              <a:ext uri="{FF2B5EF4-FFF2-40B4-BE49-F238E27FC236}">
                <a16:creationId xmlns:a16="http://schemas.microsoft.com/office/drawing/2014/main" id="{0027827D-08B6-43EF-8CC6-B16810277385}"/>
              </a:ext>
            </a:extLst>
          </p:cNvPr>
          <p:cNvSpPr txBox="1"/>
          <p:nvPr/>
        </p:nvSpPr>
        <p:spPr>
          <a:xfrm>
            <a:off x="8363750" y="3207059"/>
            <a:ext cx="1881082" cy="369332"/>
          </a:xfrm>
          <a:prstGeom prst="rect">
            <a:avLst/>
          </a:prstGeom>
          <a:solidFill>
            <a:schemeClr val="bg1"/>
          </a:solidFill>
        </p:spPr>
        <p:txBody>
          <a:bodyPr wrap="square" rtlCol="0">
            <a:spAutoFit/>
          </a:bodyPr>
          <a:lstStyle/>
          <a:p>
            <a:r>
              <a:rPr lang="en-AU" dirty="0">
                <a:latin typeface="Forte" panose="03060902040502070203" pitchFamily="66" charset="0"/>
              </a:rPr>
              <a:t>Sprint Demo</a:t>
            </a:r>
          </a:p>
        </p:txBody>
      </p:sp>
      <p:sp>
        <p:nvSpPr>
          <p:cNvPr id="10" name="TextBox 9">
            <a:extLst>
              <a:ext uri="{FF2B5EF4-FFF2-40B4-BE49-F238E27FC236}">
                <a16:creationId xmlns:a16="http://schemas.microsoft.com/office/drawing/2014/main" id="{043C3699-8898-4D44-A2C0-DEC676A9970E}"/>
              </a:ext>
            </a:extLst>
          </p:cNvPr>
          <p:cNvSpPr txBox="1"/>
          <p:nvPr/>
        </p:nvSpPr>
        <p:spPr>
          <a:xfrm>
            <a:off x="7724558" y="3656182"/>
            <a:ext cx="1881082" cy="369332"/>
          </a:xfrm>
          <a:prstGeom prst="rect">
            <a:avLst/>
          </a:prstGeom>
          <a:solidFill>
            <a:schemeClr val="bg1"/>
          </a:solidFill>
        </p:spPr>
        <p:txBody>
          <a:bodyPr wrap="square" rtlCol="0">
            <a:spAutoFit/>
          </a:bodyPr>
          <a:lstStyle/>
          <a:p>
            <a:r>
              <a:rPr lang="en-AU" dirty="0">
                <a:latin typeface="Forte" panose="03060902040502070203" pitchFamily="66" charset="0"/>
              </a:rPr>
              <a:t>Sprint retro</a:t>
            </a:r>
          </a:p>
        </p:txBody>
      </p:sp>
      <p:sp>
        <p:nvSpPr>
          <p:cNvPr id="4" name="Oval 3">
            <a:extLst>
              <a:ext uri="{FF2B5EF4-FFF2-40B4-BE49-F238E27FC236}">
                <a16:creationId xmlns:a16="http://schemas.microsoft.com/office/drawing/2014/main" id="{84407384-4D7C-4E2F-BE08-BE2D20CC1261}"/>
              </a:ext>
            </a:extLst>
          </p:cNvPr>
          <p:cNvSpPr/>
          <p:nvPr/>
        </p:nvSpPr>
        <p:spPr>
          <a:xfrm>
            <a:off x="4841290" y="648071"/>
            <a:ext cx="1254710" cy="9587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17E90968-6A8C-4AF0-813C-127500B10B38}"/>
              </a:ext>
            </a:extLst>
          </p:cNvPr>
          <p:cNvSpPr txBox="1"/>
          <p:nvPr/>
        </p:nvSpPr>
        <p:spPr>
          <a:xfrm>
            <a:off x="4933404" y="669358"/>
            <a:ext cx="1067902" cy="923330"/>
          </a:xfrm>
          <a:prstGeom prst="rect">
            <a:avLst/>
          </a:prstGeom>
          <a:noFill/>
        </p:spPr>
        <p:txBody>
          <a:bodyPr wrap="square" rtlCol="0">
            <a:spAutoFit/>
          </a:bodyPr>
          <a:lstStyle/>
          <a:p>
            <a:pPr algn="ctr"/>
            <a:r>
              <a:rPr lang="en-AU" dirty="0">
                <a:latin typeface="Forte" panose="03060902040502070203" pitchFamily="66" charset="0"/>
              </a:rPr>
              <a:t>Facts </a:t>
            </a:r>
          </a:p>
          <a:p>
            <a:pPr algn="ctr"/>
            <a:r>
              <a:rPr lang="en-AU" dirty="0">
                <a:latin typeface="Forte" panose="03060902040502070203" pitchFamily="66" charset="0"/>
              </a:rPr>
              <a:t>vs </a:t>
            </a:r>
          </a:p>
          <a:p>
            <a:pPr algn="ctr"/>
            <a:r>
              <a:rPr lang="en-AU" dirty="0">
                <a:latin typeface="Forte" panose="03060902040502070203" pitchFamily="66" charset="0"/>
              </a:rPr>
              <a:t>Fictions</a:t>
            </a:r>
          </a:p>
        </p:txBody>
      </p:sp>
    </p:spTree>
    <p:extLst>
      <p:ext uri="{BB962C8B-B14F-4D97-AF65-F5344CB8AC3E}">
        <p14:creationId xmlns:p14="http://schemas.microsoft.com/office/powerpoint/2010/main" val="102901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D6378B8-9FD6-4BCE-BACF-D95A15F1A1C1}"/>
              </a:ext>
            </a:extLst>
          </p:cNvPr>
          <p:cNvGrpSpPr/>
          <p:nvPr/>
        </p:nvGrpSpPr>
        <p:grpSpPr>
          <a:xfrm>
            <a:off x="1397621" y="1783021"/>
            <a:ext cx="8710210" cy="2704312"/>
            <a:chOff x="1092820" y="1512088"/>
            <a:chExt cx="8710210" cy="2704312"/>
          </a:xfrm>
        </p:grpSpPr>
        <p:sp>
          <p:nvSpPr>
            <p:cNvPr id="22" name="Rectangle: Rounded Corners 21">
              <a:extLst>
                <a:ext uri="{FF2B5EF4-FFF2-40B4-BE49-F238E27FC236}">
                  <a16:creationId xmlns:a16="http://schemas.microsoft.com/office/drawing/2014/main" id="{95A0FC29-2AE5-4DC6-B753-5E25303E207E}"/>
                </a:ext>
              </a:extLst>
            </p:cNvPr>
            <p:cNvSpPr/>
            <p:nvPr/>
          </p:nvSpPr>
          <p:spPr>
            <a:xfrm>
              <a:off x="1092820" y="1512088"/>
              <a:ext cx="3301999" cy="2704312"/>
            </a:xfrm>
            <a:prstGeom prst="roundRect">
              <a:avLst>
                <a:gd name="adj" fmla="val 6546"/>
              </a:avLst>
            </a:prstGeom>
            <a:solidFill>
              <a:schemeClr val="bg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Rounded Corners 20">
              <a:extLst>
                <a:ext uri="{FF2B5EF4-FFF2-40B4-BE49-F238E27FC236}">
                  <a16:creationId xmlns:a16="http://schemas.microsoft.com/office/drawing/2014/main" id="{77A36A33-6382-4B47-B3A9-4083A97F6631}"/>
                </a:ext>
              </a:extLst>
            </p:cNvPr>
            <p:cNvSpPr/>
            <p:nvPr/>
          </p:nvSpPr>
          <p:spPr>
            <a:xfrm>
              <a:off x="6003490" y="1512088"/>
              <a:ext cx="3301999" cy="2704312"/>
            </a:xfrm>
            <a:prstGeom prst="roundRect">
              <a:avLst>
                <a:gd name="adj" fmla="val 6546"/>
              </a:avLst>
            </a:prstGeom>
            <a:solidFill>
              <a:schemeClr val="bg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EEFFBB9-6749-43E4-94C4-53C7AD7E59DC}"/>
                </a:ext>
              </a:extLst>
            </p:cNvPr>
            <p:cNvSpPr/>
            <p:nvPr/>
          </p:nvSpPr>
          <p:spPr>
            <a:xfrm>
              <a:off x="1296593" y="1788688"/>
              <a:ext cx="8506437"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Individuals and interactions</a:t>
              </a:r>
              <a:r>
                <a:rPr kumimoji="0" lang="en-AU"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over 	     processes and tools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AU"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br>
              <a:r>
                <a:rPr kumimoji="0" lang="en-AU"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Working Product (software)</a:t>
              </a:r>
              <a:r>
                <a:rPr kumimoji="0" lang="en-AU"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over 	     comprehensive documentation</a:t>
              </a:r>
            </a:p>
            <a:p>
              <a:pPr lvl="0"/>
              <a:br>
                <a:rPr kumimoji="0" lang="en-AU"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br>
              <a:r>
                <a:rPr lang="en-AU" b="1" dirty="0">
                  <a:solidFill>
                    <a:srgbClr val="000000"/>
                  </a:solidFill>
                  <a:latin typeface="Times New Roman" panose="02020603050405020304" pitchFamily="18" charset="0"/>
                </a:rPr>
                <a:t>Stakeholder</a:t>
              </a:r>
              <a:r>
                <a:rPr lang="en-AU" dirty="0">
                  <a:solidFill>
                    <a:prstClr val="black"/>
                  </a:solidFill>
                </a:rPr>
                <a:t> </a:t>
              </a:r>
              <a:r>
                <a:rPr kumimoji="0" lang="en-AU"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collaboration</a:t>
              </a:r>
              <a:r>
                <a:rPr kumimoji="0" lang="en-AU"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over 	     contract negotiation</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AU"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br>
              <a:r>
                <a:rPr kumimoji="0" lang="en-AU"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Responding to change</a:t>
              </a:r>
              <a:r>
                <a:rPr kumimoji="0" lang="en-AU"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over 	     following a plan</a:t>
              </a: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id="{19EAA956-ABBC-4567-A630-44EFA1B65FF0}"/>
              </a:ext>
            </a:extLst>
          </p:cNvPr>
          <p:cNvGrpSpPr/>
          <p:nvPr/>
        </p:nvGrpSpPr>
        <p:grpSpPr>
          <a:xfrm>
            <a:off x="1110578" y="4684749"/>
            <a:ext cx="8617432" cy="595162"/>
            <a:chOff x="1092822" y="4798350"/>
            <a:chExt cx="8617432" cy="595162"/>
          </a:xfrm>
        </p:grpSpPr>
        <p:sp>
          <p:nvSpPr>
            <p:cNvPr id="23" name="Rectangle: Rounded Corners 22">
              <a:extLst>
                <a:ext uri="{FF2B5EF4-FFF2-40B4-BE49-F238E27FC236}">
                  <a16:creationId xmlns:a16="http://schemas.microsoft.com/office/drawing/2014/main" id="{390286ED-DD1C-41FA-9A96-8701AE364593}"/>
                </a:ext>
              </a:extLst>
            </p:cNvPr>
            <p:cNvSpPr/>
            <p:nvPr/>
          </p:nvSpPr>
          <p:spPr>
            <a:xfrm>
              <a:off x="1092822" y="4798350"/>
              <a:ext cx="8581940" cy="595162"/>
            </a:xfrm>
            <a:prstGeom prst="roundRect">
              <a:avLst>
                <a:gd name="adj" fmla="val 6546"/>
              </a:avLst>
            </a:prstGeom>
            <a:solidFill>
              <a:schemeClr val="bg2">
                <a:lumMod val="10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0C8F839-1B29-4554-A092-F88262247481}"/>
                </a:ext>
              </a:extLst>
            </p:cNvPr>
            <p:cNvSpPr/>
            <p:nvPr/>
          </p:nvSpPr>
          <p:spPr>
            <a:xfrm>
              <a:off x="1128315" y="4925778"/>
              <a:ext cx="858193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That is, while there is value in the items on the right, we value the items on the left more.</a:t>
              </a:r>
            </a:p>
          </p:txBody>
        </p:sp>
      </p:grpSp>
      <p:sp>
        <p:nvSpPr>
          <p:cNvPr id="15" name="TextBox 14">
            <a:extLst>
              <a:ext uri="{FF2B5EF4-FFF2-40B4-BE49-F238E27FC236}">
                <a16:creationId xmlns:a16="http://schemas.microsoft.com/office/drawing/2014/main" id="{07D02E01-BA3A-4CBA-87CF-74E4C7B1F46F}"/>
              </a:ext>
            </a:extLst>
          </p:cNvPr>
          <p:cNvSpPr txBox="1"/>
          <p:nvPr/>
        </p:nvSpPr>
        <p:spPr>
          <a:xfrm>
            <a:off x="596437" y="99907"/>
            <a:ext cx="56981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C838CCC-4F19-4C4D-99A0-9C54918AAB7D}"/>
              </a:ext>
            </a:extLst>
          </p:cNvPr>
          <p:cNvGrpSpPr/>
          <p:nvPr/>
        </p:nvGrpSpPr>
        <p:grpSpPr>
          <a:xfrm>
            <a:off x="69123" y="2367"/>
            <a:ext cx="6271271" cy="877268"/>
            <a:chOff x="69123" y="2367"/>
            <a:chExt cx="6271271" cy="877268"/>
          </a:xfrm>
        </p:grpSpPr>
        <p:grpSp>
          <p:nvGrpSpPr>
            <p:cNvPr id="13" name="Group 12">
              <a:extLst>
                <a:ext uri="{FF2B5EF4-FFF2-40B4-BE49-F238E27FC236}">
                  <a16:creationId xmlns:a16="http://schemas.microsoft.com/office/drawing/2014/main" id="{07E2D916-99B3-46FD-B2B8-E5CE7AEA84A7}"/>
                </a:ext>
              </a:extLst>
            </p:cNvPr>
            <p:cNvGrpSpPr/>
            <p:nvPr/>
          </p:nvGrpSpPr>
          <p:grpSpPr>
            <a:xfrm>
              <a:off x="69123" y="2367"/>
              <a:ext cx="620935" cy="877268"/>
              <a:chOff x="4388279" y="3114676"/>
              <a:chExt cx="1134672" cy="1492854"/>
            </a:xfrm>
          </p:grpSpPr>
          <p:pic>
            <p:nvPicPr>
              <p:cNvPr id="16" name="Picture 15">
                <a:extLst>
                  <a:ext uri="{FF2B5EF4-FFF2-40B4-BE49-F238E27FC236}">
                    <a16:creationId xmlns:a16="http://schemas.microsoft.com/office/drawing/2014/main" id="{786555A4-0310-4D80-882C-60A064D018BF}"/>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17" name="Rectangle 16">
                <a:extLst>
                  <a:ext uri="{FF2B5EF4-FFF2-40B4-BE49-F238E27FC236}">
                    <a16:creationId xmlns:a16="http://schemas.microsoft.com/office/drawing/2014/main" id="{070AAB43-9C21-4F81-942E-BA7A1D4C6530}"/>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E1AD43DA-CFE3-48D1-9457-D9C71241BCE2}"/>
                </a:ext>
              </a:extLst>
            </p:cNvPr>
            <p:cNvSpPr txBox="1"/>
            <p:nvPr/>
          </p:nvSpPr>
          <p:spPr>
            <a:xfrm>
              <a:off x="642209" y="100761"/>
              <a:ext cx="56981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a:ln>
                    <a:noFill/>
                  </a:ln>
                  <a:solidFill>
                    <a:prstClr val="black"/>
                  </a:solidFill>
                  <a:effectLst/>
                  <a:uLnTx/>
                  <a:uFillTx/>
                  <a:latin typeface="Calibri" panose="020F0502020204030204"/>
                  <a:ea typeface="+mn-ea"/>
                  <a:cs typeface="+mn-cs"/>
                </a:rPr>
                <a:t>Manifesto for Agile</a:t>
              </a:r>
              <a:endPar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34089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A7DBA8-A68C-43A0-991B-1884DC725886}"/>
              </a:ext>
            </a:extLst>
          </p:cNvPr>
          <p:cNvSpPr/>
          <p:nvPr/>
        </p:nvSpPr>
        <p:spPr>
          <a:xfrm>
            <a:off x="544958" y="1198099"/>
            <a:ext cx="207236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When to Use Scrum</a:t>
            </a:r>
          </a:p>
        </p:txBody>
      </p:sp>
      <p:sp>
        <p:nvSpPr>
          <p:cNvPr id="4" name="Rectangle 3">
            <a:extLst>
              <a:ext uri="{FF2B5EF4-FFF2-40B4-BE49-F238E27FC236}">
                <a16:creationId xmlns:a16="http://schemas.microsoft.com/office/drawing/2014/main" id="{EE55275E-5D24-427D-8053-A93D191729A2}"/>
              </a:ext>
            </a:extLst>
          </p:cNvPr>
          <p:cNvSpPr/>
          <p:nvPr/>
        </p:nvSpPr>
        <p:spPr>
          <a:xfrm>
            <a:off x="593383" y="6016943"/>
            <a:ext cx="1002903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To summarize, it is better to use Scrum if there are lots of unknowns, where the projects are more complex, difficult to define detailed requirements upfront and therefore to define estimates at the beginning of the project.</a:t>
            </a:r>
          </a:p>
        </p:txBody>
      </p:sp>
      <p:grpSp>
        <p:nvGrpSpPr>
          <p:cNvPr id="17" name="Group 16">
            <a:extLst>
              <a:ext uri="{FF2B5EF4-FFF2-40B4-BE49-F238E27FC236}">
                <a16:creationId xmlns:a16="http://schemas.microsoft.com/office/drawing/2014/main" id="{BF5442CF-A302-49A7-9298-FF66BD6CA8B7}"/>
              </a:ext>
            </a:extLst>
          </p:cNvPr>
          <p:cNvGrpSpPr/>
          <p:nvPr/>
        </p:nvGrpSpPr>
        <p:grpSpPr>
          <a:xfrm>
            <a:off x="638085" y="1588057"/>
            <a:ext cx="9753602" cy="4220252"/>
            <a:chOff x="638085" y="1237679"/>
            <a:chExt cx="9753602" cy="4220252"/>
          </a:xfrm>
        </p:grpSpPr>
        <p:sp>
          <p:nvSpPr>
            <p:cNvPr id="5" name="Rectangle 4">
              <a:extLst>
                <a:ext uri="{FF2B5EF4-FFF2-40B4-BE49-F238E27FC236}">
                  <a16:creationId xmlns:a16="http://schemas.microsoft.com/office/drawing/2014/main" id="{BECC4C30-6511-4155-B8AE-8F6A5818F118}"/>
                </a:ext>
              </a:extLst>
            </p:cNvPr>
            <p:cNvSpPr/>
            <p:nvPr/>
          </p:nvSpPr>
          <p:spPr>
            <a:xfrm>
              <a:off x="638085" y="1237679"/>
              <a:ext cx="4557756" cy="738664"/>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Scope is NOT clearly defined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 product will gradually appear during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0E3D72B-A066-49DE-8501-CC9235C3A219}"/>
                </a:ext>
              </a:extLst>
            </p:cNvPr>
            <p:cNvSpPr/>
            <p:nvPr/>
          </p:nvSpPr>
          <p:spPr>
            <a:xfrm>
              <a:off x="5594646" y="1237679"/>
              <a:ext cx="4797040" cy="738664"/>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Scope is clearly defined upfront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Clear product description is available upfront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Similar projects were done before 	</a:t>
              </a:r>
            </a:p>
          </p:txBody>
        </p:sp>
        <p:sp>
          <p:nvSpPr>
            <p:cNvPr id="7" name="Rectangle 6">
              <a:extLst>
                <a:ext uri="{FF2B5EF4-FFF2-40B4-BE49-F238E27FC236}">
                  <a16:creationId xmlns:a16="http://schemas.microsoft.com/office/drawing/2014/main" id="{65045A5C-4021-4DB6-8756-B9AA56E9E76A}"/>
                </a:ext>
              </a:extLst>
            </p:cNvPr>
            <p:cNvSpPr/>
            <p:nvPr/>
          </p:nvSpPr>
          <p:spPr>
            <a:xfrm>
              <a:off x="638085" y="2106352"/>
              <a:ext cx="4557757" cy="738664"/>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Requirements change frequently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stakeholders learns more about what they want as the project goes on </a:t>
              </a:r>
            </a:p>
          </p:txBody>
        </p:sp>
        <p:sp>
          <p:nvSpPr>
            <p:cNvPr id="8" name="Rectangle 7">
              <a:extLst>
                <a:ext uri="{FF2B5EF4-FFF2-40B4-BE49-F238E27FC236}">
                  <a16:creationId xmlns:a16="http://schemas.microsoft.com/office/drawing/2014/main" id="{CD068C5F-401B-4970-ADF4-B27E5CFE23EE}"/>
                </a:ext>
              </a:extLst>
            </p:cNvPr>
            <p:cNvSpPr/>
            <p:nvPr/>
          </p:nvSpPr>
          <p:spPr>
            <a:xfrm>
              <a:off x="5594646" y="2106352"/>
              <a:ext cx="4797040" cy="738664"/>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Requirements are well defined up front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Few changes are expected during the project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Products are not expected to change much </a:t>
              </a:r>
            </a:p>
          </p:txBody>
        </p:sp>
        <p:sp>
          <p:nvSpPr>
            <p:cNvPr id="9" name="Rectangle 8">
              <a:extLst>
                <a:ext uri="{FF2B5EF4-FFF2-40B4-BE49-F238E27FC236}">
                  <a16:creationId xmlns:a16="http://schemas.microsoft.com/office/drawing/2014/main" id="{1349AD74-5289-4C38-B5D1-CCF9CA98A186}"/>
                </a:ext>
              </a:extLst>
            </p:cNvPr>
            <p:cNvSpPr/>
            <p:nvPr/>
          </p:nvSpPr>
          <p:spPr>
            <a:xfrm>
              <a:off x="638085" y="2975025"/>
              <a:ext cx="4557757" cy="523220"/>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Activities cannot be well defined upfront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Estimating (planning) is difficult</a:t>
              </a:r>
            </a:p>
          </p:txBody>
        </p:sp>
        <p:sp>
          <p:nvSpPr>
            <p:cNvPr id="10" name="Rectangle 9">
              <a:extLst>
                <a:ext uri="{FF2B5EF4-FFF2-40B4-BE49-F238E27FC236}">
                  <a16:creationId xmlns:a16="http://schemas.microsoft.com/office/drawing/2014/main" id="{36428F19-93DA-4041-AFF6-64FE49469FA4}"/>
                </a:ext>
              </a:extLst>
            </p:cNvPr>
            <p:cNvSpPr/>
            <p:nvPr/>
          </p:nvSpPr>
          <p:spPr>
            <a:xfrm>
              <a:off x="5594646" y="2975025"/>
              <a:ext cx="4797040" cy="52322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Activities can be well defined upfront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Estimating is possible and reliable </a:t>
              </a:r>
            </a:p>
          </p:txBody>
        </p:sp>
        <p:sp>
          <p:nvSpPr>
            <p:cNvPr id="11" name="Rectangle 10">
              <a:extLst>
                <a:ext uri="{FF2B5EF4-FFF2-40B4-BE49-F238E27FC236}">
                  <a16:creationId xmlns:a16="http://schemas.microsoft.com/office/drawing/2014/main" id="{873DED9C-1875-46CC-8A26-8AF76E3A1358}"/>
                </a:ext>
              </a:extLst>
            </p:cNvPr>
            <p:cNvSpPr/>
            <p:nvPr/>
          </p:nvSpPr>
          <p:spPr>
            <a:xfrm>
              <a:off x="638085" y="3628254"/>
              <a:ext cx="4557757" cy="523220"/>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Process is iterative (numerous cycles)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Each cycle heavily depends on the previous ones</a:t>
              </a:r>
            </a:p>
          </p:txBody>
        </p:sp>
        <p:sp>
          <p:nvSpPr>
            <p:cNvPr id="12" name="Rectangle 11">
              <a:extLst>
                <a:ext uri="{FF2B5EF4-FFF2-40B4-BE49-F238E27FC236}">
                  <a16:creationId xmlns:a16="http://schemas.microsoft.com/office/drawing/2014/main" id="{60263643-7A14-4432-8C79-90321A5C2AF6}"/>
                </a:ext>
              </a:extLst>
            </p:cNvPr>
            <p:cNvSpPr/>
            <p:nvPr/>
          </p:nvSpPr>
          <p:spPr>
            <a:xfrm>
              <a:off x="5594646" y="3628254"/>
              <a:ext cx="4797040" cy="52322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Process is more long term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Project might be split into phases</a:t>
              </a:r>
            </a:p>
          </p:txBody>
        </p:sp>
        <p:sp>
          <p:nvSpPr>
            <p:cNvPr id="13" name="Rectangle 12">
              <a:extLst>
                <a:ext uri="{FF2B5EF4-FFF2-40B4-BE49-F238E27FC236}">
                  <a16:creationId xmlns:a16="http://schemas.microsoft.com/office/drawing/2014/main" id="{475591D9-437A-418A-AC2C-A86D2606351D}"/>
                </a:ext>
              </a:extLst>
            </p:cNvPr>
            <p:cNvSpPr/>
            <p:nvPr/>
          </p:nvSpPr>
          <p:spPr>
            <a:xfrm>
              <a:off x="638085" y="4281483"/>
              <a:ext cx="4557757" cy="523220"/>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Success is mostly measured by stakeholders satisfaction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AF29C4A5-88BC-4D2C-8DFC-8C27B2248B9E}"/>
                </a:ext>
              </a:extLst>
            </p:cNvPr>
            <p:cNvSpPr/>
            <p:nvPr/>
          </p:nvSpPr>
          <p:spPr>
            <a:xfrm>
              <a:off x="5594646" y="4281483"/>
              <a:ext cx="4797041" cy="52322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Success is mostly measured by achieving the project goals for time, cost, scope…etc 	</a:t>
              </a:r>
            </a:p>
          </p:txBody>
        </p:sp>
        <p:sp>
          <p:nvSpPr>
            <p:cNvPr id="15" name="Rectangle 14">
              <a:extLst>
                <a:ext uri="{FF2B5EF4-FFF2-40B4-BE49-F238E27FC236}">
                  <a16:creationId xmlns:a16="http://schemas.microsoft.com/office/drawing/2014/main" id="{76BBD1B5-D278-4E7F-9522-6031E7F3F607}"/>
                </a:ext>
              </a:extLst>
            </p:cNvPr>
            <p:cNvSpPr/>
            <p:nvPr/>
          </p:nvSpPr>
          <p:spPr>
            <a:xfrm>
              <a:off x="638085" y="4934711"/>
              <a:ext cx="4557757" cy="523220"/>
            </a:xfrm>
            <a:prstGeom prst="rect">
              <a:avLst/>
            </a:prstGeom>
            <a:solidFill>
              <a:schemeClr val="accent6">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Incremental results have value and can be used by users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6" name="Rectangle 15">
              <a:extLst>
                <a:ext uri="{FF2B5EF4-FFF2-40B4-BE49-F238E27FC236}">
                  <a16:creationId xmlns:a16="http://schemas.microsoft.com/office/drawing/2014/main" id="{E46B9D27-6AF7-42C2-AFC7-45C87DE19128}"/>
                </a:ext>
              </a:extLst>
            </p:cNvPr>
            <p:cNvSpPr/>
            <p:nvPr/>
          </p:nvSpPr>
          <p:spPr>
            <a:xfrm>
              <a:off x="5594646" y="4934711"/>
              <a:ext cx="4797041" cy="52322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Users cannot normally start using the products until the project is complete (e.g. a bridge) 	</a:t>
              </a:r>
            </a:p>
          </p:txBody>
        </p:sp>
      </p:grpSp>
      <p:grpSp>
        <p:nvGrpSpPr>
          <p:cNvPr id="18" name="Group 17">
            <a:extLst>
              <a:ext uri="{FF2B5EF4-FFF2-40B4-BE49-F238E27FC236}">
                <a16:creationId xmlns:a16="http://schemas.microsoft.com/office/drawing/2014/main" id="{1D6B7CA7-5904-460A-B659-CE82E2B18496}"/>
              </a:ext>
            </a:extLst>
          </p:cNvPr>
          <p:cNvGrpSpPr/>
          <p:nvPr/>
        </p:nvGrpSpPr>
        <p:grpSpPr>
          <a:xfrm>
            <a:off x="69123" y="2367"/>
            <a:ext cx="11411676" cy="877268"/>
            <a:chOff x="69123" y="2367"/>
            <a:chExt cx="11411676" cy="877268"/>
          </a:xfrm>
        </p:grpSpPr>
        <p:grpSp>
          <p:nvGrpSpPr>
            <p:cNvPr id="19" name="Group 18">
              <a:extLst>
                <a:ext uri="{FF2B5EF4-FFF2-40B4-BE49-F238E27FC236}">
                  <a16:creationId xmlns:a16="http://schemas.microsoft.com/office/drawing/2014/main" id="{C113918B-DDD4-4866-855E-0B19DB58BAC0}"/>
                </a:ext>
              </a:extLst>
            </p:cNvPr>
            <p:cNvGrpSpPr/>
            <p:nvPr/>
          </p:nvGrpSpPr>
          <p:grpSpPr>
            <a:xfrm>
              <a:off x="69123" y="2367"/>
              <a:ext cx="620935" cy="877268"/>
              <a:chOff x="4388279" y="3114676"/>
              <a:chExt cx="1134672" cy="1492854"/>
            </a:xfrm>
          </p:grpSpPr>
          <p:pic>
            <p:nvPicPr>
              <p:cNvPr id="21" name="Picture 20">
                <a:extLst>
                  <a:ext uri="{FF2B5EF4-FFF2-40B4-BE49-F238E27FC236}">
                    <a16:creationId xmlns:a16="http://schemas.microsoft.com/office/drawing/2014/main" id="{9495A7DF-A43C-42C2-8445-8A4EE251341B}"/>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22" name="Rectangle 21">
                <a:extLst>
                  <a:ext uri="{FF2B5EF4-FFF2-40B4-BE49-F238E27FC236}">
                    <a16:creationId xmlns:a16="http://schemas.microsoft.com/office/drawing/2014/main" id="{F04B0524-127B-448B-A530-4515DD6437AF}"/>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TextBox 19">
              <a:extLst>
                <a:ext uri="{FF2B5EF4-FFF2-40B4-BE49-F238E27FC236}">
                  <a16:creationId xmlns:a16="http://schemas.microsoft.com/office/drawing/2014/main" id="{1837B2BA-C268-483E-A22C-E130B67AB378}"/>
                </a:ext>
              </a:extLst>
            </p:cNvPr>
            <p:cNvSpPr txBox="1"/>
            <p:nvPr/>
          </p:nvSpPr>
          <p:spPr>
            <a:xfrm>
              <a:off x="642208" y="100761"/>
              <a:ext cx="108385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rPr>
                <a:t>When to Use Scrum vs. When to Use Traditional Methods</a:t>
              </a:r>
            </a:p>
          </p:txBody>
        </p:sp>
      </p:grpSp>
      <p:sp>
        <p:nvSpPr>
          <p:cNvPr id="23" name="Rectangle 22">
            <a:extLst>
              <a:ext uri="{FF2B5EF4-FFF2-40B4-BE49-F238E27FC236}">
                <a16:creationId xmlns:a16="http://schemas.microsoft.com/office/drawing/2014/main" id="{FA6E812F-2CFC-48F3-B534-3E42864056D1}"/>
              </a:ext>
            </a:extLst>
          </p:cNvPr>
          <p:cNvSpPr/>
          <p:nvPr/>
        </p:nvSpPr>
        <p:spPr>
          <a:xfrm>
            <a:off x="5489759" y="1198099"/>
            <a:ext cx="340997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When to Use Traditional Methods</a:t>
            </a:r>
          </a:p>
        </p:txBody>
      </p:sp>
    </p:spTree>
    <p:extLst>
      <p:ext uri="{BB962C8B-B14F-4D97-AF65-F5344CB8AC3E}">
        <p14:creationId xmlns:p14="http://schemas.microsoft.com/office/powerpoint/2010/main" val="333493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7D02E01-BA3A-4CBA-87CF-74E4C7B1F46F}"/>
              </a:ext>
            </a:extLst>
          </p:cNvPr>
          <p:cNvSpPr txBox="1"/>
          <p:nvPr/>
        </p:nvSpPr>
        <p:spPr>
          <a:xfrm>
            <a:off x="596437" y="99907"/>
            <a:ext cx="56981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C838CCC-4F19-4C4D-99A0-9C54918AAB7D}"/>
              </a:ext>
            </a:extLst>
          </p:cNvPr>
          <p:cNvGrpSpPr/>
          <p:nvPr/>
        </p:nvGrpSpPr>
        <p:grpSpPr>
          <a:xfrm>
            <a:off x="69123" y="2367"/>
            <a:ext cx="11411676" cy="877268"/>
            <a:chOff x="69123" y="2367"/>
            <a:chExt cx="11411676" cy="877268"/>
          </a:xfrm>
        </p:grpSpPr>
        <p:grpSp>
          <p:nvGrpSpPr>
            <p:cNvPr id="13" name="Group 12">
              <a:extLst>
                <a:ext uri="{FF2B5EF4-FFF2-40B4-BE49-F238E27FC236}">
                  <a16:creationId xmlns:a16="http://schemas.microsoft.com/office/drawing/2014/main" id="{07E2D916-99B3-46FD-B2B8-E5CE7AEA84A7}"/>
                </a:ext>
              </a:extLst>
            </p:cNvPr>
            <p:cNvGrpSpPr/>
            <p:nvPr/>
          </p:nvGrpSpPr>
          <p:grpSpPr>
            <a:xfrm>
              <a:off x="69123" y="2367"/>
              <a:ext cx="620935" cy="877268"/>
              <a:chOff x="4388279" y="3114676"/>
              <a:chExt cx="1134672" cy="1492854"/>
            </a:xfrm>
          </p:grpSpPr>
          <p:pic>
            <p:nvPicPr>
              <p:cNvPr id="16" name="Picture 15">
                <a:extLst>
                  <a:ext uri="{FF2B5EF4-FFF2-40B4-BE49-F238E27FC236}">
                    <a16:creationId xmlns:a16="http://schemas.microsoft.com/office/drawing/2014/main" id="{786555A4-0310-4D80-882C-60A064D018BF}"/>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17" name="Rectangle 16">
                <a:extLst>
                  <a:ext uri="{FF2B5EF4-FFF2-40B4-BE49-F238E27FC236}">
                    <a16:creationId xmlns:a16="http://schemas.microsoft.com/office/drawing/2014/main" id="{070AAB43-9C21-4F81-942E-BA7A1D4C6530}"/>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E1AD43DA-CFE3-48D1-9457-D9C71241BCE2}"/>
                </a:ext>
              </a:extLst>
            </p:cNvPr>
            <p:cNvSpPr txBox="1"/>
            <p:nvPr/>
          </p:nvSpPr>
          <p:spPr>
            <a:xfrm>
              <a:off x="642208" y="100761"/>
              <a:ext cx="108385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rPr>
                <a:t>Facts and Fictions about Scrum</a:t>
              </a:r>
            </a:p>
          </p:txBody>
        </p:sp>
      </p:grpSp>
      <p:grpSp>
        <p:nvGrpSpPr>
          <p:cNvPr id="34" name="Group 33">
            <a:extLst>
              <a:ext uri="{FF2B5EF4-FFF2-40B4-BE49-F238E27FC236}">
                <a16:creationId xmlns:a16="http://schemas.microsoft.com/office/drawing/2014/main" id="{40279E39-8A08-4BEE-B1B6-46F3799AE69B}"/>
              </a:ext>
            </a:extLst>
          </p:cNvPr>
          <p:cNvGrpSpPr/>
          <p:nvPr/>
        </p:nvGrpSpPr>
        <p:grpSpPr>
          <a:xfrm>
            <a:off x="557887" y="2844544"/>
            <a:ext cx="5047925" cy="993184"/>
            <a:chOff x="145326" y="2448009"/>
            <a:chExt cx="5047925" cy="993184"/>
          </a:xfrm>
        </p:grpSpPr>
        <p:sp>
          <p:nvSpPr>
            <p:cNvPr id="35" name="Rectangle 34">
              <a:extLst>
                <a:ext uri="{FF2B5EF4-FFF2-40B4-BE49-F238E27FC236}">
                  <a16:creationId xmlns:a16="http://schemas.microsoft.com/office/drawing/2014/main" id="{7D003CC6-898D-4E8C-8A85-879CDAB34F10}"/>
                </a:ext>
              </a:extLst>
            </p:cNvPr>
            <p:cNvSpPr/>
            <p:nvPr/>
          </p:nvSpPr>
          <p:spPr>
            <a:xfrm>
              <a:off x="180087" y="2451904"/>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F776C506-1F04-44AE-A5AA-9F21EA650F40}"/>
                </a:ext>
              </a:extLst>
            </p:cNvPr>
            <p:cNvSpPr/>
            <p:nvPr/>
          </p:nvSpPr>
          <p:spPr>
            <a:xfrm>
              <a:off x="145326" y="2702529"/>
              <a:ext cx="3936084" cy="738664"/>
            </a:xfrm>
            <a:prstGeom prst="rect">
              <a:avLst/>
            </a:prstGeom>
          </p:spPr>
          <p:txBody>
            <a:bodyPr wrap="square">
              <a:spAutoFit/>
            </a:bodyPr>
            <a:lstStyle/>
            <a:p>
              <a:pPr>
                <a:defRPr/>
              </a:pPr>
              <a:r>
                <a:rPr lang="en-AU" sz="1400" dirty="0">
                  <a:solidFill>
                    <a:prstClr val="black"/>
                  </a:solidFill>
                </a:rPr>
                <a:t>Scrum gets rid of all paper work and allows the team to start developing right away. </a:t>
              </a:r>
            </a:p>
            <a:p>
              <a:pPr lvl="0">
                <a:defRPr/>
              </a:pPr>
              <a:r>
                <a:rPr lang="en-AU" sz="1400" dirty="0">
                  <a:solidFill>
                    <a:prstClr val="black"/>
                  </a:solidFill>
                </a:rPr>
                <a:t>	</a:t>
              </a:r>
            </a:p>
          </p:txBody>
        </p:sp>
        <p:sp>
          <p:nvSpPr>
            <p:cNvPr id="37" name="Freeform: Shape 36">
              <a:extLst>
                <a:ext uri="{FF2B5EF4-FFF2-40B4-BE49-F238E27FC236}">
                  <a16:creationId xmlns:a16="http://schemas.microsoft.com/office/drawing/2014/main" id="{42A6B07D-9521-4B97-8D2F-F2D30F752F68}"/>
                </a:ext>
              </a:extLst>
            </p:cNvPr>
            <p:cNvSpPr/>
            <p:nvPr/>
          </p:nvSpPr>
          <p:spPr>
            <a:xfrm rot="16200000">
              <a:off x="4139151" y="2350642"/>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8" name="Group 37">
            <a:extLst>
              <a:ext uri="{FF2B5EF4-FFF2-40B4-BE49-F238E27FC236}">
                <a16:creationId xmlns:a16="http://schemas.microsoft.com/office/drawing/2014/main" id="{D5C1ED84-CAE4-41D1-A310-72C5FA16B127}"/>
              </a:ext>
            </a:extLst>
          </p:cNvPr>
          <p:cNvGrpSpPr/>
          <p:nvPr/>
        </p:nvGrpSpPr>
        <p:grpSpPr>
          <a:xfrm>
            <a:off x="6150991" y="2840648"/>
            <a:ext cx="5151561" cy="960629"/>
            <a:chOff x="5738430" y="1461980"/>
            <a:chExt cx="5151561" cy="960629"/>
          </a:xfrm>
        </p:grpSpPr>
        <p:grpSp>
          <p:nvGrpSpPr>
            <p:cNvPr id="39" name="Group 38">
              <a:extLst>
                <a:ext uri="{FF2B5EF4-FFF2-40B4-BE49-F238E27FC236}">
                  <a16:creationId xmlns:a16="http://schemas.microsoft.com/office/drawing/2014/main" id="{6104C6BC-3D42-4755-BE04-9E1152CFA67A}"/>
                </a:ext>
              </a:extLst>
            </p:cNvPr>
            <p:cNvGrpSpPr/>
            <p:nvPr/>
          </p:nvGrpSpPr>
          <p:grpSpPr>
            <a:xfrm flipH="1">
              <a:off x="5738430" y="1461980"/>
              <a:ext cx="5013164" cy="960629"/>
              <a:chOff x="5738430" y="1461980"/>
              <a:chExt cx="5013164" cy="960629"/>
            </a:xfrm>
          </p:grpSpPr>
          <p:sp>
            <p:nvSpPr>
              <p:cNvPr id="41" name="Rectangle 40">
                <a:extLst>
                  <a:ext uri="{FF2B5EF4-FFF2-40B4-BE49-F238E27FC236}">
                    <a16:creationId xmlns:a16="http://schemas.microsoft.com/office/drawing/2014/main" id="{2F8B5919-14E7-442F-AC5F-B66832896626}"/>
                  </a:ext>
                </a:extLst>
              </p:cNvPr>
              <p:cNvSpPr/>
              <p:nvPr/>
            </p:nvSpPr>
            <p:spPr>
              <a:xfrm>
                <a:off x="5738430" y="1465875"/>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4FD16838-D55D-4130-B3E4-CEBC700B18CD}"/>
                  </a:ext>
                </a:extLst>
              </p:cNvPr>
              <p:cNvSpPr/>
              <p:nvPr/>
            </p:nvSpPr>
            <p:spPr>
              <a:xfrm rot="16200000">
                <a:off x="9697494" y="1364613"/>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0" name="Rectangle 39">
              <a:extLst>
                <a:ext uri="{FF2B5EF4-FFF2-40B4-BE49-F238E27FC236}">
                  <a16:creationId xmlns:a16="http://schemas.microsoft.com/office/drawing/2014/main" id="{3ED9F34B-F098-47A6-BBC7-5BB35F30D66B}"/>
                </a:ext>
              </a:extLst>
            </p:cNvPr>
            <p:cNvSpPr/>
            <p:nvPr/>
          </p:nvSpPr>
          <p:spPr>
            <a:xfrm>
              <a:off x="6828381" y="1643348"/>
              <a:ext cx="4061610"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There are certain planning steps involved in every Scrum project and work can only start when the Sprint Backlog has been defined.	</a:t>
              </a:r>
            </a:p>
          </p:txBody>
        </p:sp>
      </p:grpSp>
      <p:grpSp>
        <p:nvGrpSpPr>
          <p:cNvPr id="43" name="Group 42">
            <a:extLst>
              <a:ext uri="{FF2B5EF4-FFF2-40B4-BE49-F238E27FC236}">
                <a16:creationId xmlns:a16="http://schemas.microsoft.com/office/drawing/2014/main" id="{1DDEE2D4-5217-4D83-9C53-1C0680A99F7A}"/>
              </a:ext>
            </a:extLst>
          </p:cNvPr>
          <p:cNvGrpSpPr/>
          <p:nvPr/>
        </p:nvGrpSpPr>
        <p:grpSpPr>
          <a:xfrm>
            <a:off x="600941" y="3923136"/>
            <a:ext cx="5015539" cy="1037578"/>
            <a:chOff x="234100" y="2448009"/>
            <a:chExt cx="5015539" cy="1037578"/>
          </a:xfrm>
        </p:grpSpPr>
        <p:sp>
          <p:nvSpPr>
            <p:cNvPr id="44" name="Rectangle 43">
              <a:extLst>
                <a:ext uri="{FF2B5EF4-FFF2-40B4-BE49-F238E27FC236}">
                  <a16:creationId xmlns:a16="http://schemas.microsoft.com/office/drawing/2014/main" id="{545A7A7A-3FE2-4A9E-BFA8-6ABD326C9630}"/>
                </a:ext>
              </a:extLst>
            </p:cNvPr>
            <p:cNvSpPr/>
            <p:nvPr/>
          </p:nvSpPr>
          <p:spPr>
            <a:xfrm>
              <a:off x="236475" y="2451904"/>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45" name="Rectangle 44">
              <a:extLst>
                <a:ext uri="{FF2B5EF4-FFF2-40B4-BE49-F238E27FC236}">
                  <a16:creationId xmlns:a16="http://schemas.microsoft.com/office/drawing/2014/main" id="{B5597E08-B9F0-4519-83D8-6E8A9CFDC12B}"/>
                </a:ext>
              </a:extLst>
            </p:cNvPr>
            <p:cNvSpPr/>
            <p:nvPr/>
          </p:nvSpPr>
          <p:spPr>
            <a:xfrm>
              <a:off x="234100" y="2746923"/>
              <a:ext cx="4057867" cy="738664"/>
            </a:xfrm>
            <a:prstGeom prst="rect">
              <a:avLst/>
            </a:prstGeom>
          </p:spPr>
          <p:txBody>
            <a:bodyPr wrap="square">
              <a:spAutoFit/>
            </a:bodyPr>
            <a:lstStyle/>
            <a:p>
              <a:pPr>
                <a:defRPr/>
              </a:pPr>
              <a:r>
                <a:rPr lang="en-AU" sz="1400" dirty="0">
                  <a:solidFill>
                    <a:prstClr val="black"/>
                  </a:solidFill>
                </a:rPr>
                <a:t>Scrum is very easy to implement, even without training. </a:t>
              </a:r>
            </a:p>
            <a:p>
              <a:pPr lvl="0">
                <a:defRPr/>
              </a:pPr>
              <a:r>
                <a:rPr lang="en-AU" sz="1400" dirty="0">
                  <a:solidFill>
                    <a:prstClr val="black"/>
                  </a:solidFill>
                </a:rPr>
                <a:t>	</a:t>
              </a:r>
            </a:p>
          </p:txBody>
        </p:sp>
        <p:sp>
          <p:nvSpPr>
            <p:cNvPr id="46" name="Freeform: Shape 45">
              <a:extLst>
                <a:ext uri="{FF2B5EF4-FFF2-40B4-BE49-F238E27FC236}">
                  <a16:creationId xmlns:a16="http://schemas.microsoft.com/office/drawing/2014/main" id="{A5F90179-69D1-4AB3-946B-3A922F220B6E}"/>
                </a:ext>
              </a:extLst>
            </p:cNvPr>
            <p:cNvSpPr/>
            <p:nvPr/>
          </p:nvSpPr>
          <p:spPr>
            <a:xfrm rot="16200000">
              <a:off x="4195539" y="2350642"/>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E057182F-F737-4145-9B47-5F95CB9DF1A2}"/>
              </a:ext>
            </a:extLst>
          </p:cNvPr>
          <p:cNvGrpSpPr/>
          <p:nvPr/>
        </p:nvGrpSpPr>
        <p:grpSpPr>
          <a:xfrm>
            <a:off x="6145403" y="3881152"/>
            <a:ext cx="5013165" cy="1107996"/>
            <a:chOff x="5711506" y="3432524"/>
            <a:chExt cx="5013165" cy="1107996"/>
          </a:xfrm>
        </p:grpSpPr>
        <p:grpSp>
          <p:nvGrpSpPr>
            <p:cNvPr id="48" name="Group 47">
              <a:extLst>
                <a:ext uri="{FF2B5EF4-FFF2-40B4-BE49-F238E27FC236}">
                  <a16:creationId xmlns:a16="http://schemas.microsoft.com/office/drawing/2014/main" id="{09370456-2427-4768-9FF0-068D5B255483}"/>
                </a:ext>
              </a:extLst>
            </p:cNvPr>
            <p:cNvGrpSpPr/>
            <p:nvPr/>
          </p:nvGrpSpPr>
          <p:grpSpPr>
            <a:xfrm flipH="1">
              <a:off x="5711506" y="3470612"/>
              <a:ext cx="5000464" cy="960629"/>
              <a:chOff x="5738430" y="1461980"/>
              <a:chExt cx="5000464" cy="960629"/>
            </a:xfrm>
          </p:grpSpPr>
          <p:sp>
            <p:nvSpPr>
              <p:cNvPr id="50" name="Rectangle 49">
                <a:extLst>
                  <a:ext uri="{FF2B5EF4-FFF2-40B4-BE49-F238E27FC236}">
                    <a16:creationId xmlns:a16="http://schemas.microsoft.com/office/drawing/2014/main" id="{52F23AB1-72E3-48DE-A1F5-2CEEFDAEAAC0}"/>
                  </a:ext>
                </a:extLst>
              </p:cNvPr>
              <p:cNvSpPr/>
              <p:nvPr/>
            </p:nvSpPr>
            <p:spPr>
              <a:xfrm>
                <a:off x="5738430" y="1465875"/>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31C9D779-9679-480F-B177-41D926ED36D0}"/>
                  </a:ext>
                </a:extLst>
              </p:cNvPr>
              <p:cNvSpPr/>
              <p:nvPr/>
            </p:nvSpPr>
            <p:spPr>
              <a:xfrm rot="16200000">
                <a:off x="9684794" y="1364613"/>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9" name="Rectangle 48">
              <a:extLst>
                <a:ext uri="{FF2B5EF4-FFF2-40B4-BE49-F238E27FC236}">
                  <a16:creationId xmlns:a16="http://schemas.microsoft.com/office/drawing/2014/main" id="{2E257F36-6DB9-4C87-A286-D6B57BB0F8A1}"/>
                </a:ext>
              </a:extLst>
            </p:cNvPr>
            <p:cNvSpPr/>
            <p:nvPr/>
          </p:nvSpPr>
          <p:spPr>
            <a:xfrm>
              <a:off x="6764881" y="3432524"/>
              <a:ext cx="3959790" cy="11079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300" b="0" i="0" u="none" strike="noStrike" kern="1200" cap="none" spc="0" normalizeH="0" baseline="0" noProof="0" dirty="0">
                  <a:ln>
                    <a:noFill/>
                  </a:ln>
                  <a:solidFill>
                    <a:prstClr val="black"/>
                  </a:solidFill>
                  <a:effectLst/>
                  <a:uLnTx/>
                  <a:uFillTx/>
                  <a:latin typeface="Calibri" panose="020F0502020204030204"/>
                  <a:ea typeface="+mn-ea"/>
                  <a:cs typeface="+mn-cs"/>
                </a:rPr>
                <a:t>Using Scrum is a big change; It might seem easy to implement Scrum compared to other project approaches, but people must still have a good understanding of Scrum to be able to run their projects </a:t>
              </a: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well.</a:t>
              </a: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grpSp>
        <p:nvGrpSpPr>
          <p:cNvPr id="52" name="Group 51">
            <a:extLst>
              <a:ext uri="{FF2B5EF4-FFF2-40B4-BE49-F238E27FC236}">
                <a16:creationId xmlns:a16="http://schemas.microsoft.com/office/drawing/2014/main" id="{76949F19-95E1-4897-95C6-5BF10111AACB}"/>
              </a:ext>
            </a:extLst>
          </p:cNvPr>
          <p:cNvGrpSpPr/>
          <p:nvPr/>
        </p:nvGrpSpPr>
        <p:grpSpPr>
          <a:xfrm>
            <a:off x="575412" y="4988343"/>
            <a:ext cx="5047926" cy="993184"/>
            <a:chOff x="202475" y="2448009"/>
            <a:chExt cx="5047926" cy="993184"/>
          </a:xfrm>
        </p:grpSpPr>
        <p:sp>
          <p:nvSpPr>
            <p:cNvPr id="53" name="Rectangle 52">
              <a:extLst>
                <a:ext uri="{FF2B5EF4-FFF2-40B4-BE49-F238E27FC236}">
                  <a16:creationId xmlns:a16="http://schemas.microsoft.com/office/drawing/2014/main" id="{6ED71288-E03C-47D1-B4FA-E041C1A9AF0A}"/>
                </a:ext>
              </a:extLst>
            </p:cNvPr>
            <p:cNvSpPr/>
            <p:nvPr/>
          </p:nvSpPr>
          <p:spPr>
            <a:xfrm>
              <a:off x="237237" y="2451904"/>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6314372-6484-4302-86FB-A42A5C47FA17}"/>
                </a:ext>
              </a:extLst>
            </p:cNvPr>
            <p:cNvSpPr/>
            <p:nvPr/>
          </p:nvSpPr>
          <p:spPr>
            <a:xfrm>
              <a:off x="202475" y="2702529"/>
              <a:ext cx="4057867" cy="738664"/>
            </a:xfrm>
            <a:prstGeom prst="rect">
              <a:avLst/>
            </a:prstGeom>
          </p:spPr>
          <p:txBody>
            <a:bodyPr wrap="square">
              <a:spAutoFit/>
            </a:bodyPr>
            <a:lstStyle/>
            <a:p>
              <a:pPr>
                <a:defRPr/>
              </a:pPr>
              <a:r>
                <a:rPr lang="en-AU" sz="1400" dirty="0">
                  <a:solidFill>
                    <a:prstClr val="black"/>
                  </a:solidFill>
                </a:rPr>
                <a:t>Scrum allows the Delivery Team to decide what will be delivered. </a:t>
              </a:r>
            </a:p>
            <a:p>
              <a:pPr lvl="0">
                <a:defRPr/>
              </a:pPr>
              <a:r>
                <a:rPr lang="en-AU" sz="1400" dirty="0">
                  <a:solidFill>
                    <a:prstClr val="black"/>
                  </a:solidFill>
                </a:rPr>
                <a:t>	</a:t>
              </a:r>
            </a:p>
          </p:txBody>
        </p:sp>
        <p:sp>
          <p:nvSpPr>
            <p:cNvPr id="55" name="Freeform: Shape 54">
              <a:extLst>
                <a:ext uri="{FF2B5EF4-FFF2-40B4-BE49-F238E27FC236}">
                  <a16:creationId xmlns:a16="http://schemas.microsoft.com/office/drawing/2014/main" id="{2F39F4ED-1EC6-40C1-9621-6E3B51AD329A}"/>
                </a:ext>
              </a:extLst>
            </p:cNvPr>
            <p:cNvSpPr/>
            <p:nvPr/>
          </p:nvSpPr>
          <p:spPr>
            <a:xfrm rot="16200000">
              <a:off x="4196301" y="2350642"/>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8DC21BB8-DB70-40E8-92EA-98BF77C00338}"/>
              </a:ext>
            </a:extLst>
          </p:cNvPr>
          <p:cNvGrpSpPr/>
          <p:nvPr/>
        </p:nvGrpSpPr>
        <p:grpSpPr>
          <a:xfrm>
            <a:off x="6155817" y="4978097"/>
            <a:ext cx="5013165" cy="960629"/>
            <a:chOff x="5782880" y="1455630"/>
            <a:chExt cx="5013165" cy="960629"/>
          </a:xfrm>
        </p:grpSpPr>
        <p:grpSp>
          <p:nvGrpSpPr>
            <p:cNvPr id="57" name="Group 56">
              <a:extLst>
                <a:ext uri="{FF2B5EF4-FFF2-40B4-BE49-F238E27FC236}">
                  <a16:creationId xmlns:a16="http://schemas.microsoft.com/office/drawing/2014/main" id="{423596EE-F94D-431A-B4F4-2811A126DEC5}"/>
                </a:ext>
              </a:extLst>
            </p:cNvPr>
            <p:cNvGrpSpPr/>
            <p:nvPr/>
          </p:nvGrpSpPr>
          <p:grpSpPr>
            <a:xfrm flipH="1">
              <a:off x="5782880" y="1455630"/>
              <a:ext cx="5013164" cy="960629"/>
              <a:chOff x="5693980" y="1455630"/>
              <a:chExt cx="5013164" cy="960629"/>
            </a:xfrm>
          </p:grpSpPr>
          <p:sp>
            <p:nvSpPr>
              <p:cNvPr id="59" name="Rectangle 58">
                <a:extLst>
                  <a:ext uri="{FF2B5EF4-FFF2-40B4-BE49-F238E27FC236}">
                    <a16:creationId xmlns:a16="http://schemas.microsoft.com/office/drawing/2014/main" id="{5243EFCD-F913-4138-ACE4-A777C815C308}"/>
                  </a:ext>
                </a:extLst>
              </p:cNvPr>
              <p:cNvSpPr/>
              <p:nvPr/>
            </p:nvSpPr>
            <p:spPr>
              <a:xfrm>
                <a:off x="5693980" y="1459525"/>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43F3C773-3CDB-4C3A-B7F9-8CF5DBB5A9C7}"/>
                  </a:ext>
                </a:extLst>
              </p:cNvPr>
              <p:cNvSpPr/>
              <p:nvPr/>
            </p:nvSpPr>
            <p:spPr>
              <a:xfrm rot="16200000">
                <a:off x="9653044" y="1358263"/>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8" name="Rectangle 57">
              <a:extLst>
                <a:ext uri="{FF2B5EF4-FFF2-40B4-BE49-F238E27FC236}">
                  <a16:creationId xmlns:a16="http://schemas.microsoft.com/office/drawing/2014/main" id="{621B9397-8BF6-4823-86E2-85ABE9B14566}"/>
                </a:ext>
              </a:extLst>
            </p:cNvPr>
            <p:cNvSpPr/>
            <p:nvPr/>
          </p:nvSpPr>
          <p:spPr>
            <a:xfrm>
              <a:off x="6991703" y="1636998"/>
              <a:ext cx="3804342"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A Team only decides on how to deliver; it is up to the Product Owner to determine what will be delivered	</a:t>
              </a:r>
            </a:p>
          </p:txBody>
        </p:sp>
      </p:grpSp>
      <p:grpSp>
        <p:nvGrpSpPr>
          <p:cNvPr id="8" name="Group 7">
            <a:extLst>
              <a:ext uri="{FF2B5EF4-FFF2-40B4-BE49-F238E27FC236}">
                <a16:creationId xmlns:a16="http://schemas.microsoft.com/office/drawing/2014/main" id="{2BAA13FB-CB52-458C-AFA9-11409ABF15DD}"/>
              </a:ext>
            </a:extLst>
          </p:cNvPr>
          <p:cNvGrpSpPr/>
          <p:nvPr/>
        </p:nvGrpSpPr>
        <p:grpSpPr>
          <a:xfrm>
            <a:off x="551790" y="1803190"/>
            <a:ext cx="5047926" cy="960629"/>
            <a:chOff x="145325" y="2448009"/>
            <a:chExt cx="5047926" cy="960629"/>
          </a:xfrm>
        </p:grpSpPr>
        <p:sp>
          <p:nvSpPr>
            <p:cNvPr id="4" name="Rectangle 3">
              <a:extLst>
                <a:ext uri="{FF2B5EF4-FFF2-40B4-BE49-F238E27FC236}">
                  <a16:creationId xmlns:a16="http://schemas.microsoft.com/office/drawing/2014/main" id="{5DA532A2-1F31-4F29-AC3B-33A41C7A49A4}"/>
                </a:ext>
              </a:extLst>
            </p:cNvPr>
            <p:cNvSpPr/>
            <p:nvPr/>
          </p:nvSpPr>
          <p:spPr>
            <a:xfrm>
              <a:off x="180087" y="2451904"/>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29B5911A-20FA-4523-8834-493B29B9A5DD}"/>
                </a:ext>
              </a:extLst>
            </p:cNvPr>
            <p:cNvSpPr/>
            <p:nvPr/>
          </p:nvSpPr>
          <p:spPr>
            <a:xfrm>
              <a:off x="145325" y="2702529"/>
              <a:ext cx="4220609" cy="307777"/>
            </a:xfrm>
            <a:prstGeom prst="rect">
              <a:avLst/>
            </a:prstGeom>
          </p:spPr>
          <p:txBody>
            <a:bodyPr wrap="square">
              <a:spAutoFit/>
            </a:bodyPr>
            <a:lstStyle/>
            <a:p>
              <a:pPr lvl="0">
                <a:defRPr/>
              </a:pPr>
              <a:r>
                <a:rPr lang="en-AU" sz="1400" dirty="0">
                  <a:solidFill>
                    <a:prstClr val="black"/>
                  </a:solidFill>
                </a:rPr>
                <a:t>The Delivery Team is free to do what they want. </a:t>
              </a:r>
            </a:p>
          </p:txBody>
        </p:sp>
        <p:sp>
          <p:nvSpPr>
            <p:cNvPr id="29" name="Freeform: Shape 28">
              <a:extLst>
                <a:ext uri="{FF2B5EF4-FFF2-40B4-BE49-F238E27FC236}">
                  <a16:creationId xmlns:a16="http://schemas.microsoft.com/office/drawing/2014/main" id="{228D3AF6-E335-41E7-B088-ECFAD4CA0BBA}"/>
                </a:ext>
              </a:extLst>
            </p:cNvPr>
            <p:cNvSpPr/>
            <p:nvPr/>
          </p:nvSpPr>
          <p:spPr>
            <a:xfrm rot="16200000">
              <a:off x="4139151" y="2350642"/>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 name="Group 9">
            <a:extLst>
              <a:ext uri="{FF2B5EF4-FFF2-40B4-BE49-F238E27FC236}">
                <a16:creationId xmlns:a16="http://schemas.microsoft.com/office/drawing/2014/main" id="{6F795226-D3D2-4920-9BDB-1BBDB337FCCA}"/>
              </a:ext>
            </a:extLst>
          </p:cNvPr>
          <p:cNvGrpSpPr/>
          <p:nvPr/>
        </p:nvGrpSpPr>
        <p:grpSpPr>
          <a:xfrm>
            <a:off x="6144895" y="1799294"/>
            <a:ext cx="5283127" cy="960629"/>
            <a:chOff x="5738430" y="1461980"/>
            <a:chExt cx="5283127" cy="960629"/>
          </a:xfrm>
        </p:grpSpPr>
        <p:grpSp>
          <p:nvGrpSpPr>
            <p:cNvPr id="9" name="Group 8">
              <a:extLst>
                <a:ext uri="{FF2B5EF4-FFF2-40B4-BE49-F238E27FC236}">
                  <a16:creationId xmlns:a16="http://schemas.microsoft.com/office/drawing/2014/main" id="{6B682F86-1B1F-451F-979D-343E1CD7821C}"/>
                </a:ext>
              </a:extLst>
            </p:cNvPr>
            <p:cNvGrpSpPr/>
            <p:nvPr/>
          </p:nvGrpSpPr>
          <p:grpSpPr>
            <a:xfrm flipH="1">
              <a:off x="5738430" y="1461980"/>
              <a:ext cx="5013164" cy="960629"/>
              <a:chOff x="5738430" y="1461980"/>
              <a:chExt cx="5013164" cy="960629"/>
            </a:xfrm>
          </p:grpSpPr>
          <p:sp>
            <p:nvSpPr>
              <p:cNvPr id="31" name="Rectangle 30">
                <a:extLst>
                  <a:ext uri="{FF2B5EF4-FFF2-40B4-BE49-F238E27FC236}">
                    <a16:creationId xmlns:a16="http://schemas.microsoft.com/office/drawing/2014/main" id="{963C209C-D7F2-4467-A6B0-A06A9B4C9ACD}"/>
                  </a:ext>
                </a:extLst>
              </p:cNvPr>
              <p:cNvSpPr/>
              <p:nvPr/>
            </p:nvSpPr>
            <p:spPr>
              <a:xfrm>
                <a:off x="5738430" y="1465875"/>
                <a:ext cx="4902200" cy="956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F77B1D5A-18DB-4B6F-A204-BFD10973C30A}"/>
                  </a:ext>
                </a:extLst>
              </p:cNvPr>
              <p:cNvSpPr/>
              <p:nvPr/>
            </p:nvSpPr>
            <p:spPr>
              <a:xfrm rot="16200000">
                <a:off x="9697494" y="1364613"/>
                <a:ext cx="956733" cy="1151467"/>
              </a:xfrm>
              <a:custGeom>
                <a:avLst/>
                <a:gdLst>
                  <a:gd name="connsiteX0" fmla="*/ 487405 w 1001353"/>
                  <a:gd name="connsiteY0" fmla="*/ 0 h 1151467"/>
                  <a:gd name="connsiteX1" fmla="*/ 749681 w 1001353"/>
                  <a:gd name="connsiteY1" fmla="*/ 194733 h 1151467"/>
                  <a:gd name="connsiteX2" fmla="*/ 1001353 w 1001353"/>
                  <a:gd name="connsiteY2" fmla="*/ 194733 h 1151467"/>
                  <a:gd name="connsiteX3" fmla="*/ 1001353 w 1001353"/>
                  <a:gd name="connsiteY3" fmla="*/ 1151467 h 1151467"/>
                  <a:gd name="connsiteX4" fmla="*/ 0 w 1001353"/>
                  <a:gd name="connsiteY4" fmla="*/ 1151467 h 1151467"/>
                  <a:gd name="connsiteX5" fmla="*/ 0 w 1001353"/>
                  <a:gd name="connsiteY5" fmla="*/ 194733 h 1151467"/>
                  <a:gd name="connsiteX6" fmla="*/ 225130 w 1001353"/>
                  <a:gd name="connsiteY6" fmla="*/ 194733 h 11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353" h="1151467">
                    <a:moveTo>
                      <a:pt x="487405" y="0"/>
                    </a:moveTo>
                    <a:lnTo>
                      <a:pt x="749681" y="194733"/>
                    </a:lnTo>
                    <a:lnTo>
                      <a:pt x="1001353" y="194733"/>
                    </a:lnTo>
                    <a:lnTo>
                      <a:pt x="1001353" y="1151467"/>
                    </a:lnTo>
                    <a:lnTo>
                      <a:pt x="0" y="1151467"/>
                    </a:lnTo>
                    <a:lnTo>
                      <a:pt x="0" y="194733"/>
                    </a:lnTo>
                    <a:lnTo>
                      <a:pt x="225130" y="194733"/>
                    </a:lnTo>
                    <a:close/>
                  </a:path>
                </a:pathLst>
              </a:cu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2" name="Rectangle 31">
              <a:extLst>
                <a:ext uri="{FF2B5EF4-FFF2-40B4-BE49-F238E27FC236}">
                  <a16:creationId xmlns:a16="http://schemas.microsoft.com/office/drawing/2014/main" id="{0B162BEF-4F84-4087-9357-E25FCD621669}"/>
                </a:ext>
              </a:extLst>
            </p:cNvPr>
            <p:cNvSpPr/>
            <p:nvPr/>
          </p:nvSpPr>
          <p:spPr>
            <a:xfrm>
              <a:off x="6800948" y="1643348"/>
              <a:ext cx="4220609"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 Delivery Team works in a productive and predefined framework and the Scrum Master makes sure they are following Scrum. 	</a:t>
              </a:r>
            </a:p>
          </p:txBody>
        </p:sp>
      </p:grpSp>
      <p:sp>
        <p:nvSpPr>
          <p:cNvPr id="11" name="TextBox 10">
            <a:extLst>
              <a:ext uri="{FF2B5EF4-FFF2-40B4-BE49-F238E27FC236}">
                <a16:creationId xmlns:a16="http://schemas.microsoft.com/office/drawing/2014/main" id="{41CEEFC0-9364-40D5-BC44-0F02B5760F22}"/>
              </a:ext>
            </a:extLst>
          </p:cNvPr>
          <p:cNvSpPr txBox="1"/>
          <p:nvPr/>
        </p:nvSpPr>
        <p:spPr>
          <a:xfrm>
            <a:off x="4698704" y="2072839"/>
            <a:ext cx="889662" cy="369332"/>
          </a:xfrm>
          <a:prstGeom prst="rect">
            <a:avLst/>
          </a:prstGeom>
          <a:noFill/>
        </p:spPr>
        <p:txBody>
          <a:bodyPr wrap="square" rtlCol="0">
            <a:spAutoFit/>
          </a:bodyPr>
          <a:lstStyle/>
          <a:p>
            <a:pPr lvl="0">
              <a:defRPr/>
            </a:pPr>
            <a:r>
              <a:rPr lang="en-AU" b="1" dirty="0">
                <a:solidFill>
                  <a:prstClr val="white"/>
                </a:solidFill>
                <a:effectLst>
                  <a:outerShdw blurRad="38100" dist="38100" dir="2700000" algn="tl">
                    <a:srgbClr val="000000">
                      <a:alpha val="43137"/>
                    </a:srgbClr>
                  </a:outerShdw>
                </a:effectLst>
              </a:rPr>
              <a:t>Fiction</a:t>
            </a:r>
          </a:p>
        </p:txBody>
      </p:sp>
      <p:sp>
        <p:nvSpPr>
          <p:cNvPr id="61" name="TextBox 60">
            <a:extLst>
              <a:ext uri="{FF2B5EF4-FFF2-40B4-BE49-F238E27FC236}">
                <a16:creationId xmlns:a16="http://schemas.microsoft.com/office/drawing/2014/main" id="{314A4FEF-F4F9-44C4-91FA-944DEF510F87}"/>
              </a:ext>
            </a:extLst>
          </p:cNvPr>
          <p:cNvSpPr txBox="1"/>
          <p:nvPr/>
        </p:nvSpPr>
        <p:spPr>
          <a:xfrm>
            <a:off x="6156245" y="2100786"/>
            <a:ext cx="980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Fact</a:t>
            </a:r>
          </a:p>
        </p:txBody>
      </p:sp>
      <p:grpSp>
        <p:nvGrpSpPr>
          <p:cNvPr id="23" name="Group 22">
            <a:extLst>
              <a:ext uri="{FF2B5EF4-FFF2-40B4-BE49-F238E27FC236}">
                <a16:creationId xmlns:a16="http://schemas.microsoft.com/office/drawing/2014/main" id="{B29235B2-DDB9-427F-B8CC-75705656B5B4}"/>
              </a:ext>
            </a:extLst>
          </p:cNvPr>
          <p:cNvGrpSpPr/>
          <p:nvPr/>
        </p:nvGrpSpPr>
        <p:grpSpPr>
          <a:xfrm>
            <a:off x="5298431" y="1713082"/>
            <a:ext cx="357808" cy="380167"/>
            <a:chOff x="6270661" y="1988452"/>
            <a:chExt cx="357808" cy="380167"/>
          </a:xfrm>
        </p:grpSpPr>
        <p:sp>
          <p:nvSpPr>
            <p:cNvPr id="63" name="Oval 62">
              <a:extLst>
                <a:ext uri="{FF2B5EF4-FFF2-40B4-BE49-F238E27FC236}">
                  <a16:creationId xmlns:a16="http://schemas.microsoft.com/office/drawing/2014/main" id="{7E291091-3749-4426-AD19-24A13DB892DB}"/>
                </a:ext>
              </a:extLst>
            </p:cNvPr>
            <p:cNvSpPr/>
            <p:nvPr/>
          </p:nvSpPr>
          <p:spPr>
            <a:xfrm>
              <a:off x="6270661" y="1988452"/>
              <a:ext cx="357808" cy="36576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A88C1E3F-CEA0-4ABA-97C6-C2253EA93E20}"/>
                </a:ext>
              </a:extLst>
            </p:cNvPr>
            <p:cNvSpPr/>
            <p:nvPr/>
          </p:nvSpPr>
          <p:spPr>
            <a:xfrm>
              <a:off x="6294903" y="1999287"/>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grpSp>
        <p:nvGrpSpPr>
          <p:cNvPr id="21" name="Group 20">
            <a:extLst>
              <a:ext uri="{FF2B5EF4-FFF2-40B4-BE49-F238E27FC236}">
                <a16:creationId xmlns:a16="http://schemas.microsoft.com/office/drawing/2014/main" id="{04B65314-4753-41E8-B1E5-3081BCA685F0}"/>
              </a:ext>
            </a:extLst>
          </p:cNvPr>
          <p:cNvGrpSpPr/>
          <p:nvPr/>
        </p:nvGrpSpPr>
        <p:grpSpPr>
          <a:xfrm>
            <a:off x="6037412" y="1714708"/>
            <a:ext cx="357808" cy="380167"/>
            <a:chOff x="5523893" y="2016712"/>
            <a:chExt cx="357808" cy="380167"/>
          </a:xfrm>
        </p:grpSpPr>
        <p:sp>
          <p:nvSpPr>
            <p:cNvPr id="14" name="Oval 13">
              <a:extLst>
                <a:ext uri="{FF2B5EF4-FFF2-40B4-BE49-F238E27FC236}">
                  <a16:creationId xmlns:a16="http://schemas.microsoft.com/office/drawing/2014/main" id="{7FCD8FA8-2E2B-4CDC-A3B4-178F63CFC919}"/>
                </a:ext>
              </a:extLst>
            </p:cNvPr>
            <p:cNvSpPr/>
            <p:nvPr/>
          </p:nvSpPr>
          <p:spPr>
            <a:xfrm>
              <a:off x="5523893" y="2016712"/>
              <a:ext cx="357808" cy="365760"/>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7D316A1-1C8A-4B19-8351-35A7E2A6D9E1}"/>
                </a:ext>
              </a:extLst>
            </p:cNvPr>
            <p:cNvSpPr/>
            <p:nvPr/>
          </p:nvSpPr>
          <p:spPr>
            <a:xfrm>
              <a:off x="5532233" y="2027547"/>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sp>
        <p:nvSpPr>
          <p:cNvPr id="66" name="TextBox 65">
            <a:extLst>
              <a:ext uri="{FF2B5EF4-FFF2-40B4-BE49-F238E27FC236}">
                <a16:creationId xmlns:a16="http://schemas.microsoft.com/office/drawing/2014/main" id="{8DE10371-5841-4BB9-AE6C-8C0920CA4BB8}"/>
              </a:ext>
            </a:extLst>
          </p:cNvPr>
          <p:cNvSpPr txBox="1"/>
          <p:nvPr/>
        </p:nvSpPr>
        <p:spPr>
          <a:xfrm>
            <a:off x="4684125" y="3171439"/>
            <a:ext cx="8454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Fiction</a:t>
            </a:r>
          </a:p>
        </p:txBody>
      </p:sp>
      <p:sp>
        <p:nvSpPr>
          <p:cNvPr id="67" name="TextBox 66">
            <a:extLst>
              <a:ext uri="{FF2B5EF4-FFF2-40B4-BE49-F238E27FC236}">
                <a16:creationId xmlns:a16="http://schemas.microsoft.com/office/drawing/2014/main" id="{43F637D4-9C27-495B-A6F3-4ED93310F28C}"/>
              </a:ext>
            </a:extLst>
          </p:cNvPr>
          <p:cNvSpPr txBox="1"/>
          <p:nvPr/>
        </p:nvSpPr>
        <p:spPr>
          <a:xfrm>
            <a:off x="6141667" y="3199386"/>
            <a:ext cx="980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Fact</a:t>
            </a:r>
          </a:p>
        </p:txBody>
      </p:sp>
      <p:grpSp>
        <p:nvGrpSpPr>
          <p:cNvPr id="69" name="Group 68">
            <a:extLst>
              <a:ext uri="{FF2B5EF4-FFF2-40B4-BE49-F238E27FC236}">
                <a16:creationId xmlns:a16="http://schemas.microsoft.com/office/drawing/2014/main" id="{E32DDDCC-2A3D-479E-BDDF-2DA7C0B58EF4}"/>
              </a:ext>
            </a:extLst>
          </p:cNvPr>
          <p:cNvGrpSpPr/>
          <p:nvPr/>
        </p:nvGrpSpPr>
        <p:grpSpPr>
          <a:xfrm>
            <a:off x="5283854" y="2785048"/>
            <a:ext cx="357808" cy="372216"/>
            <a:chOff x="6270661" y="1988452"/>
            <a:chExt cx="357808" cy="372216"/>
          </a:xfrm>
        </p:grpSpPr>
        <p:sp>
          <p:nvSpPr>
            <p:cNvPr id="70" name="Oval 69">
              <a:extLst>
                <a:ext uri="{FF2B5EF4-FFF2-40B4-BE49-F238E27FC236}">
                  <a16:creationId xmlns:a16="http://schemas.microsoft.com/office/drawing/2014/main" id="{ECB09799-80F1-487B-8D5A-7B01145AA4EF}"/>
                </a:ext>
              </a:extLst>
            </p:cNvPr>
            <p:cNvSpPr/>
            <p:nvPr/>
          </p:nvSpPr>
          <p:spPr>
            <a:xfrm>
              <a:off x="6270661" y="1988452"/>
              <a:ext cx="357808" cy="36576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646D4BFC-D300-44C5-A795-CC63CA0873E4}"/>
                </a:ext>
              </a:extLst>
            </p:cNvPr>
            <p:cNvSpPr/>
            <p:nvPr/>
          </p:nvSpPr>
          <p:spPr>
            <a:xfrm>
              <a:off x="6294903" y="1991336"/>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grpSp>
        <p:nvGrpSpPr>
          <p:cNvPr id="68" name="Group 67">
            <a:extLst>
              <a:ext uri="{FF2B5EF4-FFF2-40B4-BE49-F238E27FC236}">
                <a16:creationId xmlns:a16="http://schemas.microsoft.com/office/drawing/2014/main" id="{73026119-58FD-47FC-9DA6-C7DEB63B5FCA}"/>
              </a:ext>
            </a:extLst>
          </p:cNvPr>
          <p:cNvGrpSpPr/>
          <p:nvPr/>
        </p:nvGrpSpPr>
        <p:grpSpPr>
          <a:xfrm>
            <a:off x="6037412" y="2786674"/>
            <a:ext cx="357808" cy="380167"/>
            <a:chOff x="5523893" y="2016712"/>
            <a:chExt cx="357808" cy="380167"/>
          </a:xfrm>
        </p:grpSpPr>
        <p:sp>
          <p:nvSpPr>
            <p:cNvPr id="72" name="Oval 71">
              <a:extLst>
                <a:ext uri="{FF2B5EF4-FFF2-40B4-BE49-F238E27FC236}">
                  <a16:creationId xmlns:a16="http://schemas.microsoft.com/office/drawing/2014/main" id="{B3BA59D6-706E-493F-BD0E-98ED66D22C72}"/>
                </a:ext>
              </a:extLst>
            </p:cNvPr>
            <p:cNvSpPr/>
            <p:nvPr/>
          </p:nvSpPr>
          <p:spPr>
            <a:xfrm>
              <a:off x="5523893" y="2016712"/>
              <a:ext cx="357808" cy="365760"/>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B2333179-0D10-4AE7-9AF0-987FB1C6671D}"/>
                </a:ext>
              </a:extLst>
            </p:cNvPr>
            <p:cNvSpPr/>
            <p:nvPr/>
          </p:nvSpPr>
          <p:spPr>
            <a:xfrm>
              <a:off x="5532233" y="2027547"/>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sp>
        <p:nvSpPr>
          <p:cNvPr id="75" name="TextBox 74">
            <a:extLst>
              <a:ext uri="{FF2B5EF4-FFF2-40B4-BE49-F238E27FC236}">
                <a16:creationId xmlns:a16="http://schemas.microsoft.com/office/drawing/2014/main" id="{193ADF1B-E09D-48DA-B158-653291D71BF0}"/>
              </a:ext>
            </a:extLst>
          </p:cNvPr>
          <p:cNvSpPr txBox="1"/>
          <p:nvPr/>
        </p:nvSpPr>
        <p:spPr>
          <a:xfrm>
            <a:off x="4685448" y="4214380"/>
            <a:ext cx="9310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Fiction</a:t>
            </a:r>
          </a:p>
        </p:txBody>
      </p:sp>
      <p:sp>
        <p:nvSpPr>
          <p:cNvPr id="76" name="TextBox 75">
            <a:extLst>
              <a:ext uri="{FF2B5EF4-FFF2-40B4-BE49-F238E27FC236}">
                <a16:creationId xmlns:a16="http://schemas.microsoft.com/office/drawing/2014/main" id="{E6B559DD-A71E-4C7A-9AC6-0AFB129B0E8E}"/>
              </a:ext>
            </a:extLst>
          </p:cNvPr>
          <p:cNvSpPr txBox="1"/>
          <p:nvPr/>
        </p:nvSpPr>
        <p:spPr>
          <a:xfrm>
            <a:off x="6142990" y="4242327"/>
            <a:ext cx="980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Fact</a:t>
            </a:r>
          </a:p>
        </p:txBody>
      </p:sp>
      <p:grpSp>
        <p:nvGrpSpPr>
          <p:cNvPr id="78" name="Group 77">
            <a:extLst>
              <a:ext uri="{FF2B5EF4-FFF2-40B4-BE49-F238E27FC236}">
                <a16:creationId xmlns:a16="http://schemas.microsoft.com/office/drawing/2014/main" id="{BF179638-66FA-4BC4-A5AF-10EBD97E96A2}"/>
              </a:ext>
            </a:extLst>
          </p:cNvPr>
          <p:cNvGrpSpPr/>
          <p:nvPr/>
        </p:nvGrpSpPr>
        <p:grpSpPr>
          <a:xfrm>
            <a:off x="5276298" y="3827989"/>
            <a:ext cx="357808" cy="380167"/>
            <a:chOff x="6270661" y="1988452"/>
            <a:chExt cx="357808" cy="380167"/>
          </a:xfrm>
        </p:grpSpPr>
        <p:sp>
          <p:nvSpPr>
            <p:cNvPr id="79" name="Oval 78">
              <a:extLst>
                <a:ext uri="{FF2B5EF4-FFF2-40B4-BE49-F238E27FC236}">
                  <a16:creationId xmlns:a16="http://schemas.microsoft.com/office/drawing/2014/main" id="{04FCFF4A-FD39-4A26-85B1-931A50ED3BDE}"/>
                </a:ext>
              </a:extLst>
            </p:cNvPr>
            <p:cNvSpPr/>
            <p:nvPr/>
          </p:nvSpPr>
          <p:spPr>
            <a:xfrm>
              <a:off x="6270661" y="1988452"/>
              <a:ext cx="357808" cy="36576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54B6FEC8-0E77-4AE6-A714-6D9AB3F48F0B}"/>
                </a:ext>
              </a:extLst>
            </p:cNvPr>
            <p:cNvSpPr/>
            <p:nvPr/>
          </p:nvSpPr>
          <p:spPr>
            <a:xfrm>
              <a:off x="6294903" y="1999287"/>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grpSp>
        <p:nvGrpSpPr>
          <p:cNvPr id="77" name="Group 76">
            <a:extLst>
              <a:ext uri="{FF2B5EF4-FFF2-40B4-BE49-F238E27FC236}">
                <a16:creationId xmlns:a16="http://schemas.microsoft.com/office/drawing/2014/main" id="{8E87DDF8-7EF8-499A-9153-C79E4B1D545E}"/>
              </a:ext>
            </a:extLst>
          </p:cNvPr>
          <p:cNvGrpSpPr/>
          <p:nvPr/>
        </p:nvGrpSpPr>
        <p:grpSpPr>
          <a:xfrm>
            <a:off x="6037412" y="3829615"/>
            <a:ext cx="357808" cy="380167"/>
            <a:chOff x="5523893" y="2016712"/>
            <a:chExt cx="357808" cy="380167"/>
          </a:xfrm>
        </p:grpSpPr>
        <p:sp>
          <p:nvSpPr>
            <p:cNvPr id="81" name="Oval 80">
              <a:extLst>
                <a:ext uri="{FF2B5EF4-FFF2-40B4-BE49-F238E27FC236}">
                  <a16:creationId xmlns:a16="http://schemas.microsoft.com/office/drawing/2014/main" id="{6D060E63-5829-40AB-ABC2-D8940F5BA122}"/>
                </a:ext>
              </a:extLst>
            </p:cNvPr>
            <p:cNvSpPr/>
            <p:nvPr/>
          </p:nvSpPr>
          <p:spPr>
            <a:xfrm>
              <a:off x="5523893" y="2016712"/>
              <a:ext cx="357808" cy="365760"/>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D5DE4FF8-E5D9-4F6C-94F5-9FBF5BEF32A2}"/>
                </a:ext>
              </a:extLst>
            </p:cNvPr>
            <p:cNvSpPr/>
            <p:nvPr/>
          </p:nvSpPr>
          <p:spPr>
            <a:xfrm>
              <a:off x="5532233" y="2027547"/>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sp>
        <p:nvSpPr>
          <p:cNvPr id="84" name="TextBox 83">
            <a:extLst>
              <a:ext uri="{FF2B5EF4-FFF2-40B4-BE49-F238E27FC236}">
                <a16:creationId xmlns:a16="http://schemas.microsoft.com/office/drawing/2014/main" id="{8179FB33-74B9-4A8F-A5A5-5FD6ECDC9BDF}"/>
              </a:ext>
            </a:extLst>
          </p:cNvPr>
          <p:cNvSpPr txBox="1"/>
          <p:nvPr/>
        </p:nvSpPr>
        <p:spPr>
          <a:xfrm>
            <a:off x="4686776" y="5281179"/>
            <a:ext cx="8829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Fiction</a:t>
            </a:r>
          </a:p>
        </p:txBody>
      </p:sp>
      <p:sp>
        <p:nvSpPr>
          <p:cNvPr id="85" name="TextBox 84">
            <a:extLst>
              <a:ext uri="{FF2B5EF4-FFF2-40B4-BE49-F238E27FC236}">
                <a16:creationId xmlns:a16="http://schemas.microsoft.com/office/drawing/2014/main" id="{2E1105E4-9F48-4017-A86B-E7CD2E9C0912}"/>
              </a:ext>
            </a:extLst>
          </p:cNvPr>
          <p:cNvSpPr txBox="1"/>
          <p:nvPr/>
        </p:nvSpPr>
        <p:spPr>
          <a:xfrm>
            <a:off x="6144317" y="5309126"/>
            <a:ext cx="980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Fact</a:t>
            </a:r>
          </a:p>
        </p:txBody>
      </p:sp>
      <p:grpSp>
        <p:nvGrpSpPr>
          <p:cNvPr id="87" name="Group 86">
            <a:extLst>
              <a:ext uri="{FF2B5EF4-FFF2-40B4-BE49-F238E27FC236}">
                <a16:creationId xmlns:a16="http://schemas.microsoft.com/office/drawing/2014/main" id="{1963D4C3-273E-4E21-AECF-CA2C6CA1627D}"/>
              </a:ext>
            </a:extLst>
          </p:cNvPr>
          <p:cNvGrpSpPr/>
          <p:nvPr/>
        </p:nvGrpSpPr>
        <p:grpSpPr>
          <a:xfrm>
            <a:off x="5286503" y="4912544"/>
            <a:ext cx="357808" cy="380167"/>
            <a:chOff x="6270661" y="1988452"/>
            <a:chExt cx="357808" cy="380167"/>
          </a:xfrm>
        </p:grpSpPr>
        <p:sp>
          <p:nvSpPr>
            <p:cNvPr id="88" name="Oval 87">
              <a:extLst>
                <a:ext uri="{FF2B5EF4-FFF2-40B4-BE49-F238E27FC236}">
                  <a16:creationId xmlns:a16="http://schemas.microsoft.com/office/drawing/2014/main" id="{5DDF3B84-9873-40E5-B6A3-5EA5265C93E7}"/>
                </a:ext>
              </a:extLst>
            </p:cNvPr>
            <p:cNvSpPr/>
            <p:nvPr/>
          </p:nvSpPr>
          <p:spPr>
            <a:xfrm>
              <a:off x="6270661" y="1988452"/>
              <a:ext cx="357808" cy="36576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29E780E0-F97F-47A7-8502-D829A41AB286}"/>
                </a:ext>
              </a:extLst>
            </p:cNvPr>
            <p:cNvSpPr/>
            <p:nvPr/>
          </p:nvSpPr>
          <p:spPr>
            <a:xfrm>
              <a:off x="6294903" y="1999287"/>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grpSp>
        <p:nvGrpSpPr>
          <p:cNvPr id="86" name="Group 85">
            <a:extLst>
              <a:ext uri="{FF2B5EF4-FFF2-40B4-BE49-F238E27FC236}">
                <a16:creationId xmlns:a16="http://schemas.microsoft.com/office/drawing/2014/main" id="{A4A64DB3-7FC7-44C9-8C80-96B7770BF3C5}"/>
              </a:ext>
            </a:extLst>
          </p:cNvPr>
          <p:cNvGrpSpPr/>
          <p:nvPr/>
        </p:nvGrpSpPr>
        <p:grpSpPr>
          <a:xfrm>
            <a:off x="6037412" y="4923048"/>
            <a:ext cx="357808" cy="380167"/>
            <a:chOff x="5523893" y="2016712"/>
            <a:chExt cx="357808" cy="380167"/>
          </a:xfrm>
        </p:grpSpPr>
        <p:sp>
          <p:nvSpPr>
            <p:cNvPr id="90" name="Oval 89">
              <a:extLst>
                <a:ext uri="{FF2B5EF4-FFF2-40B4-BE49-F238E27FC236}">
                  <a16:creationId xmlns:a16="http://schemas.microsoft.com/office/drawing/2014/main" id="{878D6D83-5B6E-4102-B513-E3FB77A93481}"/>
                </a:ext>
              </a:extLst>
            </p:cNvPr>
            <p:cNvSpPr/>
            <p:nvPr/>
          </p:nvSpPr>
          <p:spPr>
            <a:xfrm>
              <a:off x="5523893" y="2016712"/>
              <a:ext cx="357808" cy="365760"/>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43FC4EEC-1FD8-4708-AE5E-EB32D3EC49C3}"/>
                </a:ext>
              </a:extLst>
            </p:cNvPr>
            <p:cNvSpPr/>
            <p:nvPr/>
          </p:nvSpPr>
          <p:spPr>
            <a:xfrm>
              <a:off x="5532233" y="2027547"/>
              <a:ext cx="30008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165851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2880299-A2AD-49DF-9B6D-9E4C79A0C3FF}"/>
              </a:ext>
            </a:extLst>
          </p:cNvPr>
          <p:cNvGrpSpPr/>
          <p:nvPr/>
        </p:nvGrpSpPr>
        <p:grpSpPr>
          <a:xfrm>
            <a:off x="69123" y="2367"/>
            <a:ext cx="11411676" cy="877268"/>
            <a:chOff x="69123" y="2367"/>
            <a:chExt cx="11411676" cy="877268"/>
          </a:xfrm>
        </p:grpSpPr>
        <p:grpSp>
          <p:nvGrpSpPr>
            <p:cNvPr id="30" name="Group 29">
              <a:extLst>
                <a:ext uri="{FF2B5EF4-FFF2-40B4-BE49-F238E27FC236}">
                  <a16:creationId xmlns:a16="http://schemas.microsoft.com/office/drawing/2014/main" id="{4263D7C6-2F6E-46CB-89C8-1E7F530249E9}"/>
                </a:ext>
              </a:extLst>
            </p:cNvPr>
            <p:cNvGrpSpPr/>
            <p:nvPr/>
          </p:nvGrpSpPr>
          <p:grpSpPr>
            <a:xfrm>
              <a:off x="69123" y="2367"/>
              <a:ext cx="620935" cy="877268"/>
              <a:chOff x="4388279" y="3114676"/>
              <a:chExt cx="1134672" cy="1492854"/>
            </a:xfrm>
          </p:grpSpPr>
          <p:pic>
            <p:nvPicPr>
              <p:cNvPr id="32" name="Picture 31">
                <a:extLst>
                  <a:ext uri="{FF2B5EF4-FFF2-40B4-BE49-F238E27FC236}">
                    <a16:creationId xmlns:a16="http://schemas.microsoft.com/office/drawing/2014/main" id="{A9CCE002-E2BD-4832-90D5-AC59B0E7CF53}"/>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33" name="Rectangle 32">
                <a:extLst>
                  <a:ext uri="{FF2B5EF4-FFF2-40B4-BE49-F238E27FC236}">
                    <a16:creationId xmlns:a16="http://schemas.microsoft.com/office/drawing/2014/main" id="{66F13890-01E0-4874-8EBE-566A19ABAA22}"/>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1" name="TextBox 30">
              <a:extLst>
                <a:ext uri="{FF2B5EF4-FFF2-40B4-BE49-F238E27FC236}">
                  <a16:creationId xmlns:a16="http://schemas.microsoft.com/office/drawing/2014/main" id="{D0D0DEF3-1E73-4322-8566-FD10B3D8817A}"/>
                </a:ext>
              </a:extLst>
            </p:cNvPr>
            <p:cNvSpPr txBox="1"/>
            <p:nvPr/>
          </p:nvSpPr>
          <p:spPr>
            <a:xfrm>
              <a:off x="642208" y="100761"/>
              <a:ext cx="108385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rPr>
                <a:t>Scrum Events</a:t>
              </a:r>
            </a:p>
          </p:txBody>
        </p:sp>
      </p:grpSp>
      <p:grpSp>
        <p:nvGrpSpPr>
          <p:cNvPr id="97" name="Group 96">
            <a:extLst>
              <a:ext uri="{FF2B5EF4-FFF2-40B4-BE49-F238E27FC236}">
                <a16:creationId xmlns:a16="http://schemas.microsoft.com/office/drawing/2014/main" id="{A0AA7319-C0FE-406E-B42E-0ECA441A4E97}"/>
              </a:ext>
            </a:extLst>
          </p:cNvPr>
          <p:cNvGrpSpPr/>
          <p:nvPr/>
        </p:nvGrpSpPr>
        <p:grpSpPr>
          <a:xfrm>
            <a:off x="1004428" y="964843"/>
            <a:ext cx="9300049" cy="3263900"/>
            <a:chOff x="1004428" y="1460500"/>
            <a:chExt cx="9300049" cy="3263900"/>
          </a:xfrm>
        </p:grpSpPr>
        <p:sp>
          <p:nvSpPr>
            <p:cNvPr id="77" name="Rectangle 76">
              <a:extLst>
                <a:ext uri="{FF2B5EF4-FFF2-40B4-BE49-F238E27FC236}">
                  <a16:creationId xmlns:a16="http://schemas.microsoft.com/office/drawing/2014/main" id="{DC7779E9-D779-480E-99DC-E19EC95E11AA}"/>
                </a:ext>
              </a:extLst>
            </p:cNvPr>
            <p:cNvSpPr/>
            <p:nvPr/>
          </p:nvSpPr>
          <p:spPr>
            <a:xfrm>
              <a:off x="1004428" y="1460500"/>
              <a:ext cx="9300049" cy="3263900"/>
            </a:xfrm>
            <a:prstGeom prst="rect">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7B6472D8-955A-4918-A8C9-17B830FD79A0}"/>
                </a:ext>
              </a:extLst>
            </p:cNvPr>
            <p:cNvGrpSpPr/>
            <p:nvPr/>
          </p:nvGrpSpPr>
          <p:grpSpPr>
            <a:xfrm>
              <a:off x="1887523" y="2666378"/>
              <a:ext cx="1610686" cy="1758010"/>
              <a:chOff x="1887523" y="2666378"/>
              <a:chExt cx="1610686" cy="1758010"/>
            </a:xfrm>
          </p:grpSpPr>
          <p:grpSp>
            <p:nvGrpSpPr>
              <p:cNvPr id="41" name="Group 40">
                <a:extLst>
                  <a:ext uri="{FF2B5EF4-FFF2-40B4-BE49-F238E27FC236}">
                    <a16:creationId xmlns:a16="http://schemas.microsoft.com/office/drawing/2014/main" id="{F47D56C8-73D8-4B26-BB53-DF32C259872E}"/>
                  </a:ext>
                </a:extLst>
              </p:cNvPr>
              <p:cNvGrpSpPr/>
              <p:nvPr/>
            </p:nvGrpSpPr>
            <p:grpSpPr>
              <a:xfrm>
                <a:off x="1887523" y="2666378"/>
                <a:ext cx="1610686" cy="1758010"/>
                <a:chOff x="1887523" y="2666378"/>
                <a:chExt cx="1610686" cy="1758010"/>
              </a:xfrm>
            </p:grpSpPr>
            <p:sp>
              <p:nvSpPr>
                <p:cNvPr id="8" name="Oval 7">
                  <a:extLst>
                    <a:ext uri="{FF2B5EF4-FFF2-40B4-BE49-F238E27FC236}">
                      <a16:creationId xmlns:a16="http://schemas.microsoft.com/office/drawing/2014/main" id="{1E370097-CF35-4F04-8FBA-D5755E2DD6B2}"/>
                    </a:ext>
                  </a:extLst>
                </p:cNvPr>
                <p:cNvSpPr/>
                <p:nvPr/>
              </p:nvSpPr>
              <p:spPr>
                <a:xfrm>
                  <a:off x="1887523" y="2813702"/>
                  <a:ext cx="1610686" cy="161068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B97BC809-F11A-47EB-A457-1A92F79C8766}"/>
                    </a:ext>
                  </a:extLst>
                </p:cNvPr>
                <p:cNvCxnSpPr/>
                <p:nvPr/>
              </p:nvCxnSpPr>
              <p:spPr>
                <a:xfrm>
                  <a:off x="1947283" y="2816115"/>
                  <a:ext cx="696286"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BEE436-66AD-4A08-9C64-E33F28A30164}"/>
                    </a:ext>
                  </a:extLst>
                </p:cNvPr>
                <p:cNvCxnSpPr/>
                <p:nvPr/>
              </p:nvCxnSpPr>
              <p:spPr>
                <a:xfrm>
                  <a:off x="3043997" y="2783820"/>
                  <a:ext cx="45421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89DB4C3C-3D72-4827-B80F-1165B70CE166}"/>
                    </a:ext>
                  </a:extLst>
                </p:cNvPr>
                <p:cNvSpPr/>
                <p:nvPr/>
              </p:nvSpPr>
              <p:spPr>
                <a:xfrm>
                  <a:off x="3026068" y="2666378"/>
                  <a:ext cx="81689"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Isosceles Triangle 38">
                  <a:extLst>
                    <a:ext uri="{FF2B5EF4-FFF2-40B4-BE49-F238E27FC236}">
                      <a16:creationId xmlns:a16="http://schemas.microsoft.com/office/drawing/2014/main" id="{151C41D8-59D1-421A-8AA1-DC180A83624D}"/>
                    </a:ext>
                  </a:extLst>
                </p:cNvPr>
                <p:cNvSpPr/>
                <p:nvPr/>
              </p:nvSpPr>
              <p:spPr>
                <a:xfrm>
                  <a:off x="1906438" y="2704182"/>
                  <a:ext cx="143491"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2" name="TextBox 41">
                <a:extLst>
                  <a:ext uri="{FF2B5EF4-FFF2-40B4-BE49-F238E27FC236}">
                    <a16:creationId xmlns:a16="http://schemas.microsoft.com/office/drawing/2014/main" id="{7751779A-FF9B-491A-B2D0-BDDD95B11778}"/>
                  </a:ext>
                </a:extLst>
              </p:cNvPr>
              <p:cNvSpPr txBox="1"/>
              <p:nvPr/>
            </p:nvSpPr>
            <p:spPr>
              <a:xfrm>
                <a:off x="1976644" y="3264791"/>
                <a:ext cx="133384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Sprint Planning</a:t>
                </a:r>
              </a:p>
            </p:txBody>
          </p:sp>
        </p:grpSp>
        <p:grpSp>
          <p:nvGrpSpPr>
            <p:cNvPr id="44" name="Group 43">
              <a:extLst>
                <a:ext uri="{FF2B5EF4-FFF2-40B4-BE49-F238E27FC236}">
                  <a16:creationId xmlns:a16="http://schemas.microsoft.com/office/drawing/2014/main" id="{11E67661-AE87-4641-9E09-F3627591CA26}"/>
                </a:ext>
              </a:extLst>
            </p:cNvPr>
            <p:cNvGrpSpPr/>
            <p:nvPr/>
          </p:nvGrpSpPr>
          <p:grpSpPr>
            <a:xfrm>
              <a:off x="4041187" y="2649600"/>
              <a:ext cx="1610686" cy="1758010"/>
              <a:chOff x="1887523" y="2666378"/>
              <a:chExt cx="1610686" cy="1758010"/>
            </a:xfrm>
          </p:grpSpPr>
          <p:grpSp>
            <p:nvGrpSpPr>
              <p:cNvPr id="45" name="Group 44">
                <a:extLst>
                  <a:ext uri="{FF2B5EF4-FFF2-40B4-BE49-F238E27FC236}">
                    <a16:creationId xmlns:a16="http://schemas.microsoft.com/office/drawing/2014/main" id="{E2CDC489-C94D-4128-A212-9E0ED504E9D3}"/>
                  </a:ext>
                </a:extLst>
              </p:cNvPr>
              <p:cNvGrpSpPr/>
              <p:nvPr/>
            </p:nvGrpSpPr>
            <p:grpSpPr>
              <a:xfrm>
                <a:off x="1887523" y="2666378"/>
                <a:ext cx="1610686" cy="1758010"/>
                <a:chOff x="1887523" y="2666378"/>
                <a:chExt cx="1610686" cy="1758010"/>
              </a:xfrm>
            </p:grpSpPr>
            <p:sp>
              <p:nvSpPr>
                <p:cNvPr id="47" name="Oval 46">
                  <a:extLst>
                    <a:ext uri="{FF2B5EF4-FFF2-40B4-BE49-F238E27FC236}">
                      <a16:creationId xmlns:a16="http://schemas.microsoft.com/office/drawing/2014/main" id="{E5E6D697-2294-440B-AA09-06E34F501622}"/>
                    </a:ext>
                  </a:extLst>
                </p:cNvPr>
                <p:cNvSpPr/>
                <p:nvPr/>
              </p:nvSpPr>
              <p:spPr>
                <a:xfrm>
                  <a:off x="1887523" y="2813702"/>
                  <a:ext cx="1610686" cy="161068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A3DE2CE2-BB91-41E7-97E2-81B391ECFB91}"/>
                    </a:ext>
                  </a:extLst>
                </p:cNvPr>
                <p:cNvCxnSpPr/>
                <p:nvPr/>
              </p:nvCxnSpPr>
              <p:spPr>
                <a:xfrm>
                  <a:off x="1947283" y="2816115"/>
                  <a:ext cx="696286"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76E3030-B82E-4E76-AA22-BE6A7D671160}"/>
                    </a:ext>
                  </a:extLst>
                </p:cNvPr>
                <p:cNvCxnSpPr/>
                <p:nvPr/>
              </p:nvCxnSpPr>
              <p:spPr>
                <a:xfrm>
                  <a:off x="3043997" y="2783820"/>
                  <a:ext cx="45421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Isosceles Triangle 49">
                  <a:extLst>
                    <a:ext uri="{FF2B5EF4-FFF2-40B4-BE49-F238E27FC236}">
                      <a16:creationId xmlns:a16="http://schemas.microsoft.com/office/drawing/2014/main" id="{2DF45520-F051-4CFD-8832-996045FAA955}"/>
                    </a:ext>
                  </a:extLst>
                </p:cNvPr>
                <p:cNvSpPr/>
                <p:nvPr/>
              </p:nvSpPr>
              <p:spPr>
                <a:xfrm>
                  <a:off x="3026068" y="2666378"/>
                  <a:ext cx="81689"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Isosceles Triangle 50">
                  <a:extLst>
                    <a:ext uri="{FF2B5EF4-FFF2-40B4-BE49-F238E27FC236}">
                      <a16:creationId xmlns:a16="http://schemas.microsoft.com/office/drawing/2014/main" id="{1C736A59-F649-4275-A87E-A365B0AD7E81}"/>
                    </a:ext>
                  </a:extLst>
                </p:cNvPr>
                <p:cNvSpPr/>
                <p:nvPr/>
              </p:nvSpPr>
              <p:spPr>
                <a:xfrm>
                  <a:off x="1906438" y="2704182"/>
                  <a:ext cx="143491"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6" name="TextBox 45">
                <a:extLst>
                  <a:ext uri="{FF2B5EF4-FFF2-40B4-BE49-F238E27FC236}">
                    <a16:creationId xmlns:a16="http://schemas.microsoft.com/office/drawing/2014/main" id="{E937F72D-2350-4595-A219-936145F33FDE}"/>
                  </a:ext>
                </a:extLst>
              </p:cNvPr>
              <p:cNvSpPr txBox="1"/>
              <p:nvPr/>
            </p:nvSpPr>
            <p:spPr>
              <a:xfrm>
                <a:off x="1976644" y="3264791"/>
                <a:ext cx="133384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Scrum Stand-ups</a:t>
                </a:r>
              </a:p>
            </p:txBody>
          </p:sp>
        </p:grpSp>
        <p:grpSp>
          <p:nvGrpSpPr>
            <p:cNvPr id="52" name="Group 51">
              <a:extLst>
                <a:ext uri="{FF2B5EF4-FFF2-40B4-BE49-F238E27FC236}">
                  <a16:creationId xmlns:a16="http://schemas.microsoft.com/office/drawing/2014/main" id="{A0D14BF9-6385-46A4-BFC5-81DEF1B7AD0D}"/>
                </a:ext>
              </a:extLst>
            </p:cNvPr>
            <p:cNvGrpSpPr/>
            <p:nvPr/>
          </p:nvGrpSpPr>
          <p:grpSpPr>
            <a:xfrm>
              <a:off x="6096000" y="2667852"/>
              <a:ext cx="1610686" cy="1758010"/>
              <a:chOff x="1887523" y="2666378"/>
              <a:chExt cx="1610686" cy="1758010"/>
            </a:xfrm>
          </p:grpSpPr>
          <p:grpSp>
            <p:nvGrpSpPr>
              <p:cNvPr id="53" name="Group 52">
                <a:extLst>
                  <a:ext uri="{FF2B5EF4-FFF2-40B4-BE49-F238E27FC236}">
                    <a16:creationId xmlns:a16="http://schemas.microsoft.com/office/drawing/2014/main" id="{7D367642-CB3E-4454-AA49-A75BAA6EE7D9}"/>
                  </a:ext>
                </a:extLst>
              </p:cNvPr>
              <p:cNvGrpSpPr/>
              <p:nvPr/>
            </p:nvGrpSpPr>
            <p:grpSpPr>
              <a:xfrm>
                <a:off x="1887523" y="2666378"/>
                <a:ext cx="1610686" cy="1758010"/>
                <a:chOff x="1887523" y="2666378"/>
                <a:chExt cx="1610686" cy="1758010"/>
              </a:xfrm>
            </p:grpSpPr>
            <p:sp>
              <p:nvSpPr>
                <p:cNvPr id="55" name="Oval 54">
                  <a:extLst>
                    <a:ext uri="{FF2B5EF4-FFF2-40B4-BE49-F238E27FC236}">
                      <a16:creationId xmlns:a16="http://schemas.microsoft.com/office/drawing/2014/main" id="{105C05B0-4DB1-43A9-86AA-187939F4B41B}"/>
                    </a:ext>
                  </a:extLst>
                </p:cNvPr>
                <p:cNvSpPr/>
                <p:nvPr/>
              </p:nvSpPr>
              <p:spPr>
                <a:xfrm>
                  <a:off x="1887523" y="2813702"/>
                  <a:ext cx="1610686" cy="161068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06B3CFB5-379D-43C1-8666-9FB068F137E2}"/>
                    </a:ext>
                  </a:extLst>
                </p:cNvPr>
                <p:cNvCxnSpPr/>
                <p:nvPr/>
              </p:nvCxnSpPr>
              <p:spPr>
                <a:xfrm>
                  <a:off x="1947283" y="2816115"/>
                  <a:ext cx="696286"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7BC066B-01E9-45EE-8151-820BA199D811}"/>
                    </a:ext>
                  </a:extLst>
                </p:cNvPr>
                <p:cNvCxnSpPr/>
                <p:nvPr/>
              </p:nvCxnSpPr>
              <p:spPr>
                <a:xfrm>
                  <a:off x="3043997" y="2783820"/>
                  <a:ext cx="45421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Isosceles Triangle 57">
                  <a:extLst>
                    <a:ext uri="{FF2B5EF4-FFF2-40B4-BE49-F238E27FC236}">
                      <a16:creationId xmlns:a16="http://schemas.microsoft.com/office/drawing/2014/main" id="{3F31256B-E191-4FFE-A804-392BEF54E7B5}"/>
                    </a:ext>
                  </a:extLst>
                </p:cNvPr>
                <p:cNvSpPr/>
                <p:nvPr/>
              </p:nvSpPr>
              <p:spPr>
                <a:xfrm>
                  <a:off x="3026068" y="2666378"/>
                  <a:ext cx="81689"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Isosceles Triangle 58">
                  <a:extLst>
                    <a:ext uri="{FF2B5EF4-FFF2-40B4-BE49-F238E27FC236}">
                      <a16:creationId xmlns:a16="http://schemas.microsoft.com/office/drawing/2014/main" id="{1B3D0FE2-4B53-46DA-B626-B60178CC805E}"/>
                    </a:ext>
                  </a:extLst>
                </p:cNvPr>
                <p:cNvSpPr/>
                <p:nvPr/>
              </p:nvSpPr>
              <p:spPr>
                <a:xfrm>
                  <a:off x="1906438" y="2704182"/>
                  <a:ext cx="143491"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4" name="TextBox 53">
                <a:extLst>
                  <a:ext uri="{FF2B5EF4-FFF2-40B4-BE49-F238E27FC236}">
                    <a16:creationId xmlns:a16="http://schemas.microsoft.com/office/drawing/2014/main" id="{3C483154-3F7C-48F6-9D5D-E2DEB1C13728}"/>
                  </a:ext>
                </a:extLst>
              </p:cNvPr>
              <p:cNvSpPr txBox="1"/>
              <p:nvPr/>
            </p:nvSpPr>
            <p:spPr>
              <a:xfrm>
                <a:off x="1976644" y="3264791"/>
                <a:ext cx="133384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Sprint Demo</a:t>
                </a:r>
              </a:p>
            </p:txBody>
          </p:sp>
        </p:grpSp>
        <p:grpSp>
          <p:nvGrpSpPr>
            <p:cNvPr id="60" name="Group 59">
              <a:extLst>
                <a:ext uri="{FF2B5EF4-FFF2-40B4-BE49-F238E27FC236}">
                  <a16:creationId xmlns:a16="http://schemas.microsoft.com/office/drawing/2014/main" id="{0C36CE1B-4B99-4874-838E-62CD8386A8B4}"/>
                </a:ext>
              </a:extLst>
            </p:cNvPr>
            <p:cNvGrpSpPr/>
            <p:nvPr/>
          </p:nvGrpSpPr>
          <p:grpSpPr>
            <a:xfrm>
              <a:off x="8050635" y="2617518"/>
              <a:ext cx="1610686" cy="1758010"/>
              <a:chOff x="1887523" y="2666378"/>
              <a:chExt cx="1610686" cy="1758010"/>
            </a:xfrm>
          </p:grpSpPr>
          <p:grpSp>
            <p:nvGrpSpPr>
              <p:cNvPr id="61" name="Group 60">
                <a:extLst>
                  <a:ext uri="{FF2B5EF4-FFF2-40B4-BE49-F238E27FC236}">
                    <a16:creationId xmlns:a16="http://schemas.microsoft.com/office/drawing/2014/main" id="{6C65CC86-EF48-4086-A889-7D76E0B6CF8E}"/>
                  </a:ext>
                </a:extLst>
              </p:cNvPr>
              <p:cNvGrpSpPr/>
              <p:nvPr/>
            </p:nvGrpSpPr>
            <p:grpSpPr>
              <a:xfrm>
                <a:off x="1887523" y="2666378"/>
                <a:ext cx="1610686" cy="1758010"/>
                <a:chOff x="1887523" y="2666378"/>
                <a:chExt cx="1610686" cy="1758010"/>
              </a:xfrm>
            </p:grpSpPr>
            <p:sp>
              <p:nvSpPr>
                <p:cNvPr id="63" name="Oval 62">
                  <a:extLst>
                    <a:ext uri="{FF2B5EF4-FFF2-40B4-BE49-F238E27FC236}">
                      <a16:creationId xmlns:a16="http://schemas.microsoft.com/office/drawing/2014/main" id="{F8A4FE32-95B7-4FDC-B647-F30336881C3E}"/>
                    </a:ext>
                  </a:extLst>
                </p:cNvPr>
                <p:cNvSpPr/>
                <p:nvPr/>
              </p:nvSpPr>
              <p:spPr>
                <a:xfrm>
                  <a:off x="1887523" y="2813702"/>
                  <a:ext cx="1610686" cy="161068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4" name="Straight Connector 63">
                  <a:extLst>
                    <a:ext uri="{FF2B5EF4-FFF2-40B4-BE49-F238E27FC236}">
                      <a16:creationId xmlns:a16="http://schemas.microsoft.com/office/drawing/2014/main" id="{0F07BD01-4929-43A8-B513-4119B42BC358}"/>
                    </a:ext>
                  </a:extLst>
                </p:cNvPr>
                <p:cNvCxnSpPr/>
                <p:nvPr/>
              </p:nvCxnSpPr>
              <p:spPr>
                <a:xfrm>
                  <a:off x="1947283" y="2816115"/>
                  <a:ext cx="696286"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1AF569B-32FF-4651-9C10-7B5C41934AF6}"/>
                    </a:ext>
                  </a:extLst>
                </p:cNvPr>
                <p:cNvCxnSpPr/>
                <p:nvPr/>
              </p:nvCxnSpPr>
              <p:spPr>
                <a:xfrm>
                  <a:off x="3043997" y="2783820"/>
                  <a:ext cx="45421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79FBDFD7-7640-4FD4-9333-9D2BDA3E07FA}"/>
                    </a:ext>
                  </a:extLst>
                </p:cNvPr>
                <p:cNvSpPr/>
                <p:nvPr/>
              </p:nvSpPr>
              <p:spPr>
                <a:xfrm>
                  <a:off x="3026068" y="2666378"/>
                  <a:ext cx="81689"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Isosceles Triangle 66">
                  <a:extLst>
                    <a:ext uri="{FF2B5EF4-FFF2-40B4-BE49-F238E27FC236}">
                      <a16:creationId xmlns:a16="http://schemas.microsoft.com/office/drawing/2014/main" id="{E8D59606-8E42-4274-8EA4-473B29523E00}"/>
                    </a:ext>
                  </a:extLst>
                </p:cNvPr>
                <p:cNvSpPr/>
                <p:nvPr/>
              </p:nvSpPr>
              <p:spPr>
                <a:xfrm>
                  <a:off x="1906438" y="2704182"/>
                  <a:ext cx="143491" cy="15927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2" name="TextBox 61">
                <a:extLst>
                  <a:ext uri="{FF2B5EF4-FFF2-40B4-BE49-F238E27FC236}">
                    <a16:creationId xmlns:a16="http://schemas.microsoft.com/office/drawing/2014/main" id="{6312D1FB-7A24-4165-9268-8D138FBC54A6}"/>
                  </a:ext>
                </a:extLst>
              </p:cNvPr>
              <p:cNvSpPr txBox="1"/>
              <p:nvPr/>
            </p:nvSpPr>
            <p:spPr>
              <a:xfrm>
                <a:off x="1976644" y="3264791"/>
                <a:ext cx="152156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Sprint Retrospective</a:t>
                </a:r>
              </a:p>
            </p:txBody>
          </p:sp>
        </p:grpSp>
        <p:sp>
          <p:nvSpPr>
            <p:cNvPr id="78" name="TextBox 77">
              <a:extLst>
                <a:ext uri="{FF2B5EF4-FFF2-40B4-BE49-F238E27FC236}">
                  <a16:creationId xmlns:a16="http://schemas.microsoft.com/office/drawing/2014/main" id="{1E3BEAE9-FBF3-4DEB-893E-00CB1E0DAD21}"/>
                </a:ext>
              </a:extLst>
            </p:cNvPr>
            <p:cNvSpPr txBox="1"/>
            <p:nvPr/>
          </p:nvSpPr>
          <p:spPr>
            <a:xfrm>
              <a:off x="4762686" y="1600760"/>
              <a:ext cx="17783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rPr>
                <a:t>SPRINT</a:t>
              </a:r>
            </a:p>
          </p:txBody>
        </p:sp>
        <p:grpSp>
          <p:nvGrpSpPr>
            <p:cNvPr id="82" name="Group 81">
              <a:extLst>
                <a:ext uri="{FF2B5EF4-FFF2-40B4-BE49-F238E27FC236}">
                  <a16:creationId xmlns:a16="http://schemas.microsoft.com/office/drawing/2014/main" id="{421D8ED5-287B-404A-A9F7-004526F84A53}"/>
                </a:ext>
              </a:extLst>
            </p:cNvPr>
            <p:cNvGrpSpPr/>
            <p:nvPr/>
          </p:nvGrpSpPr>
          <p:grpSpPr>
            <a:xfrm>
              <a:off x="2571044" y="2202926"/>
              <a:ext cx="6363406" cy="406982"/>
              <a:chOff x="2494844" y="2101326"/>
              <a:chExt cx="6363406" cy="406982"/>
            </a:xfrm>
          </p:grpSpPr>
          <p:grpSp>
            <p:nvGrpSpPr>
              <p:cNvPr id="79" name="Group 78">
                <a:extLst>
                  <a:ext uri="{FF2B5EF4-FFF2-40B4-BE49-F238E27FC236}">
                    <a16:creationId xmlns:a16="http://schemas.microsoft.com/office/drawing/2014/main" id="{4E0881CA-054B-4EE3-8278-8374E8CD0C09}"/>
                  </a:ext>
                </a:extLst>
              </p:cNvPr>
              <p:cNvGrpSpPr/>
              <p:nvPr/>
            </p:nvGrpSpPr>
            <p:grpSpPr>
              <a:xfrm>
                <a:off x="2494844" y="2114026"/>
                <a:ext cx="6363406" cy="394282"/>
                <a:chOff x="2494844" y="2114026"/>
                <a:chExt cx="6363406" cy="394282"/>
              </a:xfrm>
            </p:grpSpPr>
            <p:cxnSp>
              <p:nvCxnSpPr>
                <p:cNvPr id="69" name="Straight Connector 68">
                  <a:extLst>
                    <a:ext uri="{FF2B5EF4-FFF2-40B4-BE49-F238E27FC236}">
                      <a16:creationId xmlns:a16="http://schemas.microsoft.com/office/drawing/2014/main" id="{736E2C5A-A954-4EFC-9C2D-D7F924B1099E}"/>
                    </a:ext>
                  </a:extLst>
                </p:cNvPr>
                <p:cNvCxnSpPr>
                  <a:cxnSpLocks/>
                </p:cNvCxnSpPr>
                <p:nvPr/>
              </p:nvCxnSpPr>
              <p:spPr>
                <a:xfrm>
                  <a:off x="2494844" y="2114026"/>
                  <a:ext cx="6363406"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BA2E47E-3B59-4A2F-8438-5915864EF816}"/>
                    </a:ext>
                  </a:extLst>
                </p:cNvPr>
                <p:cNvCxnSpPr>
                  <a:cxnSpLocks/>
                </p:cNvCxnSpPr>
                <p:nvPr/>
              </p:nvCxnSpPr>
              <p:spPr>
                <a:xfrm>
                  <a:off x="2536894" y="2114026"/>
                  <a:ext cx="0" cy="39428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8C05C6-D7A4-41CB-BE20-405ED980E03E}"/>
                    </a:ext>
                  </a:extLst>
                </p:cNvPr>
                <p:cNvCxnSpPr>
                  <a:cxnSpLocks/>
                </p:cNvCxnSpPr>
                <p:nvPr/>
              </p:nvCxnSpPr>
              <p:spPr>
                <a:xfrm>
                  <a:off x="8819381" y="2114026"/>
                  <a:ext cx="0" cy="39428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8113B2A8-6B77-41B7-8056-02D0E260AB8A}"/>
                  </a:ext>
                </a:extLst>
              </p:cNvPr>
              <p:cNvCxnSpPr>
                <a:cxnSpLocks/>
              </p:cNvCxnSpPr>
              <p:nvPr/>
            </p:nvCxnSpPr>
            <p:spPr>
              <a:xfrm>
                <a:off x="6787381" y="2101326"/>
                <a:ext cx="0" cy="39428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29E6B6A-CAA5-4428-89FC-06420E7EEC52}"/>
                  </a:ext>
                </a:extLst>
              </p:cNvPr>
              <p:cNvCxnSpPr>
                <a:cxnSpLocks/>
              </p:cNvCxnSpPr>
              <p:nvPr/>
            </p:nvCxnSpPr>
            <p:spPr>
              <a:xfrm>
                <a:off x="4780781" y="2114026"/>
                <a:ext cx="0" cy="39428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85" name="Rectangle 84">
            <a:extLst>
              <a:ext uri="{FF2B5EF4-FFF2-40B4-BE49-F238E27FC236}">
                <a16:creationId xmlns:a16="http://schemas.microsoft.com/office/drawing/2014/main" id="{8FE19C6E-A1C8-42A2-9205-939C4F51FFEE}"/>
              </a:ext>
            </a:extLst>
          </p:cNvPr>
          <p:cNvSpPr/>
          <p:nvPr/>
        </p:nvSpPr>
        <p:spPr>
          <a:xfrm>
            <a:off x="930250" y="4544525"/>
            <a:ext cx="9034145"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Each Scrum project delivers the final product after a number of cycles, which are called Sprints.</a:t>
            </a:r>
          </a:p>
        </p:txBody>
      </p:sp>
      <p:sp>
        <p:nvSpPr>
          <p:cNvPr id="86" name="Rectangle 85">
            <a:extLst>
              <a:ext uri="{FF2B5EF4-FFF2-40B4-BE49-F238E27FC236}">
                <a16:creationId xmlns:a16="http://schemas.microsoft.com/office/drawing/2014/main" id="{BF17C541-5811-4CA1-BECC-605796BB9E46}"/>
              </a:ext>
            </a:extLst>
          </p:cNvPr>
          <p:cNvSpPr/>
          <p:nvPr/>
        </p:nvSpPr>
        <p:spPr>
          <a:xfrm>
            <a:off x="907694" y="4838635"/>
            <a:ext cx="903414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Sprint is a time-boxed event, which means we should fix its duration at the beginning of the project and do not change it frequently or occasionally. Sprints are usually fixed for one month or less.</a:t>
            </a:r>
          </a:p>
        </p:txBody>
      </p:sp>
      <p:grpSp>
        <p:nvGrpSpPr>
          <p:cNvPr id="87" name="Group 86">
            <a:extLst>
              <a:ext uri="{FF2B5EF4-FFF2-40B4-BE49-F238E27FC236}">
                <a16:creationId xmlns:a16="http://schemas.microsoft.com/office/drawing/2014/main" id="{04B9AA36-5D38-43BE-9000-DEB841A30AB1}"/>
              </a:ext>
            </a:extLst>
          </p:cNvPr>
          <p:cNvGrpSpPr/>
          <p:nvPr/>
        </p:nvGrpSpPr>
        <p:grpSpPr>
          <a:xfrm>
            <a:off x="10295592" y="5090673"/>
            <a:ext cx="1845520" cy="1514599"/>
            <a:chOff x="156808" y="3326029"/>
            <a:chExt cx="1845520" cy="1514599"/>
          </a:xfrm>
        </p:grpSpPr>
        <p:pic>
          <p:nvPicPr>
            <p:cNvPr id="88" name="Picture 87">
              <a:extLst>
                <a:ext uri="{FF2B5EF4-FFF2-40B4-BE49-F238E27FC236}">
                  <a16:creationId xmlns:a16="http://schemas.microsoft.com/office/drawing/2014/main" id="{66B7F7DF-F7A5-44A2-AFB3-0C3F65F5D3AF}"/>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312723" y="3326029"/>
              <a:ext cx="294066" cy="375836"/>
            </a:xfrm>
            <a:prstGeom prst="rect">
              <a:avLst/>
            </a:prstGeom>
          </p:spPr>
        </p:pic>
        <p:pic>
          <p:nvPicPr>
            <p:cNvPr id="89" name="Picture 88">
              <a:extLst>
                <a:ext uri="{FF2B5EF4-FFF2-40B4-BE49-F238E27FC236}">
                  <a16:creationId xmlns:a16="http://schemas.microsoft.com/office/drawing/2014/main" id="{FEAA8AD8-90F8-48E5-8895-1DCAF5C280C5}"/>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281068" y="3899720"/>
              <a:ext cx="375836" cy="375836"/>
            </a:xfrm>
            <a:prstGeom prst="rect">
              <a:avLst/>
            </a:prstGeom>
          </p:spPr>
        </p:pic>
        <p:sp>
          <p:nvSpPr>
            <p:cNvPr id="90" name="TextBox 89">
              <a:extLst>
                <a:ext uri="{FF2B5EF4-FFF2-40B4-BE49-F238E27FC236}">
                  <a16:creationId xmlns:a16="http://schemas.microsoft.com/office/drawing/2014/main" id="{12107925-B9C1-47BF-87AF-7BFE72491DED}"/>
                </a:ext>
              </a:extLst>
            </p:cNvPr>
            <p:cNvSpPr txBox="1"/>
            <p:nvPr/>
          </p:nvSpPr>
          <p:spPr>
            <a:xfrm>
              <a:off x="659426" y="3391496"/>
              <a:ext cx="134290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Product Owner</a:t>
              </a:r>
            </a:p>
          </p:txBody>
        </p:sp>
        <p:sp>
          <p:nvSpPr>
            <p:cNvPr id="91" name="TextBox 90">
              <a:extLst>
                <a:ext uri="{FF2B5EF4-FFF2-40B4-BE49-F238E27FC236}">
                  <a16:creationId xmlns:a16="http://schemas.microsoft.com/office/drawing/2014/main" id="{F961D19D-D76F-4791-A6A4-EDB2DAC43281}"/>
                </a:ext>
              </a:extLst>
            </p:cNvPr>
            <p:cNvSpPr txBox="1"/>
            <p:nvPr/>
          </p:nvSpPr>
          <p:spPr>
            <a:xfrm>
              <a:off x="606789" y="3962885"/>
              <a:ext cx="134290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Scrum Master</a:t>
              </a:r>
            </a:p>
          </p:txBody>
        </p:sp>
        <p:grpSp>
          <p:nvGrpSpPr>
            <p:cNvPr id="92" name="Group 91">
              <a:extLst>
                <a:ext uri="{FF2B5EF4-FFF2-40B4-BE49-F238E27FC236}">
                  <a16:creationId xmlns:a16="http://schemas.microsoft.com/office/drawing/2014/main" id="{A0A9DABE-38A9-46FF-BEDA-0BF414C0CF5F}"/>
                </a:ext>
              </a:extLst>
            </p:cNvPr>
            <p:cNvGrpSpPr/>
            <p:nvPr/>
          </p:nvGrpSpPr>
          <p:grpSpPr>
            <a:xfrm>
              <a:off x="156808" y="4464792"/>
              <a:ext cx="1823632" cy="375836"/>
              <a:chOff x="156808" y="4464792"/>
              <a:chExt cx="1823632" cy="375836"/>
            </a:xfrm>
          </p:grpSpPr>
          <p:pic>
            <p:nvPicPr>
              <p:cNvPr id="93" name="Picture 92">
                <a:extLst>
                  <a:ext uri="{FF2B5EF4-FFF2-40B4-BE49-F238E27FC236}">
                    <a16:creationId xmlns:a16="http://schemas.microsoft.com/office/drawing/2014/main" id="{AF5B9D9E-6D27-4DED-A754-C156BCD7CC4A}"/>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156808" y="4464792"/>
                <a:ext cx="558809" cy="375836"/>
              </a:xfrm>
              <a:prstGeom prst="rect">
                <a:avLst/>
              </a:prstGeom>
            </p:spPr>
          </p:pic>
          <p:sp>
            <p:nvSpPr>
              <p:cNvPr id="94" name="TextBox 93">
                <a:extLst>
                  <a:ext uri="{FF2B5EF4-FFF2-40B4-BE49-F238E27FC236}">
                    <a16:creationId xmlns:a16="http://schemas.microsoft.com/office/drawing/2014/main" id="{A149E22C-02E2-4A95-A080-1A9244A18523}"/>
                  </a:ext>
                </a:extLst>
              </p:cNvPr>
              <p:cNvSpPr txBox="1"/>
              <p:nvPr/>
            </p:nvSpPr>
            <p:spPr>
              <a:xfrm>
                <a:off x="681314" y="4498821"/>
                <a:ext cx="12991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Delivery Team</a:t>
                </a:r>
              </a:p>
            </p:txBody>
          </p:sp>
        </p:grpSp>
      </p:grpSp>
      <p:sp>
        <p:nvSpPr>
          <p:cNvPr id="95" name="TextBox 94">
            <a:extLst>
              <a:ext uri="{FF2B5EF4-FFF2-40B4-BE49-F238E27FC236}">
                <a16:creationId xmlns:a16="http://schemas.microsoft.com/office/drawing/2014/main" id="{E39ACE11-2319-4DCA-BA91-C85619F712E1}"/>
              </a:ext>
            </a:extLst>
          </p:cNvPr>
          <p:cNvSpPr txBox="1"/>
          <p:nvPr/>
        </p:nvSpPr>
        <p:spPr>
          <a:xfrm>
            <a:off x="10574996" y="4724400"/>
            <a:ext cx="134290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alibri" panose="020F0502020204030204"/>
                <a:ea typeface="+mn-ea"/>
                <a:cs typeface="+mn-cs"/>
              </a:rPr>
              <a:t>Scrum Team</a:t>
            </a:r>
          </a:p>
        </p:txBody>
      </p:sp>
      <p:sp>
        <p:nvSpPr>
          <p:cNvPr id="96" name="Rectangle 95">
            <a:extLst>
              <a:ext uri="{FF2B5EF4-FFF2-40B4-BE49-F238E27FC236}">
                <a16:creationId xmlns:a16="http://schemas.microsoft.com/office/drawing/2014/main" id="{CBE0E03F-CA8D-4153-BDC4-0FF05FBC9A52}"/>
              </a:ext>
            </a:extLst>
          </p:cNvPr>
          <p:cNvSpPr/>
          <p:nvPr/>
        </p:nvSpPr>
        <p:spPr>
          <a:xfrm>
            <a:off x="905660" y="5389929"/>
            <a:ext cx="903414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Each item in the Product Backlog should normally be developed (completed) in a single Sprint as this is much easier to manage.</a:t>
            </a:r>
          </a:p>
        </p:txBody>
      </p:sp>
      <p:sp>
        <p:nvSpPr>
          <p:cNvPr id="98" name="Rectangle 97">
            <a:extLst>
              <a:ext uri="{FF2B5EF4-FFF2-40B4-BE49-F238E27FC236}">
                <a16:creationId xmlns:a16="http://schemas.microsoft.com/office/drawing/2014/main" id="{4EB8B950-22F3-40AE-978D-21938346E3BB}"/>
              </a:ext>
            </a:extLst>
          </p:cNvPr>
          <p:cNvSpPr/>
          <p:nvPr/>
        </p:nvSpPr>
        <p:spPr>
          <a:xfrm>
            <a:off x="905660" y="6002785"/>
            <a:ext cx="903414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 Product Owner and the Delivery Team select a number of items from the top of the Product Backlog (this has already been prioritized by the Product Owner) and aim to get them “Done” (100% complete).</a:t>
            </a:r>
          </a:p>
        </p:txBody>
      </p:sp>
    </p:spTree>
    <p:extLst>
      <p:ext uri="{BB962C8B-B14F-4D97-AF65-F5344CB8AC3E}">
        <p14:creationId xmlns:p14="http://schemas.microsoft.com/office/powerpoint/2010/main" val="369180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Snipped 2">
            <a:extLst>
              <a:ext uri="{FF2B5EF4-FFF2-40B4-BE49-F238E27FC236}">
                <a16:creationId xmlns:a16="http://schemas.microsoft.com/office/drawing/2014/main" id="{5D3E41C5-8536-467D-BC6D-32629F19DD31}"/>
              </a:ext>
            </a:extLst>
          </p:cNvPr>
          <p:cNvSpPr/>
          <p:nvPr/>
        </p:nvSpPr>
        <p:spPr>
          <a:xfrm>
            <a:off x="77581" y="564203"/>
            <a:ext cx="2762896" cy="6179496"/>
          </a:xfrm>
          <a:prstGeom prst="snip1Rect">
            <a:avLst>
              <a:gd name="adj" fmla="val 10320"/>
            </a:avLst>
          </a:prstGeom>
          <a:solidFill>
            <a:srgbClr val="F2F2F2"/>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878841D2-13DA-49C5-9E1C-34766DDBD9FF}"/>
              </a:ext>
            </a:extLst>
          </p:cNvPr>
          <p:cNvPicPr>
            <a:picLocks noChangeAspect="1"/>
          </p:cNvPicPr>
          <p:nvPr/>
        </p:nvPicPr>
        <p:blipFill>
          <a:blip r:embed="rId2"/>
          <a:stretch>
            <a:fillRect/>
          </a:stretch>
        </p:blipFill>
        <p:spPr>
          <a:xfrm>
            <a:off x="2943225" y="550906"/>
            <a:ext cx="8377238" cy="6192793"/>
          </a:xfrm>
          <a:prstGeom prst="rect">
            <a:avLst/>
          </a:prstGeom>
        </p:spPr>
      </p:pic>
      <p:sp>
        <p:nvSpPr>
          <p:cNvPr id="2" name="TextBox 1">
            <a:extLst>
              <a:ext uri="{FF2B5EF4-FFF2-40B4-BE49-F238E27FC236}">
                <a16:creationId xmlns:a16="http://schemas.microsoft.com/office/drawing/2014/main" id="{F99FA56C-4B3E-4F3D-B96D-187D4593EEDB}"/>
              </a:ext>
            </a:extLst>
          </p:cNvPr>
          <p:cNvSpPr txBox="1"/>
          <p:nvPr/>
        </p:nvSpPr>
        <p:spPr>
          <a:xfrm>
            <a:off x="219075" y="895350"/>
            <a:ext cx="2371725" cy="2123658"/>
          </a:xfrm>
          <a:prstGeom prst="rect">
            <a:avLst/>
          </a:prstGeom>
          <a:noFill/>
        </p:spPr>
        <p:txBody>
          <a:bodyPr wrap="square" rtlCol="0">
            <a:spAutoFit/>
          </a:bodyPr>
          <a:lstStyle/>
          <a:p>
            <a:r>
              <a:rPr lang="en-AU" sz="4400" dirty="0"/>
              <a:t>WHY </a:t>
            </a:r>
          </a:p>
          <a:p>
            <a:r>
              <a:rPr lang="en-AU" sz="4400" dirty="0"/>
              <a:t>USE </a:t>
            </a:r>
          </a:p>
          <a:p>
            <a:r>
              <a:rPr lang="en-AU" sz="4400" dirty="0"/>
              <a:t>AGILE</a:t>
            </a:r>
          </a:p>
        </p:txBody>
      </p:sp>
    </p:spTree>
    <p:extLst>
      <p:ext uri="{BB962C8B-B14F-4D97-AF65-F5344CB8AC3E}">
        <p14:creationId xmlns:p14="http://schemas.microsoft.com/office/powerpoint/2010/main" val="150386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6946A63-2800-4D08-AD28-D55CC22D3F06}"/>
              </a:ext>
            </a:extLst>
          </p:cNvPr>
          <p:cNvSpPr/>
          <p:nvPr/>
        </p:nvSpPr>
        <p:spPr>
          <a:xfrm>
            <a:off x="854579" y="3671866"/>
            <a:ext cx="9878076" cy="965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339B3458-6A71-437E-8306-7472B3556989}"/>
              </a:ext>
            </a:extLst>
          </p:cNvPr>
          <p:cNvSpPr/>
          <p:nvPr/>
        </p:nvSpPr>
        <p:spPr>
          <a:xfrm>
            <a:off x="854579" y="1751887"/>
            <a:ext cx="9878076" cy="965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72FC75D-4F4F-4F87-AE53-48AB33015169}"/>
              </a:ext>
            </a:extLst>
          </p:cNvPr>
          <p:cNvSpPr/>
          <p:nvPr/>
        </p:nvSpPr>
        <p:spPr>
          <a:xfrm>
            <a:off x="1110143" y="3927835"/>
            <a:ext cx="962251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 Delivery Team then selects an appropriate number of items from the top of the Product Backlog, and puts them in the Sprint Backlog, to deliver in the current Sprint.</a:t>
            </a:r>
          </a:p>
        </p:txBody>
      </p:sp>
      <p:sp>
        <p:nvSpPr>
          <p:cNvPr id="6" name="Rectangle 5">
            <a:extLst>
              <a:ext uri="{FF2B5EF4-FFF2-40B4-BE49-F238E27FC236}">
                <a16:creationId xmlns:a16="http://schemas.microsoft.com/office/drawing/2014/main" id="{A9A60706-4B4F-4E73-BBA2-9AB9DEFA18A3}"/>
              </a:ext>
            </a:extLst>
          </p:cNvPr>
          <p:cNvSpPr/>
          <p:nvPr/>
        </p:nvSpPr>
        <p:spPr>
          <a:xfrm>
            <a:off x="1110142" y="5123185"/>
            <a:ext cx="94932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 amount of work for each item is estimated by the Delivery Team and the total amount of work of the selected Product Backlog items is close to the estimated capacity of the Development Team.</a:t>
            </a:r>
          </a:p>
        </p:txBody>
      </p:sp>
      <p:sp>
        <p:nvSpPr>
          <p:cNvPr id="3" name="Rectangle 2">
            <a:extLst>
              <a:ext uri="{FF2B5EF4-FFF2-40B4-BE49-F238E27FC236}">
                <a16:creationId xmlns:a16="http://schemas.microsoft.com/office/drawing/2014/main" id="{E5B6FC23-77B8-4D47-BAAE-00258AC08861}"/>
              </a:ext>
            </a:extLst>
          </p:cNvPr>
          <p:cNvSpPr/>
          <p:nvPr/>
        </p:nvSpPr>
        <p:spPr>
          <a:xfrm>
            <a:off x="1110143" y="1910953"/>
            <a:ext cx="9493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 Delivery Team does not wait until the Product Backlog is 100% planned (all requirements are gathered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cleared) to start developing the project</a:t>
            </a:r>
          </a:p>
        </p:txBody>
      </p:sp>
      <p:sp>
        <p:nvSpPr>
          <p:cNvPr id="4" name="Rectangle 3">
            <a:extLst>
              <a:ext uri="{FF2B5EF4-FFF2-40B4-BE49-F238E27FC236}">
                <a16:creationId xmlns:a16="http://schemas.microsoft.com/office/drawing/2014/main" id="{9B29C058-112B-461D-88DA-75D86F58DF80}"/>
              </a:ext>
            </a:extLst>
          </p:cNvPr>
          <p:cNvSpPr/>
          <p:nvPr/>
        </p:nvSpPr>
        <p:spPr>
          <a:xfrm>
            <a:off x="1001085" y="2883755"/>
            <a:ext cx="960225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Sprint Planning is a time-boxed meeting, usually fixed to 8 hours for a one month Sprint, or shorter for Sprints of less than a month. All three roles should attend this meeting.</a:t>
            </a:r>
          </a:p>
        </p:txBody>
      </p:sp>
      <p:grpSp>
        <p:nvGrpSpPr>
          <p:cNvPr id="29" name="Group 28">
            <a:extLst>
              <a:ext uri="{FF2B5EF4-FFF2-40B4-BE49-F238E27FC236}">
                <a16:creationId xmlns:a16="http://schemas.microsoft.com/office/drawing/2014/main" id="{82880299-A2AD-49DF-9B6D-9E4C79A0C3FF}"/>
              </a:ext>
            </a:extLst>
          </p:cNvPr>
          <p:cNvGrpSpPr/>
          <p:nvPr/>
        </p:nvGrpSpPr>
        <p:grpSpPr>
          <a:xfrm>
            <a:off x="69123" y="2367"/>
            <a:ext cx="11411676" cy="877268"/>
            <a:chOff x="69123" y="2367"/>
            <a:chExt cx="11411676" cy="877268"/>
          </a:xfrm>
        </p:grpSpPr>
        <p:grpSp>
          <p:nvGrpSpPr>
            <p:cNvPr id="30" name="Group 29">
              <a:extLst>
                <a:ext uri="{FF2B5EF4-FFF2-40B4-BE49-F238E27FC236}">
                  <a16:creationId xmlns:a16="http://schemas.microsoft.com/office/drawing/2014/main" id="{4263D7C6-2F6E-46CB-89C8-1E7F530249E9}"/>
                </a:ext>
              </a:extLst>
            </p:cNvPr>
            <p:cNvGrpSpPr/>
            <p:nvPr/>
          </p:nvGrpSpPr>
          <p:grpSpPr>
            <a:xfrm>
              <a:off x="69123" y="2367"/>
              <a:ext cx="620935" cy="877268"/>
              <a:chOff x="4388279" y="3114676"/>
              <a:chExt cx="1134672" cy="1492854"/>
            </a:xfrm>
          </p:grpSpPr>
          <p:pic>
            <p:nvPicPr>
              <p:cNvPr id="32" name="Picture 31">
                <a:extLst>
                  <a:ext uri="{FF2B5EF4-FFF2-40B4-BE49-F238E27FC236}">
                    <a16:creationId xmlns:a16="http://schemas.microsoft.com/office/drawing/2014/main" id="{A9CCE002-E2BD-4832-90D5-AC59B0E7CF53}"/>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33" name="Rectangle 32">
                <a:extLst>
                  <a:ext uri="{FF2B5EF4-FFF2-40B4-BE49-F238E27FC236}">
                    <a16:creationId xmlns:a16="http://schemas.microsoft.com/office/drawing/2014/main" id="{66F13890-01E0-4874-8EBE-566A19ABAA22}"/>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1" name="TextBox 30">
              <a:extLst>
                <a:ext uri="{FF2B5EF4-FFF2-40B4-BE49-F238E27FC236}">
                  <a16:creationId xmlns:a16="http://schemas.microsoft.com/office/drawing/2014/main" id="{D0D0DEF3-1E73-4322-8566-FD10B3D8817A}"/>
                </a:ext>
              </a:extLst>
            </p:cNvPr>
            <p:cNvSpPr txBox="1"/>
            <p:nvPr/>
          </p:nvSpPr>
          <p:spPr>
            <a:xfrm>
              <a:off x="642208" y="100761"/>
              <a:ext cx="108385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rPr>
                <a:t>Sprint Planning</a:t>
              </a:r>
            </a:p>
          </p:txBody>
        </p:sp>
      </p:grpSp>
    </p:spTree>
    <p:extLst>
      <p:ext uri="{BB962C8B-B14F-4D97-AF65-F5344CB8AC3E}">
        <p14:creationId xmlns:p14="http://schemas.microsoft.com/office/powerpoint/2010/main" val="269466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A36DC95-190A-4250-BA05-9F35450A2C43}"/>
              </a:ext>
            </a:extLst>
          </p:cNvPr>
          <p:cNvSpPr/>
          <p:nvPr/>
        </p:nvSpPr>
        <p:spPr>
          <a:xfrm>
            <a:off x="1001085" y="1316045"/>
            <a:ext cx="9622511" cy="965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09700D12-A99D-44DD-ABEA-1C73D15B12AF}"/>
              </a:ext>
            </a:extLst>
          </p:cNvPr>
          <p:cNvSpPr/>
          <p:nvPr/>
        </p:nvSpPr>
        <p:spPr>
          <a:xfrm>
            <a:off x="1001085" y="1606702"/>
            <a:ext cx="960225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When the items to deliver are selected and the Sprint Goal is agreed, it is time to plan how they will turn the items into a “Done” product Increment and realize the Sprint Goal.</a:t>
            </a:r>
          </a:p>
        </p:txBody>
      </p:sp>
      <p:grpSp>
        <p:nvGrpSpPr>
          <p:cNvPr id="29" name="Group 28">
            <a:extLst>
              <a:ext uri="{FF2B5EF4-FFF2-40B4-BE49-F238E27FC236}">
                <a16:creationId xmlns:a16="http://schemas.microsoft.com/office/drawing/2014/main" id="{82880299-A2AD-49DF-9B6D-9E4C79A0C3FF}"/>
              </a:ext>
            </a:extLst>
          </p:cNvPr>
          <p:cNvGrpSpPr/>
          <p:nvPr/>
        </p:nvGrpSpPr>
        <p:grpSpPr>
          <a:xfrm>
            <a:off x="69123" y="2367"/>
            <a:ext cx="11411676" cy="877268"/>
            <a:chOff x="69123" y="2367"/>
            <a:chExt cx="11411676" cy="877268"/>
          </a:xfrm>
        </p:grpSpPr>
        <p:grpSp>
          <p:nvGrpSpPr>
            <p:cNvPr id="30" name="Group 29">
              <a:extLst>
                <a:ext uri="{FF2B5EF4-FFF2-40B4-BE49-F238E27FC236}">
                  <a16:creationId xmlns:a16="http://schemas.microsoft.com/office/drawing/2014/main" id="{4263D7C6-2F6E-46CB-89C8-1E7F530249E9}"/>
                </a:ext>
              </a:extLst>
            </p:cNvPr>
            <p:cNvGrpSpPr/>
            <p:nvPr/>
          </p:nvGrpSpPr>
          <p:grpSpPr>
            <a:xfrm>
              <a:off x="69123" y="2367"/>
              <a:ext cx="620935" cy="877268"/>
              <a:chOff x="4388279" y="3114676"/>
              <a:chExt cx="1134672" cy="1492854"/>
            </a:xfrm>
          </p:grpSpPr>
          <p:pic>
            <p:nvPicPr>
              <p:cNvPr id="32" name="Picture 31">
                <a:extLst>
                  <a:ext uri="{FF2B5EF4-FFF2-40B4-BE49-F238E27FC236}">
                    <a16:creationId xmlns:a16="http://schemas.microsoft.com/office/drawing/2014/main" id="{A9CCE002-E2BD-4832-90D5-AC59B0E7CF53}"/>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33" name="Rectangle 32">
                <a:extLst>
                  <a:ext uri="{FF2B5EF4-FFF2-40B4-BE49-F238E27FC236}">
                    <a16:creationId xmlns:a16="http://schemas.microsoft.com/office/drawing/2014/main" id="{66F13890-01E0-4874-8EBE-566A19ABAA22}"/>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1" name="TextBox 30">
              <a:extLst>
                <a:ext uri="{FF2B5EF4-FFF2-40B4-BE49-F238E27FC236}">
                  <a16:creationId xmlns:a16="http://schemas.microsoft.com/office/drawing/2014/main" id="{D0D0DEF3-1E73-4322-8566-FD10B3D8817A}"/>
                </a:ext>
              </a:extLst>
            </p:cNvPr>
            <p:cNvSpPr txBox="1"/>
            <p:nvPr/>
          </p:nvSpPr>
          <p:spPr>
            <a:xfrm>
              <a:off x="642208" y="100761"/>
              <a:ext cx="108385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rPr>
                <a:t>Sprint Planning</a:t>
              </a:r>
            </a:p>
          </p:txBody>
        </p:sp>
      </p:grpSp>
      <p:pic>
        <p:nvPicPr>
          <p:cNvPr id="13" name="Picture 12">
            <a:extLst>
              <a:ext uri="{FF2B5EF4-FFF2-40B4-BE49-F238E27FC236}">
                <a16:creationId xmlns:a16="http://schemas.microsoft.com/office/drawing/2014/main" id="{77746997-F976-45E4-8E90-A95B2E6BE058}"/>
              </a:ext>
            </a:extLst>
          </p:cNvPr>
          <p:cNvPicPr>
            <a:picLocks noChangeAspect="1"/>
          </p:cNvPicPr>
          <p:nvPr/>
        </p:nvPicPr>
        <p:blipFill>
          <a:blip r:embed="rId3"/>
          <a:stretch>
            <a:fillRect/>
          </a:stretch>
        </p:blipFill>
        <p:spPr>
          <a:xfrm>
            <a:off x="1785689" y="3413054"/>
            <a:ext cx="8139000" cy="3304725"/>
          </a:xfrm>
          <a:prstGeom prst="rect">
            <a:avLst/>
          </a:prstGeom>
        </p:spPr>
      </p:pic>
      <p:sp>
        <p:nvSpPr>
          <p:cNvPr id="2" name="TextBox 1">
            <a:extLst>
              <a:ext uri="{FF2B5EF4-FFF2-40B4-BE49-F238E27FC236}">
                <a16:creationId xmlns:a16="http://schemas.microsoft.com/office/drawing/2014/main" id="{349D562A-AC0C-4D7F-8D37-6595409BB5E0}"/>
              </a:ext>
            </a:extLst>
          </p:cNvPr>
          <p:cNvSpPr txBox="1"/>
          <p:nvPr/>
        </p:nvSpPr>
        <p:spPr>
          <a:xfrm>
            <a:off x="1785689" y="2889833"/>
            <a:ext cx="40165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Product Backlog Item (story)</a:t>
            </a:r>
          </a:p>
        </p:txBody>
      </p:sp>
      <p:sp>
        <p:nvSpPr>
          <p:cNvPr id="15" name="TextBox 14">
            <a:extLst>
              <a:ext uri="{FF2B5EF4-FFF2-40B4-BE49-F238E27FC236}">
                <a16:creationId xmlns:a16="http://schemas.microsoft.com/office/drawing/2014/main" id="{0626112F-4CCA-4452-8FCB-15725EB2142C}"/>
              </a:ext>
            </a:extLst>
          </p:cNvPr>
          <p:cNvSpPr txBox="1"/>
          <p:nvPr/>
        </p:nvSpPr>
        <p:spPr>
          <a:xfrm>
            <a:off x="6289322" y="2889833"/>
            <a:ext cx="40165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Tasks needed for getting the item done</a:t>
            </a:r>
          </a:p>
        </p:txBody>
      </p:sp>
      <p:grpSp>
        <p:nvGrpSpPr>
          <p:cNvPr id="12" name="Group 11">
            <a:extLst>
              <a:ext uri="{FF2B5EF4-FFF2-40B4-BE49-F238E27FC236}">
                <a16:creationId xmlns:a16="http://schemas.microsoft.com/office/drawing/2014/main" id="{3B416448-00CD-47D6-8069-50CCC040F116}"/>
              </a:ext>
            </a:extLst>
          </p:cNvPr>
          <p:cNvGrpSpPr/>
          <p:nvPr/>
        </p:nvGrpSpPr>
        <p:grpSpPr>
          <a:xfrm>
            <a:off x="10815981" y="5639666"/>
            <a:ext cx="938283" cy="725829"/>
            <a:chOff x="10542516" y="5468609"/>
            <a:chExt cx="938283" cy="725829"/>
          </a:xfrm>
        </p:grpSpPr>
        <p:pic>
          <p:nvPicPr>
            <p:cNvPr id="14" name="Picture 13">
              <a:extLst>
                <a:ext uri="{FF2B5EF4-FFF2-40B4-BE49-F238E27FC236}">
                  <a16:creationId xmlns:a16="http://schemas.microsoft.com/office/drawing/2014/main" id="{B9CEF490-E891-4F7F-94ED-68C169E96418}"/>
                </a:ext>
              </a:extLst>
            </p:cNvPr>
            <p:cNvPicPr>
              <a:picLocks noChangeAspect="1"/>
            </p:cNvPicPr>
            <p:nvPr/>
          </p:nvPicPr>
          <p:blipFill>
            <a:blip r:embed="rId4"/>
            <a:stretch>
              <a:fillRect/>
            </a:stretch>
          </p:blipFill>
          <p:spPr>
            <a:xfrm>
              <a:off x="10542516" y="5468609"/>
              <a:ext cx="938283" cy="584775"/>
            </a:xfrm>
            <a:prstGeom prst="rect">
              <a:avLst/>
            </a:prstGeom>
          </p:spPr>
        </p:pic>
        <p:sp>
          <p:nvSpPr>
            <p:cNvPr id="16" name="TextBox 15">
              <a:extLst>
                <a:ext uri="{FF2B5EF4-FFF2-40B4-BE49-F238E27FC236}">
                  <a16:creationId xmlns:a16="http://schemas.microsoft.com/office/drawing/2014/main" id="{1FC71F1B-BE4F-4F8E-B0CC-E9DD104C658A}"/>
                </a:ext>
              </a:extLst>
            </p:cNvPr>
            <p:cNvSpPr txBox="1"/>
            <p:nvPr/>
          </p:nvSpPr>
          <p:spPr>
            <a:xfrm>
              <a:off x="10606504" y="5963606"/>
              <a:ext cx="609746" cy="230832"/>
            </a:xfrm>
            <a:prstGeom prst="rect">
              <a:avLst/>
            </a:prstGeom>
            <a:noFill/>
          </p:spPr>
          <p:txBody>
            <a:bodyPr wrap="square" rtlCol="0">
              <a:spAutoFit/>
            </a:bodyPr>
            <a:lstStyle/>
            <a:p>
              <a:r>
                <a:rPr lang="en-AU" sz="900" dirty="0">
                  <a:solidFill>
                    <a:srgbClr val="FF0000"/>
                  </a:solidFill>
                </a:rPr>
                <a:t>Example</a:t>
              </a:r>
            </a:p>
          </p:txBody>
        </p:sp>
      </p:grpSp>
    </p:spTree>
    <p:extLst>
      <p:ext uri="{BB962C8B-B14F-4D97-AF65-F5344CB8AC3E}">
        <p14:creationId xmlns:p14="http://schemas.microsoft.com/office/powerpoint/2010/main" val="3996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A36DC95-190A-4250-BA05-9F35450A2C43}"/>
              </a:ext>
            </a:extLst>
          </p:cNvPr>
          <p:cNvSpPr/>
          <p:nvPr/>
        </p:nvSpPr>
        <p:spPr>
          <a:xfrm>
            <a:off x="992539" y="1110945"/>
            <a:ext cx="9622511" cy="965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 name="Group 28">
            <a:extLst>
              <a:ext uri="{FF2B5EF4-FFF2-40B4-BE49-F238E27FC236}">
                <a16:creationId xmlns:a16="http://schemas.microsoft.com/office/drawing/2014/main" id="{82880299-A2AD-49DF-9B6D-9E4C79A0C3FF}"/>
              </a:ext>
            </a:extLst>
          </p:cNvPr>
          <p:cNvGrpSpPr/>
          <p:nvPr/>
        </p:nvGrpSpPr>
        <p:grpSpPr>
          <a:xfrm>
            <a:off x="69123" y="2367"/>
            <a:ext cx="11411676" cy="877268"/>
            <a:chOff x="69123" y="2367"/>
            <a:chExt cx="11411676" cy="877268"/>
          </a:xfrm>
        </p:grpSpPr>
        <p:grpSp>
          <p:nvGrpSpPr>
            <p:cNvPr id="30" name="Group 29">
              <a:extLst>
                <a:ext uri="{FF2B5EF4-FFF2-40B4-BE49-F238E27FC236}">
                  <a16:creationId xmlns:a16="http://schemas.microsoft.com/office/drawing/2014/main" id="{4263D7C6-2F6E-46CB-89C8-1E7F530249E9}"/>
                </a:ext>
              </a:extLst>
            </p:cNvPr>
            <p:cNvGrpSpPr/>
            <p:nvPr/>
          </p:nvGrpSpPr>
          <p:grpSpPr>
            <a:xfrm>
              <a:off x="69123" y="2367"/>
              <a:ext cx="620935" cy="877268"/>
              <a:chOff x="4388279" y="3114676"/>
              <a:chExt cx="1134672" cy="1492854"/>
            </a:xfrm>
          </p:grpSpPr>
          <p:pic>
            <p:nvPicPr>
              <p:cNvPr id="32" name="Picture 31">
                <a:extLst>
                  <a:ext uri="{FF2B5EF4-FFF2-40B4-BE49-F238E27FC236}">
                    <a16:creationId xmlns:a16="http://schemas.microsoft.com/office/drawing/2014/main" id="{A9CCE002-E2BD-4832-90D5-AC59B0E7CF53}"/>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33" name="Rectangle 32">
                <a:extLst>
                  <a:ext uri="{FF2B5EF4-FFF2-40B4-BE49-F238E27FC236}">
                    <a16:creationId xmlns:a16="http://schemas.microsoft.com/office/drawing/2014/main" id="{66F13890-01E0-4874-8EBE-566A19ABAA22}"/>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1" name="TextBox 30">
              <a:extLst>
                <a:ext uri="{FF2B5EF4-FFF2-40B4-BE49-F238E27FC236}">
                  <a16:creationId xmlns:a16="http://schemas.microsoft.com/office/drawing/2014/main" id="{D0D0DEF3-1E73-4322-8566-FD10B3D8817A}"/>
                </a:ext>
              </a:extLst>
            </p:cNvPr>
            <p:cNvSpPr txBox="1"/>
            <p:nvPr/>
          </p:nvSpPr>
          <p:spPr>
            <a:xfrm>
              <a:off x="642208" y="100761"/>
              <a:ext cx="108385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prstClr val="black"/>
                  </a:solidFill>
                  <a:effectLst/>
                  <a:uLnTx/>
                  <a:uFillTx/>
                  <a:latin typeface="Calibri" panose="020F0502020204030204"/>
                  <a:ea typeface="+mn-ea"/>
                  <a:cs typeface="+mn-cs"/>
                </a:rPr>
                <a:t>Sprint Planning</a:t>
              </a:r>
            </a:p>
          </p:txBody>
        </p:sp>
      </p:grpSp>
      <p:sp>
        <p:nvSpPr>
          <p:cNvPr id="8" name="Rectangle 7">
            <a:extLst>
              <a:ext uri="{FF2B5EF4-FFF2-40B4-BE49-F238E27FC236}">
                <a16:creationId xmlns:a16="http://schemas.microsoft.com/office/drawing/2014/main" id="{F27FC16C-174A-40E7-B4B9-D84BA75673FA}"/>
              </a:ext>
            </a:extLst>
          </p:cNvPr>
          <p:cNvSpPr/>
          <p:nvPr/>
        </p:nvSpPr>
        <p:spPr>
          <a:xfrm>
            <a:off x="972248" y="1247777"/>
            <a:ext cx="960225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The Sprint Backlog will be ready at the end of this meeting and the Delivery Team should be able to describe what items they will deliver through the Sprint, and how they will do it.</a:t>
            </a:r>
          </a:p>
        </p:txBody>
      </p:sp>
      <p:pic>
        <p:nvPicPr>
          <p:cNvPr id="10" name="Picture 9">
            <a:extLst>
              <a:ext uri="{FF2B5EF4-FFF2-40B4-BE49-F238E27FC236}">
                <a16:creationId xmlns:a16="http://schemas.microsoft.com/office/drawing/2014/main" id="{8E649BC5-9023-467F-9FD4-23E4D711DEF0}"/>
              </a:ext>
            </a:extLst>
          </p:cNvPr>
          <p:cNvPicPr>
            <a:picLocks noChangeAspect="1"/>
          </p:cNvPicPr>
          <p:nvPr/>
        </p:nvPicPr>
        <p:blipFill>
          <a:blip r:embed="rId3"/>
          <a:stretch>
            <a:fillRect/>
          </a:stretch>
        </p:blipFill>
        <p:spPr>
          <a:xfrm>
            <a:off x="980794" y="2266751"/>
            <a:ext cx="9544343" cy="4014408"/>
          </a:xfrm>
          <a:prstGeom prst="rect">
            <a:avLst/>
          </a:prstGeom>
        </p:spPr>
      </p:pic>
      <p:sp>
        <p:nvSpPr>
          <p:cNvPr id="2" name="Rectangle 1">
            <a:extLst>
              <a:ext uri="{FF2B5EF4-FFF2-40B4-BE49-F238E27FC236}">
                <a16:creationId xmlns:a16="http://schemas.microsoft.com/office/drawing/2014/main" id="{A03D285D-1C2F-4CBD-A935-DBA6A2C81E30}"/>
              </a:ext>
            </a:extLst>
          </p:cNvPr>
          <p:cNvSpPr/>
          <p:nvPr/>
        </p:nvSpPr>
        <p:spPr>
          <a:xfrm>
            <a:off x="868822" y="6365495"/>
            <a:ext cx="1007833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Yellow notes on the above board are tasks that are created by breaking down each of the items (story)</a:t>
            </a:r>
          </a:p>
        </p:txBody>
      </p:sp>
      <p:grpSp>
        <p:nvGrpSpPr>
          <p:cNvPr id="11" name="Group 10">
            <a:extLst>
              <a:ext uri="{FF2B5EF4-FFF2-40B4-BE49-F238E27FC236}">
                <a16:creationId xmlns:a16="http://schemas.microsoft.com/office/drawing/2014/main" id="{034DDCF6-F25D-492E-A135-930E28EA33D8}"/>
              </a:ext>
            </a:extLst>
          </p:cNvPr>
          <p:cNvGrpSpPr/>
          <p:nvPr/>
        </p:nvGrpSpPr>
        <p:grpSpPr>
          <a:xfrm>
            <a:off x="10815981" y="5639666"/>
            <a:ext cx="938283" cy="725829"/>
            <a:chOff x="10542516" y="5468609"/>
            <a:chExt cx="938283" cy="725829"/>
          </a:xfrm>
        </p:grpSpPr>
        <p:pic>
          <p:nvPicPr>
            <p:cNvPr id="12" name="Picture 11">
              <a:extLst>
                <a:ext uri="{FF2B5EF4-FFF2-40B4-BE49-F238E27FC236}">
                  <a16:creationId xmlns:a16="http://schemas.microsoft.com/office/drawing/2014/main" id="{E8AFB2B2-2398-4246-8D42-2DFB826F1BB7}"/>
                </a:ext>
              </a:extLst>
            </p:cNvPr>
            <p:cNvPicPr>
              <a:picLocks noChangeAspect="1"/>
            </p:cNvPicPr>
            <p:nvPr/>
          </p:nvPicPr>
          <p:blipFill>
            <a:blip r:embed="rId4"/>
            <a:stretch>
              <a:fillRect/>
            </a:stretch>
          </p:blipFill>
          <p:spPr>
            <a:xfrm>
              <a:off x="10542516" y="5468609"/>
              <a:ext cx="938283" cy="584775"/>
            </a:xfrm>
            <a:prstGeom prst="rect">
              <a:avLst/>
            </a:prstGeom>
          </p:spPr>
        </p:pic>
        <p:sp>
          <p:nvSpPr>
            <p:cNvPr id="13" name="TextBox 12">
              <a:extLst>
                <a:ext uri="{FF2B5EF4-FFF2-40B4-BE49-F238E27FC236}">
                  <a16:creationId xmlns:a16="http://schemas.microsoft.com/office/drawing/2014/main" id="{151E11B7-B135-4A7E-8C96-7E206E5AACFF}"/>
                </a:ext>
              </a:extLst>
            </p:cNvPr>
            <p:cNvSpPr txBox="1"/>
            <p:nvPr/>
          </p:nvSpPr>
          <p:spPr>
            <a:xfrm>
              <a:off x="10606504" y="5963606"/>
              <a:ext cx="609746" cy="230832"/>
            </a:xfrm>
            <a:prstGeom prst="rect">
              <a:avLst/>
            </a:prstGeom>
            <a:noFill/>
          </p:spPr>
          <p:txBody>
            <a:bodyPr wrap="square" rtlCol="0">
              <a:spAutoFit/>
            </a:bodyPr>
            <a:lstStyle/>
            <a:p>
              <a:r>
                <a:rPr lang="en-AU" sz="900" dirty="0">
                  <a:solidFill>
                    <a:srgbClr val="FF0000"/>
                  </a:solidFill>
                </a:rPr>
                <a:t>Example</a:t>
              </a:r>
            </a:p>
          </p:txBody>
        </p:sp>
      </p:grpSp>
    </p:spTree>
    <p:extLst>
      <p:ext uri="{BB962C8B-B14F-4D97-AF65-F5344CB8AC3E}">
        <p14:creationId xmlns:p14="http://schemas.microsoft.com/office/powerpoint/2010/main" val="3541847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 name="Group 7">
            <a:extLst>
              <a:ext uri="{FF2B5EF4-FFF2-40B4-BE49-F238E27FC236}">
                <a16:creationId xmlns:a16="http://schemas.microsoft.com/office/drawing/2014/main" id="{37C7863D-2A54-4A52-929F-AFF000F6BCB8}"/>
              </a:ext>
            </a:extLst>
          </p:cNvPr>
          <p:cNvGrpSpPr/>
          <p:nvPr/>
        </p:nvGrpSpPr>
        <p:grpSpPr>
          <a:xfrm>
            <a:off x="50073" y="18083"/>
            <a:ext cx="6225499" cy="877268"/>
            <a:chOff x="469173" y="18083"/>
            <a:chExt cx="6225499" cy="877268"/>
          </a:xfrm>
        </p:grpSpPr>
        <p:grpSp>
          <p:nvGrpSpPr>
            <p:cNvPr id="9" name="Group 8">
              <a:extLst>
                <a:ext uri="{FF2B5EF4-FFF2-40B4-BE49-F238E27FC236}">
                  <a16:creationId xmlns:a16="http://schemas.microsoft.com/office/drawing/2014/main" id="{34F41705-FF4B-408B-8372-F71FE698F6D7}"/>
                </a:ext>
              </a:extLst>
            </p:cNvPr>
            <p:cNvGrpSpPr/>
            <p:nvPr/>
          </p:nvGrpSpPr>
          <p:grpSpPr>
            <a:xfrm>
              <a:off x="469173" y="18083"/>
              <a:ext cx="620935" cy="877268"/>
              <a:chOff x="4388279" y="3114676"/>
              <a:chExt cx="1134672" cy="1492854"/>
            </a:xfrm>
          </p:grpSpPr>
          <p:pic>
            <p:nvPicPr>
              <p:cNvPr id="11" name="Picture 10">
                <a:extLst>
                  <a:ext uri="{FF2B5EF4-FFF2-40B4-BE49-F238E27FC236}">
                    <a16:creationId xmlns:a16="http://schemas.microsoft.com/office/drawing/2014/main" id="{FEE8A123-BAD1-4485-9E15-DAEB011E0E24}"/>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13" name="Rectangle 12">
                <a:extLst>
                  <a:ext uri="{FF2B5EF4-FFF2-40B4-BE49-F238E27FC236}">
                    <a16:creationId xmlns:a16="http://schemas.microsoft.com/office/drawing/2014/main" id="{9EA25F66-FB4C-43D6-A3D8-39DCAEB59944}"/>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 name="TextBox 9">
              <a:extLst>
                <a:ext uri="{FF2B5EF4-FFF2-40B4-BE49-F238E27FC236}">
                  <a16:creationId xmlns:a16="http://schemas.microsoft.com/office/drawing/2014/main" id="{03B1B67D-0CD0-45B4-8270-D8B8F5089AFF}"/>
                </a:ext>
              </a:extLst>
            </p:cNvPr>
            <p:cNvSpPr txBox="1"/>
            <p:nvPr/>
          </p:nvSpPr>
          <p:spPr>
            <a:xfrm>
              <a:off x="996487" y="164263"/>
              <a:ext cx="5698185" cy="584775"/>
            </a:xfrm>
            <a:prstGeom prst="rect">
              <a:avLst/>
            </a:prstGeom>
            <a:noFill/>
          </p:spPr>
          <p:txBody>
            <a:bodyPr wrap="square" rtlCol="0">
              <a:spAutoFit/>
            </a:bodyPr>
            <a:lstStyle/>
            <a:p>
              <a:r>
                <a:rPr lang="en-AU" sz="3200" dirty="0"/>
                <a:t>Scrum Stand-ups</a:t>
              </a:r>
            </a:p>
          </p:txBody>
        </p:sp>
      </p:grpSp>
      <p:sp>
        <p:nvSpPr>
          <p:cNvPr id="2" name="TextBox 1">
            <a:extLst>
              <a:ext uri="{FF2B5EF4-FFF2-40B4-BE49-F238E27FC236}">
                <a16:creationId xmlns:a16="http://schemas.microsoft.com/office/drawing/2014/main" id="{8FC1BD15-39DA-482D-B13E-EA57FBE03FAA}"/>
              </a:ext>
            </a:extLst>
          </p:cNvPr>
          <p:cNvSpPr txBox="1"/>
          <p:nvPr/>
        </p:nvSpPr>
        <p:spPr>
          <a:xfrm>
            <a:off x="577387" y="1367161"/>
            <a:ext cx="2858271" cy="369332"/>
          </a:xfrm>
          <a:prstGeom prst="rect">
            <a:avLst/>
          </a:prstGeom>
          <a:noFill/>
        </p:spPr>
        <p:txBody>
          <a:bodyPr wrap="square" rtlCol="0">
            <a:spAutoFit/>
          </a:bodyPr>
          <a:lstStyle/>
          <a:p>
            <a:r>
              <a:rPr lang="en-AU" dirty="0"/>
              <a:t>To do …..</a:t>
            </a:r>
          </a:p>
        </p:txBody>
      </p:sp>
    </p:spTree>
    <p:extLst>
      <p:ext uri="{BB962C8B-B14F-4D97-AF65-F5344CB8AC3E}">
        <p14:creationId xmlns:p14="http://schemas.microsoft.com/office/powerpoint/2010/main" val="309217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17E300-C3DA-408D-9BAF-4B8B6089D06D}"/>
              </a:ext>
            </a:extLst>
          </p:cNvPr>
          <p:cNvSpPr txBox="1"/>
          <p:nvPr/>
        </p:nvSpPr>
        <p:spPr>
          <a:xfrm>
            <a:off x="7536490" y="1635846"/>
            <a:ext cx="303681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Vision</a:t>
            </a: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should be: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Empowering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Aspirational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Once a year reviewed </a:t>
            </a:r>
          </a:p>
        </p:txBody>
      </p:sp>
      <p:sp>
        <p:nvSpPr>
          <p:cNvPr id="17" name="TextBox 16">
            <a:extLst>
              <a:ext uri="{FF2B5EF4-FFF2-40B4-BE49-F238E27FC236}">
                <a16:creationId xmlns:a16="http://schemas.microsoft.com/office/drawing/2014/main" id="{B62D49CC-1A20-44EE-94E9-B05DCCE0C564}"/>
              </a:ext>
            </a:extLst>
          </p:cNvPr>
          <p:cNvSpPr txBox="1"/>
          <p:nvPr/>
        </p:nvSpPr>
        <p:spPr>
          <a:xfrm>
            <a:off x="7536490" y="3357996"/>
            <a:ext cx="303681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PI Roadmap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Up to a year, 3-4 PI. Updated every PI</a:t>
            </a:r>
          </a:p>
        </p:txBody>
      </p:sp>
      <p:sp>
        <p:nvSpPr>
          <p:cNvPr id="2" name="Oval 1">
            <a:extLst>
              <a:ext uri="{FF2B5EF4-FFF2-40B4-BE49-F238E27FC236}">
                <a16:creationId xmlns:a16="http://schemas.microsoft.com/office/drawing/2014/main" id="{F2B7C4A8-1BDC-43F4-85AE-BDAE8EAEEAB7}"/>
              </a:ext>
            </a:extLst>
          </p:cNvPr>
          <p:cNvSpPr/>
          <p:nvPr/>
        </p:nvSpPr>
        <p:spPr>
          <a:xfrm>
            <a:off x="99896" y="1173260"/>
            <a:ext cx="5426423" cy="520760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2DE30D70-87D2-4D65-80F6-A9AB237FFF4C}"/>
              </a:ext>
            </a:extLst>
          </p:cNvPr>
          <p:cNvSpPr>
            <a:spLocks noChangeAspect="1"/>
          </p:cNvSpPr>
          <p:nvPr/>
        </p:nvSpPr>
        <p:spPr>
          <a:xfrm>
            <a:off x="357475" y="1736436"/>
            <a:ext cx="4782954" cy="4644430"/>
          </a:xfrm>
          <a:prstGeom prst="ellipse">
            <a:avLst/>
          </a:prstGeom>
          <a:solidFill>
            <a:srgbClr val="55C3C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00E668D-41F7-48AE-A17F-69A8B9AE6AC0}"/>
              </a:ext>
            </a:extLst>
          </p:cNvPr>
          <p:cNvSpPr>
            <a:spLocks noChangeAspect="1"/>
          </p:cNvSpPr>
          <p:nvPr/>
        </p:nvSpPr>
        <p:spPr>
          <a:xfrm>
            <a:off x="715987" y="2373744"/>
            <a:ext cx="4133143" cy="4013439"/>
          </a:xfrm>
          <a:prstGeom prst="ellipse">
            <a:avLst/>
          </a:prstGeom>
          <a:solidFill>
            <a:srgbClr val="50C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C5F6F35A-6304-47FB-AAC9-B11A99D320F7}"/>
              </a:ext>
            </a:extLst>
          </p:cNvPr>
          <p:cNvSpPr>
            <a:spLocks noChangeAspect="1"/>
          </p:cNvSpPr>
          <p:nvPr/>
        </p:nvSpPr>
        <p:spPr>
          <a:xfrm>
            <a:off x="1001163" y="3038399"/>
            <a:ext cx="3448665" cy="3348784"/>
          </a:xfrm>
          <a:prstGeom prst="ellipse">
            <a:avLst/>
          </a:prstGeom>
          <a:solidFill>
            <a:srgbClr val="4ABA4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713A3C79-BAA5-4562-9EC8-A697AF023520}"/>
              </a:ext>
            </a:extLst>
          </p:cNvPr>
          <p:cNvSpPr>
            <a:spLocks noChangeAspect="1"/>
          </p:cNvSpPr>
          <p:nvPr/>
        </p:nvSpPr>
        <p:spPr>
          <a:xfrm>
            <a:off x="1320800" y="3676072"/>
            <a:ext cx="2785466" cy="2704793"/>
          </a:xfrm>
          <a:prstGeom prst="ellipse">
            <a:avLst/>
          </a:prstGeom>
          <a:solidFill>
            <a:srgbClr val="70AD4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3B134AE-720A-4750-AF42-AC538B0429AE}"/>
              </a:ext>
            </a:extLst>
          </p:cNvPr>
          <p:cNvSpPr txBox="1"/>
          <p:nvPr/>
        </p:nvSpPr>
        <p:spPr>
          <a:xfrm>
            <a:off x="2325498" y="1316249"/>
            <a:ext cx="15424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rPr>
              <a:t>VISION</a:t>
            </a:r>
          </a:p>
        </p:txBody>
      </p:sp>
      <p:sp>
        <p:nvSpPr>
          <p:cNvPr id="13" name="TextBox 12">
            <a:extLst>
              <a:ext uri="{FF2B5EF4-FFF2-40B4-BE49-F238E27FC236}">
                <a16:creationId xmlns:a16="http://schemas.microsoft.com/office/drawing/2014/main" id="{6580C172-D417-438E-BEBA-4423488C88FE}"/>
              </a:ext>
            </a:extLst>
          </p:cNvPr>
          <p:cNvSpPr txBox="1"/>
          <p:nvPr/>
        </p:nvSpPr>
        <p:spPr>
          <a:xfrm>
            <a:off x="1946811" y="1879425"/>
            <a:ext cx="17364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rPr>
              <a:t>PI Roadmap</a:t>
            </a:r>
          </a:p>
        </p:txBody>
      </p:sp>
      <p:sp>
        <p:nvSpPr>
          <p:cNvPr id="14" name="TextBox 13">
            <a:extLst>
              <a:ext uri="{FF2B5EF4-FFF2-40B4-BE49-F238E27FC236}">
                <a16:creationId xmlns:a16="http://schemas.microsoft.com/office/drawing/2014/main" id="{6A9403CD-F8FD-4B89-B872-71347A218A00}"/>
              </a:ext>
            </a:extLst>
          </p:cNvPr>
          <p:cNvSpPr txBox="1"/>
          <p:nvPr/>
        </p:nvSpPr>
        <p:spPr>
          <a:xfrm>
            <a:off x="1857277" y="4712791"/>
            <a:ext cx="17364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rPr>
              <a:t>Stand-ups</a:t>
            </a:r>
          </a:p>
        </p:txBody>
      </p:sp>
      <p:sp>
        <p:nvSpPr>
          <p:cNvPr id="15" name="TextBox 14">
            <a:extLst>
              <a:ext uri="{FF2B5EF4-FFF2-40B4-BE49-F238E27FC236}">
                <a16:creationId xmlns:a16="http://schemas.microsoft.com/office/drawing/2014/main" id="{51B52C17-19F0-4304-B123-CDDEA50CB8F8}"/>
              </a:ext>
            </a:extLst>
          </p:cNvPr>
          <p:cNvSpPr txBox="1"/>
          <p:nvPr/>
        </p:nvSpPr>
        <p:spPr>
          <a:xfrm>
            <a:off x="2048515" y="2533377"/>
            <a:ext cx="173643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rPr>
              <a:t>Current PI</a:t>
            </a:r>
          </a:p>
        </p:txBody>
      </p:sp>
      <p:sp>
        <p:nvSpPr>
          <p:cNvPr id="16" name="TextBox 15">
            <a:extLst>
              <a:ext uri="{FF2B5EF4-FFF2-40B4-BE49-F238E27FC236}">
                <a16:creationId xmlns:a16="http://schemas.microsoft.com/office/drawing/2014/main" id="{0F64ECE2-F795-4DA1-BDED-25BEC73CDB57}"/>
              </a:ext>
            </a:extLst>
          </p:cNvPr>
          <p:cNvSpPr txBox="1"/>
          <p:nvPr/>
        </p:nvSpPr>
        <p:spPr>
          <a:xfrm>
            <a:off x="2156846" y="3126403"/>
            <a:ext cx="11842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rPr>
              <a:t>Sprints</a:t>
            </a:r>
          </a:p>
        </p:txBody>
      </p:sp>
      <p:sp>
        <p:nvSpPr>
          <p:cNvPr id="18" name="TextBox 17">
            <a:extLst>
              <a:ext uri="{FF2B5EF4-FFF2-40B4-BE49-F238E27FC236}">
                <a16:creationId xmlns:a16="http://schemas.microsoft.com/office/drawing/2014/main" id="{28E95BA1-548F-469E-A1EF-6B43BC36DB90}"/>
              </a:ext>
            </a:extLst>
          </p:cNvPr>
          <p:cNvSpPr txBox="1"/>
          <p:nvPr/>
        </p:nvSpPr>
        <p:spPr>
          <a:xfrm>
            <a:off x="7536490" y="4339890"/>
            <a:ext cx="303681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Current PI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Made up of 8, 10 or 12 weeks</a:t>
            </a:r>
          </a:p>
        </p:txBody>
      </p:sp>
      <p:sp>
        <p:nvSpPr>
          <p:cNvPr id="19" name="TextBox 18">
            <a:extLst>
              <a:ext uri="{FF2B5EF4-FFF2-40B4-BE49-F238E27FC236}">
                <a16:creationId xmlns:a16="http://schemas.microsoft.com/office/drawing/2014/main" id="{39619FDE-F4BC-447E-B338-9F3F4CE589D7}"/>
              </a:ext>
            </a:extLst>
          </p:cNvPr>
          <p:cNvSpPr txBox="1"/>
          <p:nvPr/>
        </p:nvSpPr>
        <p:spPr>
          <a:xfrm>
            <a:off x="7536489" y="5170887"/>
            <a:ext cx="303681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prstClr val="black"/>
                </a:solidFill>
                <a:effectLst/>
                <a:uLnTx/>
                <a:uFillTx/>
                <a:latin typeface="Calibri" panose="020F0502020204030204"/>
                <a:ea typeface="+mn-ea"/>
                <a:cs typeface="+mn-cs"/>
              </a:rPr>
              <a:t>Sprint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rPr>
              <a:t>Made up of 2, 3 weeks</a:t>
            </a:r>
          </a:p>
        </p:txBody>
      </p:sp>
      <p:grpSp>
        <p:nvGrpSpPr>
          <p:cNvPr id="20" name="Group 19">
            <a:extLst>
              <a:ext uri="{FF2B5EF4-FFF2-40B4-BE49-F238E27FC236}">
                <a16:creationId xmlns:a16="http://schemas.microsoft.com/office/drawing/2014/main" id="{ECACEE65-32DD-4C9B-9DAB-56750E017CDB}"/>
              </a:ext>
            </a:extLst>
          </p:cNvPr>
          <p:cNvGrpSpPr/>
          <p:nvPr/>
        </p:nvGrpSpPr>
        <p:grpSpPr>
          <a:xfrm>
            <a:off x="50073" y="18083"/>
            <a:ext cx="6225499" cy="877268"/>
            <a:chOff x="469173" y="18083"/>
            <a:chExt cx="6225499" cy="877268"/>
          </a:xfrm>
        </p:grpSpPr>
        <p:grpSp>
          <p:nvGrpSpPr>
            <p:cNvPr id="21" name="Group 20">
              <a:extLst>
                <a:ext uri="{FF2B5EF4-FFF2-40B4-BE49-F238E27FC236}">
                  <a16:creationId xmlns:a16="http://schemas.microsoft.com/office/drawing/2014/main" id="{A76CF7F3-5A2A-481B-95BC-89C7F7DBB1AA}"/>
                </a:ext>
              </a:extLst>
            </p:cNvPr>
            <p:cNvGrpSpPr/>
            <p:nvPr/>
          </p:nvGrpSpPr>
          <p:grpSpPr>
            <a:xfrm>
              <a:off x="469173" y="18083"/>
              <a:ext cx="620935" cy="877268"/>
              <a:chOff x="4388279" y="3114676"/>
              <a:chExt cx="1134672" cy="1492854"/>
            </a:xfrm>
          </p:grpSpPr>
          <p:pic>
            <p:nvPicPr>
              <p:cNvPr id="23" name="Picture 22">
                <a:extLst>
                  <a:ext uri="{FF2B5EF4-FFF2-40B4-BE49-F238E27FC236}">
                    <a16:creationId xmlns:a16="http://schemas.microsoft.com/office/drawing/2014/main" id="{01EA9A15-DC36-4014-872F-0B6EBC107D1B}"/>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24" name="Rectangle 23">
                <a:extLst>
                  <a:ext uri="{FF2B5EF4-FFF2-40B4-BE49-F238E27FC236}">
                    <a16:creationId xmlns:a16="http://schemas.microsoft.com/office/drawing/2014/main" id="{BD91457E-F712-4A8C-890B-3B14D747A1F3}"/>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TextBox 21">
              <a:extLst>
                <a:ext uri="{FF2B5EF4-FFF2-40B4-BE49-F238E27FC236}">
                  <a16:creationId xmlns:a16="http://schemas.microsoft.com/office/drawing/2014/main" id="{C502F186-66D0-4B5C-B0DC-505BC62719EC}"/>
                </a:ext>
              </a:extLst>
            </p:cNvPr>
            <p:cNvSpPr txBox="1"/>
            <p:nvPr/>
          </p:nvSpPr>
          <p:spPr>
            <a:xfrm>
              <a:off x="996487" y="164263"/>
              <a:ext cx="5698185" cy="584775"/>
            </a:xfrm>
            <a:prstGeom prst="rect">
              <a:avLst/>
            </a:prstGeom>
            <a:noFill/>
          </p:spPr>
          <p:txBody>
            <a:bodyPr wrap="square" rtlCol="0">
              <a:spAutoFit/>
            </a:bodyPr>
            <a:lstStyle/>
            <a:p>
              <a:r>
                <a:rPr lang="en-AU" sz="3200" dirty="0"/>
                <a:t>Agile Planning Horizons</a:t>
              </a:r>
            </a:p>
          </p:txBody>
        </p:sp>
      </p:grpSp>
    </p:spTree>
    <p:extLst>
      <p:ext uri="{BB962C8B-B14F-4D97-AF65-F5344CB8AC3E}">
        <p14:creationId xmlns:p14="http://schemas.microsoft.com/office/powerpoint/2010/main" val="1537453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ECACEE65-32DD-4C9B-9DAB-56750E017CDB}"/>
              </a:ext>
            </a:extLst>
          </p:cNvPr>
          <p:cNvGrpSpPr/>
          <p:nvPr/>
        </p:nvGrpSpPr>
        <p:grpSpPr>
          <a:xfrm>
            <a:off x="50073" y="18083"/>
            <a:ext cx="6225499" cy="877268"/>
            <a:chOff x="469173" y="18083"/>
            <a:chExt cx="6225499" cy="877268"/>
          </a:xfrm>
        </p:grpSpPr>
        <p:grpSp>
          <p:nvGrpSpPr>
            <p:cNvPr id="21" name="Group 20">
              <a:extLst>
                <a:ext uri="{FF2B5EF4-FFF2-40B4-BE49-F238E27FC236}">
                  <a16:creationId xmlns:a16="http://schemas.microsoft.com/office/drawing/2014/main" id="{A76CF7F3-5A2A-481B-95BC-89C7F7DBB1AA}"/>
                </a:ext>
              </a:extLst>
            </p:cNvPr>
            <p:cNvGrpSpPr/>
            <p:nvPr/>
          </p:nvGrpSpPr>
          <p:grpSpPr>
            <a:xfrm>
              <a:off x="469173" y="18083"/>
              <a:ext cx="620935" cy="877268"/>
              <a:chOff x="4388279" y="3114676"/>
              <a:chExt cx="1134672" cy="1492854"/>
            </a:xfrm>
          </p:grpSpPr>
          <p:pic>
            <p:nvPicPr>
              <p:cNvPr id="23" name="Picture 22">
                <a:extLst>
                  <a:ext uri="{FF2B5EF4-FFF2-40B4-BE49-F238E27FC236}">
                    <a16:creationId xmlns:a16="http://schemas.microsoft.com/office/drawing/2014/main" id="{01EA9A15-DC36-4014-872F-0B6EBC107D1B}"/>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24" name="Rectangle 23">
                <a:extLst>
                  <a:ext uri="{FF2B5EF4-FFF2-40B4-BE49-F238E27FC236}">
                    <a16:creationId xmlns:a16="http://schemas.microsoft.com/office/drawing/2014/main" id="{BD91457E-F712-4A8C-890B-3B14D747A1F3}"/>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TextBox 21">
              <a:extLst>
                <a:ext uri="{FF2B5EF4-FFF2-40B4-BE49-F238E27FC236}">
                  <a16:creationId xmlns:a16="http://schemas.microsoft.com/office/drawing/2014/main" id="{C502F186-66D0-4B5C-B0DC-505BC62719EC}"/>
                </a:ext>
              </a:extLst>
            </p:cNvPr>
            <p:cNvSpPr txBox="1"/>
            <p:nvPr/>
          </p:nvSpPr>
          <p:spPr>
            <a:xfrm>
              <a:off x="996487" y="164263"/>
              <a:ext cx="5698185" cy="584775"/>
            </a:xfrm>
            <a:prstGeom prst="rect">
              <a:avLst/>
            </a:prstGeom>
            <a:noFill/>
          </p:spPr>
          <p:txBody>
            <a:bodyPr wrap="square" rtlCol="0">
              <a:spAutoFit/>
            </a:bodyPr>
            <a:lstStyle/>
            <a:p>
              <a:r>
                <a:rPr lang="en-AU" sz="3200" dirty="0"/>
                <a:t>Scrum events timelines</a:t>
              </a:r>
            </a:p>
          </p:txBody>
        </p:sp>
      </p:grpSp>
      <p:graphicFrame>
        <p:nvGraphicFramePr>
          <p:cNvPr id="4" name="Table 3">
            <a:extLst>
              <a:ext uri="{FF2B5EF4-FFF2-40B4-BE49-F238E27FC236}">
                <a16:creationId xmlns:a16="http://schemas.microsoft.com/office/drawing/2014/main" id="{6EC41612-3671-4517-8D33-97AB25449213}"/>
              </a:ext>
            </a:extLst>
          </p:cNvPr>
          <p:cNvGraphicFramePr>
            <a:graphicFrameLocks noGrp="1"/>
          </p:cNvGraphicFramePr>
          <p:nvPr>
            <p:extLst>
              <p:ext uri="{D42A27DB-BD31-4B8C-83A1-F6EECF244321}">
                <p14:modId xmlns:p14="http://schemas.microsoft.com/office/powerpoint/2010/main" val="1304552587"/>
              </p:ext>
            </p:extLst>
          </p:nvPr>
        </p:nvGraphicFramePr>
        <p:xfrm>
          <a:off x="2133600" y="2352582"/>
          <a:ext cx="7622957" cy="2720826"/>
        </p:xfrm>
        <a:graphic>
          <a:graphicData uri="http://schemas.openxmlformats.org/drawingml/2006/table">
            <a:tbl>
              <a:tblPr firstRow="1" firstCol="1" bandRow="1">
                <a:tableStyleId>{5C22544A-7EE6-4342-B048-85BDC9FD1C3A}</a:tableStyleId>
              </a:tblPr>
              <a:tblGrid>
                <a:gridCol w="1796987">
                  <a:extLst>
                    <a:ext uri="{9D8B030D-6E8A-4147-A177-3AD203B41FA5}">
                      <a16:colId xmlns:a16="http://schemas.microsoft.com/office/drawing/2014/main" val="2194899656"/>
                    </a:ext>
                  </a:extLst>
                </a:gridCol>
                <a:gridCol w="1941990">
                  <a:extLst>
                    <a:ext uri="{9D8B030D-6E8A-4147-A177-3AD203B41FA5}">
                      <a16:colId xmlns:a16="http://schemas.microsoft.com/office/drawing/2014/main" val="2865197"/>
                    </a:ext>
                  </a:extLst>
                </a:gridCol>
                <a:gridCol w="1941990">
                  <a:extLst>
                    <a:ext uri="{9D8B030D-6E8A-4147-A177-3AD203B41FA5}">
                      <a16:colId xmlns:a16="http://schemas.microsoft.com/office/drawing/2014/main" val="3845861354"/>
                    </a:ext>
                  </a:extLst>
                </a:gridCol>
                <a:gridCol w="1941990">
                  <a:extLst>
                    <a:ext uri="{9D8B030D-6E8A-4147-A177-3AD203B41FA5}">
                      <a16:colId xmlns:a16="http://schemas.microsoft.com/office/drawing/2014/main" val="2063695736"/>
                    </a:ext>
                  </a:extLst>
                </a:gridCol>
              </a:tblGrid>
              <a:tr h="614681">
                <a:tc>
                  <a:txBody>
                    <a:bodyPr/>
                    <a:lstStyle/>
                    <a:p>
                      <a:pPr algn="ctr">
                        <a:lnSpc>
                          <a:spcPct val="107000"/>
                        </a:lnSpc>
                        <a:spcAft>
                          <a:spcPts val="0"/>
                        </a:spcAft>
                      </a:pPr>
                      <a:r>
                        <a:rPr lang="en-AU" sz="1600" dirty="0">
                          <a:effectLst/>
                        </a:rPr>
                        <a:t>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algn="ctr">
                        <a:lnSpc>
                          <a:spcPct val="107000"/>
                        </a:lnSpc>
                        <a:spcAft>
                          <a:spcPts val="0"/>
                        </a:spcAft>
                      </a:pPr>
                      <a:r>
                        <a:rPr lang="en-AU" sz="1600">
                          <a:effectLst/>
                        </a:rPr>
                        <a:t>Length</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a:effectLst/>
                        </a:rPr>
                        <a:t>Strat</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a:effectLst/>
                        </a:rPr>
                        <a:t>End</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1106613"/>
                  </a:ext>
                </a:extLst>
              </a:tr>
              <a:tr h="421229">
                <a:tc>
                  <a:txBody>
                    <a:bodyPr/>
                    <a:lstStyle/>
                    <a:p>
                      <a:pPr>
                        <a:lnSpc>
                          <a:spcPct val="107000"/>
                        </a:lnSpc>
                        <a:spcAft>
                          <a:spcPts val="0"/>
                        </a:spcAft>
                      </a:pPr>
                      <a:r>
                        <a:rPr lang="en-AU" sz="1600" dirty="0">
                          <a:effectLst/>
                        </a:rPr>
                        <a:t>Sprint</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2 weeks</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a:effectLst/>
                        </a:rPr>
                        <a:t>Tuesday</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a:effectLst/>
                        </a:rPr>
                        <a:t>Monday</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41002950"/>
                  </a:ext>
                </a:extLst>
              </a:tr>
              <a:tr h="421229">
                <a:tc>
                  <a:txBody>
                    <a:bodyPr/>
                    <a:lstStyle/>
                    <a:p>
                      <a:pPr>
                        <a:lnSpc>
                          <a:spcPct val="107000"/>
                        </a:lnSpc>
                        <a:spcAft>
                          <a:spcPts val="0"/>
                        </a:spcAft>
                      </a:pPr>
                      <a:r>
                        <a:rPr lang="en-AU" sz="1600" dirty="0">
                          <a:effectLst/>
                        </a:rPr>
                        <a:t>Sprint Planning</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2 Hours </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Tue 10 am</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12 pm</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9481799"/>
                  </a:ext>
                </a:extLst>
              </a:tr>
              <a:tr h="421229">
                <a:tc>
                  <a:txBody>
                    <a:bodyPr/>
                    <a:lstStyle/>
                    <a:p>
                      <a:pPr>
                        <a:lnSpc>
                          <a:spcPct val="107000"/>
                        </a:lnSpc>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Stand-ups</a:t>
                      </a:r>
                    </a:p>
                  </a:txBody>
                  <a:tcPr marL="68580" marR="68580" marT="0" marB="0" anchor="ctr"/>
                </a:tc>
                <a:tc>
                  <a:txBody>
                    <a:bodyPr/>
                    <a:lstStyle/>
                    <a:p>
                      <a:pPr>
                        <a:lnSpc>
                          <a:spcPct val="107000"/>
                        </a:lnSpc>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15 min</a:t>
                      </a:r>
                    </a:p>
                  </a:txBody>
                  <a:tcPr marL="68580" marR="68580" marT="0" marB="0" anchor="ctr"/>
                </a:tc>
                <a:tc>
                  <a:txBody>
                    <a:bodyPr/>
                    <a:lstStyle/>
                    <a:p>
                      <a:pPr>
                        <a:lnSpc>
                          <a:spcPct val="107000"/>
                        </a:lnSpc>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9:30 am</a:t>
                      </a:r>
                    </a:p>
                  </a:txBody>
                  <a:tcPr marL="68580" marR="68580" marT="0" marB="0" anchor="ctr"/>
                </a:tc>
                <a:tc>
                  <a:txBody>
                    <a:bodyPr/>
                    <a:lstStyle/>
                    <a:p>
                      <a:pPr>
                        <a:lnSpc>
                          <a:spcPct val="107000"/>
                        </a:lnSpc>
                        <a:spcAft>
                          <a:spcPts val="0"/>
                        </a:spcAft>
                      </a:pPr>
                      <a:r>
                        <a:rPr lang="en-AU" sz="1600" dirty="0">
                          <a:effectLst/>
                          <a:latin typeface="Calibri" panose="020F0502020204030204" pitchFamily="34" charset="0"/>
                          <a:ea typeface="Calibri" panose="020F0502020204030204" pitchFamily="34" charset="0"/>
                          <a:cs typeface="Times New Roman" panose="02020603050405020304" pitchFamily="18" charset="0"/>
                        </a:rPr>
                        <a:t>9:45am</a:t>
                      </a:r>
                    </a:p>
                  </a:txBody>
                  <a:tcPr marL="68580" marR="68580" marT="0" marB="0" anchor="ctr"/>
                </a:tc>
                <a:extLst>
                  <a:ext uri="{0D108BD9-81ED-4DB2-BD59-A6C34878D82A}">
                    <a16:rowId xmlns:a16="http://schemas.microsoft.com/office/drawing/2014/main" val="2465914407"/>
                  </a:ext>
                </a:extLst>
              </a:tr>
              <a:tr h="421229">
                <a:tc>
                  <a:txBody>
                    <a:bodyPr/>
                    <a:lstStyle/>
                    <a:p>
                      <a:pPr>
                        <a:lnSpc>
                          <a:spcPct val="107000"/>
                        </a:lnSpc>
                        <a:spcAft>
                          <a:spcPts val="0"/>
                        </a:spcAft>
                      </a:pPr>
                      <a:r>
                        <a:rPr lang="en-AU" sz="1600" dirty="0">
                          <a:effectLst/>
                        </a:rPr>
                        <a:t>Sprint Review</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1 Hour</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Mon 3:45pm</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4:45pm</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4918610"/>
                  </a:ext>
                </a:extLst>
              </a:tr>
              <a:tr h="421229">
                <a:tc>
                  <a:txBody>
                    <a:bodyPr/>
                    <a:lstStyle/>
                    <a:p>
                      <a:pPr>
                        <a:lnSpc>
                          <a:spcPct val="107000"/>
                        </a:lnSpc>
                        <a:spcAft>
                          <a:spcPts val="0"/>
                        </a:spcAft>
                      </a:pPr>
                      <a:r>
                        <a:rPr lang="en-AU" sz="1600" dirty="0">
                          <a:effectLst/>
                        </a:rPr>
                        <a:t>Sprint Retro</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45 Min</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Mon 3pm</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AU" sz="1600" dirty="0">
                          <a:effectLst/>
                        </a:rPr>
                        <a:t>3:45pm</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2721769"/>
                  </a:ext>
                </a:extLst>
              </a:tr>
            </a:tbl>
          </a:graphicData>
        </a:graphic>
      </p:graphicFrame>
      <p:sp>
        <p:nvSpPr>
          <p:cNvPr id="5" name="TextBox 4">
            <a:extLst>
              <a:ext uri="{FF2B5EF4-FFF2-40B4-BE49-F238E27FC236}">
                <a16:creationId xmlns:a16="http://schemas.microsoft.com/office/drawing/2014/main" id="{34A6DC55-5D84-4CC7-AC80-952606408875}"/>
              </a:ext>
            </a:extLst>
          </p:cNvPr>
          <p:cNvSpPr txBox="1"/>
          <p:nvPr/>
        </p:nvSpPr>
        <p:spPr>
          <a:xfrm>
            <a:off x="1311564" y="5532582"/>
            <a:ext cx="8118763" cy="369332"/>
          </a:xfrm>
          <a:prstGeom prst="rect">
            <a:avLst/>
          </a:prstGeom>
          <a:noFill/>
        </p:spPr>
        <p:txBody>
          <a:bodyPr wrap="square" rtlCol="0">
            <a:spAutoFit/>
          </a:bodyPr>
          <a:lstStyle/>
          <a:p>
            <a:r>
              <a:rPr lang="en-AU" dirty="0"/>
              <a:t>First sprint starts at 15</a:t>
            </a:r>
            <a:r>
              <a:rPr lang="en-AU" baseline="30000" dirty="0"/>
              <a:t>th</a:t>
            </a:r>
            <a:r>
              <a:rPr lang="en-AU" dirty="0"/>
              <a:t> September 2020</a:t>
            </a:r>
          </a:p>
        </p:txBody>
      </p:sp>
    </p:spTree>
    <p:extLst>
      <p:ext uri="{BB962C8B-B14F-4D97-AF65-F5344CB8AC3E}">
        <p14:creationId xmlns:p14="http://schemas.microsoft.com/office/powerpoint/2010/main" val="10140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ECACEE65-32DD-4C9B-9DAB-56750E017CDB}"/>
              </a:ext>
            </a:extLst>
          </p:cNvPr>
          <p:cNvGrpSpPr/>
          <p:nvPr/>
        </p:nvGrpSpPr>
        <p:grpSpPr>
          <a:xfrm>
            <a:off x="50073" y="18083"/>
            <a:ext cx="6225499" cy="877268"/>
            <a:chOff x="469173" y="18083"/>
            <a:chExt cx="6225499" cy="877268"/>
          </a:xfrm>
        </p:grpSpPr>
        <p:grpSp>
          <p:nvGrpSpPr>
            <p:cNvPr id="21" name="Group 20">
              <a:extLst>
                <a:ext uri="{FF2B5EF4-FFF2-40B4-BE49-F238E27FC236}">
                  <a16:creationId xmlns:a16="http://schemas.microsoft.com/office/drawing/2014/main" id="{A76CF7F3-5A2A-481B-95BC-89C7F7DBB1AA}"/>
                </a:ext>
              </a:extLst>
            </p:cNvPr>
            <p:cNvGrpSpPr/>
            <p:nvPr/>
          </p:nvGrpSpPr>
          <p:grpSpPr>
            <a:xfrm>
              <a:off x="469173" y="18083"/>
              <a:ext cx="620935" cy="877268"/>
              <a:chOff x="4388279" y="3114676"/>
              <a:chExt cx="1134672" cy="1492854"/>
            </a:xfrm>
          </p:grpSpPr>
          <p:pic>
            <p:nvPicPr>
              <p:cNvPr id="23" name="Picture 22">
                <a:extLst>
                  <a:ext uri="{FF2B5EF4-FFF2-40B4-BE49-F238E27FC236}">
                    <a16:creationId xmlns:a16="http://schemas.microsoft.com/office/drawing/2014/main" id="{01EA9A15-DC36-4014-872F-0B6EBC107D1B}"/>
                  </a:ext>
                </a:extLst>
              </p:cNvPr>
              <p:cNvPicPr>
                <a:picLocks noChangeAspect="1"/>
              </p:cNvPicPr>
              <p:nvPr/>
            </p:nvPicPr>
            <p:blipFill rotWithShape="1">
              <a:blip r:embed="rId2"/>
              <a:srcRect l="7154" t="29166" r="79196" b="44722"/>
              <a:stretch/>
            </p:blipFill>
            <p:spPr>
              <a:xfrm>
                <a:off x="4388279" y="3114676"/>
                <a:ext cx="1134672" cy="1492854"/>
              </a:xfrm>
              <a:prstGeom prst="rect">
                <a:avLst/>
              </a:prstGeom>
            </p:spPr>
          </p:pic>
          <p:sp>
            <p:nvSpPr>
              <p:cNvPr id="24" name="Rectangle 23">
                <a:extLst>
                  <a:ext uri="{FF2B5EF4-FFF2-40B4-BE49-F238E27FC236}">
                    <a16:creationId xmlns:a16="http://schemas.microsoft.com/office/drawing/2014/main" id="{BD91457E-F712-4A8C-890B-3B14D747A1F3}"/>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TextBox 21">
              <a:extLst>
                <a:ext uri="{FF2B5EF4-FFF2-40B4-BE49-F238E27FC236}">
                  <a16:creationId xmlns:a16="http://schemas.microsoft.com/office/drawing/2014/main" id="{C502F186-66D0-4B5C-B0DC-505BC62719EC}"/>
                </a:ext>
              </a:extLst>
            </p:cNvPr>
            <p:cNvSpPr txBox="1"/>
            <p:nvPr/>
          </p:nvSpPr>
          <p:spPr>
            <a:xfrm>
              <a:off x="996487" y="164263"/>
              <a:ext cx="5698185" cy="584775"/>
            </a:xfrm>
            <a:prstGeom prst="rect">
              <a:avLst/>
            </a:prstGeom>
            <a:noFill/>
          </p:spPr>
          <p:txBody>
            <a:bodyPr wrap="square" rtlCol="0">
              <a:spAutoFit/>
            </a:bodyPr>
            <a:lstStyle/>
            <a:p>
              <a:r>
                <a:rPr lang="en-AU" sz="3200" dirty="0"/>
                <a:t>Definition of Done</a:t>
              </a:r>
            </a:p>
          </p:txBody>
        </p:sp>
      </p:grpSp>
      <p:sp>
        <p:nvSpPr>
          <p:cNvPr id="2" name="TextBox 1">
            <a:extLst>
              <a:ext uri="{FF2B5EF4-FFF2-40B4-BE49-F238E27FC236}">
                <a16:creationId xmlns:a16="http://schemas.microsoft.com/office/drawing/2014/main" id="{6C547711-BCAF-4A12-8EA5-8DFCA393D6A9}"/>
              </a:ext>
            </a:extLst>
          </p:cNvPr>
          <p:cNvSpPr txBox="1"/>
          <p:nvPr/>
        </p:nvSpPr>
        <p:spPr>
          <a:xfrm>
            <a:off x="733829" y="1431126"/>
            <a:ext cx="8383538" cy="4662815"/>
          </a:xfrm>
          <a:prstGeom prst="rect">
            <a:avLst/>
          </a:prstGeom>
          <a:noFill/>
        </p:spPr>
        <p:txBody>
          <a:bodyPr wrap="square" rtlCol="0">
            <a:spAutoFit/>
          </a:bodyPr>
          <a:lstStyle/>
          <a:p>
            <a:pPr>
              <a:lnSpc>
                <a:spcPct val="150000"/>
              </a:lnSpc>
            </a:pPr>
            <a:r>
              <a:rPr lang="en-AU" sz="2400" dirty="0"/>
              <a:t>Delivered to scope</a:t>
            </a:r>
          </a:p>
          <a:p>
            <a:pPr>
              <a:lnSpc>
                <a:spcPct val="150000"/>
              </a:lnSpc>
            </a:pPr>
            <a:r>
              <a:rPr lang="en-AU" sz="2400" dirty="0"/>
              <a:t>Peer reviewed </a:t>
            </a:r>
          </a:p>
          <a:p>
            <a:pPr>
              <a:lnSpc>
                <a:spcPct val="150000"/>
              </a:lnSpc>
            </a:pPr>
            <a:r>
              <a:rPr lang="en-AU" sz="2400" dirty="0"/>
              <a:t>Standards were followed</a:t>
            </a:r>
          </a:p>
          <a:p>
            <a:pPr>
              <a:lnSpc>
                <a:spcPct val="150000"/>
              </a:lnSpc>
            </a:pPr>
            <a:r>
              <a:rPr lang="en-AU" sz="2400" dirty="0"/>
              <a:t>Code is bug free</a:t>
            </a:r>
          </a:p>
          <a:p>
            <a:pPr>
              <a:lnSpc>
                <a:spcPct val="150000"/>
              </a:lnSpc>
            </a:pPr>
            <a:r>
              <a:rPr lang="en-AU" sz="2400" dirty="0"/>
              <a:t>It’s been documented</a:t>
            </a:r>
          </a:p>
          <a:p>
            <a:pPr>
              <a:lnSpc>
                <a:spcPct val="150000"/>
              </a:lnSpc>
            </a:pPr>
            <a:r>
              <a:rPr lang="en-AU" sz="2400" dirty="0"/>
              <a:t>Files are stored correctly</a:t>
            </a:r>
          </a:p>
          <a:p>
            <a:pPr>
              <a:lnSpc>
                <a:spcPct val="150000"/>
              </a:lnSpc>
            </a:pPr>
            <a:r>
              <a:rPr lang="en-AU" sz="2400" dirty="0"/>
              <a:t>PO is happy</a:t>
            </a:r>
          </a:p>
          <a:p>
            <a:pPr>
              <a:lnSpc>
                <a:spcPct val="150000"/>
              </a:lnSpc>
            </a:pPr>
            <a:endParaRPr lang="en-AU" dirty="0"/>
          </a:p>
          <a:p>
            <a:endParaRPr lang="en-AU" dirty="0"/>
          </a:p>
        </p:txBody>
      </p:sp>
      <p:grpSp>
        <p:nvGrpSpPr>
          <p:cNvPr id="8" name="Group 7">
            <a:extLst>
              <a:ext uri="{FF2B5EF4-FFF2-40B4-BE49-F238E27FC236}">
                <a16:creationId xmlns:a16="http://schemas.microsoft.com/office/drawing/2014/main" id="{733807D3-C4A1-43AE-ACC8-AA127C9167D0}"/>
              </a:ext>
            </a:extLst>
          </p:cNvPr>
          <p:cNvGrpSpPr/>
          <p:nvPr/>
        </p:nvGrpSpPr>
        <p:grpSpPr>
          <a:xfrm>
            <a:off x="266330" y="1606858"/>
            <a:ext cx="279645" cy="3625429"/>
            <a:chOff x="309908" y="1482467"/>
            <a:chExt cx="216000" cy="2663572"/>
          </a:xfrm>
        </p:grpSpPr>
        <p:grpSp>
          <p:nvGrpSpPr>
            <p:cNvPr id="7" name="Group 6">
              <a:extLst>
                <a:ext uri="{FF2B5EF4-FFF2-40B4-BE49-F238E27FC236}">
                  <a16:creationId xmlns:a16="http://schemas.microsoft.com/office/drawing/2014/main" id="{005162C0-A160-47A5-8698-7BDA4D581964}"/>
                </a:ext>
              </a:extLst>
            </p:cNvPr>
            <p:cNvGrpSpPr>
              <a:grpSpLocks noChangeAspect="1"/>
            </p:cNvGrpSpPr>
            <p:nvPr/>
          </p:nvGrpSpPr>
          <p:grpSpPr>
            <a:xfrm>
              <a:off x="309908" y="1482467"/>
              <a:ext cx="216000" cy="216000"/>
              <a:chOff x="8123068" y="2525732"/>
              <a:chExt cx="350633" cy="350633"/>
            </a:xfrm>
          </p:grpSpPr>
          <p:sp>
            <p:nvSpPr>
              <p:cNvPr id="6" name="Oval 5">
                <a:extLst>
                  <a:ext uri="{FF2B5EF4-FFF2-40B4-BE49-F238E27FC236}">
                    <a16:creationId xmlns:a16="http://schemas.microsoft.com/office/drawing/2014/main" id="{948711B9-BA97-4AAA-8E94-1C2F44D67ED8}"/>
                  </a:ext>
                </a:extLst>
              </p:cNvPr>
              <p:cNvSpPr/>
              <p:nvPr/>
            </p:nvSpPr>
            <p:spPr>
              <a:xfrm>
                <a:off x="8149701" y="2539013"/>
                <a:ext cx="324000" cy="32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Graphic 4" descr="Checkmark">
                <a:extLst>
                  <a:ext uri="{FF2B5EF4-FFF2-40B4-BE49-F238E27FC236}">
                    <a16:creationId xmlns:a16="http://schemas.microsoft.com/office/drawing/2014/main" id="{751E3A34-1B91-4517-8977-68A9E95305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068" y="2525732"/>
                <a:ext cx="350633" cy="350633"/>
              </a:xfrm>
              <a:prstGeom prst="rect">
                <a:avLst/>
              </a:prstGeom>
            </p:spPr>
          </p:pic>
        </p:grpSp>
        <p:grpSp>
          <p:nvGrpSpPr>
            <p:cNvPr id="13" name="Group 12">
              <a:extLst>
                <a:ext uri="{FF2B5EF4-FFF2-40B4-BE49-F238E27FC236}">
                  <a16:creationId xmlns:a16="http://schemas.microsoft.com/office/drawing/2014/main" id="{DEF099D2-C2D1-4F63-A40D-5FAEC06CEA84}"/>
                </a:ext>
              </a:extLst>
            </p:cNvPr>
            <p:cNvGrpSpPr>
              <a:grpSpLocks noChangeAspect="1"/>
            </p:cNvGrpSpPr>
            <p:nvPr/>
          </p:nvGrpSpPr>
          <p:grpSpPr>
            <a:xfrm>
              <a:off x="309908" y="1890396"/>
              <a:ext cx="216000" cy="216000"/>
              <a:chOff x="8123068" y="2525732"/>
              <a:chExt cx="350633" cy="350633"/>
            </a:xfrm>
          </p:grpSpPr>
          <p:sp>
            <p:nvSpPr>
              <p:cNvPr id="14" name="Oval 13">
                <a:extLst>
                  <a:ext uri="{FF2B5EF4-FFF2-40B4-BE49-F238E27FC236}">
                    <a16:creationId xmlns:a16="http://schemas.microsoft.com/office/drawing/2014/main" id="{75A1B70F-260A-4F56-80DA-9667AAFB35BD}"/>
                  </a:ext>
                </a:extLst>
              </p:cNvPr>
              <p:cNvSpPr/>
              <p:nvPr/>
            </p:nvSpPr>
            <p:spPr>
              <a:xfrm>
                <a:off x="8149701" y="2539013"/>
                <a:ext cx="324000" cy="32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Graphic 14" descr="Checkmark">
                <a:extLst>
                  <a:ext uri="{FF2B5EF4-FFF2-40B4-BE49-F238E27FC236}">
                    <a16:creationId xmlns:a16="http://schemas.microsoft.com/office/drawing/2014/main" id="{B104C0AE-7E0E-4851-9B0F-82266C6355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068" y="2525732"/>
                <a:ext cx="350633" cy="350633"/>
              </a:xfrm>
              <a:prstGeom prst="rect">
                <a:avLst/>
              </a:prstGeom>
            </p:spPr>
          </p:pic>
        </p:grpSp>
        <p:grpSp>
          <p:nvGrpSpPr>
            <p:cNvPr id="16" name="Group 15">
              <a:extLst>
                <a:ext uri="{FF2B5EF4-FFF2-40B4-BE49-F238E27FC236}">
                  <a16:creationId xmlns:a16="http://schemas.microsoft.com/office/drawing/2014/main" id="{5B2F22D1-5678-4DF1-A8D5-BA06E7AAA36D}"/>
                </a:ext>
              </a:extLst>
            </p:cNvPr>
            <p:cNvGrpSpPr>
              <a:grpSpLocks noChangeAspect="1"/>
            </p:cNvGrpSpPr>
            <p:nvPr/>
          </p:nvGrpSpPr>
          <p:grpSpPr>
            <a:xfrm>
              <a:off x="309908" y="2298325"/>
              <a:ext cx="216000" cy="216000"/>
              <a:chOff x="8123068" y="2525732"/>
              <a:chExt cx="350633" cy="350633"/>
            </a:xfrm>
          </p:grpSpPr>
          <p:sp>
            <p:nvSpPr>
              <p:cNvPr id="17" name="Oval 16">
                <a:extLst>
                  <a:ext uri="{FF2B5EF4-FFF2-40B4-BE49-F238E27FC236}">
                    <a16:creationId xmlns:a16="http://schemas.microsoft.com/office/drawing/2014/main" id="{37AC38C1-7C19-4628-BF76-035881CA6C16}"/>
                  </a:ext>
                </a:extLst>
              </p:cNvPr>
              <p:cNvSpPr/>
              <p:nvPr/>
            </p:nvSpPr>
            <p:spPr>
              <a:xfrm>
                <a:off x="8149701" y="2539013"/>
                <a:ext cx="324000" cy="32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Graphic 17" descr="Checkmark">
                <a:extLst>
                  <a:ext uri="{FF2B5EF4-FFF2-40B4-BE49-F238E27FC236}">
                    <a16:creationId xmlns:a16="http://schemas.microsoft.com/office/drawing/2014/main" id="{F67993B4-D7BD-497B-9028-FE89912FDF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068" y="2525732"/>
                <a:ext cx="350633" cy="350633"/>
              </a:xfrm>
              <a:prstGeom prst="rect">
                <a:avLst/>
              </a:prstGeom>
            </p:spPr>
          </p:pic>
        </p:grpSp>
        <p:grpSp>
          <p:nvGrpSpPr>
            <p:cNvPr id="19" name="Group 18">
              <a:extLst>
                <a:ext uri="{FF2B5EF4-FFF2-40B4-BE49-F238E27FC236}">
                  <a16:creationId xmlns:a16="http://schemas.microsoft.com/office/drawing/2014/main" id="{4B7ACEC2-C28E-49B7-AA87-38E42B91A301}"/>
                </a:ext>
              </a:extLst>
            </p:cNvPr>
            <p:cNvGrpSpPr>
              <a:grpSpLocks noChangeAspect="1"/>
            </p:cNvGrpSpPr>
            <p:nvPr/>
          </p:nvGrpSpPr>
          <p:grpSpPr>
            <a:xfrm>
              <a:off x="309908" y="2706254"/>
              <a:ext cx="216000" cy="216000"/>
              <a:chOff x="8123068" y="2525732"/>
              <a:chExt cx="350633" cy="350633"/>
            </a:xfrm>
          </p:grpSpPr>
          <p:sp>
            <p:nvSpPr>
              <p:cNvPr id="25" name="Oval 24">
                <a:extLst>
                  <a:ext uri="{FF2B5EF4-FFF2-40B4-BE49-F238E27FC236}">
                    <a16:creationId xmlns:a16="http://schemas.microsoft.com/office/drawing/2014/main" id="{424FBC99-63DA-4990-877C-6A4D8D37DB90}"/>
                  </a:ext>
                </a:extLst>
              </p:cNvPr>
              <p:cNvSpPr/>
              <p:nvPr/>
            </p:nvSpPr>
            <p:spPr>
              <a:xfrm>
                <a:off x="8149701" y="2539013"/>
                <a:ext cx="324000" cy="32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Checkmark">
                <a:extLst>
                  <a:ext uri="{FF2B5EF4-FFF2-40B4-BE49-F238E27FC236}">
                    <a16:creationId xmlns:a16="http://schemas.microsoft.com/office/drawing/2014/main" id="{9DD303C6-B3DA-4E36-9F10-41513CDB49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068" y="2525732"/>
                <a:ext cx="350633" cy="350633"/>
              </a:xfrm>
              <a:prstGeom prst="rect">
                <a:avLst/>
              </a:prstGeom>
            </p:spPr>
          </p:pic>
        </p:grpSp>
        <p:grpSp>
          <p:nvGrpSpPr>
            <p:cNvPr id="27" name="Group 26">
              <a:extLst>
                <a:ext uri="{FF2B5EF4-FFF2-40B4-BE49-F238E27FC236}">
                  <a16:creationId xmlns:a16="http://schemas.microsoft.com/office/drawing/2014/main" id="{704EBB79-4D16-4B21-9C3F-CCC63336DC1E}"/>
                </a:ext>
              </a:extLst>
            </p:cNvPr>
            <p:cNvGrpSpPr>
              <a:grpSpLocks noChangeAspect="1"/>
            </p:cNvGrpSpPr>
            <p:nvPr/>
          </p:nvGrpSpPr>
          <p:grpSpPr>
            <a:xfrm>
              <a:off x="309908" y="3114183"/>
              <a:ext cx="216000" cy="216000"/>
              <a:chOff x="8123068" y="2525732"/>
              <a:chExt cx="350633" cy="350633"/>
            </a:xfrm>
          </p:grpSpPr>
          <p:sp>
            <p:nvSpPr>
              <p:cNvPr id="28" name="Oval 27">
                <a:extLst>
                  <a:ext uri="{FF2B5EF4-FFF2-40B4-BE49-F238E27FC236}">
                    <a16:creationId xmlns:a16="http://schemas.microsoft.com/office/drawing/2014/main" id="{35883516-8446-454D-A890-3434277A6159}"/>
                  </a:ext>
                </a:extLst>
              </p:cNvPr>
              <p:cNvSpPr/>
              <p:nvPr/>
            </p:nvSpPr>
            <p:spPr>
              <a:xfrm>
                <a:off x="8149701" y="2539013"/>
                <a:ext cx="324000" cy="32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Graphic 28" descr="Checkmark">
                <a:extLst>
                  <a:ext uri="{FF2B5EF4-FFF2-40B4-BE49-F238E27FC236}">
                    <a16:creationId xmlns:a16="http://schemas.microsoft.com/office/drawing/2014/main" id="{AFBC173F-B89B-47B5-B716-4F1239CDA4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068" y="2525732"/>
                <a:ext cx="350633" cy="350633"/>
              </a:xfrm>
              <a:prstGeom prst="rect">
                <a:avLst/>
              </a:prstGeom>
            </p:spPr>
          </p:pic>
        </p:grpSp>
        <p:grpSp>
          <p:nvGrpSpPr>
            <p:cNvPr id="30" name="Group 29">
              <a:extLst>
                <a:ext uri="{FF2B5EF4-FFF2-40B4-BE49-F238E27FC236}">
                  <a16:creationId xmlns:a16="http://schemas.microsoft.com/office/drawing/2014/main" id="{90D94350-0BCE-44E5-AD31-5714D812541E}"/>
                </a:ext>
              </a:extLst>
            </p:cNvPr>
            <p:cNvGrpSpPr>
              <a:grpSpLocks noChangeAspect="1"/>
            </p:cNvGrpSpPr>
            <p:nvPr/>
          </p:nvGrpSpPr>
          <p:grpSpPr>
            <a:xfrm>
              <a:off x="309908" y="3522112"/>
              <a:ext cx="216000" cy="216000"/>
              <a:chOff x="8123068" y="2525732"/>
              <a:chExt cx="350633" cy="350633"/>
            </a:xfrm>
          </p:grpSpPr>
          <p:sp>
            <p:nvSpPr>
              <p:cNvPr id="31" name="Oval 30">
                <a:extLst>
                  <a:ext uri="{FF2B5EF4-FFF2-40B4-BE49-F238E27FC236}">
                    <a16:creationId xmlns:a16="http://schemas.microsoft.com/office/drawing/2014/main" id="{DB1C3662-D2D2-48F6-A596-F806256DF61E}"/>
                  </a:ext>
                </a:extLst>
              </p:cNvPr>
              <p:cNvSpPr/>
              <p:nvPr/>
            </p:nvSpPr>
            <p:spPr>
              <a:xfrm>
                <a:off x="8149701" y="2539013"/>
                <a:ext cx="324000" cy="32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2" name="Graphic 31" descr="Checkmark">
                <a:extLst>
                  <a:ext uri="{FF2B5EF4-FFF2-40B4-BE49-F238E27FC236}">
                    <a16:creationId xmlns:a16="http://schemas.microsoft.com/office/drawing/2014/main" id="{D52B056B-C5EC-4E0F-96CE-087F8D25D5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068" y="2525732"/>
                <a:ext cx="350633" cy="350633"/>
              </a:xfrm>
              <a:prstGeom prst="rect">
                <a:avLst/>
              </a:prstGeom>
            </p:spPr>
          </p:pic>
        </p:grpSp>
        <p:grpSp>
          <p:nvGrpSpPr>
            <p:cNvPr id="33" name="Group 32">
              <a:extLst>
                <a:ext uri="{FF2B5EF4-FFF2-40B4-BE49-F238E27FC236}">
                  <a16:creationId xmlns:a16="http://schemas.microsoft.com/office/drawing/2014/main" id="{6A5C434D-FF71-43FE-961F-A0A8C3ACD71B}"/>
                </a:ext>
              </a:extLst>
            </p:cNvPr>
            <p:cNvGrpSpPr>
              <a:grpSpLocks noChangeAspect="1"/>
            </p:cNvGrpSpPr>
            <p:nvPr/>
          </p:nvGrpSpPr>
          <p:grpSpPr>
            <a:xfrm>
              <a:off x="309908" y="3930039"/>
              <a:ext cx="216000" cy="216000"/>
              <a:chOff x="8123068" y="2525732"/>
              <a:chExt cx="350633" cy="350633"/>
            </a:xfrm>
          </p:grpSpPr>
          <p:sp>
            <p:nvSpPr>
              <p:cNvPr id="34" name="Oval 33">
                <a:extLst>
                  <a:ext uri="{FF2B5EF4-FFF2-40B4-BE49-F238E27FC236}">
                    <a16:creationId xmlns:a16="http://schemas.microsoft.com/office/drawing/2014/main" id="{B3DDE4B3-A4CE-4A53-9B96-8DA65061A6EC}"/>
                  </a:ext>
                </a:extLst>
              </p:cNvPr>
              <p:cNvSpPr/>
              <p:nvPr/>
            </p:nvSpPr>
            <p:spPr>
              <a:xfrm>
                <a:off x="8149701" y="2539013"/>
                <a:ext cx="324000" cy="3240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Graphic 34" descr="Checkmark">
                <a:extLst>
                  <a:ext uri="{FF2B5EF4-FFF2-40B4-BE49-F238E27FC236}">
                    <a16:creationId xmlns:a16="http://schemas.microsoft.com/office/drawing/2014/main" id="{DE2A0319-938B-4A41-A3A6-4BFBBDA86F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3068" y="2525732"/>
                <a:ext cx="350633" cy="350633"/>
              </a:xfrm>
              <a:prstGeom prst="rect">
                <a:avLst/>
              </a:prstGeom>
            </p:spPr>
          </p:pic>
        </p:grpSp>
      </p:grpSp>
    </p:spTree>
    <p:extLst>
      <p:ext uri="{BB962C8B-B14F-4D97-AF65-F5344CB8AC3E}">
        <p14:creationId xmlns:p14="http://schemas.microsoft.com/office/powerpoint/2010/main" val="362460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7" name="Picture 76">
            <a:extLst>
              <a:ext uri="{FF2B5EF4-FFF2-40B4-BE49-F238E27FC236}">
                <a16:creationId xmlns:a16="http://schemas.microsoft.com/office/drawing/2014/main" id="{08F54105-6A06-4583-A8CD-38E30A7EEFD7}"/>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36453" y="5304425"/>
            <a:ext cx="402592" cy="514540"/>
          </a:xfrm>
          <a:prstGeom prst="rect">
            <a:avLst/>
          </a:prstGeom>
        </p:spPr>
      </p:pic>
      <p:grpSp>
        <p:nvGrpSpPr>
          <p:cNvPr id="96" name="Group 95">
            <a:extLst>
              <a:ext uri="{FF2B5EF4-FFF2-40B4-BE49-F238E27FC236}">
                <a16:creationId xmlns:a16="http://schemas.microsoft.com/office/drawing/2014/main" id="{941C35D1-0AF0-42E2-BCAF-033BE1E3796E}"/>
              </a:ext>
            </a:extLst>
          </p:cNvPr>
          <p:cNvGrpSpPr/>
          <p:nvPr/>
        </p:nvGrpSpPr>
        <p:grpSpPr>
          <a:xfrm>
            <a:off x="3398492" y="5273217"/>
            <a:ext cx="921136" cy="542722"/>
            <a:chOff x="3480565" y="4959072"/>
            <a:chExt cx="921136" cy="542722"/>
          </a:xfrm>
        </p:grpSpPr>
        <p:pic>
          <p:nvPicPr>
            <p:cNvPr id="78" name="Picture 77">
              <a:extLst>
                <a:ext uri="{FF2B5EF4-FFF2-40B4-BE49-F238E27FC236}">
                  <a16:creationId xmlns:a16="http://schemas.microsoft.com/office/drawing/2014/main" id="{A508D8F5-326C-4570-BF14-43C2567E015B}"/>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3480565" y="4987254"/>
              <a:ext cx="402592" cy="514540"/>
            </a:xfrm>
            <a:prstGeom prst="rect">
              <a:avLst/>
            </a:prstGeom>
          </p:spPr>
        </p:pic>
        <p:pic>
          <p:nvPicPr>
            <p:cNvPr id="79" name="Picture 78">
              <a:extLst>
                <a:ext uri="{FF2B5EF4-FFF2-40B4-BE49-F238E27FC236}">
                  <a16:creationId xmlns:a16="http://schemas.microsoft.com/office/drawing/2014/main" id="{10448B57-D9BD-4DDE-989A-D5D5B9514283}"/>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3878783" y="4959072"/>
              <a:ext cx="522918" cy="522918"/>
            </a:xfrm>
            <a:prstGeom prst="rect">
              <a:avLst/>
            </a:prstGeom>
          </p:spPr>
        </p:pic>
      </p:grpSp>
      <p:grpSp>
        <p:nvGrpSpPr>
          <p:cNvPr id="95" name="Group 94">
            <a:extLst>
              <a:ext uri="{FF2B5EF4-FFF2-40B4-BE49-F238E27FC236}">
                <a16:creationId xmlns:a16="http://schemas.microsoft.com/office/drawing/2014/main" id="{71A3EE0A-6E28-4CF3-80EE-22C94F6F3BCC}"/>
              </a:ext>
            </a:extLst>
          </p:cNvPr>
          <p:cNvGrpSpPr/>
          <p:nvPr/>
        </p:nvGrpSpPr>
        <p:grpSpPr>
          <a:xfrm>
            <a:off x="2917552" y="5659921"/>
            <a:ext cx="2970430" cy="755311"/>
            <a:chOff x="2917552" y="5659921"/>
            <a:chExt cx="2970430" cy="755311"/>
          </a:xfrm>
        </p:grpSpPr>
        <p:sp>
          <p:nvSpPr>
            <p:cNvPr id="3" name="Rectangle 2">
              <a:extLst>
                <a:ext uri="{FF2B5EF4-FFF2-40B4-BE49-F238E27FC236}">
                  <a16:creationId xmlns:a16="http://schemas.microsoft.com/office/drawing/2014/main" id="{81821715-D68A-4292-9FA5-03DCB613912D}"/>
                </a:ext>
              </a:extLst>
            </p:cNvPr>
            <p:cNvSpPr/>
            <p:nvPr/>
          </p:nvSpPr>
          <p:spPr>
            <a:xfrm>
              <a:off x="3152113" y="5768901"/>
              <a:ext cx="2735869" cy="646331"/>
            </a:xfrm>
            <a:prstGeom prst="rect">
              <a:avLst/>
            </a:prstGeom>
          </p:spPr>
          <p:txBody>
            <a:bodyPr wrap="square">
              <a:spAutoFit/>
            </a:bodyPr>
            <a:lstStyle/>
            <a:p>
              <a:r>
                <a:rPr lang="en-AU" sz="1200" dirty="0"/>
                <a:t>2- A Backlog Items are created</a:t>
              </a:r>
            </a:p>
            <a:p>
              <a:r>
                <a:rPr lang="en-AU" sz="1200" dirty="0"/>
                <a:t>listing the features and an estimated number of Sprints. </a:t>
              </a:r>
            </a:p>
          </p:txBody>
        </p:sp>
        <p:sp>
          <p:nvSpPr>
            <p:cNvPr id="86" name="Rectangle 85">
              <a:extLst>
                <a:ext uri="{FF2B5EF4-FFF2-40B4-BE49-F238E27FC236}">
                  <a16:creationId xmlns:a16="http://schemas.microsoft.com/office/drawing/2014/main" id="{A98E6A52-6C4A-47E0-9299-FAA5EAD13051}"/>
                </a:ext>
              </a:extLst>
            </p:cNvPr>
            <p:cNvSpPr/>
            <p:nvPr/>
          </p:nvSpPr>
          <p:spPr>
            <a:xfrm>
              <a:off x="2917552"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01</a:t>
              </a:r>
            </a:p>
          </p:txBody>
        </p:sp>
      </p:grpSp>
      <p:grpSp>
        <p:nvGrpSpPr>
          <p:cNvPr id="94" name="Group 93">
            <a:extLst>
              <a:ext uri="{FF2B5EF4-FFF2-40B4-BE49-F238E27FC236}">
                <a16:creationId xmlns:a16="http://schemas.microsoft.com/office/drawing/2014/main" id="{8D6528AC-4618-45AF-86AA-D841A9D86C33}"/>
              </a:ext>
            </a:extLst>
          </p:cNvPr>
          <p:cNvGrpSpPr/>
          <p:nvPr/>
        </p:nvGrpSpPr>
        <p:grpSpPr>
          <a:xfrm>
            <a:off x="5843609" y="5649873"/>
            <a:ext cx="3105197" cy="950025"/>
            <a:chOff x="5843609" y="5649873"/>
            <a:chExt cx="3105197" cy="950025"/>
          </a:xfrm>
        </p:grpSpPr>
        <p:sp>
          <p:nvSpPr>
            <p:cNvPr id="4" name="Rectangle 3">
              <a:extLst>
                <a:ext uri="{FF2B5EF4-FFF2-40B4-BE49-F238E27FC236}">
                  <a16:creationId xmlns:a16="http://schemas.microsoft.com/office/drawing/2014/main" id="{B5A2C70D-087F-49DF-A1C0-17230E44F3BD}"/>
                </a:ext>
              </a:extLst>
            </p:cNvPr>
            <p:cNvSpPr/>
            <p:nvPr/>
          </p:nvSpPr>
          <p:spPr>
            <a:xfrm>
              <a:off x="6064593" y="5768901"/>
              <a:ext cx="2884213" cy="830997"/>
            </a:xfrm>
            <a:prstGeom prst="rect">
              <a:avLst/>
            </a:prstGeom>
          </p:spPr>
          <p:txBody>
            <a:bodyPr wrap="square">
              <a:spAutoFit/>
            </a:bodyPr>
            <a:lstStyle/>
            <a:p>
              <a:r>
                <a:rPr lang="en-AU" sz="1200" dirty="0"/>
                <a:t>3- Features are ordered by the Product</a:t>
              </a:r>
            </a:p>
            <a:p>
              <a:r>
                <a:rPr lang="en-AU" sz="1200" dirty="0"/>
                <a:t>Owner. The Delivery Team estimates</a:t>
              </a:r>
            </a:p>
            <a:p>
              <a:r>
                <a:rPr lang="en-AU" sz="1200" dirty="0"/>
                <a:t>and forecasts which features will be</a:t>
              </a:r>
            </a:p>
            <a:p>
              <a:r>
                <a:rPr lang="en-AU" sz="1200" dirty="0"/>
                <a:t>delivered in the Sprint.</a:t>
              </a:r>
            </a:p>
          </p:txBody>
        </p:sp>
        <p:sp>
          <p:nvSpPr>
            <p:cNvPr id="87" name="Rectangle 86">
              <a:extLst>
                <a:ext uri="{FF2B5EF4-FFF2-40B4-BE49-F238E27FC236}">
                  <a16:creationId xmlns:a16="http://schemas.microsoft.com/office/drawing/2014/main" id="{F608E1A9-EFE7-46EC-8580-ED3E67B78C25}"/>
                </a:ext>
              </a:extLst>
            </p:cNvPr>
            <p:cNvSpPr/>
            <p:nvPr/>
          </p:nvSpPr>
          <p:spPr>
            <a:xfrm>
              <a:off x="5843609" y="5649873"/>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02</a:t>
              </a:r>
            </a:p>
          </p:txBody>
        </p:sp>
      </p:grpSp>
      <p:grpSp>
        <p:nvGrpSpPr>
          <p:cNvPr id="93" name="Group 92">
            <a:extLst>
              <a:ext uri="{FF2B5EF4-FFF2-40B4-BE49-F238E27FC236}">
                <a16:creationId xmlns:a16="http://schemas.microsoft.com/office/drawing/2014/main" id="{2A0469A6-AF42-4CA3-92B2-78ED4A791CE2}"/>
              </a:ext>
            </a:extLst>
          </p:cNvPr>
          <p:cNvGrpSpPr/>
          <p:nvPr/>
        </p:nvGrpSpPr>
        <p:grpSpPr>
          <a:xfrm>
            <a:off x="8878921" y="5659921"/>
            <a:ext cx="3247712" cy="939977"/>
            <a:chOff x="8878921" y="5659921"/>
            <a:chExt cx="3247712" cy="939977"/>
          </a:xfrm>
        </p:grpSpPr>
        <p:sp>
          <p:nvSpPr>
            <p:cNvPr id="65" name="Rectangle 64">
              <a:extLst>
                <a:ext uri="{FF2B5EF4-FFF2-40B4-BE49-F238E27FC236}">
                  <a16:creationId xmlns:a16="http://schemas.microsoft.com/office/drawing/2014/main" id="{51E7DE59-744C-4E60-980C-92DFA7F98171}"/>
                </a:ext>
              </a:extLst>
            </p:cNvPr>
            <p:cNvSpPr/>
            <p:nvPr/>
          </p:nvSpPr>
          <p:spPr>
            <a:xfrm>
              <a:off x="9125418" y="5768901"/>
              <a:ext cx="3001215" cy="830997"/>
            </a:xfrm>
            <a:prstGeom prst="rect">
              <a:avLst/>
            </a:prstGeom>
          </p:spPr>
          <p:txBody>
            <a:bodyPr wrap="square">
              <a:spAutoFit/>
            </a:bodyPr>
            <a:lstStyle/>
            <a:p>
              <a:r>
                <a:rPr lang="en-AU" sz="1200" dirty="0"/>
                <a:t>4-The Delivery Team works away</a:t>
              </a:r>
            </a:p>
            <a:p>
              <a:r>
                <a:rPr lang="en-AU" sz="1200" dirty="0"/>
                <a:t>ordered by priority and completing the PBIs to the Definition of Done. </a:t>
              </a:r>
              <a:r>
                <a:rPr lang="en-AU" sz="1200" b="1" dirty="0"/>
                <a:t>Tip</a:t>
              </a:r>
              <a:r>
                <a:rPr lang="en-AU" sz="1200" dirty="0"/>
                <a:t> Use DevOps to send ‘done’ email.</a:t>
              </a:r>
            </a:p>
          </p:txBody>
        </p:sp>
        <p:sp>
          <p:nvSpPr>
            <p:cNvPr id="88" name="Rectangle 87">
              <a:extLst>
                <a:ext uri="{FF2B5EF4-FFF2-40B4-BE49-F238E27FC236}">
                  <a16:creationId xmlns:a16="http://schemas.microsoft.com/office/drawing/2014/main" id="{C8C5A652-46A6-4CA3-8623-1B96CE187525}"/>
                </a:ext>
              </a:extLst>
            </p:cNvPr>
            <p:cNvSpPr/>
            <p:nvPr/>
          </p:nvSpPr>
          <p:spPr>
            <a:xfrm>
              <a:off x="8878921"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03</a:t>
              </a:r>
            </a:p>
          </p:txBody>
        </p:sp>
      </p:grpSp>
      <p:grpSp>
        <p:nvGrpSpPr>
          <p:cNvPr id="98" name="Group 97">
            <a:extLst>
              <a:ext uri="{FF2B5EF4-FFF2-40B4-BE49-F238E27FC236}">
                <a16:creationId xmlns:a16="http://schemas.microsoft.com/office/drawing/2014/main" id="{D8C69CDB-4DE5-46F4-8881-3DC7879D12CB}"/>
              </a:ext>
            </a:extLst>
          </p:cNvPr>
          <p:cNvGrpSpPr/>
          <p:nvPr/>
        </p:nvGrpSpPr>
        <p:grpSpPr>
          <a:xfrm>
            <a:off x="6330618" y="5175865"/>
            <a:ext cx="1734868" cy="640074"/>
            <a:chOff x="6441407" y="4941425"/>
            <a:chExt cx="1734868" cy="640074"/>
          </a:xfrm>
        </p:grpSpPr>
        <p:pic>
          <p:nvPicPr>
            <p:cNvPr id="80" name="Picture 79">
              <a:extLst>
                <a:ext uri="{FF2B5EF4-FFF2-40B4-BE49-F238E27FC236}">
                  <a16:creationId xmlns:a16="http://schemas.microsoft.com/office/drawing/2014/main" id="{C0BF1DCA-E3B2-46C6-B08A-8BBD5EFDF0AE}"/>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41407" y="5066959"/>
              <a:ext cx="402592" cy="514540"/>
            </a:xfrm>
            <a:prstGeom prst="rect">
              <a:avLst/>
            </a:prstGeom>
          </p:spPr>
        </p:pic>
        <p:pic>
          <p:nvPicPr>
            <p:cNvPr id="81" name="Picture 80">
              <a:extLst>
                <a:ext uri="{FF2B5EF4-FFF2-40B4-BE49-F238E27FC236}">
                  <a16:creationId xmlns:a16="http://schemas.microsoft.com/office/drawing/2014/main" id="{2035CF5B-0CD6-43C5-BDAD-DF64D7B5FB00}"/>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839625" y="5038777"/>
              <a:ext cx="522918" cy="522918"/>
            </a:xfrm>
            <a:prstGeom prst="rect">
              <a:avLst/>
            </a:prstGeom>
          </p:spPr>
        </p:pic>
        <p:pic>
          <p:nvPicPr>
            <p:cNvPr id="97" name="Picture 96">
              <a:extLst>
                <a:ext uri="{FF2B5EF4-FFF2-40B4-BE49-F238E27FC236}">
                  <a16:creationId xmlns:a16="http://schemas.microsoft.com/office/drawing/2014/main" id="{DBEF3722-F6F9-454A-93B5-B4008C21C1D0}"/>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7242217" y="4941425"/>
              <a:ext cx="934058" cy="608677"/>
            </a:xfrm>
            <a:prstGeom prst="rect">
              <a:avLst/>
            </a:prstGeom>
          </p:spPr>
        </p:pic>
      </p:grpSp>
      <p:grpSp>
        <p:nvGrpSpPr>
          <p:cNvPr id="100" name="Group 99">
            <a:extLst>
              <a:ext uri="{FF2B5EF4-FFF2-40B4-BE49-F238E27FC236}">
                <a16:creationId xmlns:a16="http://schemas.microsoft.com/office/drawing/2014/main" id="{B269A5B4-50B1-472C-87EF-A6202CC7A134}"/>
              </a:ext>
            </a:extLst>
          </p:cNvPr>
          <p:cNvGrpSpPr/>
          <p:nvPr/>
        </p:nvGrpSpPr>
        <p:grpSpPr>
          <a:xfrm>
            <a:off x="9274448" y="5190368"/>
            <a:ext cx="1328078" cy="624318"/>
            <a:chOff x="9274448" y="5160224"/>
            <a:chExt cx="1328078" cy="624318"/>
          </a:xfrm>
        </p:grpSpPr>
        <p:pic>
          <p:nvPicPr>
            <p:cNvPr id="82" name="Picture 81">
              <a:extLst>
                <a:ext uri="{FF2B5EF4-FFF2-40B4-BE49-F238E27FC236}">
                  <a16:creationId xmlns:a16="http://schemas.microsoft.com/office/drawing/2014/main" id="{AFADF6F0-20BF-4F9A-B2E6-9C90C047B7C6}"/>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668468" y="5160224"/>
              <a:ext cx="934058" cy="608677"/>
            </a:xfrm>
            <a:prstGeom prst="rect">
              <a:avLst/>
            </a:prstGeom>
          </p:spPr>
        </p:pic>
        <p:pic>
          <p:nvPicPr>
            <p:cNvPr id="99" name="Picture 98">
              <a:extLst>
                <a:ext uri="{FF2B5EF4-FFF2-40B4-BE49-F238E27FC236}">
                  <a16:creationId xmlns:a16="http://schemas.microsoft.com/office/drawing/2014/main" id="{078C1811-243C-402A-B125-C42A7D13D848}"/>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9274448" y="5261624"/>
              <a:ext cx="522918" cy="522918"/>
            </a:xfrm>
            <a:prstGeom prst="rect">
              <a:avLst/>
            </a:prstGeom>
          </p:spPr>
        </p:pic>
      </p:grpSp>
      <p:grpSp>
        <p:nvGrpSpPr>
          <p:cNvPr id="114" name="Group 113">
            <a:extLst>
              <a:ext uri="{FF2B5EF4-FFF2-40B4-BE49-F238E27FC236}">
                <a16:creationId xmlns:a16="http://schemas.microsoft.com/office/drawing/2014/main" id="{CE86A115-D53E-4502-9F1B-5B9DE372A05C}"/>
              </a:ext>
            </a:extLst>
          </p:cNvPr>
          <p:cNvGrpSpPr/>
          <p:nvPr/>
        </p:nvGrpSpPr>
        <p:grpSpPr>
          <a:xfrm>
            <a:off x="8871226" y="3036068"/>
            <a:ext cx="2905436" cy="1366860"/>
            <a:chOff x="8871226" y="3036068"/>
            <a:chExt cx="2905436" cy="1366860"/>
          </a:xfrm>
        </p:grpSpPr>
        <p:pic>
          <p:nvPicPr>
            <p:cNvPr id="83" name="Picture 82">
              <a:extLst>
                <a:ext uri="{FF2B5EF4-FFF2-40B4-BE49-F238E27FC236}">
                  <a16:creationId xmlns:a16="http://schemas.microsoft.com/office/drawing/2014/main" id="{66B20EBE-4C0E-4BC4-A00E-28BB479A4838}"/>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294214" y="3036068"/>
              <a:ext cx="934058" cy="608677"/>
            </a:xfrm>
            <a:prstGeom prst="rect">
              <a:avLst/>
            </a:prstGeom>
          </p:spPr>
        </p:pic>
        <p:grpSp>
          <p:nvGrpSpPr>
            <p:cNvPr id="101" name="Group 100">
              <a:extLst>
                <a:ext uri="{FF2B5EF4-FFF2-40B4-BE49-F238E27FC236}">
                  <a16:creationId xmlns:a16="http://schemas.microsoft.com/office/drawing/2014/main" id="{E317B243-4D09-4509-A32C-A5933300035B}"/>
                </a:ext>
              </a:extLst>
            </p:cNvPr>
            <p:cNvGrpSpPr/>
            <p:nvPr/>
          </p:nvGrpSpPr>
          <p:grpSpPr>
            <a:xfrm>
              <a:off x="8871226" y="3442855"/>
              <a:ext cx="2905436" cy="960073"/>
              <a:chOff x="8878921" y="5639825"/>
              <a:chExt cx="2905436" cy="960073"/>
            </a:xfrm>
          </p:grpSpPr>
          <p:sp>
            <p:nvSpPr>
              <p:cNvPr id="102" name="Rectangle 101">
                <a:extLst>
                  <a:ext uri="{FF2B5EF4-FFF2-40B4-BE49-F238E27FC236}">
                    <a16:creationId xmlns:a16="http://schemas.microsoft.com/office/drawing/2014/main" id="{CC1AAB4D-58D4-48DE-B337-5F547F100787}"/>
                  </a:ext>
                </a:extLst>
              </p:cNvPr>
              <p:cNvSpPr/>
              <p:nvPr/>
            </p:nvSpPr>
            <p:spPr>
              <a:xfrm>
                <a:off x="9125419" y="5768901"/>
                <a:ext cx="2658938" cy="830997"/>
              </a:xfrm>
              <a:prstGeom prst="rect">
                <a:avLst/>
              </a:prstGeom>
            </p:spPr>
            <p:txBody>
              <a:bodyPr wrap="square">
                <a:spAutoFit/>
              </a:bodyPr>
              <a:lstStyle/>
              <a:p>
                <a:r>
                  <a:rPr lang="en-AU" sz="1200" dirty="0"/>
                  <a:t>5-The Delivery Team demos all the</a:t>
                </a:r>
              </a:p>
              <a:p>
                <a:r>
                  <a:rPr lang="en-AU" sz="1200" dirty="0"/>
                  <a:t>features they’ve completed. Feedback</a:t>
                </a:r>
              </a:p>
              <a:p>
                <a:r>
                  <a:rPr lang="en-AU" sz="1200" dirty="0"/>
                  <a:t>is gathered. This is the real measure of</a:t>
                </a:r>
              </a:p>
              <a:p>
                <a:r>
                  <a:rPr lang="en-AU" sz="1200" dirty="0"/>
                  <a:t>the success of the Sprint.</a:t>
                </a:r>
              </a:p>
            </p:txBody>
          </p:sp>
          <p:sp>
            <p:nvSpPr>
              <p:cNvPr id="103" name="Rectangle 102">
                <a:extLst>
                  <a:ext uri="{FF2B5EF4-FFF2-40B4-BE49-F238E27FC236}">
                    <a16:creationId xmlns:a16="http://schemas.microsoft.com/office/drawing/2014/main" id="{14DCB13C-189D-42E6-87D7-4B48E7AE66A5}"/>
                  </a:ext>
                </a:extLst>
              </p:cNvPr>
              <p:cNvSpPr/>
              <p:nvPr/>
            </p:nvSpPr>
            <p:spPr>
              <a:xfrm>
                <a:off x="8878921" y="5639825"/>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04</a:t>
                </a:r>
              </a:p>
            </p:txBody>
          </p:sp>
        </p:grpSp>
      </p:grpSp>
      <p:grpSp>
        <p:nvGrpSpPr>
          <p:cNvPr id="113" name="Group 112">
            <a:extLst>
              <a:ext uri="{FF2B5EF4-FFF2-40B4-BE49-F238E27FC236}">
                <a16:creationId xmlns:a16="http://schemas.microsoft.com/office/drawing/2014/main" id="{F743EA8D-FAF3-4C69-8D29-F0EE51FBCC5B}"/>
              </a:ext>
            </a:extLst>
          </p:cNvPr>
          <p:cNvGrpSpPr/>
          <p:nvPr/>
        </p:nvGrpSpPr>
        <p:grpSpPr>
          <a:xfrm>
            <a:off x="8871226" y="1272941"/>
            <a:ext cx="2905436" cy="1393360"/>
            <a:chOff x="8871226" y="1272941"/>
            <a:chExt cx="2905436" cy="1393360"/>
          </a:xfrm>
        </p:grpSpPr>
        <p:grpSp>
          <p:nvGrpSpPr>
            <p:cNvPr id="107" name="Group 106">
              <a:extLst>
                <a:ext uri="{FF2B5EF4-FFF2-40B4-BE49-F238E27FC236}">
                  <a16:creationId xmlns:a16="http://schemas.microsoft.com/office/drawing/2014/main" id="{422E0845-02AD-40B0-8500-B3BD2D54B655}"/>
                </a:ext>
              </a:extLst>
            </p:cNvPr>
            <p:cNvGrpSpPr/>
            <p:nvPr/>
          </p:nvGrpSpPr>
          <p:grpSpPr>
            <a:xfrm>
              <a:off x="9314621" y="1272941"/>
              <a:ext cx="1464566" cy="622408"/>
              <a:chOff x="9184000" y="1272941"/>
              <a:chExt cx="1464566" cy="622408"/>
            </a:xfrm>
          </p:grpSpPr>
          <p:pic>
            <p:nvPicPr>
              <p:cNvPr id="84" name="Picture 83">
                <a:extLst>
                  <a:ext uri="{FF2B5EF4-FFF2-40B4-BE49-F238E27FC236}">
                    <a16:creationId xmlns:a16="http://schemas.microsoft.com/office/drawing/2014/main" id="{93430E1E-5C33-4B7D-B5F4-C958DBEC6FF5}"/>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9184000" y="1372431"/>
                <a:ext cx="522918" cy="522918"/>
              </a:xfrm>
              <a:prstGeom prst="rect">
                <a:avLst/>
              </a:prstGeom>
            </p:spPr>
          </p:pic>
          <p:pic>
            <p:nvPicPr>
              <p:cNvPr id="85" name="Picture 84">
                <a:extLst>
                  <a:ext uri="{FF2B5EF4-FFF2-40B4-BE49-F238E27FC236}">
                    <a16:creationId xmlns:a16="http://schemas.microsoft.com/office/drawing/2014/main" id="{587962C5-DCF7-4F6E-A258-EF9B5DE5AE93}"/>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714508" y="1272941"/>
                <a:ext cx="934058" cy="608677"/>
              </a:xfrm>
              <a:prstGeom prst="rect">
                <a:avLst/>
              </a:prstGeom>
            </p:spPr>
          </p:pic>
        </p:grpSp>
        <p:grpSp>
          <p:nvGrpSpPr>
            <p:cNvPr id="104" name="Group 103">
              <a:extLst>
                <a:ext uri="{FF2B5EF4-FFF2-40B4-BE49-F238E27FC236}">
                  <a16:creationId xmlns:a16="http://schemas.microsoft.com/office/drawing/2014/main" id="{0613989B-7DEB-4C63-8ED8-B3D4A472BE6A}"/>
                </a:ext>
              </a:extLst>
            </p:cNvPr>
            <p:cNvGrpSpPr/>
            <p:nvPr/>
          </p:nvGrpSpPr>
          <p:grpSpPr>
            <a:xfrm>
              <a:off x="8871226" y="1706228"/>
              <a:ext cx="2905436" cy="960073"/>
              <a:chOff x="8878921" y="5639825"/>
              <a:chExt cx="2905436" cy="960073"/>
            </a:xfrm>
          </p:grpSpPr>
          <p:sp>
            <p:nvSpPr>
              <p:cNvPr id="105" name="Rectangle 104">
                <a:extLst>
                  <a:ext uri="{FF2B5EF4-FFF2-40B4-BE49-F238E27FC236}">
                    <a16:creationId xmlns:a16="http://schemas.microsoft.com/office/drawing/2014/main" id="{9312FB13-E6E2-442B-BA38-D29CE06B00CC}"/>
                  </a:ext>
                </a:extLst>
              </p:cNvPr>
              <p:cNvSpPr/>
              <p:nvPr/>
            </p:nvSpPr>
            <p:spPr>
              <a:xfrm>
                <a:off x="9125419" y="5768901"/>
                <a:ext cx="2658938" cy="830997"/>
              </a:xfrm>
              <a:prstGeom prst="rect">
                <a:avLst/>
              </a:prstGeom>
            </p:spPr>
            <p:txBody>
              <a:bodyPr wrap="square">
                <a:spAutoFit/>
              </a:bodyPr>
              <a:lstStyle/>
              <a:p>
                <a:r>
                  <a:rPr lang="en-AU" sz="1200" dirty="0"/>
                  <a:t>6-This is the best part: inspecting and</a:t>
                </a:r>
              </a:p>
              <a:p>
                <a:r>
                  <a:rPr lang="en-AU" sz="1200" dirty="0"/>
                  <a:t>adapting. Upon finishing the Sprint, the</a:t>
                </a:r>
              </a:p>
              <a:p>
                <a:r>
                  <a:rPr lang="en-AU" sz="1200" dirty="0"/>
                  <a:t>Scrum Team discusses what went well,</a:t>
                </a:r>
              </a:p>
              <a:p>
                <a:r>
                  <a:rPr lang="en-AU" sz="1200" dirty="0"/>
                  <a:t>what didn’t and what to improve.</a:t>
                </a:r>
              </a:p>
            </p:txBody>
          </p:sp>
          <p:sp>
            <p:nvSpPr>
              <p:cNvPr id="106" name="Rectangle 105">
                <a:extLst>
                  <a:ext uri="{FF2B5EF4-FFF2-40B4-BE49-F238E27FC236}">
                    <a16:creationId xmlns:a16="http://schemas.microsoft.com/office/drawing/2014/main" id="{6D3CAF8D-0704-493F-B1EB-15869B314A1E}"/>
                  </a:ext>
                </a:extLst>
              </p:cNvPr>
              <p:cNvSpPr/>
              <p:nvPr/>
            </p:nvSpPr>
            <p:spPr>
              <a:xfrm>
                <a:off x="8878921" y="5639825"/>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05</a:t>
                </a:r>
              </a:p>
            </p:txBody>
          </p:sp>
        </p:grpSp>
      </p:grpSp>
      <p:grpSp>
        <p:nvGrpSpPr>
          <p:cNvPr id="146" name="Group 145">
            <a:extLst>
              <a:ext uri="{FF2B5EF4-FFF2-40B4-BE49-F238E27FC236}">
                <a16:creationId xmlns:a16="http://schemas.microsoft.com/office/drawing/2014/main" id="{A99EBC81-17B0-4CE1-8ADE-D36BA6FAAE32}"/>
              </a:ext>
            </a:extLst>
          </p:cNvPr>
          <p:cNvGrpSpPr/>
          <p:nvPr/>
        </p:nvGrpSpPr>
        <p:grpSpPr>
          <a:xfrm>
            <a:off x="1827677" y="801141"/>
            <a:ext cx="6229711" cy="4421280"/>
            <a:chOff x="1827677" y="801141"/>
            <a:chExt cx="6229711" cy="4421280"/>
          </a:xfrm>
        </p:grpSpPr>
        <p:grpSp>
          <p:nvGrpSpPr>
            <p:cNvPr id="120" name="Group 119">
              <a:extLst>
                <a:ext uri="{FF2B5EF4-FFF2-40B4-BE49-F238E27FC236}">
                  <a16:creationId xmlns:a16="http://schemas.microsoft.com/office/drawing/2014/main" id="{65B50B08-A173-4C16-B815-80177C900B16}"/>
                </a:ext>
              </a:extLst>
            </p:cNvPr>
            <p:cNvGrpSpPr/>
            <p:nvPr/>
          </p:nvGrpSpPr>
          <p:grpSpPr>
            <a:xfrm>
              <a:off x="1827677" y="801141"/>
              <a:ext cx="6229711" cy="4421280"/>
              <a:chOff x="1265702" y="591591"/>
              <a:chExt cx="6229711" cy="4421280"/>
            </a:xfrm>
          </p:grpSpPr>
          <p:pic>
            <p:nvPicPr>
              <p:cNvPr id="31" name="Picture 30">
                <a:extLst>
                  <a:ext uri="{FF2B5EF4-FFF2-40B4-BE49-F238E27FC236}">
                    <a16:creationId xmlns:a16="http://schemas.microsoft.com/office/drawing/2014/main" id="{AD2FA44A-E0A7-4D6D-B84C-795BD2781B6D}"/>
                  </a:ext>
                </a:extLst>
              </p:cNvPr>
              <p:cNvPicPr>
                <a:picLocks noChangeAspect="1"/>
              </p:cNvPicPr>
              <p:nvPr/>
            </p:nvPicPr>
            <p:blipFill rotWithShape="1">
              <a:blip r:embed="rId8"/>
              <a:srcRect l="77260"/>
              <a:stretch/>
            </p:blipFill>
            <p:spPr>
              <a:xfrm rot="21070183" flipH="1">
                <a:off x="4922776" y="3519222"/>
                <a:ext cx="492164" cy="1493649"/>
              </a:xfrm>
              <a:prstGeom prst="rect">
                <a:avLst/>
              </a:prstGeom>
            </p:spPr>
          </p:pic>
          <p:grpSp>
            <p:nvGrpSpPr>
              <p:cNvPr id="38" name="Group 37">
                <a:extLst>
                  <a:ext uri="{FF2B5EF4-FFF2-40B4-BE49-F238E27FC236}">
                    <a16:creationId xmlns:a16="http://schemas.microsoft.com/office/drawing/2014/main" id="{A1E1FF06-5103-4D57-87A6-3E7D9C4C012B}"/>
                  </a:ext>
                </a:extLst>
              </p:cNvPr>
              <p:cNvGrpSpPr/>
              <p:nvPr/>
            </p:nvGrpSpPr>
            <p:grpSpPr>
              <a:xfrm>
                <a:off x="1265702" y="591591"/>
                <a:ext cx="6229711" cy="4354500"/>
                <a:chOff x="1265702" y="591591"/>
                <a:chExt cx="6229711" cy="4354500"/>
              </a:xfrm>
            </p:grpSpPr>
            <p:sp>
              <p:nvSpPr>
                <p:cNvPr id="5" name="Flowchart: Process 4">
                  <a:extLst>
                    <a:ext uri="{FF2B5EF4-FFF2-40B4-BE49-F238E27FC236}">
                      <a16:creationId xmlns:a16="http://schemas.microsoft.com/office/drawing/2014/main" id="{3D4E9959-4582-4808-83E3-E46DC44DEA7E}"/>
                    </a:ext>
                  </a:extLst>
                </p:cNvPr>
                <p:cNvSpPr/>
                <p:nvPr/>
              </p:nvSpPr>
              <p:spPr>
                <a:xfrm>
                  <a:off x="1789648" y="936357"/>
                  <a:ext cx="1715861" cy="1259962"/>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Off-page Connector 8">
                  <a:extLst>
                    <a:ext uri="{FF2B5EF4-FFF2-40B4-BE49-F238E27FC236}">
                      <a16:creationId xmlns:a16="http://schemas.microsoft.com/office/drawing/2014/main" id="{9B6439FC-7035-4846-9145-E0D3F79BFBF6}"/>
                    </a:ext>
                  </a:extLst>
                </p:cNvPr>
                <p:cNvSpPr/>
                <p:nvPr/>
              </p:nvSpPr>
              <p:spPr>
                <a:xfrm rot="16200000">
                  <a:off x="1260860" y="947090"/>
                  <a:ext cx="1259961" cy="1238491"/>
                </a:xfrm>
                <a:prstGeom prst="flowChartOffpageConnector">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 name="Group 5">
                  <a:extLst>
                    <a:ext uri="{FF2B5EF4-FFF2-40B4-BE49-F238E27FC236}">
                      <a16:creationId xmlns:a16="http://schemas.microsoft.com/office/drawing/2014/main" id="{1BFEA1AE-8E03-4E23-AD98-BD12C16B5FA4}"/>
                    </a:ext>
                  </a:extLst>
                </p:cNvPr>
                <p:cNvGrpSpPr/>
                <p:nvPr/>
              </p:nvGrpSpPr>
              <p:grpSpPr>
                <a:xfrm>
                  <a:off x="2572909" y="1104468"/>
                  <a:ext cx="900303" cy="541972"/>
                  <a:chOff x="1329325" y="1104468"/>
                  <a:chExt cx="900303" cy="541972"/>
                </a:xfrm>
              </p:grpSpPr>
              <p:pic>
                <p:nvPicPr>
                  <p:cNvPr id="10" name="Picture 9">
                    <a:extLst>
                      <a:ext uri="{FF2B5EF4-FFF2-40B4-BE49-F238E27FC236}">
                        <a16:creationId xmlns:a16="http://schemas.microsoft.com/office/drawing/2014/main" id="{BF621763-93BA-4FCE-B284-D2BCA2FA52DF}"/>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11" name="Picture 10">
                    <a:extLst>
                      <a:ext uri="{FF2B5EF4-FFF2-40B4-BE49-F238E27FC236}">
                        <a16:creationId xmlns:a16="http://schemas.microsoft.com/office/drawing/2014/main" id="{C7317BF2-3CE3-4ADC-B930-BD42E2900B21}"/>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14" name="Oval 13">
                  <a:extLst>
                    <a:ext uri="{FF2B5EF4-FFF2-40B4-BE49-F238E27FC236}">
                      <a16:creationId xmlns:a16="http://schemas.microsoft.com/office/drawing/2014/main" id="{19C29943-BA5F-49DA-B85D-57CD4E96A3F8}"/>
                    </a:ext>
                  </a:extLst>
                </p:cNvPr>
                <p:cNvSpPr/>
                <p:nvPr/>
              </p:nvSpPr>
              <p:spPr>
                <a:xfrm>
                  <a:off x="3132738" y="591591"/>
                  <a:ext cx="4352544" cy="43545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6A8BF425-7AD6-4AB2-B9EC-DD19D51DD4E6}"/>
                    </a:ext>
                  </a:extLst>
                </p:cNvPr>
                <p:cNvSpPr txBox="1"/>
                <p:nvPr/>
              </p:nvSpPr>
              <p:spPr>
                <a:xfrm>
                  <a:off x="2473944" y="1555955"/>
                  <a:ext cx="940167" cy="461665"/>
                </a:xfrm>
                <a:prstGeom prst="rect">
                  <a:avLst/>
                </a:prstGeom>
                <a:noFill/>
              </p:spPr>
              <p:txBody>
                <a:bodyPr wrap="square" rtlCol="0">
                  <a:spAutoFit/>
                </a:bodyPr>
                <a:lstStyle/>
                <a:p>
                  <a:r>
                    <a:rPr lang="en-AU" sz="1200" b="1" dirty="0"/>
                    <a:t>1. Backlog </a:t>
                  </a:r>
                </a:p>
                <a:p>
                  <a:r>
                    <a:rPr lang="en-AU" sz="1200" b="1" dirty="0"/>
                    <a:t>Items</a:t>
                  </a:r>
                </a:p>
              </p:txBody>
            </p:sp>
            <p:grpSp>
              <p:nvGrpSpPr>
                <p:cNvPr id="22" name="Group 21">
                  <a:extLst>
                    <a:ext uri="{FF2B5EF4-FFF2-40B4-BE49-F238E27FC236}">
                      <a16:creationId xmlns:a16="http://schemas.microsoft.com/office/drawing/2014/main" id="{1B35A66E-2813-4C53-A44F-E1F21899FF45}"/>
                    </a:ext>
                  </a:extLst>
                </p:cNvPr>
                <p:cNvGrpSpPr/>
                <p:nvPr/>
              </p:nvGrpSpPr>
              <p:grpSpPr>
                <a:xfrm>
                  <a:off x="2426757" y="1972152"/>
                  <a:ext cx="769714" cy="174134"/>
                  <a:chOff x="2572909" y="2895600"/>
                  <a:chExt cx="1105373" cy="183694"/>
                </a:xfrm>
              </p:grpSpPr>
              <p:sp>
                <p:nvSpPr>
                  <p:cNvPr id="13" name="Flowchart: Process 12">
                    <a:extLst>
                      <a:ext uri="{FF2B5EF4-FFF2-40B4-BE49-F238E27FC236}">
                        <a16:creationId xmlns:a16="http://schemas.microsoft.com/office/drawing/2014/main" id="{2E1C763B-952C-4A7C-B5E4-12753146EC8B}"/>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 name="Straight Connector 16">
                    <a:extLst>
                      <a:ext uri="{FF2B5EF4-FFF2-40B4-BE49-F238E27FC236}">
                        <a16:creationId xmlns:a16="http://schemas.microsoft.com/office/drawing/2014/main" id="{972B0343-B203-4E64-B4A6-0473A5FBDE2D}"/>
                      </a:ext>
                    </a:extLst>
                  </p:cNvPr>
                  <p:cNvCxnSpPr>
                    <a:cxnSpLocks/>
                  </p:cNvCxnSpPr>
                  <p:nvPr/>
                </p:nvCxnSpPr>
                <p:spPr>
                  <a:xfrm>
                    <a:off x="277694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2E3E02-4C61-4852-9C35-21376C25B18F}"/>
                      </a:ext>
                    </a:extLst>
                  </p:cNvPr>
                  <p:cNvCxnSpPr>
                    <a:cxnSpLocks/>
                  </p:cNvCxnSpPr>
                  <p:nvPr/>
                </p:nvCxnSpPr>
                <p:spPr>
                  <a:xfrm>
                    <a:off x="297550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18DA8-3563-40CD-B162-383B98072A3B}"/>
                      </a:ext>
                    </a:extLst>
                  </p:cNvPr>
                  <p:cNvCxnSpPr>
                    <a:cxnSpLocks/>
                  </p:cNvCxnSpPr>
                  <p:nvPr/>
                </p:nvCxnSpPr>
                <p:spPr>
                  <a:xfrm>
                    <a:off x="3209120"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2DDFCA-395F-4EDB-AC64-B35953325650}"/>
                      </a:ext>
                    </a:extLst>
                  </p:cNvPr>
                  <p:cNvCxnSpPr>
                    <a:cxnSpLocks/>
                  </p:cNvCxnSpPr>
                  <p:nvPr/>
                </p:nvCxnSpPr>
                <p:spPr>
                  <a:xfrm>
                    <a:off x="347321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858BE16C-C329-4E93-9934-7DAF36D6FDF7}"/>
                    </a:ext>
                  </a:extLst>
                </p:cNvPr>
                <p:cNvSpPr/>
                <p:nvPr/>
              </p:nvSpPr>
              <p:spPr>
                <a:xfrm>
                  <a:off x="4554702" y="2014194"/>
                  <a:ext cx="1508616" cy="15092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a:extLst>
                    <a:ext uri="{FF2B5EF4-FFF2-40B4-BE49-F238E27FC236}">
                      <a16:creationId xmlns:a16="http://schemas.microsoft.com/office/drawing/2014/main" id="{2D4002ED-ED3F-41F3-A243-A6A2E1A7426F}"/>
                    </a:ext>
                  </a:extLst>
                </p:cNvPr>
                <p:cNvPicPr>
                  <a:picLocks noChangeAspect="1"/>
                </p:cNvPicPr>
                <p:nvPr/>
              </p:nvPicPr>
              <p:blipFill rotWithShape="1">
                <a:blip r:embed="rId8"/>
                <a:srcRect l="77260"/>
                <a:stretch/>
              </p:blipFill>
              <p:spPr>
                <a:xfrm rot="481214">
                  <a:off x="5343883" y="625607"/>
                  <a:ext cx="492164" cy="1493649"/>
                </a:xfrm>
                <a:prstGeom prst="rect">
                  <a:avLst/>
                </a:prstGeom>
              </p:spPr>
            </p:pic>
            <p:pic>
              <p:nvPicPr>
                <p:cNvPr id="29" name="Picture 28">
                  <a:extLst>
                    <a:ext uri="{FF2B5EF4-FFF2-40B4-BE49-F238E27FC236}">
                      <a16:creationId xmlns:a16="http://schemas.microsoft.com/office/drawing/2014/main" id="{5624EA51-D6EB-426A-A3A7-1A7262D9F35A}"/>
                    </a:ext>
                  </a:extLst>
                </p:cNvPr>
                <p:cNvPicPr>
                  <a:picLocks noChangeAspect="1"/>
                </p:cNvPicPr>
                <p:nvPr/>
              </p:nvPicPr>
              <p:blipFill rotWithShape="1">
                <a:blip r:embed="rId8"/>
                <a:srcRect l="77260"/>
                <a:stretch/>
              </p:blipFill>
              <p:spPr>
                <a:xfrm rot="16200000" flipH="1">
                  <a:off x="6502507" y="2268846"/>
                  <a:ext cx="492164" cy="1493649"/>
                </a:xfrm>
                <a:prstGeom prst="rect">
                  <a:avLst/>
                </a:prstGeom>
              </p:spPr>
            </p:pic>
            <p:pic>
              <p:nvPicPr>
                <p:cNvPr id="32" name="Picture 31">
                  <a:extLst>
                    <a:ext uri="{FF2B5EF4-FFF2-40B4-BE49-F238E27FC236}">
                      <a16:creationId xmlns:a16="http://schemas.microsoft.com/office/drawing/2014/main" id="{C03A4A6B-642C-407C-BCA5-008C419199F9}"/>
                    </a:ext>
                  </a:extLst>
                </p:cNvPr>
                <p:cNvPicPr>
                  <a:picLocks noChangeAspect="1"/>
                </p:cNvPicPr>
                <p:nvPr/>
              </p:nvPicPr>
              <p:blipFill rotWithShape="1">
                <a:blip r:embed="rId8"/>
                <a:srcRect l="77260"/>
                <a:stretch/>
              </p:blipFill>
              <p:spPr>
                <a:xfrm rot="5141394" flipH="1">
                  <a:off x="3579365" y="1967332"/>
                  <a:ext cx="492164" cy="1493649"/>
                </a:xfrm>
                <a:prstGeom prst="rect">
                  <a:avLst/>
                </a:prstGeom>
              </p:spPr>
            </p:pic>
            <p:pic>
              <p:nvPicPr>
                <p:cNvPr id="42" name="Picture 41">
                  <a:extLst>
                    <a:ext uri="{FF2B5EF4-FFF2-40B4-BE49-F238E27FC236}">
                      <a16:creationId xmlns:a16="http://schemas.microsoft.com/office/drawing/2014/main" id="{0ADF6349-D220-4EB7-BB68-9FF9DD1253CB}"/>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3453740" y="1604742"/>
                  <a:ext cx="934058" cy="608677"/>
                </a:xfrm>
                <a:prstGeom prst="rect">
                  <a:avLst/>
                </a:prstGeom>
              </p:spPr>
            </p:pic>
            <p:grpSp>
              <p:nvGrpSpPr>
                <p:cNvPr id="43" name="Group 42">
                  <a:extLst>
                    <a:ext uri="{FF2B5EF4-FFF2-40B4-BE49-F238E27FC236}">
                      <a16:creationId xmlns:a16="http://schemas.microsoft.com/office/drawing/2014/main" id="{AF55406E-DEEF-4D40-8A7E-D25E52A133E1}"/>
                    </a:ext>
                  </a:extLst>
                </p:cNvPr>
                <p:cNvGrpSpPr/>
                <p:nvPr/>
              </p:nvGrpSpPr>
              <p:grpSpPr>
                <a:xfrm>
                  <a:off x="4501227" y="806606"/>
                  <a:ext cx="900303" cy="541972"/>
                  <a:chOff x="1329325" y="1104468"/>
                  <a:chExt cx="900303" cy="541972"/>
                </a:xfrm>
              </p:grpSpPr>
              <p:pic>
                <p:nvPicPr>
                  <p:cNvPr id="44" name="Picture 43">
                    <a:extLst>
                      <a:ext uri="{FF2B5EF4-FFF2-40B4-BE49-F238E27FC236}">
                        <a16:creationId xmlns:a16="http://schemas.microsoft.com/office/drawing/2014/main" id="{884C7003-1129-4054-842D-00903068864B}"/>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45" name="Picture 44">
                    <a:extLst>
                      <a:ext uri="{FF2B5EF4-FFF2-40B4-BE49-F238E27FC236}">
                        <a16:creationId xmlns:a16="http://schemas.microsoft.com/office/drawing/2014/main" id="{5F6F2D89-4F32-4A95-BE95-1828DB18E1E5}"/>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pic>
              <p:nvPicPr>
                <p:cNvPr id="46" name="Picture 45">
                  <a:extLst>
                    <a:ext uri="{FF2B5EF4-FFF2-40B4-BE49-F238E27FC236}">
                      <a16:creationId xmlns:a16="http://schemas.microsoft.com/office/drawing/2014/main" id="{22324375-A994-4742-A9A3-FA3CE64A0B87}"/>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283675" y="1622258"/>
                  <a:ext cx="934058" cy="608677"/>
                </a:xfrm>
                <a:prstGeom prst="rect">
                  <a:avLst/>
                </a:prstGeom>
              </p:spPr>
            </p:pic>
            <p:pic>
              <p:nvPicPr>
                <p:cNvPr id="48" name="Picture 47">
                  <a:extLst>
                    <a:ext uri="{FF2B5EF4-FFF2-40B4-BE49-F238E27FC236}">
                      <a16:creationId xmlns:a16="http://schemas.microsoft.com/office/drawing/2014/main" id="{75AE03B4-B3BE-41D2-A5D1-07EEA07B126C}"/>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935722" y="1146924"/>
                  <a:ext cx="354849" cy="453521"/>
                </a:xfrm>
                <a:prstGeom prst="rect">
                  <a:avLst/>
                </a:prstGeom>
              </p:spPr>
            </p:pic>
            <p:pic>
              <p:nvPicPr>
                <p:cNvPr id="49" name="Picture 48">
                  <a:extLst>
                    <a:ext uri="{FF2B5EF4-FFF2-40B4-BE49-F238E27FC236}">
                      <a16:creationId xmlns:a16="http://schemas.microsoft.com/office/drawing/2014/main" id="{ECFF5422-50F5-43B4-A8D3-D95A72634114}"/>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5928475" y="1681849"/>
                  <a:ext cx="410682" cy="410682"/>
                </a:xfrm>
                <a:prstGeom prst="rect">
                  <a:avLst/>
                </a:prstGeom>
              </p:spPr>
            </p:pic>
            <p:sp>
              <p:nvSpPr>
                <p:cNvPr id="50" name="TextBox 49">
                  <a:extLst>
                    <a:ext uri="{FF2B5EF4-FFF2-40B4-BE49-F238E27FC236}">
                      <a16:creationId xmlns:a16="http://schemas.microsoft.com/office/drawing/2014/main" id="{989F6612-14BC-41A7-A098-414529C2F1A3}"/>
                    </a:ext>
                  </a:extLst>
                </p:cNvPr>
                <p:cNvSpPr txBox="1"/>
                <p:nvPr/>
              </p:nvSpPr>
              <p:spPr>
                <a:xfrm>
                  <a:off x="3313656" y="2203229"/>
                  <a:ext cx="1352480" cy="276999"/>
                </a:xfrm>
                <a:prstGeom prst="rect">
                  <a:avLst/>
                </a:prstGeom>
                <a:noFill/>
              </p:spPr>
              <p:txBody>
                <a:bodyPr wrap="square" rtlCol="0">
                  <a:spAutoFit/>
                </a:bodyPr>
                <a:lstStyle/>
                <a:p>
                  <a:r>
                    <a:rPr lang="en-AU" sz="1200" b="1" dirty="0"/>
                    <a:t>2. Sprint planning</a:t>
                  </a:r>
                </a:p>
              </p:txBody>
            </p:sp>
            <p:sp>
              <p:nvSpPr>
                <p:cNvPr id="52" name="TextBox 51">
                  <a:extLst>
                    <a:ext uri="{FF2B5EF4-FFF2-40B4-BE49-F238E27FC236}">
                      <a16:creationId xmlns:a16="http://schemas.microsoft.com/office/drawing/2014/main" id="{10BF20FB-A12D-4FCA-B084-69066DA8509D}"/>
                    </a:ext>
                  </a:extLst>
                </p:cNvPr>
                <p:cNvSpPr txBox="1"/>
                <p:nvPr/>
              </p:nvSpPr>
              <p:spPr>
                <a:xfrm>
                  <a:off x="6051815" y="2618293"/>
                  <a:ext cx="1270703" cy="276999"/>
                </a:xfrm>
                <a:prstGeom prst="rect">
                  <a:avLst/>
                </a:prstGeom>
                <a:noFill/>
              </p:spPr>
              <p:txBody>
                <a:bodyPr wrap="square" rtlCol="0">
                  <a:spAutoFit/>
                </a:bodyPr>
                <a:lstStyle/>
                <a:p>
                  <a:r>
                    <a:rPr lang="en-AU" sz="1200" b="1" dirty="0"/>
                    <a:t>3. Sprint</a:t>
                  </a:r>
                </a:p>
              </p:txBody>
            </p:sp>
            <p:sp>
              <p:nvSpPr>
                <p:cNvPr id="53" name="TextBox 52">
                  <a:extLst>
                    <a:ext uri="{FF2B5EF4-FFF2-40B4-BE49-F238E27FC236}">
                      <a16:creationId xmlns:a16="http://schemas.microsoft.com/office/drawing/2014/main" id="{5A2EA508-182E-4207-994C-A2B8236D4E8A}"/>
                    </a:ext>
                  </a:extLst>
                </p:cNvPr>
                <p:cNvSpPr txBox="1"/>
                <p:nvPr/>
              </p:nvSpPr>
              <p:spPr>
                <a:xfrm>
                  <a:off x="5293123" y="4284430"/>
                  <a:ext cx="1493650" cy="276999"/>
                </a:xfrm>
                <a:prstGeom prst="rect">
                  <a:avLst/>
                </a:prstGeom>
                <a:noFill/>
              </p:spPr>
              <p:txBody>
                <a:bodyPr wrap="square" rtlCol="0">
                  <a:spAutoFit/>
                </a:bodyPr>
                <a:lstStyle/>
                <a:p>
                  <a:r>
                    <a:rPr lang="en-AU" sz="1200" b="1" dirty="0"/>
                    <a:t>4. Sprint playback</a:t>
                  </a:r>
                </a:p>
              </p:txBody>
            </p:sp>
            <p:sp>
              <p:nvSpPr>
                <p:cNvPr id="54" name="TextBox 53">
                  <a:extLst>
                    <a:ext uri="{FF2B5EF4-FFF2-40B4-BE49-F238E27FC236}">
                      <a16:creationId xmlns:a16="http://schemas.microsoft.com/office/drawing/2014/main" id="{0406F2C5-F76F-43A4-81BE-249ED1616B73}"/>
                    </a:ext>
                  </a:extLst>
                </p:cNvPr>
                <p:cNvSpPr txBox="1"/>
                <p:nvPr/>
              </p:nvSpPr>
              <p:spPr>
                <a:xfrm>
                  <a:off x="3730309" y="3932940"/>
                  <a:ext cx="1270703" cy="276999"/>
                </a:xfrm>
                <a:prstGeom prst="rect">
                  <a:avLst/>
                </a:prstGeom>
                <a:noFill/>
              </p:spPr>
              <p:txBody>
                <a:bodyPr wrap="square" rtlCol="0">
                  <a:spAutoFit/>
                </a:bodyPr>
                <a:lstStyle/>
                <a:p>
                  <a:r>
                    <a:rPr lang="en-AU" sz="1200" b="1" dirty="0"/>
                    <a:t>5. Sprint retro</a:t>
                  </a:r>
                </a:p>
              </p:txBody>
            </p:sp>
            <p:pic>
              <p:nvPicPr>
                <p:cNvPr id="55" name="Picture 54">
                  <a:extLst>
                    <a:ext uri="{FF2B5EF4-FFF2-40B4-BE49-F238E27FC236}">
                      <a16:creationId xmlns:a16="http://schemas.microsoft.com/office/drawing/2014/main" id="{3AAD1A03-B556-44EE-AF42-D4DA231BABC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282991" y="3718356"/>
                  <a:ext cx="934058" cy="608677"/>
                </a:xfrm>
                <a:prstGeom prst="rect">
                  <a:avLst/>
                </a:prstGeom>
              </p:spPr>
            </p:pic>
            <p:pic>
              <p:nvPicPr>
                <p:cNvPr id="56" name="Picture 55">
                  <a:extLst>
                    <a:ext uri="{FF2B5EF4-FFF2-40B4-BE49-F238E27FC236}">
                      <a16:creationId xmlns:a16="http://schemas.microsoft.com/office/drawing/2014/main" id="{8141A8CF-E27C-4149-BE55-DCD7855A0F74}"/>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3786830" y="3326029"/>
                  <a:ext cx="934058" cy="608677"/>
                </a:xfrm>
                <a:prstGeom prst="rect">
                  <a:avLst/>
                </a:prstGeom>
              </p:spPr>
            </p:pic>
            <p:pic>
              <p:nvPicPr>
                <p:cNvPr id="57" name="Picture 56">
                  <a:extLst>
                    <a:ext uri="{FF2B5EF4-FFF2-40B4-BE49-F238E27FC236}">
                      <a16:creationId xmlns:a16="http://schemas.microsoft.com/office/drawing/2014/main" id="{E272B7F6-2690-4C36-B086-7B0C068FDB05}"/>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016606" y="3139644"/>
                  <a:ext cx="354849" cy="453521"/>
                </a:xfrm>
                <a:prstGeom prst="rect">
                  <a:avLst/>
                </a:prstGeom>
              </p:spPr>
            </p:pic>
            <p:pic>
              <p:nvPicPr>
                <p:cNvPr id="58" name="Picture 57">
                  <a:extLst>
                    <a:ext uri="{FF2B5EF4-FFF2-40B4-BE49-F238E27FC236}">
                      <a16:creationId xmlns:a16="http://schemas.microsoft.com/office/drawing/2014/main" id="{A291EE94-B3A6-4BB2-99A4-FFD72C4F03A9}"/>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3472475" y="3367192"/>
                  <a:ext cx="410682" cy="410682"/>
                </a:xfrm>
                <a:prstGeom prst="rect">
                  <a:avLst/>
                </a:prstGeom>
              </p:spPr>
            </p:pic>
            <p:grpSp>
              <p:nvGrpSpPr>
                <p:cNvPr id="36" name="Group 35">
                  <a:extLst>
                    <a:ext uri="{FF2B5EF4-FFF2-40B4-BE49-F238E27FC236}">
                      <a16:creationId xmlns:a16="http://schemas.microsoft.com/office/drawing/2014/main" id="{6F521A5B-39B7-4716-98E9-D571F8CAAE04}"/>
                    </a:ext>
                  </a:extLst>
                </p:cNvPr>
                <p:cNvGrpSpPr/>
                <p:nvPr/>
              </p:nvGrpSpPr>
              <p:grpSpPr>
                <a:xfrm>
                  <a:off x="4444103" y="1394830"/>
                  <a:ext cx="860462" cy="405233"/>
                  <a:chOff x="4464199" y="1485265"/>
                  <a:chExt cx="860462" cy="405233"/>
                </a:xfrm>
              </p:grpSpPr>
              <p:sp>
                <p:nvSpPr>
                  <p:cNvPr id="23" name="TextBox 22">
                    <a:extLst>
                      <a:ext uri="{FF2B5EF4-FFF2-40B4-BE49-F238E27FC236}">
                        <a16:creationId xmlns:a16="http://schemas.microsoft.com/office/drawing/2014/main" id="{D0B7D65A-272E-465B-BBFA-AFD4C2F6492E}"/>
                      </a:ext>
                    </a:extLst>
                  </p:cNvPr>
                  <p:cNvSpPr txBox="1"/>
                  <p:nvPr/>
                </p:nvSpPr>
                <p:spPr>
                  <a:xfrm>
                    <a:off x="4464199" y="1485265"/>
                    <a:ext cx="567953" cy="230832"/>
                  </a:xfrm>
                  <a:prstGeom prst="rect">
                    <a:avLst/>
                  </a:prstGeom>
                  <a:noFill/>
                </p:spPr>
                <p:txBody>
                  <a:bodyPr wrap="square" rtlCol="0">
                    <a:spAutoFit/>
                  </a:bodyPr>
                  <a:lstStyle/>
                  <a:p>
                    <a:r>
                      <a:rPr lang="en-AU" sz="900" dirty="0">
                        <a:solidFill>
                          <a:schemeClr val="bg1"/>
                        </a:solidFill>
                      </a:rPr>
                      <a:t>To do</a:t>
                    </a:r>
                  </a:p>
                </p:txBody>
              </p:sp>
              <p:grpSp>
                <p:nvGrpSpPr>
                  <p:cNvPr id="35" name="Group 34">
                    <a:extLst>
                      <a:ext uri="{FF2B5EF4-FFF2-40B4-BE49-F238E27FC236}">
                        <a16:creationId xmlns:a16="http://schemas.microsoft.com/office/drawing/2014/main" id="{BF339FCC-9E39-4F50-ADDB-568F1C5C2946}"/>
                      </a:ext>
                    </a:extLst>
                  </p:cNvPr>
                  <p:cNvGrpSpPr/>
                  <p:nvPr/>
                </p:nvGrpSpPr>
                <p:grpSpPr>
                  <a:xfrm>
                    <a:off x="4554702" y="1675300"/>
                    <a:ext cx="769959" cy="215198"/>
                    <a:chOff x="4554702" y="1675300"/>
                    <a:chExt cx="769959" cy="215198"/>
                  </a:xfrm>
                </p:grpSpPr>
                <p:grpSp>
                  <p:nvGrpSpPr>
                    <p:cNvPr id="59" name="Group 58">
                      <a:extLst>
                        <a:ext uri="{FF2B5EF4-FFF2-40B4-BE49-F238E27FC236}">
                          <a16:creationId xmlns:a16="http://schemas.microsoft.com/office/drawing/2014/main" id="{2BC9AAC2-C4BB-4831-B0E8-6D451919956C}"/>
                        </a:ext>
                      </a:extLst>
                    </p:cNvPr>
                    <p:cNvGrpSpPr/>
                    <p:nvPr/>
                  </p:nvGrpSpPr>
                  <p:grpSpPr>
                    <a:xfrm>
                      <a:off x="4554702" y="1675300"/>
                      <a:ext cx="769959" cy="215198"/>
                      <a:chOff x="2572909" y="2895600"/>
                      <a:chExt cx="1105373" cy="183694"/>
                    </a:xfrm>
                  </p:grpSpPr>
                  <p:sp>
                    <p:nvSpPr>
                      <p:cNvPr id="60" name="Flowchart: Process 59">
                        <a:extLst>
                          <a:ext uri="{FF2B5EF4-FFF2-40B4-BE49-F238E27FC236}">
                            <a16:creationId xmlns:a16="http://schemas.microsoft.com/office/drawing/2014/main" id="{6C059B1B-2DA9-47BA-A495-63EA232CEEC0}"/>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1" name="Straight Connector 60">
                        <a:extLst>
                          <a:ext uri="{FF2B5EF4-FFF2-40B4-BE49-F238E27FC236}">
                            <a16:creationId xmlns:a16="http://schemas.microsoft.com/office/drawing/2014/main" id="{6D8861B5-913D-4BC1-A430-6AF76B5EBFA2}"/>
                          </a:ext>
                        </a:extLst>
                      </p:cNvPr>
                      <p:cNvCxnSpPr>
                        <a:cxnSpLocks/>
                      </p:cNvCxnSpPr>
                      <p:nvPr/>
                    </p:nvCxnSpPr>
                    <p:spPr>
                      <a:xfrm>
                        <a:off x="307940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3A3D01-12B0-416F-9E1B-4D4A21757599}"/>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AC28616-D884-4110-8DBF-349409EC6CB4}"/>
                        </a:ext>
                      </a:extLst>
                    </p:cNvPr>
                    <p:cNvGrpSpPr/>
                    <p:nvPr/>
                  </p:nvGrpSpPr>
                  <p:grpSpPr>
                    <a:xfrm>
                      <a:off x="4579833" y="1719051"/>
                      <a:ext cx="183545" cy="120131"/>
                      <a:chOff x="4579833" y="1427650"/>
                      <a:chExt cx="183545" cy="120131"/>
                    </a:xfrm>
                  </p:grpSpPr>
                  <p:sp>
                    <p:nvSpPr>
                      <p:cNvPr id="33" name="Rectangle 32">
                        <a:extLst>
                          <a:ext uri="{FF2B5EF4-FFF2-40B4-BE49-F238E27FC236}">
                            <a16:creationId xmlns:a16="http://schemas.microsoft.com/office/drawing/2014/main" id="{9750C783-2E8B-48E9-BBAD-8C2048C28E50}"/>
                          </a:ext>
                        </a:extLst>
                      </p:cNvPr>
                      <p:cNvSpPr/>
                      <p:nvPr/>
                    </p:nvSpPr>
                    <p:spPr>
                      <a:xfrm>
                        <a:off x="4579833" y="142765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FDE98974-EB6D-40E2-ADC7-E4CE8E23286A}"/>
                          </a:ext>
                        </a:extLst>
                      </p:cNvPr>
                      <p:cNvSpPr/>
                      <p:nvPr/>
                    </p:nvSpPr>
                    <p:spPr>
                      <a:xfrm>
                        <a:off x="4650988"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6823BD5-3B01-4856-A70A-F258230330CE}"/>
                          </a:ext>
                        </a:extLst>
                      </p:cNvPr>
                      <p:cNvSpPr/>
                      <p:nvPr/>
                    </p:nvSpPr>
                    <p:spPr>
                      <a:xfrm>
                        <a:off x="4717659"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a:extLst>
                          <a:ext uri="{FF2B5EF4-FFF2-40B4-BE49-F238E27FC236}">
                            <a16:creationId xmlns:a16="http://schemas.microsoft.com/office/drawing/2014/main" id="{D7BBB9AC-4B34-43C5-B0DD-3D7A8602ED76}"/>
                          </a:ext>
                        </a:extLst>
                      </p:cNvPr>
                      <p:cNvSpPr/>
                      <p:nvPr/>
                    </p:nvSpPr>
                    <p:spPr>
                      <a:xfrm>
                        <a:off x="4579833" y="149869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grpSp>
              <p:nvGrpSpPr>
                <p:cNvPr id="37" name="Group 36">
                  <a:extLst>
                    <a:ext uri="{FF2B5EF4-FFF2-40B4-BE49-F238E27FC236}">
                      <a16:creationId xmlns:a16="http://schemas.microsoft.com/office/drawing/2014/main" id="{5A02AAA1-714C-488D-ABD7-F04B44E93F05}"/>
                    </a:ext>
                  </a:extLst>
                </p:cNvPr>
                <p:cNvGrpSpPr/>
                <p:nvPr/>
              </p:nvGrpSpPr>
              <p:grpSpPr>
                <a:xfrm>
                  <a:off x="6073010" y="2148878"/>
                  <a:ext cx="837330" cy="400360"/>
                  <a:chOff x="6073010" y="2148878"/>
                  <a:chExt cx="837330" cy="400360"/>
                </a:xfrm>
              </p:grpSpPr>
              <p:grpSp>
                <p:nvGrpSpPr>
                  <p:cNvPr id="63" name="Group 62">
                    <a:extLst>
                      <a:ext uri="{FF2B5EF4-FFF2-40B4-BE49-F238E27FC236}">
                        <a16:creationId xmlns:a16="http://schemas.microsoft.com/office/drawing/2014/main" id="{C5B0DC5C-F117-464A-ADD5-C171112180C5}"/>
                      </a:ext>
                    </a:extLst>
                  </p:cNvPr>
                  <p:cNvGrpSpPr/>
                  <p:nvPr/>
                </p:nvGrpSpPr>
                <p:grpSpPr>
                  <a:xfrm>
                    <a:off x="6073010" y="2334040"/>
                    <a:ext cx="769959" cy="215198"/>
                    <a:chOff x="2572909" y="2895600"/>
                    <a:chExt cx="1105373" cy="183694"/>
                  </a:xfrm>
                </p:grpSpPr>
                <p:sp>
                  <p:nvSpPr>
                    <p:cNvPr id="64" name="Flowchart: Process 63">
                      <a:extLst>
                        <a:ext uri="{FF2B5EF4-FFF2-40B4-BE49-F238E27FC236}">
                          <a16:creationId xmlns:a16="http://schemas.microsoft.com/office/drawing/2014/main" id="{945312A0-A24B-48D0-BC37-600AADA4B01C}"/>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6" name="Straight Connector 65">
                      <a:extLst>
                        <a:ext uri="{FF2B5EF4-FFF2-40B4-BE49-F238E27FC236}">
                          <a16:creationId xmlns:a16="http://schemas.microsoft.com/office/drawing/2014/main" id="{5CD16CDA-8C13-4DBF-A25B-ED4B6E452DF2}"/>
                        </a:ext>
                      </a:extLst>
                    </p:cNvPr>
                    <p:cNvCxnSpPr>
                      <a:cxnSpLocks/>
                    </p:cNvCxnSpPr>
                    <p:nvPr/>
                  </p:nvCxnSpPr>
                  <p:spPr>
                    <a:xfrm>
                      <a:off x="2922837"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84BEA9-B00F-4B18-8155-D96761B78104}"/>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36103B1-2999-459A-9705-0F8B7BABAEC3}"/>
                      </a:ext>
                    </a:extLst>
                  </p:cNvPr>
                  <p:cNvSpPr txBox="1"/>
                  <p:nvPr/>
                </p:nvSpPr>
                <p:spPr>
                  <a:xfrm>
                    <a:off x="6273738" y="2148878"/>
                    <a:ext cx="636602" cy="230832"/>
                  </a:xfrm>
                  <a:prstGeom prst="rect">
                    <a:avLst/>
                  </a:prstGeom>
                  <a:noFill/>
                </p:spPr>
                <p:txBody>
                  <a:bodyPr wrap="square" rtlCol="0">
                    <a:spAutoFit/>
                  </a:bodyPr>
                  <a:lstStyle/>
                  <a:p>
                    <a:r>
                      <a:rPr lang="en-AU" sz="900" dirty="0">
                        <a:solidFill>
                          <a:schemeClr val="bg1"/>
                        </a:solidFill>
                      </a:rPr>
                      <a:t>WIP</a:t>
                    </a:r>
                  </a:p>
                </p:txBody>
              </p:sp>
              <p:sp>
                <p:nvSpPr>
                  <p:cNvPr id="72" name="Rectangle 71">
                    <a:extLst>
                      <a:ext uri="{FF2B5EF4-FFF2-40B4-BE49-F238E27FC236}">
                        <a16:creationId xmlns:a16="http://schemas.microsoft.com/office/drawing/2014/main" id="{CB4EC7FF-9F28-4552-ACB9-7918F8CF44A5}"/>
                      </a:ext>
                    </a:extLst>
                  </p:cNvPr>
                  <p:cNvSpPr/>
                  <p:nvPr/>
                </p:nvSpPr>
                <p:spPr>
                  <a:xfrm>
                    <a:off x="6390099" y="2372521"/>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42A6B5C9-221E-4658-AFB0-DF8DCB3314D0}"/>
                      </a:ext>
                    </a:extLst>
                  </p:cNvPr>
                  <p:cNvSpPr/>
                  <p:nvPr/>
                </p:nvSpPr>
                <p:spPr>
                  <a:xfrm>
                    <a:off x="6460369" y="2374014"/>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a:extLst>
                      <a:ext uri="{FF2B5EF4-FFF2-40B4-BE49-F238E27FC236}">
                        <a16:creationId xmlns:a16="http://schemas.microsoft.com/office/drawing/2014/main" id="{12442ED0-4062-4726-BF9E-F15AED0CA5BA}"/>
                      </a:ext>
                    </a:extLst>
                  </p:cNvPr>
                  <p:cNvSpPr/>
                  <p:nvPr/>
                </p:nvSpPr>
                <p:spPr>
                  <a:xfrm>
                    <a:off x="6388148" y="2441506"/>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a:extLst>
                      <a:ext uri="{FF2B5EF4-FFF2-40B4-BE49-F238E27FC236}">
                        <a16:creationId xmlns:a16="http://schemas.microsoft.com/office/drawing/2014/main" id="{FEECA521-0383-400A-AE45-EFEF8814BCB2}"/>
                      </a:ext>
                    </a:extLst>
                  </p:cNvPr>
                  <p:cNvSpPr/>
                  <p:nvPr/>
                </p:nvSpPr>
                <p:spPr>
                  <a:xfrm>
                    <a:off x="6109838" y="236598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15" name="TextBox 114">
                  <a:extLst>
                    <a:ext uri="{FF2B5EF4-FFF2-40B4-BE49-F238E27FC236}">
                      <a16:creationId xmlns:a16="http://schemas.microsoft.com/office/drawing/2014/main" id="{AB56C1F8-406D-4741-8751-6DC5B2A8B0C7}"/>
                    </a:ext>
                  </a:extLst>
                </p:cNvPr>
                <p:cNvSpPr txBox="1"/>
                <p:nvPr/>
              </p:nvSpPr>
              <p:spPr>
                <a:xfrm>
                  <a:off x="1265702" y="1695763"/>
                  <a:ext cx="940167" cy="461665"/>
                </a:xfrm>
                <a:prstGeom prst="rect">
                  <a:avLst/>
                </a:prstGeom>
                <a:noFill/>
              </p:spPr>
              <p:txBody>
                <a:bodyPr wrap="square" rtlCol="0">
                  <a:spAutoFit/>
                </a:bodyPr>
                <a:lstStyle/>
                <a:p>
                  <a:r>
                    <a:rPr lang="en-AU" sz="1200" b="1" dirty="0"/>
                    <a:t>0. Initial meeting</a:t>
                  </a:r>
                </a:p>
              </p:txBody>
            </p:sp>
          </p:grpSp>
          <p:pic>
            <p:nvPicPr>
              <p:cNvPr id="117" name="Picture 116">
                <a:extLst>
                  <a:ext uri="{FF2B5EF4-FFF2-40B4-BE49-F238E27FC236}">
                    <a16:creationId xmlns:a16="http://schemas.microsoft.com/office/drawing/2014/main" id="{E34AB5EF-08CC-448A-975D-0114221903B3}"/>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0436" y="1095760"/>
                <a:ext cx="276390" cy="383679"/>
              </a:xfrm>
              <a:prstGeom prst="rect">
                <a:avLst/>
              </a:prstGeom>
            </p:spPr>
          </p:pic>
          <p:pic>
            <p:nvPicPr>
              <p:cNvPr id="119" name="Picture 118">
                <a:extLst>
                  <a:ext uri="{FF2B5EF4-FFF2-40B4-BE49-F238E27FC236}">
                    <a16:creationId xmlns:a16="http://schemas.microsoft.com/office/drawing/2014/main" id="{AF48788F-5313-4DF1-B3AF-75108F25EE6E}"/>
                  </a:ext>
                </a:extLst>
              </p:cNvPr>
              <p:cNvPicPr>
                <a:picLocks noChangeAspect="1"/>
              </p:cNvPicPr>
              <p:nvPr/>
            </p:nvPicPr>
            <p:blipFill rotWithShape="1">
              <a:blip r:embed="rId8"/>
              <a:srcRect l="77260"/>
              <a:stretch/>
            </p:blipFill>
            <p:spPr>
              <a:xfrm rot="365578" flipH="1">
                <a:off x="4695076" y="3506640"/>
                <a:ext cx="492164" cy="1493649"/>
              </a:xfrm>
              <a:prstGeom prst="rect">
                <a:avLst/>
              </a:prstGeom>
            </p:spPr>
          </p:pic>
        </p:grpSp>
        <p:sp>
          <p:nvSpPr>
            <p:cNvPr id="121" name="TextBox 120">
              <a:extLst>
                <a:ext uri="{FF2B5EF4-FFF2-40B4-BE49-F238E27FC236}">
                  <a16:creationId xmlns:a16="http://schemas.microsoft.com/office/drawing/2014/main" id="{EB1DC000-3530-486F-A865-1E7433F51964}"/>
                </a:ext>
              </a:extLst>
            </p:cNvPr>
            <p:cNvSpPr txBox="1"/>
            <p:nvPr/>
          </p:nvSpPr>
          <p:spPr>
            <a:xfrm>
              <a:off x="5291949" y="2773471"/>
              <a:ext cx="1169637" cy="369332"/>
            </a:xfrm>
            <a:prstGeom prst="rect">
              <a:avLst/>
            </a:prstGeom>
            <a:noFill/>
          </p:spPr>
          <p:txBody>
            <a:bodyPr wrap="square" rtlCol="0">
              <a:spAutoFit/>
            </a:bodyPr>
            <a:lstStyle/>
            <a:p>
              <a:r>
                <a:rPr lang="en-AU" dirty="0"/>
                <a:t>2 WEEKS</a:t>
              </a:r>
            </a:p>
          </p:txBody>
        </p:sp>
      </p:grpSp>
      <p:grpSp>
        <p:nvGrpSpPr>
          <p:cNvPr id="129" name="Group 128">
            <a:extLst>
              <a:ext uri="{FF2B5EF4-FFF2-40B4-BE49-F238E27FC236}">
                <a16:creationId xmlns:a16="http://schemas.microsoft.com/office/drawing/2014/main" id="{0594CAC6-BC15-4F6D-BE27-F04C8D0D9B5D}"/>
              </a:ext>
            </a:extLst>
          </p:cNvPr>
          <p:cNvGrpSpPr/>
          <p:nvPr/>
        </p:nvGrpSpPr>
        <p:grpSpPr>
          <a:xfrm>
            <a:off x="50240" y="3326029"/>
            <a:ext cx="2002328" cy="1620063"/>
            <a:chOff x="0" y="3326029"/>
            <a:chExt cx="2002328" cy="1620063"/>
          </a:xfrm>
        </p:grpSpPr>
        <p:pic>
          <p:nvPicPr>
            <p:cNvPr id="122" name="Picture 121">
              <a:extLst>
                <a:ext uri="{FF2B5EF4-FFF2-40B4-BE49-F238E27FC236}">
                  <a16:creationId xmlns:a16="http://schemas.microsoft.com/office/drawing/2014/main" id="{241CFA22-6E2F-49AC-B01A-EA997A2D32F0}"/>
                </a:ext>
              </a:extLst>
            </p:cNvPr>
            <p:cNvPicPr>
              <a:picLocks noChangeAspect="1"/>
            </p:cNvPicPr>
            <p:nvPr/>
          </p:nvPicPr>
          <p:blipFill rotWithShape="1">
            <a:blip r:embed="rId2">
              <a:duotone>
                <a:prstClr val="black"/>
                <a:srgbClr val="FFFF00">
                  <a:tint val="45000"/>
                  <a:satMod val="400000"/>
                </a:srgbClr>
              </a:duotone>
              <a:extLst>
                <a:ext uri="{BEBA8EAE-BF5A-486C-A8C5-ECC9F3942E4B}">
                  <a14:imgProps xmlns:a14="http://schemas.microsoft.com/office/drawing/2010/main">
                    <a14:imgLayer r:embed="rId3">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04197" y="3326029"/>
              <a:ext cx="402592" cy="514540"/>
            </a:xfrm>
            <a:prstGeom prst="rect">
              <a:avLst/>
            </a:prstGeom>
          </p:spPr>
        </p:pic>
        <p:pic>
          <p:nvPicPr>
            <p:cNvPr id="123" name="Picture 122">
              <a:extLst>
                <a:ext uri="{FF2B5EF4-FFF2-40B4-BE49-F238E27FC236}">
                  <a16:creationId xmlns:a16="http://schemas.microsoft.com/office/drawing/2014/main" id="{17DCD206-7B03-4AE7-B8AE-BF2F9A8D126B}"/>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33986" y="3899720"/>
              <a:ext cx="522918" cy="522918"/>
            </a:xfrm>
            <a:prstGeom prst="rect">
              <a:avLst/>
            </a:prstGeom>
          </p:spPr>
        </p:pic>
        <p:sp>
          <p:nvSpPr>
            <p:cNvPr id="125" name="TextBox 124">
              <a:extLst>
                <a:ext uri="{FF2B5EF4-FFF2-40B4-BE49-F238E27FC236}">
                  <a16:creationId xmlns:a16="http://schemas.microsoft.com/office/drawing/2014/main" id="{7E9D08A6-4DBF-49AE-B93C-3590DD1A1212}"/>
                </a:ext>
              </a:extLst>
            </p:cNvPr>
            <p:cNvSpPr txBox="1"/>
            <p:nvPr/>
          </p:nvSpPr>
          <p:spPr>
            <a:xfrm>
              <a:off x="659426" y="3553869"/>
              <a:ext cx="1342902" cy="307777"/>
            </a:xfrm>
            <a:prstGeom prst="rect">
              <a:avLst/>
            </a:prstGeom>
            <a:noFill/>
          </p:spPr>
          <p:txBody>
            <a:bodyPr wrap="square" rtlCol="0">
              <a:spAutoFit/>
            </a:bodyPr>
            <a:lstStyle/>
            <a:p>
              <a:r>
                <a:rPr lang="en-AU" sz="1400" dirty="0"/>
                <a:t>Product Owner</a:t>
              </a:r>
            </a:p>
          </p:txBody>
        </p:sp>
        <p:sp>
          <p:nvSpPr>
            <p:cNvPr id="126" name="TextBox 125">
              <a:extLst>
                <a:ext uri="{FF2B5EF4-FFF2-40B4-BE49-F238E27FC236}">
                  <a16:creationId xmlns:a16="http://schemas.microsoft.com/office/drawing/2014/main" id="{976141E3-FCD1-4439-A5F4-1A9217CAC8B8}"/>
                </a:ext>
              </a:extLst>
            </p:cNvPr>
            <p:cNvSpPr txBox="1"/>
            <p:nvPr/>
          </p:nvSpPr>
          <p:spPr>
            <a:xfrm>
              <a:off x="659426" y="4160067"/>
              <a:ext cx="1342902" cy="307777"/>
            </a:xfrm>
            <a:prstGeom prst="rect">
              <a:avLst/>
            </a:prstGeom>
            <a:noFill/>
          </p:spPr>
          <p:txBody>
            <a:bodyPr wrap="square" rtlCol="0">
              <a:spAutoFit/>
            </a:bodyPr>
            <a:lstStyle/>
            <a:p>
              <a:r>
                <a:rPr lang="en-AU" sz="1400" dirty="0"/>
                <a:t>Scrum Master</a:t>
              </a:r>
            </a:p>
          </p:txBody>
        </p:sp>
        <p:grpSp>
          <p:nvGrpSpPr>
            <p:cNvPr id="128" name="Group 127">
              <a:extLst>
                <a:ext uri="{FF2B5EF4-FFF2-40B4-BE49-F238E27FC236}">
                  <a16:creationId xmlns:a16="http://schemas.microsoft.com/office/drawing/2014/main" id="{C0CFE83E-7835-4654-8822-FCEE7B675589}"/>
                </a:ext>
              </a:extLst>
            </p:cNvPr>
            <p:cNvGrpSpPr/>
            <p:nvPr/>
          </p:nvGrpSpPr>
          <p:grpSpPr>
            <a:xfrm>
              <a:off x="0" y="4464792"/>
              <a:ext cx="2002328" cy="481300"/>
              <a:chOff x="0" y="4464792"/>
              <a:chExt cx="2002328" cy="481300"/>
            </a:xfrm>
          </p:grpSpPr>
          <p:pic>
            <p:nvPicPr>
              <p:cNvPr id="124" name="Picture 123">
                <a:extLst>
                  <a:ext uri="{FF2B5EF4-FFF2-40B4-BE49-F238E27FC236}">
                    <a16:creationId xmlns:a16="http://schemas.microsoft.com/office/drawing/2014/main" id="{27694101-E0F0-44C8-A397-B2AC10520FC5}"/>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0" y="4464792"/>
                <a:ext cx="715618" cy="481300"/>
              </a:xfrm>
              <a:prstGeom prst="rect">
                <a:avLst/>
              </a:prstGeom>
            </p:spPr>
          </p:pic>
          <p:sp>
            <p:nvSpPr>
              <p:cNvPr id="127" name="TextBox 126">
                <a:extLst>
                  <a:ext uri="{FF2B5EF4-FFF2-40B4-BE49-F238E27FC236}">
                    <a16:creationId xmlns:a16="http://schemas.microsoft.com/office/drawing/2014/main" id="{AE46E504-9459-4B87-9FD6-5E4F0F9FE944}"/>
                  </a:ext>
                </a:extLst>
              </p:cNvPr>
              <p:cNvSpPr txBox="1"/>
              <p:nvPr/>
            </p:nvSpPr>
            <p:spPr>
              <a:xfrm>
                <a:off x="703202" y="4612376"/>
                <a:ext cx="1299126" cy="307777"/>
              </a:xfrm>
              <a:prstGeom prst="rect">
                <a:avLst/>
              </a:prstGeom>
              <a:noFill/>
            </p:spPr>
            <p:txBody>
              <a:bodyPr wrap="square" rtlCol="0">
                <a:spAutoFit/>
              </a:bodyPr>
              <a:lstStyle/>
              <a:p>
                <a:r>
                  <a:rPr lang="en-AU" sz="1400" dirty="0"/>
                  <a:t>Delivery Team</a:t>
                </a:r>
              </a:p>
            </p:txBody>
          </p:sp>
        </p:grpSp>
      </p:grpSp>
      <p:grpSp>
        <p:nvGrpSpPr>
          <p:cNvPr id="92" name="Group 91">
            <a:extLst>
              <a:ext uri="{FF2B5EF4-FFF2-40B4-BE49-F238E27FC236}">
                <a16:creationId xmlns:a16="http://schemas.microsoft.com/office/drawing/2014/main" id="{835304B3-60A7-42F4-AE52-AE839BACBFB2}"/>
              </a:ext>
            </a:extLst>
          </p:cNvPr>
          <p:cNvGrpSpPr/>
          <p:nvPr/>
        </p:nvGrpSpPr>
        <p:grpSpPr>
          <a:xfrm>
            <a:off x="90450" y="5669969"/>
            <a:ext cx="2885052" cy="560597"/>
            <a:chOff x="90450" y="5669969"/>
            <a:chExt cx="2885052" cy="560597"/>
          </a:xfrm>
        </p:grpSpPr>
        <p:sp>
          <p:nvSpPr>
            <p:cNvPr id="2" name="Rectangle 1">
              <a:extLst>
                <a:ext uri="{FF2B5EF4-FFF2-40B4-BE49-F238E27FC236}">
                  <a16:creationId xmlns:a16="http://schemas.microsoft.com/office/drawing/2014/main" id="{3FC2685F-1121-4406-BC94-A5EF7BA1D967}"/>
                </a:ext>
              </a:extLst>
            </p:cNvPr>
            <p:cNvSpPr/>
            <p:nvPr/>
          </p:nvSpPr>
          <p:spPr>
            <a:xfrm>
              <a:off x="316838" y="5768901"/>
              <a:ext cx="2658664" cy="461665"/>
            </a:xfrm>
            <a:prstGeom prst="rect">
              <a:avLst/>
            </a:prstGeom>
          </p:spPr>
          <p:txBody>
            <a:bodyPr wrap="square">
              <a:spAutoFit/>
            </a:bodyPr>
            <a:lstStyle/>
            <a:p>
              <a:r>
                <a:rPr lang="en-AU" sz="1200" dirty="0"/>
                <a:t>1- The Product Owner explains the</a:t>
              </a:r>
            </a:p>
            <a:p>
              <a:r>
                <a:rPr lang="en-AU" sz="1200" dirty="0"/>
                <a:t>product vision.</a:t>
              </a:r>
            </a:p>
          </p:txBody>
        </p:sp>
        <p:sp>
          <p:nvSpPr>
            <p:cNvPr id="39" name="Rectangle 38">
              <a:extLst>
                <a:ext uri="{FF2B5EF4-FFF2-40B4-BE49-F238E27FC236}">
                  <a16:creationId xmlns:a16="http://schemas.microsoft.com/office/drawing/2014/main" id="{F8E92662-BCE8-4368-8C99-394E4131AD73}"/>
                </a:ext>
              </a:extLst>
            </p:cNvPr>
            <p:cNvSpPr/>
            <p:nvPr/>
          </p:nvSpPr>
          <p:spPr>
            <a:xfrm>
              <a:off x="90450" y="5669969"/>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00</a:t>
              </a:r>
            </a:p>
          </p:txBody>
        </p:sp>
      </p:grpSp>
      <p:grpSp>
        <p:nvGrpSpPr>
          <p:cNvPr id="145" name="Group 144">
            <a:extLst>
              <a:ext uri="{FF2B5EF4-FFF2-40B4-BE49-F238E27FC236}">
                <a16:creationId xmlns:a16="http://schemas.microsoft.com/office/drawing/2014/main" id="{CD81D159-0360-4580-A7FA-048965A1F1BE}"/>
              </a:ext>
            </a:extLst>
          </p:cNvPr>
          <p:cNvGrpSpPr/>
          <p:nvPr/>
        </p:nvGrpSpPr>
        <p:grpSpPr>
          <a:xfrm>
            <a:off x="50073" y="18083"/>
            <a:ext cx="6225499" cy="877268"/>
            <a:chOff x="469173" y="18083"/>
            <a:chExt cx="6225499" cy="877268"/>
          </a:xfrm>
        </p:grpSpPr>
        <p:grpSp>
          <p:nvGrpSpPr>
            <p:cNvPr id="141" name="Group 140">
              <a:extLst>
                <a:ext uri="{FF2B5EF4-FFF2-40B4-BE49-F238E27FC236}">
                  <a16:creationId xmlns:a16="http://schemas.microsoft.com/office/drawing/2014/main" id="{6DA0CCD7-DFE0-4667-A7DA-330D9B3ADC1A}"/>
                </a:ext>
              </a:extLst>
            </p:cNvPr>
            <p:cNvGrpSpPr/>
            <p:nvPr/>
          </p:nvGrpSpPr>
          <p:grpSpPr>
            <a:xfrm>
              <a:off x="469173" y="18083"/>
              <a:ext cx="620935" cy="877268"/>
              <a:chOff x="4388279" y="3114676"/>
              <a:chExt cx="1134672" cy="1492854"/>
            </a:xfrm>
          </p:grpSpPr>
          <p:pic>
            <p:nvPicPr>
              <p:cNvPr id="143" name="Picture 142">
                <a:extLst>
                  <a:ext uri="{FF2B5EF4-FFF2-40B4-BE49-F238E27FC236}">
                    <a16:creationId xmlns:a16="http://schemas.microsoft.com/office/drawing/2014/main" id="{F98CB04A-B85B-4C51-884E-DDB8ABD12C7A}"/>
                  </a:ext>
                </a:extLst>
              </p:cNvPr>
              <p:cNvPicPr>
                <a:picLocks noChangeAspect="1"/>
              </p:cNvPicPr>
              <p:nvPr/>
            </p:nvPicPr>
            <p:blipFill rotWithShape="1">
              <a:blip r:embed="rId9"/>
              <a:srcRect l="7154" t="29166" r="79196" b="44722"/>
              <a:stretch/>
            </p:blipFill>
            <p:spPr>
              <a:xfrm>
                <a:off x="4388279" y="3114676"/>
                <a:ext cx="1134672" cy="1492854"/>
              </a:xfrm>
              <a:prstGeom prst="rect">
                <a:avLst/>
              </a:prstGeom>
            </p:spPr>
          </p:pic>
          <p:sp>
            <p:nvSpPr>
              <p:cNvPr id="144" name="Rectangle 143">
                <a:extLst>
                  <a:ext uri="{FF2B5EF4-FFF2-40B4-BE49-F238E27FC236}">
                    <a16:creationId xmlns:a16="http://schemas.microsoft.com/office/drawing/2014/main" id="{BF7E0F08-FC9B-4E42-B540-0E9400E869A5}"/>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2" name="TextBox 141">
              <a:extLst>
                <a:ext uri="{FF2B5EF4-FFF2-40B4-BE49-F238E27FC236}">
                  <a16:creationId xmlns:a16="http://schemas.microsoft.com/office/drawing/2014/main" id="{BFF5D01A-9C15-4295-90E0-DD4CC6693D52}"/>
                </a:ext>
              </a:extLst>
            </p:cNvPr>
            <p:cNvSpPr txBox="1"/>
            <p:nvPr/>
          </p:nvSpPr>
          <p:spPr>
            <a:xfrm>
              <a:off x="471339" y="116477"/>
              <a:ext cx="570920" cy="523220"/>
            </a:xfrm>
            <a:prstGeom prst="rect">
              <a:avLst/>
            </a:prstGeom>
            <a:noFill/>
          </p:spPr>
          <p:txBody>
            <a:bodyPr wrap="square" rtlCol="0">
              <a:spAutoFit/>
            </a:bodyPr>
            <a:lstStyle/>
            <a:p>
              <a:pPr algn="ctr"/>
              <a:r>
                <a:rPr lang="en-AU" sz="2800" b="1" dirty="0"/>
                <a:t>5</a:t>
              </a:r>
            </a:p>
          </p:txBody>
        </p:sp>
        <p:sp>
          <p:nvSpPr>
            <p:cNvPr id="138" name="TextBox 137">
              <a:extLst>
                <a:ext uri="{FF2B5EF4-FFF2-40B4-BE49-F238E27FC236}">
                  <a16:creationId xmlns:a16="http://schemas.microsoft.com/office/drawing/2014/main" id="{F610D614-211F-40C3-98C0-3EB506FEAC9D}"/>
                </a:ext>
              </a:extLst>
            </p:cNvPr>
            <p:cNvSpPr txBox="1"/>
            <p:nvPr/>
          </p:nvSpPr>
          <p:spPr>
            <a:xfrm>
              <a:off x="996487" y="115623"/>
              <a:ext cx="5698185" cy="584775"/>
            </a:xfrm>
            <a:prstGeom prst="rect">
              <a:avLst/>
            </a:prstGeom>
            <a:noFill/>
          </p:spPr>
          <p:txBody>
            <a:bodyPr wrap="square" rtlCol="0">
              <a:spAutoFit/>
            </a:bodyPr>
            <a:lstStyle/>
            <a:p>
              <a:r>
                <a:rPr lang="en-AU" sz="3200" dirty="0"/>
                <a:t>Steps to scrum + DevOps </a:t>
              </a:r>
            </a:p>
          </p:txBody>
        </p:sp>
      </p:grpSp>
      <p:sp>
        <p:nvSpPr>
          <p:cNvPr id="116" name="TextBox 115">
            <a:extLst>
              <a:ext uri="{FF2B5EF4-FFF2-40B4-BE49-F238E27FC236}">
                <a16:creationId xmlns:a16="http://schemas.microsoft.com/office/drawing/2014/main" id="{7CFFD5AF-B54C-4FF4-AD3F-A793D23B959C}"/>
              </a:ext>
            </a:extLst>
          </p:cNvPr>
          <p:cNvSpPr txBox="1"/>
          <p:nvPr/>
        </p:nvSpPr>
        <p:spPr>
          <a:xfrm>
            <a:off x="215933" y="2916486"/>
            <a:ext cx="1342902" cy="307777"/>
          </a:xfrm>
          <a:prstGeom prst="rect">
            <a:avLst/>
          </a:prstGeom>
          <a:noFill/>
        </p:spPr>
        <p:txBody>
          <a:bodyPr wrap="square" rtlCol="0">
            <a:spAutoFit/>
          </a:bodyPr>
          <a:lstStyle/>
          <a:p>
            <a:r>
              <a:rPr lang="en-AU" sz="1400" dirty="0"/>
              <a:t>Scrum Team</a:t>
            </a:r>
          </a:p>
        </p:txBody>
      </p:sp>
    </p:spTree>
    <p:extLst>
      <p:ext uri="{BB962C8B-B14F-4D97-AF65-F5344CB8AC3E}">
        <p14:creationId xmlns:p14="http://schemas.microsoft.com/office/powerpoint/2010/main" val="201628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D8F2979-0D71-425C-BCB1-96FD4E44FFCA}"/>
              </a:ext>
            </a:extLst>
          </p:cNvPr>
          <p:cNvGrpSpPr/>
          <p:nvPr/>
        </p:nvGrpSpPr>
        <p:grpSpPr>
          <a:xfrm>
            <a:off x="5844966" y="3349194"/>
            <a:ext cx="1503782" cy="1421785"/>
            <a:chOff x="5844966" y="3349194"/>
            <a:chExt cx="1503782" cy="1421785"/>
          </a:xfrm>
        </p:grpSpPr>
        <p:sp>
          <p:nvSpPr>
            <p:cNvPr id="53" name="TextBox 52">
              <a:extLst>
                <a:ext uri="{FF2B5EF4-FFF2-40B4-BE49-F238E27FC236}">
                  <a16:creationId xmlns:a16="http://schemas.microsoft.com/office/drawing/2014/main" id="{5A2EA508-182E-4207-994C-A2B8236D4E8A}"/>
                </a:ext>
              </a:extLst>
            </p:cNvPr>
            <p:cNvSpPr txBox="1"/>
            <p:nvPr/>
          </p:nvSpPr>
          <p:spPr>
            <a:xfrm>
              <a:off x="5855098" y="4493980"/>
              <a:ext cx="1493650" cy="276999"/>
            </a:xfrm>
            <a:prstGeom prst="rect">
              <a:avLst/>
            </a:prstGeom>
            <a:noFill/>
          </p:spPr>
          <p:txBody>
            <a:bodyPr wrap="square" rtlCol="0">
              <a:spAutoFit/>
            </a:bodyPr>
            <a:lstStyle/>
            <a:p>
              <a:r>
                <a:rPr lang="en-AU" sz="1200" b="1" dirty="0"/>
                <a:t>5. Sprint playback</a:t>
              </a:r>
            </a:p>
          </p:txBody>
        </p:sp>
        <p:pic>
          <p:nvPicPr>
            <p:cNvPr id="55" name="Picture 54">
              <a:extLst>
                <a:ext uri="{FF2B5EF4-FFF2-40B4-BE49-F238E27FC236}">
                  <a16:creationId xmlns:a16="http://schemas.microsoft.com/office/drawing/2014/main" id="{3AAD1A03-B556-44EE-AF42-D4DA231BABC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844966" y="3927906"/>
              <a:ext cx="934058" cy="608677"/>
            </a:xfrm>
            <a:prstGeom prst="rect">
              <a:avLst/>
            </a:prstGeom>
          </p:spPr>
        </p:pic>
        <p:pic>
          <p:nvPicPr>
            <p:cNvPr id="57" name="Picture 56">
              <a:extLst>
                <a:ext uri="{FF2B5EF4-FFF2-40B4-BE49-F238E27FC236}">
                  <a16:creationId xmlns:a16="http://schemas.microsoft.com/office/drawing/2014/main" id="{E272B7F6-2690-4C36-B086-7B0C068FDB05}"/>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578581" y="3349194"/>
              <a:ext cx="354849" cy="453521"/>
            </a:xfrm>
            <a:prstGeom prst="rect">
              <a:avLst/>
            </a:prstGeom>
          </p:spPr>
        </p:pic>
      </p:grpSp>
      <p:grpSp>
        <p:nvGrpSpPr>
          <p:cNvPr id="16" name="Group 15">
            <a:extLst>
              <a:ext uri="{FF2B5EF4-FFF2-40B4-BE49-F238E27FC236}">
                <a16:creationId xmlns:a16="http://schemas.microsoft.com/office/drawing/2014/main" id="{182510E5-80A8-469F-AD85-C0860733DBA8}"/>
              </a:ext>
            </a:extLst>
          </p:cNvPr>
          <p:cNvGrpSpPr/>
          <p:nvPr/>
        </p:nvGrpSpPr>
        <p:grpSpPr>
          <a:xfrm>
            <a:off x="4034450" y="3535579"/>
            <a:ext cx="1528537" cy="883910"/>
            <a:chOff x="4034450" y="3535579"/>
            <a:chExt cx="1528537" cy="883910"/>
          </a:xfrm>
        </p:grpSpPr>
        <p:sp>
          <p:nvSpPr>
            <p:cNvPr id="54" name="TextBox 53">
              <a:extLst>
                <a:ext uri="{FF2B5EF4-FFF2-40B4-BE49-F238E27FC236}">
                  <a16:creationId xmlns:a16="http://schemas.microsoft.com/office/drawing/2014/main" id="{0406F2C5-F76F-43A4-81BE-249ED1616B73}"/>
                </a:ext>
              </a:extLst>
            </p:cNvPr>
            <p:cNvSpPr txBox="1"/>
            <p:nvPr/>
          </p:nvSpPr>
          <p:spPr>
            <a:xfrm>
              <a:off x="4292284" y="4142490"/>
              <a:ext cx="1270703" cy="276999"/>
            </a:xfrm>
            <a:prstGeom prst="rect">
              <a:avLst/>
            </a:prstGeom>
            <a:noFill/>
          </p:spPr>
          <p:txBody>
            <a:bodyPr wrap="square" rtlCol="0">
              <a:spAutoFit/>
            </a:bodyPr>
            <a:lstStyle/>
            <a:p>
              <a:r>
                <a:rPr lang="en-AU" sz="1200" b="1" dirty="0"/>
                <a:t>6. Sprint retro</a:t>
              </a:r>
            </a:p>
          </p:txBody>
        </p:sp>
        <p:pic>
          <p:nvPicPr>
            <p:cNvPr id="56" name="Picture 55">
              <a:extLst>
                <a:ext uri="{FF2B5EF4-FFF2-40B4-BE49-F238E27FC236}">
                  <a16:creationId xmlns:a16="http://schemas.microsoft.com/office/drawing/2014/main" id="{8141A8CF-E27C-4149-BE55-DCD7855A0F7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348805" y="3535579"/>
              <a:ext cx="934058" cy="608677"/>
            </a:xfrm>
            <a:prstGeom prst="rect">
              <a:avLst/>
            </a:prstGeom>
          </p:spPr>
        </p:pic>
        <p:pic>
          <p:nvPicPr>
            <p:cNvPr id="58" name="Picture 57">
              <a:extLst>
                <a:ext uri="{FF2B5EF4-FFF2-40B4-BE49-F238E27FC236}">
                  <a16:creationId xmlns:a16="http://schemas.microsoft.com/office/drawing/2014/main" id="{A291EE94-B3A6-4BB2-99A4-FFD72C4F03A9}"/>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4034450" y="3576742"/>
              <a:ext cx="410682" cy="410682"/>
            </a:xfrm>
            <a:prstGeom prst="rect">
              <a:avLst/>
            </a:prstGeom>
          </p:spPr>
        </p:pic>
      </p:grpSp>
      <p:grpSp>
        <p:nvGrpSpPr>
          <p:cNvPr id="8" name="Group 7">
            <a:extLst>
              <a:ext uri="{FF2B5EF4-FFF2-40B4-BE49-F238E27FC236}">
                <a16:creationId xmlns:a16="http://schemas.microsoft.com/office/drawing/2014/main" id="{11D9A67B-3901-44FD-AEBF-1FA5649E784B}"/>
              </a:ext>
            </a:extLst>
          </p:cNvPr>
          <p:cNvGrpSpPr/>
          <p:nvPr/>
        </p:nvGrpSpPr>
        <p:grpSpPr>
          <a:xfrm>
            <a:off x="6490450" y="1356474"/>
            <a:ext cx="1394043" cy="1748368"/>
            <a:chOff x="6490450" y="1356474"/>
            <a:chExt cx="1394043" cy="1748368"/>
          </a:xfrm>
        </p:grpSpPr>
        <p:pic>
          <p:nvPicPr>
            <p:cNvPr id="46" name="Picture 45">
              <a:extLst>
                <a:ext uri="{FF2B5EF4-FFF2-40B4-BE49-F238E27FC236}">
                  <a16:creationId xmlns:a16="http://schemas.microsoft.com/office/drawing/2014/main" id="{22324375-A994-4742-A9A3-FA3CE64A0B8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845650" y="1831808"/>
              <a:ext cx="934058" cy="608677"/>
            </a:xfrm>
            <a:prstGeom prst="rect">
              <a:avLst/>
            </a:prstGeom>
          </p:spPr>
        </p:pic>
        <p:pic>
          <p:nvPicPr>
            <p:cNvPr id="48" name="Picture 47">
              <a:extLst>
                <a:ext uri="{FF2B5EF4-FFF2-40B4-BE49-F238E27FC236}">
                  <a16:creationId xmlns:a16="http://schemas.microsoft.com/office/drawing/2014/main" id="{75AE03B4-B3BE-41D2-A5D1-07EEA07B126C}"/>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97697" y="1356474"/>
              <a:ext cx="354849" cy="453521"/>
            </a:xfrm>
            <a:prstGeom prst="rect">
              <a:avLst/>
            </a:prstGeom>
          </p:spPr>
        </p:pic>
        <p:pic>
          <p:nvPicPr>
            <p:cNvPr id="49" name="Picture 48">
              <a:extLst>
                <a:ext uri="{FF2B5EF4-FFF2-40B4-BE49-F238E27FC236}">
                  <a16:creationId xmlns:a16="http://schemas.microsoft.com/office/drawing/2014/main" id="{ECFF5422-50F5-43B4-A8D3-D95A72634114}"/>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490450" y="1891399"/>
              <a:ext cx="410682" cy="410682"/>
            </a:xfrm>
            <a:prstGeom prst="rect">
              <a:avLst/>
            </a:prstGeom>
          </p:spPr>
        </p:pic>
        <p:sp>
          <p:nvSpPr>
            <p:cNvPr id="52" name="TextBox 51">
              <a:extLst>
                <a:ext uri="{FF2B5EF4-FFF2-40B4-BE49-F238E27FC236}">
                  <a16:creationId xmlns:a16="http://schemas.microsoft.com/office/drawing/2014/main" id="{10BF20FB-A12D-4FCA-B084-69066DA8509D}"/>
                </a:ext>
              </a:extLst>
            </p:cNvPr>
            <p:cNvSpPr txBox="1"/>
            <p:nvPr/>
          </p:nvSpPr>
          <p:spPr>
            <a:xfrm>
              <a:off x="6613790" y="2827843"/>
              <a:ext cx="1270703" cy="276999"/>
            </a:xfrm>
            <a:prstGeom prst="rect">
              <a:avLst/>
            </a:prstGeom>
            <a:noFill/>
          </p:spPr>
          <p:txBody>
            <a:bodyPr wrap="square" rtlCol="0">
              <a:spAutoFit/>
            </a:bodyPr>
            <a:lstStyle/>
            <a:p>
              <a:r>
                <a:rPr lang="en-AU" sz="1200" b="1" dirty="0"/>
                <a:t>4. Sprint</a:t>
              </a:r>
            </a:p>
          </p:txBody>
        </p:sp>
        <p:grpSp>
          <p:nvGrpSpPr>
            <p:cNvPr id="37" name="Group 36">
              <a:extLst>
                <a:ext uri="{FF2B5EF4-FFF2-40B4-BE49-F238E27FC236}">
                  <a16:creationId xmlns:a16="http://schemas.microsoft.com/office/drawing/2014/main" id="{5A02AAA1-714C-488D-ABD7-F04B44E93F05}"/>
                </a:ext>
              </a:extLst>
            </p:cNvPr>
            <p:cNvGrpSpPr/>
            <p:nvPr/>
          </p:nvGrpSpPr>
          <p:grpSpPr>
            <a:xfrm>
              <a:off x="6634985" y="2358428"/>
              <a:ext cx="837330" cy="400360"/>
              <a:chOff x="6073010" y="2148878"/>
              <a:chExt cx="837330" cy="400360"/>
            </a:xfrm>
          </p:grpSpPr>
          <p:grpSp>
            <p:nvGrpSpPr>
              <p:cNvPr id="63" name="Group 62">
                <a:extLst>
                  <a:ext uri="{FF2B5EF4-FFF2-40B4-BE49-F238E27FC236}">
                    <a16:creationId xmlns:a16="http://schemas.microsoft.com/office/drawing/2014/main" id="{C5B0DC5C-F117-464A-ADD5-C171112180C5}"/>
                  </a:ext>
                </a:extLst>
              </p:cNvPr>
              <p:cNvGrpSpPr/>
              <p:nvPr/>
            </p:nvGrpSpPr>
            <p:grpSpPr>
              <a:xfrm>
                <a:off x="6073010" y="2334040"/>
                <a:ext cx="769959" cy="215198"/>
                <a:chOff x="2572909" y="2895600"/>
                <a:chExt cx="1105373" cy="183694"/>
              </a:xfrm>
            </p:grpSpPr>
            <p:sp>
              <p:nvSpPr>
                <p:cNvPr id="64" name="Flowchart: Process 63">
                  <a:extLst>
                    <a:ext uri="{FF2B5EF4-FFF2-40B4-BE49-F238E27FC236}">
                      <a16:creationId xmlns:a16="http://schemas.microsoft.com/office/drawing/2014/main" id="{945312A0-A24B-48D0-BC37-600AADA4B01C}"/>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6" name="Straight Connector 65">
                  <a:extLst>
                    <a:ext uri="{FF2B5EF4-FFF2-40B4-BE49-F238E27FC236}">
                      <a16:creationId xmlns:a16="http://schemas.microsoft.com/office/drawing/2014/main" id="{5CD16CDA-8C13-4DBF-A25B-ED4B6E452DF2}"/>
                    </a:ext>
                  </a:extLst>
                </p:cNvPr>
                <p:cNvCxnSpPr>
                  <a:cxnSpLocks/>
                </p:cNvCxnSpPr>
                <p:nvPr/>
              </p:nvCxnSpPr>
              <p:spPr>
                <a:xfrm>
                  <a:off x="2922837"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84BEA9-B00F-4B18-8155-D96761B78104}"/>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36103B1-2999-459A-9705-0F8B7BABAEC3}"/>
                  </a:ext>
                </a:extLst>
              </p:cNvPr>
              <p:cNvSpPr txBox="1"/>
              <p:nvPr/>
            </p:nvSpPr>
            <p:spPr>
              <a:xfrm>
                <a:off x="6273738" y="2148878"/>
                <a:ext cx="636602" cy="230832"/>
              </a:xfrm>
              <a:prstGeom prst="rect">
                <a:avLst/>
              </a:prstGeom>
              <a:noFill/>
            </p:spPr>
            <p:txBody>
              <a:bodyPr wrap="square" rtlCol="0">
                <a:spAutoFit/>
              </a:bodyPr>
              <a:lstStyle/>
              <a:p>
                <a:r>
                  <a:rPr lang="en-AU" sz="900" dirty="0">
                    <a:solidFill>
                      <a:schemeClr val="bg1"/>
                    </a:solidFill>
                  </a:rPr>
                  <a:t>WIP</a:t>
                </a:r>
              </a:p>
            </p:txBody>
          </p:sp>
          <p:sp>
            <p:nvSpPr>
              <p:cNvPr id="72" name="Rectangle 71">
                <a:extLst>
                  <a:ext uri="{FF2B5EF4-FFF2-40B4-BE49-F238E27FC236}">
                    <a16:creationId xmlns:a16="http://schemas.microsoft.com/office/drawing/2014/main" id="{CB4EC7FF-9F28-4552-ACB9-7918F8CF44A5}"/>
                  </a:ext>
                </a:extLst>
              </p:cNvPr>
              <p:cNvSpPr/>
              <p:nvPr/>
            </p:nvSpPr>
            <p:spPr>
              <a:xfrm>
                <a:off x="6390099" y="2372521"/>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42A6B5C9-221E-4658-AFB0-DF8DCB3314D0}"/>
                  </a:ext>
                </a:extLst>
              </p:cNvPr>
              <p:cNvSpPr/>
              <p:nvPr/>
            </p:nvSpPr>
            <p:spPr>
              <a:xfrm>
                <a:off x="6460369" y="2374014"/>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a:extLst>
                  <a:ext uri="{FF2B5EF4-FFF2-40B4-BE49-F238E27FC236}">
                    <a16:creationId xmlns:a16="http://schemas.microsoft.com/office/drawing/2014/main" id="{12442ED0-4062-4726-BF9E-F15AED0CA5BA}"/>
                  </a:ext>
                </a:extLst>
              </p:cNvPr>
              <p:cNvSpPr/>
              <p:nvPr/>
            </p:nvSpPr>
            <p:spPr>
              <a:xfrm>
                <a:off x="6388148" y="2441506"/>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a:extLst>
                  <a:ext uri="{FF2B5EF4-FFF2-40B4-BE49-F238E27FC236}">
                    <a16:creationId xmlns:a16="http://schemas.microsoft.com/office/drawing/2014/main" id="{FEECA521-0383-400A-AE45-EFEF8814BCB2}"/>
                  </a:ext>
                </a:extLst>
              </p:cNvPr>
              <p:cNvSpPr/>
              <p:nvPr/>
            </p:nvSpPr>
            <p:spPr>
              <a:xfrm>
                <a:off x="6109838" y="236598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7" name="Group 6">
            <a:extLst>
              <a:ext uri="{FF2B5EF4-FFF2-40B4-BE49-F238E27FC236}">
                <a16:creationId xmlns:a16="http://schemas.microsoft.com/office/drawing/2014/main" id="{D764274C-5CF8-4D22-A14B-6AF34556DF06}"/>
              </a:ext>
            </a:extLst>
          </p:cNvPr>
          <p:cNvGrpSpPr/>
          <p:nvPr/>
        </p:nvGrpSpPr>
        <p:grpSpPr>
          <a:xfrm>
            <a:off x="3875631" y="1016156"/>
            <a:ext cx="2087874" cy="1673622"/>
            <a:chOff x="3875631" y="1016156"/>
            <a:chExt cx="2087874" cy="1673622"/>
          </a:xfrm>
        </p:grpSpPr>
        <p:pic>
          <p:nvPicPr>
            <p:cNvPr id="42" name="Picture 41">
              <a:extLst>
                <a:ext uri="{FF2B5EF4-FFF2-40B4-BE49-F238E27FC236}">
                  <a16:creationId xmlns:a16="http://schemas.microsoft.com/office/drawing/2014/main" id="{0ADF6349-D220-4EB7-BB68-9FF9DD1253C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015715" y="1814292"/>
              <a:ext cx="934058" cy="608677"/>
            </a:xfrm>
            <a:prstGeom prst="rect">
              <a:avLst/>
            </a:prstGeom>
          </p:spPr>
        </p:pic>
        <p:grpSp>
          <p:nvGrpSpPr>
            <p:cNvPr id="43" name="Group 42">
              <a:extLst>
                <a:ext uri="{FF2B5EF4-FFF2-40B4-BE49-F238E27FC236}">
                  <a16:creationId xmlns:a16="http://schemas.microsoft.com/office/drawing/2014/main" id="{AF55406E-DEEF-4D40-8A7E-D25E52A133E1}"/>
                </a:ext>
              </a:extLst>
            </p:cNvPr>
            <p:cNvGrpSpPr/>
            <p:nvPr/>
          </p:nvGrpSpPr>
          <p:grpSpPr>
            <a:xfrm>
              <a:off x="5063202" y="1016156"/>
              <a:ext cx="900303" cy="541972"/>
              <a:chOff x="1329325" y="1104468"/>
              <a:chExt cx="900303" cy="541972"/>
            </a:xfrm>
          </p:grpSpPr>
          <p:pic>
            <p:nvPicPr>
              <p:cNvPr id="44" name="Picture 43">
                <a:extLst>
                  <a:ext uri="{FF2B5EF4-FFF2-40B4-BE49-F238E27FC236}">
                    <a16:creationId xmlns:a16="http://schemas.microsoft.com/office/drawing/2014/main" id="{884C7003-1129-4054-842D-00903068864B}"/>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45" name="Picture 44">
                <a:extLst>
                  <a:ext uri="{FF2B5EF4-FFF2-40B4-BE49-F238E27FC236}">
                    <a16:creationId xmlns:a16="http://schemas.microsoft.com/office/drawing/2014/main" id="{5F6F2D89-4F32-4A95-BE95-1828DB18E1E5}"/>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50" name="TextBox 49">
              <a:extLst>
                <a:ext uri="{FF2B5EF4-FFF2-40B4-BE49-F238E27FC236}">
                  <a16:creationId xmlns:a16="http://schemas.microsoft.com/office/drawing/2014/main" id="{989F6612-14BC-41A7-A098-414529C2F1A3}"/>
                </a:ext>
              </a:extLst>
            </p:cNvPr>
            <p:cNvSpPr txBox="1"/>
            <p:nvPr/>
          </p:nvSpPr>
          <p:spPr>
            <a:xfrm>
              <a:off x="3875631" y="2412779"/>
              <a:ext cx="1352480" cy="276999"/>
            </a:xfrm>
            <a:prstGeom prst="rect">
              <a:avLst/>
            </a:prstGeom>
            <a:noFill/>
          </p:spPr>
          <p:txBody>
            <a:bodyPr wrap="square" rtlCol="0">
              <a:spAutoFit/>
            </a:bodyPr>
            <a:lstStyle/>
            <a:p>
              <a:r>
                <a:rPr lang="en-AU" sz="1200" b="1" dirty="0"/>
                <a:t>3. Sprint planning</a:t>
              </a:r>
            </a:p>
          </p:txBody>
        </p:sp>
        <p:grpSp>
          <p:nvGrpSpPr>
            <p:cNvPr id="36" name="Group 35">
              <a:extLst>
                <a:ext uri="{FF2B5EF4-FFF2-40B4-BE49-F238E27FC236}">
                  <a16:creationId xmlns:a16="http://schemas.microsoft.com/office/drawing/2014/main" id="{6F521A5B-39B7-4716-98E9-D571F8CAAE04}"/>
                </a:ext>
              </a:extLst>
            </p:cNvPr>
            <p:cNvGrpSpPr/>
            <p:nvPr/>
          </p:nvGrpSpPr>
          <p:grpSpPr>
            <a:xfrm>
              <a:off x="5006078" y="1604380"/>
              <a:ext cx="860462" cy="405233"/>
              <a:chOff x="4464199" y="1485265"/>
              <a:chExt cx="860462" cy="405233"/>
            </a:xfrm>
          </p:grpSpPr>
          <p:sp>
            <p:nvSpPr>
              <p:cNvPr id="23" name="TextBox 22">
                <a:extLst>
                  <a:ext uri="{FF2B5EF4-FFF2-40B4-BE49-F238E27FC236}">
                    <a16:creationId xmlns:a16="http://schemas.microsoft.com/office/drawing/2014/main" id="{D0B7D65A-272E-465B-BBFA-AFD4C2F6492E}"/>
                  </a:ext>
                </a:extLst>
              </p:cNvPr>
              <p:cNvSpPr txBox="1"/>
              <p:nvPr/>
            </p:nvSpPr>
            <p:spPr>
              <a:xfrm>
                <a:off x="4464199" y="1485265"/>
                <a:ext cx="567953" cy="230832"/>
              </a:xfrm>
              <a:prstGeom prst="rect">
                <a:avLst/>
              </a:prstGeom>
              <a:noFill/>
            </p:spPr>
            <p:txBody>
              <a:bodyPr wrap="square" rtlCol="0">
                <a:spAutoFit/>
              </a:bodyPr>
              <a:lstStyle/>
              <a:p>
                <a:r>
                  <a:rPr lang="en-AU" sz="900" dirty="0">
                    <a:solidFill>
                      <a:schemeClr val="bg1"/>
                    </a:solidFill>
                  </a:rPr>
                  <a:t>To do</a:t>
                </a:r>
              </a:p>
            </p:txBody>
          </p:sp>
          <p:grpSp>
            <p:nvGrpSpPr>
              <p:cNvPr id="35" name="Group 34">
                <a:extLst>
                  <a:ext uri="{FF2B5EF4-FFF2-40B4-BE49-F238E27FC236}">
                    <a16:creationId xmlns:a16="http://schemas.microsoft.com/office/drawing/2014/main" id="{BF339FCC-9E39-4F50-ADDB-568F1C5C2946}"/>
                  </a:ext>
                </a:extLst>
              </p:cNvPr>
              <p:cNvGrpSpPr/>
              <p:nvPr/>
            </p:nvGrpSpPr>
            <p:grpSpPr>
              <a:xfrm>
                <a:off x="4554702" y="1675300"/>
                <a:ext cx="769959" cy="215198"/>
                <a:chOff x="4554702" y="1675300"/>
                <a:chExt cx="769959" cy="215198"/>
              </a:xfrm>
            </p:grpSpPr>
            <p:grpSp>
              <p:nvGrpSpPr>
                <p:cNvPr id="59" name="Group 58">
                  <a:extLst>
                    <a:ext uri="{FF2B5EF4-FFF2-40B4-BE49-F238E27FC236}">
                      <a16:creationId xmlns:a16="http://schemas.microsoft.com/office/drawing/2014/main" id="{2BC9AAC2-C4BB-4831-B0E8-6D451919956C}"/>
                    </a:ext>
                  </a:extLst>
                </p:cNvPr>
                <p:cNvGrpSpPr/>
                <p:nvPr/>
              </p:nvGrpSpPr>
              <p:grpSpPr>
                <a:xfrm>
                  <a:off x="4554702" y="1675300"/>
                  <a:ext cx="769959" cy="215198"/>
                  <a:chOff x="2572909" y="2895600"/>
                  <a:chExt cx="1105373" cy="183694"/>
                </a:xfrm>
              </p:grpSpPr>
              <p:sp>
                <p:nvSpPr>
                  <p:cNvPr id="60" name="Flowchart: Process 59">
                    <a:extLst>
                      <a:ext uri="{FF2B5EF4-FFF2-40B4-BE49-F238E27FC236}">
                        <a16:creationId xmlns:a16="http://schemas.microsoft.com/office/drawing/2014/main" id="{6C059B1B-2DA9-47BA-A495-63EA232CEEC0}"/>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1" name="Straight Connector 60">
                    <a:extLst>
                      <a:ext uri="{FF2B5EF4-FFF2-40B4-BE49-F238E27FC236}">
                        <a16:creationId xmlns:a16="http://schemas.microsoft.com/office/drawing/2014/main" id="{6D8861B5-913D-4BC1-A430-6AF76B5EBFA2}"/>
                      </a:ext>
                    </a:extLst>
                  </p:cNvPr>
                  <p:cNvCxnSpPr>
                    <a:cxnSpLocks/>
                  </p:cNvCxnSpPr>
                  <p:nvPr/>
                </p:nvCxnSpPr>
                <p:spPr>
                  <a:xfrm>
                    <a:off x="307940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3A3D01-12B0-416F-9E1B-4D4A21757599}"/>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AC28616-D884-4110-8DBF-349409EC6CB4}"/>
                    </a:ext>
                  </a:extLst>
                </p:cNvPr>
                <p:cNvGrpSpPr/>
                <p:nvPr/>
              </p:nvGrpSpPr>
              <p:grpSpPr>
                <a:xfrm>
                  <a:off x="4579833" y="1719051"/>
                  <a:ext cx="183545" cy="120131"/>
                  <a:chOff x="4579833" y="1427650"/>
                  <a:chExt cx="183545" cy="120131"/>
                </a:xfrm>
              </p:grpSpPr>
              <p:sp>
                <p:nvSpPr>
                  <p:cNvPr id="33" name="Rectangle 32">
                    <a:extLst>
                      <a:ext uri="{FF2B5EF4-FFF2-40B4-BE49-F238E27FC236}">
                        <a16:creationId xmlns:a16="http://schemas.microsoft.com/office/drawing/2014/main" id="{9750C783-2E8B-48E9-BBAD-8C2048C28E50}"/>
                      </a:ext>
                    </a:extLst>
                  </p:cNvPr>
                  <p:cNvSpPr/>
                  <p:nvPr/>
                </p:nvSpPr>
                <p:spPr>
                  <a:xfrm>
                    <a:off x="4579833" y="142765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FDE98974-EB6D-40E2-ADC7-E4CE8E23286A}"/>
                      </a:ext>
                    </a:extLst>
                  </p:cNvPr>
                  <p:cNvSpPr/>
                  <p:nvPr/>
                </p:nvSpPr>
                <p:spPr>
                  <a:xfrm>
                    <a:off x="4650988"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6823BD5-3B01-4856-A70A-F258230330CE}"/>
                      </a:ext>
                    </a:extLst>
                  </p:cNvPr>
                  <p:cNvSpPr/>
                  <p:nvPr/>
                </p:nvSpPr>
                <p:spPr>
                  <a:xfrm>
                    <a:off x="4717659"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a:extLst>
                      <a:ext uri="{FF2B5EF4-FFF2-40B4-BE49-F238E27FC236}">
                        <a16:creationId xmlns:a16="http://schemas.microsoft.com/office/drawing/2014/main" id="{D7BBB9AC-4B34-43C5-B0DD-3D7A8602ED76}"/>
                      </a:ext>
                    </a:extLst>
                  </p:cNvPr>
                  <p:cNvSpPr/>
                  <p:nvPr/>
                </p:nvSpPr>
                <p:spPr>
                  <a:xfrm>
                    <a:off x="4579833" y="149869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grpSp>
      <p:grpSp>
        <p:nvGrpSpPr>
          <p:cNvPr id="22" name="Group 21">
            <a:extLst>
              <a:ext uri="{FF2B5EF4-FFF2-40B4-BE49-F238E27FC236}">
                <a16:creationId xmlns:a16="http://schemas.microsoft.com/office/drawing/2014/main" id="{1B35A66E-2813-4C53-A44F-E1F21899FF45}"/>
              </a:ext>
            </a:extLst>
          </p:cNvPr>
          <p:cNvGrpSpPr/>
          <p:nvPr/>
        </p:nvGrpSpPr>
        <p:grpSpPr>
          <a:xfrm>
            <a:off x="2988732" y="2181702"/>
            <a:ext cx="769714" cy="174134"/>
            <a:chOff x="2572909" y="2895600"/>
            <a:chExt cx="1105373" cy="183694"/>
          </a:xfrm>
        </p:grpSpPr>
        <p:sp>
          <p:nvSpPr>
            <p:cNvPr id="13" name="Flowchart: Process 12">
              <a:extLst>
                <a:ext uri="{FF2B5EF4-FFF2-40B4-BE49-F238E27FC236}">
                  <a16:creationId xmlns:a16="http://schemas.microsoft.com/office/drawing/2014/main" id="{2E1C763B-952C-4A7C-B5E4-12753146EC8B}"/>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 name="Straight Connector 16">
              <a:extLst>
                <a:ext uri="{FF2B5EF4-FFF2-40B4-BE49-F238E27FC236}">
                  <a16:creationId xmlns:a16="http://schemas.microsoft.com/office/drawing/2014/main" id="{972B0343-B203-4E64-B4A6-0473A5FBDE2D}"/>
                </a:ext>
              </a:extLst>
            </p:cNvPr>
            <p:cNvCxnSpPr>
              <a:cxnSpLocks/>
            </p:cNvCxnSpPr>
            <p:nvPr/>
          </p:nvCxnSpPr>
          <p:spPr>
            <a:xfrm>
              <a:off x="277694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2E3E02-4C61-4852-9C35-21376C25B18F}"/>
                </a:ext>
              </a:extLst>
            </p:cNvPr>
            <p:cNvCxnSpPr>
              <a:cxnSpLocks/>
            </p:cNvCxnSpPr>
            <p:nvPr/>
          </p:nvCxnSpPr>
          <p:spPr>
            <a:xfrm>
              <a:off x="297550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18DA8-3563-40CD-B162-383B98072A3B}"/>
                </a:ext>
              </a:extLst>
            </p:cNvPr>
            <p:cNvCxnSpPr>
              <a:cxnSpLocks/>
            </p:cNvCxnSpPr>
            <p:nvPr/>
          </p:nvCxnSpPr>
          <p:spPr>
            <a:xfrm>
              <a:off x="3209120"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2DDFCA-395F-4EDB-AC64-B35953325650}"/>
                </a:ext>
              </a:extLst>
            </p:cNvPr>
            <p:cNvCxnSpPr>
              <a:cxnSpLocks/>
            </p:cNvCxnSpPr>
            <p:nvPr/>
          </p:nvCxnSpPr>
          <p:spPr>
            <a:xfrm>
              <a:off x="347321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6A8BF425-7AD6-4AB2-B9EC-DD19D51DD4E6}"/>
              </a:ext>
            </a:extLst>
          </p:cNvPr>
          <p:cNvSpPr txBox="1"/>
          <p:nvPr/>
        </p:nvSpPr>
        <p:spPr>
          <a:xfrm>
            <a:off x="3035919" y="1765505"/>
            <a:ext cx="940167" cy="461665"/>
          </a:xfrm>
          <a:prstGeom prst="rect">
            <a:avLst/>
          </a:prstGeom>
          <a:noFill/>
        </p:spPr>
        <p:txBody>
          <a:bodyPr wrap="square" rtlCol="0">
            <a:spAutoFit/>
          </a:bodyPr>
          <a:lstStyle/>
          <a:p>
            <a:r>
              <a:rPr lang="en-AU" sz="1200" b="1" dirty="0"/>
              <a:t>2. Backlog </a:t>
            </a:r>
          </a:p>
          <a:p>
            <a:r>
              <a:rPr lang="en-AU" sz="1200" b="1" dirty="0"/>
              <a:t>Items</a:t>
            </a:r>
          </a:p>
        </p:txBody>
      </p:sp>
      <p:grpSp>
        <p:nvGrpSpPr>
          <p:cNvPr id="6" name="Group 5">
            <a:extLst>
              <a:ext uri="{FF2B5EF4-FFF2-40B4-BE49-F238E27FC236}">
                <a16:creationId xmlns:a16="http://schemas.microsoft.com/office/drawing/2014/main" id="{1BFEA1AE-8E03-4E23-AD98-BD12C16B5FA4}"/>
              </a:ext>
            </a:extLst>
          </p:cNvPr>
          <p:cNvGrpSpPr/>
          <p:nvPr/>
        </p:nvGrpSpPr>
        <p:grpSpPr>
          <a:xfrm>
            <a:off x="3134884" y="1314018"/>
            <a:ext cx="900303" cy="541972"/>
            <a:chOff x="1329325" y="1104468"/>
            <a:chExt cx="900303" cy="541972"/>
          </a:xfrm>
        </p:grpSpPr>
        <p:pic>
          <p:nvPicPr>
            <p:cNvPr id="10" name="Picture 9">
              <a:extLst>
                <a:ext uri="{FF2B5EF4-FFF2-40B4-BE49-F238E27FC236}">
                  <a16:creationId xmlns:a16="http://schemas.microsoft.com/office/drawing/2014/main" id="{BF621763-93BA-4FCE-B284-D2BCA2FA52DF}"/>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11" name="Picture 10">
              <a:extLst>
                <a:ext uri="{FF2B5EF4-FFF2-40B4-BE49-F238E27FC236}">
                  <a16:creationId xmlns:a16="http://schemas.microsoft.com/office/drawing/2014/main" id="{C7317BF2-3CE3-4ADC-B930-BD42E2900B21}"/>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7" name="Picture 76">
            <a:extLst>
              <a:ext uri="{FF2B5EF4-FFF2-40B4-BE49-F238E27FC236}">
                <a16:creationId xmlns:a16="http://schemas.microsoft.com/office/drawing/2014/main" id="{08F54105-6A06-4583-A8CD-38E30A7EEFD7}"/>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36453" y="5304425"/>
            <a:ext cx="402592" cy="514540"/>
          </a:xfrm>
          <a:prstGeom prst="rect">
            <a:avLst/>
          </a:prstGeom>
        </p:spPr>
      </p:pic>
      <p:pic>
        <p:nvPicPr>
          <p:cNvPr id="31" name="Picture 30">
            <a:extLst>
              <a:ext uri="{FF2B5EF4-FFF2-40B4-BE49-F238E27FC236}">
                <a16:creationId xmlns:a16="http://schemas.microsoft.com/office/drawing/2014/main" id="{AD2FA44A-E0A7-4D6D-B84C-795BD2781B6D}"/>
              </a:ext>
            </a:extLst>
          </p:cNvPr>
          <p:cNvPicPr>
            <a:picLocks noChangeAspect="1"/>
          </p:cNvPicPr>
          <p:nvPr/>
        </p:nvPicPr>
        <p:blipFill rotWithShape="1">
          <a:blip r:embed="rId8"/>
          <a:srcRect l="77260"/>
          <a:stretch/>
        </p:blipFill>
        <p:spPr>
          <a:xfrm rot="21070183" flipH="1">
            <a:off x="5484751" y="3728772"/>
            <a:ext cx="492164" cy="1493649"/>
          </a:xfrm>
          <a:prstGeom prst="rect">
            <a:avLst/>
          </a:prstGeom>
        </p:spPr>
      </p:pic>
      <p:sp>
        <p:nvSpPr>
          <p:cNvPr id="5" name="Flowchart: Process 4">
            <a:extLst>
              <a:ext uri="{FF2B5EF4-FFF2-40B4-BE49-F238E27FC236}">
                <a16:creationId xmlns:a16="http://schemas.microsoft.com/office/drawing/2014/main" id="{3D4E9959-4582-4808-83E3-E46DC44DEA7E}"/>
              </a:ext>
            </a:extLst>
          </p:cNvPr>
          <p:cNvSpPr/>
          <p:nvPr/>
        </p:nvSpPr>
        <p:spPr>
          <a:xfrm>
            <a:off x="2351623" y="1145907"/>
            <a:ext cx="1715861" cy="1259962"/>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Off-page Connector 8">
            <a:extLst>
              <a:ext uri="{FF2B5EF4-FFF2-40B4-BE49-F238E27FC236}">
                <a16:creationId xmlns:a16="http://schemas.microsoft.com/office/drawing/2014/main" id="{9B6439FC-7035-4846-9145-E0D3F79BFBF6}"/>
              </a:ext>
            </a:extLst>
          </p:cNvPr>
          <p:cNvSpPr/>
          <p:nvPr/>
        </p:nvSpPr>
        <p:spPr>
          <a:xfrm rot="16200000">
            <a:off x="1822835" y="1156640"/>
            <a:ext cx="1259961" cy="1238491"/>
          </a:xfrm>
          <a:prstGeom prst="flowChartOffpageConnector">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19C29943-BA5F-49DA-B85D-57CD4E96A3F8}"/>
              </a:ext>
            </a:extLst>
          </p:cNvPr>
          <p:cNvSpPr/>
          <p:nvPr/>
        </p:nvSpPr>
        <p:spPr>
          <a:xfrm>
            <a:off x="3694713" y="801141"/>
            <a:ext cx="4352544" cy="43545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858BE16C-C329-4E93-9934-7DAF36D6FDF7}"/>
              </a:ext>
            </a:extLst>
          </p:cNvPr>
          <p:cNvSpPr/>
          <p:nvPr/>
        </p:nvSpPr>
        <p:spPr>
          <a:xfrm>
            <a:off x="5116677" y="2223744"/>
            <a:ext cx="1508616" cy="15092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a:extLst>
              <a:ext uri="{FF2B5EF4-FFF2-40B4-BE49-F238E27FC236}">
                <a16:creationId xmlns:a16="http://schemas.microsoft.com/office/drawing/2014/main" id="{2D4002ED-ED3F-41F3-A243-A6A2E1A7426F}"/>
              </a:ext>
            </a:extLst>
          </p:cNvPr>
          <p:cNvPicPr>
            <a:picLocks noChangeAspect="1"/>
          </p:cNvPicPr>
          <p:nvPr/>
        </p:nvPicPr>
        <p:blipFill rotWithShape="1">
          <a:blip r:embed="rId8"/>
          <a:srcRect l="77260"/>
          <a:stretch/>
        </p:blipFill>
        <p:spPr>
          <a:xfrm rot="481214">
            <a:off x="5905858" y="835157"/>
            <a:ext cx="492164" cy="1493649"/>
          </a:xfrm>
          <a:prstGeom prst="rect">
            <a:avLst/>
          </a:prstGeom>
        </p:spPr>
      </p:pic>
      <p:pic>
        <p:nvPicPr>
          <p:cNvPr id="29" name="Picture 28">
            <a:extLst>
              <a:ext uri="{FF2B5EF4-FFF2-40B4-BE49-F238E27FC236}">
                <a16:creationId xmlns:a16="http://schemas.microsoft.com/office/drawing/2014/main" id="{5624EA51-D6EB-426A-A3A7-1A7262D9F35A}"/>
              </a:ext>
            </a:extLst>
          </p:cNvPr>
          <p:cNvPicPr>
            <a:picLocks noChangeAspect="1"/>
          </p:cNvPicPr>
          <p:nvPr/>
        </p:nvPicPr>
        <p:blipFill rotWithShape="1">
          <a:blip r:embed="rId8"/>
          <a:srcRect l="77260"/>
          <a:stretch/>
        </p:blipFill>
        <p:spPr>
          <a:xfrm rot="16200000" flipH="1">
            <a:off x="7064482" y="2478396"/>
            <a:ext cx="492164" cy="1493649"/>
          </a:xfrm>
          <a:prstGeom prst="rect">
            <a:avLst/>
          </a:prstGeom>
        </p:spPr>
      </p:pic>
      <p:pic>
        <p:nvPicPr>
          <p:cNvPr id="32" name="Picture 31">
            <a:extLst>
              <a:ext uri="{FF2B5EF4-FFF2-40B4-BE49-F238E27FC236}">
                <a16:creationId xmlns:a16="http://schemas.microsoft.com/office/drawing/2014/main" id="{C03A4A6B-642C-407C-BCA5-008C419199F9}"/>
              </a:ext>
            </a:extLst>
          </p:cNvPr>
          <p:cNvPicPr>
            <a:picLocks noChangeAspect="1"/>
          </p:cNvPicPr>
          <p:nvPr/>
        </p:nvPicPr>
        <p:blipFill rotWithShape="1">
          <a:blip r:embed="rId8"/>
          <a:srcRect l="77260"/>
          <a:stretch/>
        </p:blipFill>
        <p:spPr>
          <a:xfrm rot="5141394" flipH="1">
            <a:off x="4141340" y="2176882"/>
            <a:ext cx="492164" cy="1493649"/>
          </a:xfrm>
          <a:prstGeom prst="rect">
            <a:avLst/>
          </a:prstGeom>
        </p:spPr>
      </p:pic>
      <p:sp>
        <p:nvSpPr>
          <p:cNvPr id="115" name="TextBox 114">
            <a:extLst>
              <a:ext uri="{FF2B5EF4-FFF2-40B4-BE49-F238E27FC236}">
                <a16:creationId xmlns:a16="http://schemas.microsoft.com/office/drawing/2014/main" id="{AB56C1F8-406D-4741-8751-6DC5B2A8B0C7}"/>
              </a:ext>
            </a:extLst>
          </p:cNvPr>
          <p:cNvSpPr txBox="1"/>
          <p:nvPr/>
        </p:nvSpPr>
        <p:spPr>
          <a:xfrm>
            <a:off x="1827677" y="1905313"/>
            <a:ext cx="940167" cy="461665"/>
          </a:xfrm>
          <a:prstGeom prst="rect">
            <a:avLst/>
          </a:prstGeom>
          <a:noFill/>
        </p:spPr>
        <p:txBody>
          <a:bodyPr wrap="square" rtlCol="0">
            <a:spAutoFit/>
          </a:bodyPr>
          <a:lstStyle/>
          <a:p>
            <a:r>
              <a:rPr lang="en-AU" sz="1200" b="1" dirty="0"/>
              <a:t>0. Initial meeting</a:t>
            </a:r>
          </a:p>
        </p:txBody>
      </p:sp>
      <p:pic>
        <p:nvPicPr>
          <p:cNvPr id="117" name="Picture 116">
            <a:extLst>
              <a:ext uri="{FF2B5EF4-FFF2-40B4-BE49-F238E27FC236}">
                <a16:creationId xmlns:a16="http://schemas.microsoft.com/office/drawing/2014/main" id="{E34AB5EF-08CC-448A-975D-0114221903B3}"/>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882411" y="1305310"/>
            <a:ext cx="276390" cy="383679"/>
          </a:xfrm>
          <a:prstGeom prst="rect">
            <a:avLst/>
          </a:prstGeom>
        </p:spPr>
      </p:pic>
      <p:pic>
        <p:nvPicPr>
          <p:cNvPr id="119" name="Picture 118">
            <a:extLst>
              <a:ext uri="{FF2B5EF4-FFF2-40B4-BE49-F238E27FC236}">
                <a16:creationId xmlns:a16="http://schemas.microsoft.com/office/drawing/2014/main" id="{AF48788F-5313-4DF1-B3AF-75108F25EE6E}"/>
              </a:ext>
            </a:extLst>
          </p:cNvPr>
          <p:cNvPicPr>
            <a:picLocks noChangeAspect="1"/>
          </p:cNvPicPr>
          <p:nvPr/>
        </p:nvPicPr>
        <p:blipFill rotWithShape="1">
          <a:blip r:embed="rId8"/>
          <a:srcRect l="77260"/>
          <a:stretch/>
        </p:blipFill>
        <p:spPr>
          <a:xfrm rot="365578" flipH="1">
            <a:off x="5257051" y="3716190"/>
            <a:ext cx="492164" cy="1493649"/>
          </a:xfrm>
          <a:prstGeom prst="rect">
            <a:avLst/>
          </a:prstGeom>
        </p:spPr>
      </p:pic>
      <p:sp>
        <p:nvSpPr>
          <p:cNvPr id="121" name="TextBox 120">
            <a:extLst>
              <a:ext uri="{FF2B5EF4-FFF2-40B4-BE49-F238E27FC236}">
                <a16:creationId xmlns:a16="http://schemas.microsoft.com/office/drawing/2014/main" id="{EB1DC000-3530-486F-A865-1E7433F51964}"/>
              </a:ext>
            </a:extLst>
          </p:cNvPr>
          <p:cNvSpPr txBox="1"/>
          <p:nvPr/>
        </p:nvSpPr>
        <p:spPr>
          <a:xfrm>
            <a:off x="5291949" y="2773471"/>
            <a:ext cx="1169637" cy="369332"/>
          </a:xfrm>
          <a:prstGeom prst="rect">
            <a:avLst/>
          </a:prstGeom>
          <a:noFill/>
        </p:spPr>
        <p:txBody>
          <a:bodyPr wrap="square" rtlCol="0">
            <a:spAutoFit/>
          </a:bodyPr>
          <a:lstStyle/>
          <a:p>
            <a:r>
              <a:rPr lang="en-AU" dirty="0"/>
              <a:t>2 WEEKS</a:t>
            </a:r>
          </a:p>
        </p:txBody>
      </p:sp>
      <p:grpSp>
        <p:nvGrpSpPr>
          <p:cNvPr id="129" name="Group 128">
            <a:extLst>
              <a:ext uri="{FF2B5EF4-FFF2-40B4-BE49-F238E27FC236}">
                <a16:creationId xmlns:a16="http://schemas.microsoft.com/office/drawing/2014/main" id="{0594CAC6-BC15-4F6D-BE27-F04C8D0D9B5D}"/>
              </a:ext>
            </a:extLst>
          </p:cNvPr>
          <p:cNvGrpSpPr/>
          <p:nvPr/>
        </p:nvGrpSpPr>
        <p:grpSpPr>
          <a:xfrm>
            <a:off x="50240" y="3326029"/>
            <a:ext cx="2002328" cy="1620063"/>
            <a:chOff x="0" y="3326029"/>
            <a:chExt cx="2002328" cy="1620063"/>
          </a:xfrm>
        </p:grpSpPr>
        <p:pic>
          <p:nvPicPr>
            <p:cNvPr id="122" name="Picture 121">
              <a:extLst>
                <a:ext uri="{FF2B5EF4-FFF2-40B4-BE49-F238E27FC236}">
                  <a16:creationId xmlns:a16="http://schemas.microsoft.com/office/drawing/2014/main" id="{241CFA22-6E2F-49AC-B01A-EA997A2D32F0}"/>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04197" y="3326029"/>
              <a:ext cx="402592" cy="514540"/>
            </a:xfrm>
            <a:prstGeom prst="rect">
              <a:avLst/>
            </a:prstGeom>
          </p:spPr>
        </p:pic>
        <p:pic>
          <p:nvPicPr>
            <p:cNvPr id="123" name="Picture 122">
              <a:extLst>
                <a:ext uri="{FF2B5EF4-FFF2-40B4-BE49-F238E27FC236}">
                  <a16:creationId xmlns:a16="http://schemas.microsoft.com/office/drawing/2014/main" id="{17DCD206-7B03-4AE7-B8AE-BF2F9A8D126B}"/>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33986" y="3899720"/>
              <a:ext cx="522918" cy="522918"/>
            </a:xfrm>
            <a:prstGeom prst="rect">
              <a:avLst/>
            </a:prstGeom>
          </p:spPr>
        </p:pic>
        <p:sp>
          <p:nvSpPr>
            <p:cNvPr id="125" name="TextBox 124">
              <a:extLst>
                <a:ext uri="{FF2B5EF4-FFF2-40B4-BE49-F238E27FC236}">
                  <a16:creationId xmlns:a16="http://schemas.microsoft.com/office/drawing/2014/main" id="{7E9D08A6-4DBF-49AE-B93C-3590DD1A1212}"/>
                </a:ext>
              </a:extLst>
            </p:cNvPr>
            <p:cNvSpPr txBox="1"/>
            <p:nvPr/>
          </p:nvSpPr>
          <p:spPr>
            <a:xfrm>
              <a:off x="659426" y="3553869"/>
              <a:ext cx="1342902" cy="307777"/>
            </a:xfrm>
            <a:prstGeom prst="rect">
              <a:avLst/>
            </a:prstGeom>
            <a:noFill/>
          </p:spPr>
          <p:txBody>
            <a:bodyPr wrap="square" rtlCol="0">
              <a:spAutoFit/>
            </a:bodyPr>
            <a:lstStyle/>
            <a:p>
              <a:r>
                <a:rPr lang="en-AU" sz="1400" dirty="0"/>
                <a:t>Product Owner</a:t>
              </a:r>
            </a:p>
          </p:txBody>
        </p:sp>
        <p:sp>
          <p:nvSpPr>
            <p:cNvPr id="126" name="TextBox 125">
              <a:extLst>
                <a:ext uri="{FF2B5EF4-FFF2-40B4-BE49-F238E27FC236}">
                  <a16:creationId xmlns:a16="http://schemas.microsoft.com/office/drawing/2014/main" id="{976141E3-FCD1-4439-A5F4-1A9217CAC8B8}"/>
                </a:ext>
              </a:extLst>
            </p:cNvPr>
            <p:cNvSpPr txBox="1"/>
            <p:nvPr/>
          </p:nvSpPr>
          <p:spPr>
            <a:xfrm>
              <a:off x="659426" y="4160067"/>
              <a:ext cx="1342902" cy="307777"/>
            </a:xfrm>
            <a:prstGeom prst="rect">
              <a:avLst/>
            </a:prstGeom>
            <a:noFill/>
          </p:spPr>
          <p:txBody>
            <a:bodyPr wrap="square" rtlCol="0">
              <a:spAutoFit/>
            </a:bodyPr>
            <a:lstStyle/>
            <a:p>
              <a:r>
                <a:rPr lang="en-AU" sz="1400" dirty="0"/>
                <a:t>Scrum Master</a:t>
              </a:r>
            </a:p>
          </p:txBody>
        </p:sp>
        <p:grpSp>
          <p:nvGrpSpPr>
            <p:cNvPr id="128" name="Group 127">
              <a:extLst>
                <a:ext uri="{FF2B5EF4-FFF2-40B4-BE49-F238E27FC236}">
                  <a16:creationId xmlns:a16="http://schemas.microsoft.com/office/drawing/2014/main" id="{C0CFE83E-7835-4654-8822-FCEE7B675589}"/>
                </a:ext>
              </a:extLst>
            </p:cNvPr>
            <p:cNvGrpSpPr/>
            <p:nvPr/>
          </p:nvGrpSpPr>
          <p:grpSpPr>
            <a:xfrm>
              <a:off x="0" y="4464792"/>
              <a:ext cx="2002328" cy="481300"/>
              <a:chOff x="0" y="4464792"/>
              <a:chExt cx="2002328" cy="481300"/>
            </a:xfrm>
          </p:grpSpPr>
          <p:pic>
            <p:nvPicPr>
              <p:cNvPr id="124" name="Picture 123">
                <a:extLst>
                  <a:ext uri="{FF2B5EF4-FFF2-40B4-BE49-F238E27FC236}">
                    <a16:creationId xmlns:a16="http://schemas.microsoft.com/office/drawing/2014/main" id="{27694101-E0F0-44C8-A397-B2AC10520F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0" y="4464792"/>
                <a:ext cx="715618" cy="481300"/>
              </a:xfrm>
              <a:prstGeom prst="rect">
                <a:avLst/>
              </a:prstGeom>
            </p:spPr>
          </p:pic>
          <p:sp>
            <p:nvSpPr>
              <p:cNvPr id="127" name="TextBox 126">
                <a:extLst>
                  <a:ext uri="{FF2B5EF4-FFF2-40B4-BE49-F238E27FC236}">
                    <a16:creationId xmlns:a16="http://schemas.microsoft.com/office/drawing/2014/main" id="{AE46E504-9459-4B87-9FD6-5E4F0F9FE944}"/>
                  </a:ext>
                </a:extLst>
              </p:cNvPr>
              <p:cNvSpPr txBox="1"/>
              <p:nvPr/>
            </p:nvSpPr>
            <p:spPr>
              <a:xfrm>
                <a:off x="703202" y="4612376"/>
                <a:ext cx="1299126" cy="307777"/>
              </a:xfrm>
              <a:prstGeom prst="rect">
                <a:avLst/>
              </a:prstGeom>
              <a:noFill/>
            </p:spPr>
            <p:txBody>
              <a:bodyPr wrap="square" rtlCol="0">
                <a:spAutoFit/>
              </a:bodyPr>
              <a:lstStyle/>
              <a:p>
                <a:r>
                  <a:rPr lang="en-AU" sz="1400" dirty="0"/>
                  <a:t>Delivery Team</a:t>
                </a:r>
              </a:p>
            </p:txBody>
          </p:sp>
        </p:grpSp>
      </p:grpSp>
      <p:grpSp>
        <p:nvGrpSpPr>
          <p:cNvPr id="92" name="Group 91">
            <a:extLst>
              <a:ext uri="{FF2B5EF4-FFF2-40B4-BE49-F238E27FC236}">
                <a16:creationId xmlns:a16="http://schemas.microsoft.com/office/drawing/2014/main" id="{835304B3-60A7-42F4-AE52-AE839BACBFB2}"/>
              </a:ext>
            </a:extLst>
          </p:cNvPr>
          <p:cNvGrpSpPr/>
          <p:nvPr/>
        </p:nvGrpSpPr>
        <p:grpSpPr>
          <a:xfrm>
            <a:off x="90450" y="5669969"/>
            <a:ext cx="2885052" cy="560597"/>
            <a:chOff x="90450" y="5669969"/>
            <a:chExt cx="2885052" cy="560597"/>
          </a:xfrm>
        </p:grpSpPr>
        <p:sp>
          <p:nvSpPr>
            <p:cNvPr id="2" name="Rectangle 1">
              <a:extLst>
                <a:ext uri="{FF2B5EF4-FFF2-40B4-BE49-F238E27FC236}">
                  <a16:creationId xmlns:a16="http://schemas.microsoft.com/office/drawing/2014/main" id="{3FC2685F-1121-4406-BC94-A5EF7BA1D967}"/>
                </a:ext>
              </a:extLst>
            </p:cNvPr>
            <p:cNvSpPr/>
            <p:nvPr/>
          </p:nvSpPr>
          <p:spPr>
            <a:xfrm>
              <a:off x="316838" y="5768901"/>
              <a:ext cx="2658664" cy="461665"/>
            </a:xfrm>
            <a:prstGeom prst="rect">
              <a:avLst/>
            </a:prstGeom>
          </p:spPr>
          <p:txBody>
            <a:bodyPr wrap="square">
              <a:spAutoFit/>
            </a:bodyPr>
            <a:lstStyle/>
            <a:p>
              <a:r>
                <a:rPr lang="en-AU" sz="1200" dirty="0"/>
                <a:t>1- The Product Owner explains the</a:t>
              </a:r>
            </a:p>
            <a:p>
              <a:r>
                <a:rPr lang="en-AU" sz="1200" dirty="0"/>
                <a:t>product vision.</a:t>
              </a:r>
            </a:p>
          </p:txBody>
        </p:sp>
        <p:sp>
          <p:nvSpPr>
            <p:cNvPr id="39" name="Rectangle 38">
              <a:extLst>
                <a:ext uri="{FF2B5EF4-FFF2-40B4-BE49-F238E27FC236}">
                  <a16:creationId xmlns:a16="http://schemas.microsoft.com/office/drawing/2014/main" id="{F8E92662-BCE8-4368-8C99-394E4131AD73}"/>
                </a:ext>
              </a:extLst>
            </p:cNvPr>
            <p:cNvSpPr/>
            <p:nvPr/>
          </p:nvSpPr>
          <p:spPr>
            <a:xfrm>
              <a:off x="90450" y="5669969"/>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00</a:t>
              </a:r>
            </a:p>
          </p:txBody>
        </p:sp>
      </p:grpSp>
      <p:grpSp>
        <p:nvGrpSpPr>
          <p:cNvPr id="145" name="Group 144">
            <a:extLst>
              <a:ext uri="{FF2B5EF4-FFF2-40B4-BE49-F238E27FC236}">
                <a16:creationId xmlns:a16="http://schemas.microsoft.com/office/drawing/2014/main" id="{CD81D159-0360-4580-A7FA-048965A1F1BE}"/>
              </a:ext>
            </a:extLst>
          </p:cNvPr>
          <p:cNvGrpSpPr/>
          <p:nvPr/>
        </p:nvGrpSpPr>
        <p:grpSpPr>
          <a:xfrm>
            <a:off x="50073" y="18083"/>
            <a:ext cx="6225499" cy="877268"/>
            <a:chOff x="469173" y="18083"/>
            <a:chExt cx="6225499" cy="877268"/>
          </a:xfrm>
        </p:grpSpPr>
        <p:grpSp>
          <p:nvGrpSpPr>
            <p:cNvPr id="141" name="Group 140">
              <a:extLst>
                <a:ext uri="{FF2B5EF4-FFF2-40B4-BE49-F238E27FC236}">
                  <a16:creationId xmlns:a16="http://schemas.microsoft.com/office/drawing/2014/main" id="{6DA0CCD7-DFE0-4667-A7DA-330D9B3ADC1A}"/>
                </a:ext>
              </a:extLst>
            </p:cNvPr>
            <p:cNvGrpSpPr/>
            <p:nvPr/>
          </p:nvGrpSpPr>
          <p:grpSpPr>
            <a:xfrm>
              <a:off x="469173" y="18083"/>
              <a:ext cx="620935" cy="877268"/>
              <a:chOff x="4388279" y="3114676"/>
              <a:chExt cx="1134672" cy="1492854"/>
            </a:xfrm>
          </p:grpSpPr>
          <p:pic>
            <p:nvPicPr>
              <p:cNvPr id="143" name="Picture 142">
                <a:extLst>
                  <a:ext uri="{FF2B5EF4-FFF2-40B4-BE49-F238E27FC236}">
                    <a16:creationId xmlns:a16="http://schemas.microsoft.com/office/drawing/2014/main" id="{F98CB04A-B85B-4C51-884E-DDB8ABD12C7A}"/>
                  </a:ext>
                </a:extLst>
              </p:cNvPr>
              <p:cNvPicPr>
                <a:picLocks noChangeAspect="1"/>
              </p:cNvPicPr>
              <p:nvPr/>
            </p:nvPicPr>
            <p:blipFill rotWithShape="1">
              <a:blip r:embed="rId9"/>
              <a:srcRect l="7154" t="29166" r="79196" b="44722"/>
              <a:stretch/>
            </p:blipFill>
            <p:spPr>
              <a:xfrm>
                <a:off x="4388279" y="3114676"/>
                <a:ext cx="1134672" cy="1492854"/>
              </a:xfrm>
              <a:prstGeom prst="rect">
                <a:avLst/>
              </a:prstGeom>
            </p:spPr>
          </p:pic>
          <p:sp>
            <p:nvSpPr>
              <p:cNvPr id="144" name="Rectangle 143">
                <a:extLst>
                  <a:ext uri="{FF2B5EF4-FFF2-40B4-BE49-F238E27FC236}">
                    <a16:creationId xmlns:a16="http://schemas.microsoft.com/office/drawing/2014/main" id="{BF7E0F08-FC9B-4E42-B540-0E9400E869A5}"/>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2" name="TextBox 141">
              <a:extLst>
                <a:ext uri="{FF2B5EF4-FFF2-40B4-BE49-F238E27FC236}">
                  <a16:creationId xmlns:a16="http://schemas.microsoft.com/office/drawing/2014/main" id="{BFF5D01A-9C15-4295-90E0-DD4CC6693D52}"/>
                </a:ext>
              </a:extLst>
            </p:cNvPr>
            <p:cNvSpPr txBox="1"/>
            <p:nvPr/>
          </p:nvSpPr>
          <p:spPr>
            <a:xfrm>
              <a:off x="471339" y="116477"/>
              <a:ext cx="570920" cy="523220"/>
            </a:xfrm>
            <a:prstGeom prst="rect">
              <a:avLst/>
            </a:prstGeom>
            <a:noFill/>
          </p:spPr>
          <p:txBody>
            <a:bodyPr wrap="square" rtlCol="0">
              <a:spAutoFit/>
            </a:bodyPr>
            <a:lstStyle/>
            <a:p>
              <a:pPr algn="ctr"/>
              <a:r>
                <a:rPr lang="en-AU" sz="2800" b="1" dirty="0"/>
                <a:t>5</a:t>
              </a:r>
            </a:p>
          </p:txBody>
        </p:sp>
        <p:sp>
          <p:nvSpPr>
            <p:cNvPr id="138" name="TextBox 137">
              <a:extLst>
                <a:ext uri="{FF2B5EF4-FFF2-40B4-BE49-F238E27FC236}">
                  <a16:creationId xmlns:a16="http://schemas.microsoft.com/office/drawing/2014/main" id="{F610D614-211F-40C3-98C0-3EB506FEAC9D}"/>
                </a:ext>
              </a:extLst>
            </p:cNvPr>
            <p:cNvSpPr txBox="1"/>
            <p:nvPr/>
          </p:nvSpPr>
          <p:spPr>
            <a:xfrm>
              <a:off x="996487" y="115623"/>
              <a:ext cx="5698185" cy="584775"/>
            </a:xfrm>
            <a:prstGeom prst="rect">
              <a:avLst/>
            </a:prstGeom>
            <a:noFill/>
          </p:spPr>
          <p:txBody>
            <a:bodyPr wrap="square" rtlCol="0">
              <a:spAutoFit/>
            </a:bodyPr>
            <a:lstStyle/>
            <a:p>
              <a:r>
                <a:rPr lang="en-AU" sz="3200" dirty="0"/>
                <a:t>Steps to scrum + DevOps </a:t>
              </a:r>
            </a:p>
          </p:txBody>
        </p:sp>
      </p:grpSp>
    </p:spTree>
    <p:extLst>
      <p:ext uri="{BB962C8B-B14F-4D97-AF65-F5344CB8AC3E}">
        <p14:creationId xmlns:p14="http://schemas.microsoft.com/office/powerpoint/2010/main" val="252559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D8F2979-0D71-425C-BCB1-96FD4E44FFCA}"/>
              </a:ext>
            </a:extLst>
          </p:cNvPr>
          <p:cNvGrpSpPr/>
          <p:nvPr/>
        </p:nvGrpSpPr>
        <p:grpSpPr>
          <a:xfrm>
            <a:off x="5844966" y="3349194"/>
            <a:ext cx="1503782" cy="1421785"/>
            <a:chOff x="5844966" y="3349194"/>
            <a:chExt cx="1503782" cy="1421785"/>
          </a:xfrm>
        </p:grpSpPr>
        <p:sp>
          <p:nvSpPr>
            <p:cNvPr id="53" name="TextBox 52">
              <a:extLst>
                <a:ext uri="{FF2B5EF4-FFF2-40B4-BE49-F238E27FC236}">
                  <a16:creationId xmlns:a16="http://schemas.microsoft.com/office/drawing/2014/main" id="{5A2EA508-182E-4207-994C-A2B8236D4E8A}"/>
                </a:ext>
              </a:extLst>
            </p:cNvPr>
            <p:cNvSpPr txBox="1"/>
            <p:nvPr/>
          </p:nvSpPr>
          <p:spPr>
            <a:xfrm>
              <a:off x="5855098" y="4493980"/>
              <a:ext cx="1493650" cy="276999"/>
            </a:xfrm>
            <a:prstGeom prst="rect">
              <a:avLst/>
            </a:prstGeom>
            <a:noFill/>
          </p:spPr>
          <p:txBody>
            <a:bodyPr wrap="square" rtlCol="0">
              <a:spAutoFit/>
            </a:bodyPr>
            <a:lstStyle/>
            <a:p>
              <a:r>
                <a:rPr lang="en-AU" sz="1200" b="1" dirty="0"/>
                <a:t>5. Sprint playback</a:t>
              </a:r>
            </a:p>
          </p:txBody>
        </p:sp>
        <p:pic>
          <p:nvPicPr>
            <p:cNvPr id="55" name="Picture 54">
              <a:extLst>
                <a:ext uri="{FF2B5EF4-FFF2-40B4-BE49-F238E27FC236}">
                  <a16:creationId xmlns:a16="http://schemas.microsoft.com/office/drawing/2014/main" id="{3AAD1A03-B556-44EE-AF42-D4DA231BABC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844966" y="3927906"/>
              <a:ext cx="934058" cy="608677"/>
            </a:xfrm>
            <a:prstGeom prst="rect">
              <a:avLst/>
            </a:prstGeom>
          </p:spPr>
        </p:pic>
        <p:pic>
          <p:nvPicPr>
            <p:cNvPr id="57" name="Picture 56">
              <a:extLst>
                <a:ext uri="{FF2B5EF4-FFF2-40B4-BE49-F238E27FC236}">
                  <a16:creationId xmlns:a16="http://schemas.microsoft.com/office/drawing/2014/main" id="{E272B7F6-2690-4C36-B086-7B0C068FDB05}"/>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578581" y="3349194"/>
              <a:ext cx="354849" cy="453521"/>
            </a:xfrm>
            <a:prstGeom prst="rect">
              <a:avLst/>
            </a:prstGeom>
          </p:spPr>
        </p:pic>
      </p:grpSp>
      <p:grpSp>
        <p:nvGrpSpPr>
          <p:cNvPr id="16" name="Group 15">
            <a:extLst>
              <a:ext uri="{FF2B5EF4-FFF2-40B4-BE49-F238E27FC236}">
                <a16:creationId xmlns:a16="http://schemas.microsoft.com/office/drawing/2014/main" id="{182510E5-80A8-469F-AD85-C0860733DBA8}"/>
              </a:ext>
            </a:extLst>
          </p:cNvPr>
          <p:cNvGrpSpPr/>
          <p:nvPr/>
        </p:nvGrpSpPr>
        <p:grpSpPr>
          <a:xfrm>
            <a:off x="4034450" y="3535579"/>
            <a:ext cx="1528537" cy="883910"/>
            <a:chOff x="4034450" y="3535579"/>
            <a:chExt cx="1528537" cy="883910"/>
          </a:xfrm>
        </p:grpSpPr>
        <p:sp>
          <p:nvSpPr>
            <p:cNvPr id="54" name="TextBox 53">
              <a:extLst>
                <a:ext uri="{FF2B5EF4-FFF2-40B4-BE49-F238E27FC236}">
                  <a16:creationId xmlns:a16="http://schemas.microsoft.com/office/drawing/2014/main" id="{0406F2C5-F76F-43A4-81BE-249ED1616B73}"/>
                </a:ext>
              </a:extLst>
            </p:cNvPr>
            <p:cNvSpPr txBox="1"/>
            <p:nvPr/>
          </p:nvSpPr>
          <p:spPr>
            <a:xfrm>
              <a:off x="4292284" y="4142490"/>
              <a:ext cx="1270703" cy="276999"/>
            </a:xfrm>
            <a:prstGeom prst="rect">
              <a:avLst/>
            </a:prstGeom>
            <a:noFill/>
          </p:spPr>
          <p:txBody>
            <a:bodyPr wrap="square" rtlCol="0">
              <a:spAutoFit/>
            </a:bodyPr>
            <a:lstStyle/>
            <a:p>
              <a:r>
                <a:rPr lang="en-AU" sz="1200" b="1" dirty="0"/>
                <a:t>6. Sprint retro</a:t>
              </a:r>
            </a:p>
          </p:txBody>
        </p:sp>
        <p:pic>
          <p:nvPicPr>
            <p:cNvPr id="56" name="Picture 55">
              <a:extLst>
                <a:ext uri="{FF2B5EF4-FFF2-40B4-BE49-F238E27FC236}">
                  <a16:creationId xmlns:a16="http://schemas.microsoft.com/office/drawing/2014/main" id="{8141A8CF-E27C-4149-BE55-DCD7855A0F7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348805" y="3535579"/>
              <a:ext cx="934058" cy="608677"/>
            </a:xfrm>
            <a:prstGeom prst="rect">
              <a:avLst/>
            </a:prstGeom>
          </p:spPr>
        </p:pic>
        <p:pic>
          <p:nvPicPr>
            <p:cNvPr id="58" name="Picture 57">
              <a:extLst>
                <a:ext uri="{FF2B5EF4-FFF2-40B4-BE49-F238E27FC236}">
                  <a16:creationId xmlns:a16="http://schemas.microsoft.com/office/drawing/2014/main" id="{A291EE94-B3A6-4BB2-99A4-FFD72C4F03A9}"/>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4034450" y="3576742"/>
              <a:ext cx="410682" cy="410682"/>
            </a:xfrm>
            <a:prstGeom prst="rect">
              <a:avLst/>
            </a:prstGeom>
          </p:spPr>
        </p:pic>
      </p:grpSp>
      <p:grpSp>
        <p:nvGrpSpPr>
          <p:cNvPr id="8" name="Group 7">
            <a:extLst>
              <a:ext uri="{FF2B5EF4-FFF2-40B4-BE49-F238E27FC236}">
                <a16:creationId xmlns:a16="http://schemas.microsoft.com/office/drawing/2014/main" id="{11D9A67B-3901-44FD-AEBF-1FA5649E784B}"/>
              </a:ext>
            </a:extLst>
          </p:cNvPr>
          <p:cNvGrpSpPr/>
          <p:nvPr/>
        </p:nvGrpSpPr>
        <p:grpSpPr>
          <a:xfrm>
            <a:off x="6490450" y="1356474"/>
            <a:ext cx="1394043" cy="1748368"/>
            <a:chOff x="6490450" y="1356474"/>
            <a:chExt cx="1394043" cy="1748368"/>
          </a:xfrm>
        </p:grpSpPr>
        <p:pic>
          <p:nvPicPr>
            <p:cNvPr id="46" name="Picture 45">
              <a:extLst>
                <a:ext uri="{FF2B5EF4-FFF2-40B4-BE49-F238E27FC236}">
                  <a16:creationId xmlns:a16="http://schemas.microsoft.com/office/drawing/2014/main" id="{22324375-A994-4742-A9A3-FA3CE64A0B8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845650" y="1831808"/>
              <a:ext cx="934058" cy="608677"/>
            </a:xfrm>
            <a:prstGeom prst="rect">
              <a:avLst/>
            </a:prstGeom>
          </p:spPr>
        </p:pic>
        <p:pic>
          <p:nvPicPr>
            <p:cNvPr id="48" name="Picture 47">
              <a:extLst>
                <a:ext uri="{FF2B5EF4-FFF2-40B4-BE49-F238E27FC236}">
                  <a16:creationId xmlns:a16="http://schemas.microsoft.com/office/drawing/2014/main" id="{75AE03B4-B3BE-41D2-A5D1-07EEA07B126C}"/>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97697" y="1356474"/>
              <a:ext cx="354849" cy="453521"/>
            </a:xfrm>
            <a:prstGeom prst="rect">
              <a:avLst/>
            </a:prstGeom>
          </p:spPr>
        </p:pic>
        <p:pic>
          <p:nvPicPr>
            <p:cNvPr id="49" name="Picture 48">
              <a:extLst>
                <a:ext uri="{FF2B5EF4-FFF2-40B4-BE49-F238E27FC236}">
                  <a16:creationId xmlns:a16="http://schemas.microsoft.com/office/drawing/2014/main" id="{ECFF5422-50F5-43B4-A8D3-D95A72634114}"/>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490450" y="1891399"/>
              <a:ext cx="410682" cy="410682"/>
            </a:xfrm>
            <a:prstGeom prst="rect">
              <a:avLst/>
            </a:prstGeom>
          </p:spPr>
        </p:pic>
        <p:sp>
          <p:nvSpPr>
            <p:cNvPr id="52" name="TextBox 51">
              <a:extLst>
                <a:ext uri="{FF2B5EF4-FFF2-40B4-BE49-F238E27FC236}">
                  <a16:creationId xmlns:a16="http://schemas.microsoft.com/office/drawing/2014/main" id="{10BF20FB-A12D-4FCA-B084-69066DA8509D}"/>
                </a:ext>
              </a:extLst>
            </p:cNvPr>
            <p:cNvSpPr txBox="1"/>
            <p:nvPr/>
          </p:nvSpPr>
          <p:spPr>
            <a:xfrm>
              <a:off x="6613790" y="2827843"/>
              <a:ext cx="1270703" cy="276999"/>
            </a:xfrm>
            <a:prstGeom prst="rect">
              <a:avLst/>
            </a:prstGeom>
            <a:noFill/>
          </p:spPr>
          <p:txBody>
            <a:bodyPr wrap="square" rtlCol="0">
              <a:spAutoFit/>
            </a:bodyPr>
            <a:lstStyle/>
            <a:p>
              <a:r>
                <a:rPr lang="en-AU" sz="1200" b="1" dirty="0"/>
                <a:t>4. Sprint</a:t>
              </a:r>
            </a:p>
          </p:txBody>
        </p:sp>
        <p:grpSp>
          <p:nvGrpSpPr>
            <p:cNvPr id="37" name="Group 36">
              <a:extLst>
                <a:ext uri="{FF2B5EF4-FFF2-40B4-BE49-F238E27FC236}">
                  <a16:creationId xmlns:a16="http://schemas.microsoft.com/office/drawing/2014/main" id="{5A02AAA1-714C-488D-ABD7-F04B44E93F05}"/>
                </a:ext>
              </a:extLst>
            </p:cNvPr>
            <p:cNvGrpSpPr/>
            <p:nvPr/>
          </p:nvGrpSpPr>
          <p:grpSpPr>
            <a:xfrm>
              <a:off x="6634985" y="2358428"/>
              <a:ext cx="837330" cy="400360"/>
              <a:chOff x="6073010" y="2148878"/>
              <a:chExt cx="837330" cy="400360"/>
            </a:xfrm>
          </p:grpSpPr>
          <p:grpSp>
            <p:nvGrpSpPr>
              <p:cNvPr id="63" name="Group 62">
                <a:extLst>
                  <a:ext uri="{FF2B5EF4-FFF2-40B4-BE49-F238E27FC236}">
                    <a16:creationId xmlns:a16="http://schemas.microsoft.com/office/drawing/2014/main" id="{C5B0DC5C-F117-464A-ADD5-C171112180C5}"/>
                  </a:ext>
                </a:extLst>
              </p:cNvPr>
              <p:cNvGrpSpPr/>
              <p:nvPr/>
            </p:nvGrpSpPr>
            <p:grpSpPr>
              <a:xfrm>
                <a:off x="6073010" y="2334040"/>
                <a:ext cx="769959" cy="215198"/>
                <a:chOff x="2572909" y="2895600"/>
                <a:chExt cx="1105373" cy="183694"/>
              </a:xfrm>
            </p:grpSpPr>
            <p:sp>
              <p:nvSpPr>
                <p:cNvPr id="64" name="Flowchart: Process 63">
                  <a:extLst>
                    <a:ext uri="{FF2B5EF4-FFF2-40B4-BE49-F238E27FC236}">
                      <a16:creationId xmlns:a16="http://schemas.microsoft.com/office/drawing/2014/main" id="{945312A0-A24B-48D0-BC37-600AADA4B01C}"/>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6" name="Straight Connector 65">
                  <a:extLst>
                    <a:ext uri="{FF2B5EF4-FFF2-40B4-BE49-F238E27FC236}">
                      <a16:creationId xmlns:a16="http://schemas.microsoft.com/office/drawing/2014/main" id="{5CD16CDA-8C13-4DBF-A25B-ED4B6E452DF2}"/>
                    </a:ext>
                  </a:extLst>
                </p:cNvPr>
                <p:cNvCxnSpPr>
                  <a:cxnSpLocks/>
                </p:cNvCxnSpPr>
                <p:nvPr/>
              </p:nvCxnSpPr>
              <p:spPr>
                <a:xfrm>
                  <a:off x="2922837"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84BEA9-B00F-4B18-8155-D96761B78104}"/>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36103B1-2999-459A-9705-0F8B7BABAEC3}"/>
                  </a:ext>
                </a:extLst>
              </p:cNvPr>
              <p:cNvSpPr txBox="1"/>
              <p:nvPr/>
            </p:nvSpPr>
            <p:spPr>
              <a:xfrm>
                <a:off x="6273738" y="2148878"/>
                <a:ext cx="636602" cy="230832"/>
              </a:xfrm>
              <a:prstGeom prst="rect">
                <a:avLst/>
              </a:prstGeom>
              <a:noFill/>
            </p:spPr>
            <p:txBody>
              <a:bodyPr wrap="square" rtlCol="0">
                <a:spAutoFit/>
              </a:bodyPr>
              <a:lstStyle/>
              <a:p>
                <a:r>
                  <a:rPr lang="en-AU" sz="900" dirty="0">
                    <a:solidFill>
                      <a:schemeClr val="bg1"/>
                    </a:solidFill>
                  </a:rPr>
                  <a:t>WIP</a:t>
                </a:r>
              </a:p>
            </p:txBody>
          </p:sp>
          <p:sp>
            <p:nvSpPr>
              <p:cNvPr id="72" name="Rectangle 71">
                <a:extLst>
                  <a:ext uri="{FF2B5EF4-FFF2-40B4-BE49-F238E27FC236}">
                    <a16:creationId xmlns:a16="http://schemas.microsoft.com/office/drawing/2014/main" id="{CB4EC7FF-9F28-4552-ACB9-7918F8CF44A5}"/>
                  </a:ext>
                </a:extLst>
              </p:cNvPr>
              <p:cNvSpPr/>
              <p:nvPr/>
            </p:nvSpPr>
            <p:spPr>
              <a:xfrm>
                <a:off x="6390099" y="2372521"/>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42A6B5C9-221E-4658-AFB0-DF8DCB3314D0}"/>
                  </a:ext>
                </a:extLst>
              </p:cNvPr>
              <p:cNvSpPr/>
              <p:nvPr/>
            </p:nvSpPr>
            <p:spPr>
              <a:xfrm>
                <a:off x="6460369" y="2374014"/>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a:extLst>
                  <a:ext uri="{FF2B5EF4-FFF2-40B4-BE49-F238E27FC236}">
                    <a16:creationId xmlns:a16="http://schemas.microsoft.com/office/drawing/2014/main" id="{12442ED0-4062-4726-BF9E-F15AED0CA5BA}"/>
                  </a:ext>
                </a:extLst>
              </p:cNvPr>
              <p:cNvSpPr/>
              <p:nvPr/>
            </p:nvSpPr>
            <p:spPr>
              <a:xfrm>
                <a:off x="6388148" y="2441506"/>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a:extLst>
                  <a:ext uri="{FF2B5EF4-FFF2-40B4-BE49-F238E27FC236}">
                    <a16:creationId xmlns:a16="http://schemas.microsoft.com/office/drawing/2014/main" id="{FEECA521-0383-400A-AE45-EFEF8814BCB2}"/>
                  </a:ext>
                </a:extLst>
              </p:cNvPr>
              <p:cNvSpPr/>
              <p:nvPr/>
            </p:nvSpPr>
            <p:spPr>
              <a:xfrm>
                <a:off x="6109838" y="236598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7" name="Group 6">
            <a:extLst>
              <a:ext uri="{FF2B5EF4-FFF2-40B4-BE49-F238E27FC236}">
                <a16:creationId xmlns:a16="http://schemas.microsoft.com/office/drawing/2014/main" id="{D764274C-5CF8-4D22-A14B-6AF34556DF06}"/>
              </a:ext>
            </a:extLst>
          </p:cNvPr>
          <p:cNvGrpSpPr/>
          <p:nvPr/>
        </p:nvGrpSpPr>
        <p:grpSpPr>
          <a:xfrm>
            <a:off x="3875631" y="1016156"/>
            <a:ext cx="2087874" cy="1673622"/>
            <a:chOff x="3875631" y="1016156"/>
            <a:chExt cx="2087874" cy="1673622"/>
          </a:xfrm>
        </p:grpSpPr>
        <p:pic>
          <p:nvPicPr>
            <p:cNvPr id="42" name="Picture 41">
              <a:extLst>
                <a:ext uri="{FF2B5EF4-FFF2-40B4-BE49-F238E27FC236}">
                  <a16:creationId xmlns:a16="http://schemas.microsoft.com/office/drawing/2014/main" id="{0ADF6349-D220-4EB7-BB68-9FF9DD1253C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015715" y="1814292"/>
              <a:ext cx="934058" cy="608677"/>
            </a:xfrm>
            <a:prstGeom prst="rect">
              <a:avLst/>
            </a:prstGeom>
          </p:spPr>
        </p:pic>
        <p:grpSp>
          <p:nvGrpSpPr>
            <p:cNvPr id="43" name="Group 42">
              <a:extLst>
                <a:ext uri="{FF2B5EF4-FFF2-40B4-BE49-F238E27FC236}">
                  <a16:creationId xmlns:a16="http://schemas.microsoft.com/office/drawing/2014/main" id="{AF55406E-DEEF-4D40-8A7E-D25E52A133E1}"/>
                </a:ext>
              </a:extLst>
            </p:cNvPr>
            <p:cNvGrpSpPr/>
            <p:nvPr/>
          </p:nvGrpSpPr>
          <p:grpSpPr>
            <a:xfrm>
              <a:off x="5063202" y="1016156"/>
              <a:ext cx="900303" cy="541972"/>
              <a:chOff x="1329325" y="1104468"/>
              <a:chExt cx="900303" cy="541972"/>
            </a:xfrm>
          </p:grpSpPr>
          <p:pic>
            <p:nvPicPr>
              <p:cNvPr id="44" name="Picture 43">
                <a:extLst>
                  <a:ext uri="{FF2B5EF4-FFF2-40B4-BE49-F238E27FC236}">
                    <a16:creationId xmlns:a16="http://schemas.microsoft.com/office/drawing/2014/main" id="{884C7003-1129-4054-842D-00903068864B}"/>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45" name="Picture 44">
                <a:extLst>
                  <a:ext uri="{FF2B5EF4-FFF2-40B4-BE49-F238E27FC236}">
                    <a16:creationId xmlns:a16="http://schemas.microsoft.com/office/drawing/2014/main" id="{5F6F2D89-4F32-4A95-BE95-1828DB18E1E5}"/>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50" name="TextBox 49">
              <a:extLst>
                <a:ext uri="{FF2B5EF4-FFF2-40B4-BE49-F238E27FC236}">
                  <a16:creationId xmlns:a16="http://schemas.microsoft.com/office/drawing/2014/main" id="{989F6612-14BC-41A7-A098-414529C2F1A3}"/>
                </a:ext>
              </a:extLst>
            </p:cNvPr>
            <p:cNvSpPr txBox="1"/>
            <p:nvPr/>
          </p:nvSpPr>
          <p:spPr>
            <a:xfrm>
              <a:off x="3875631" y="2412779"/>
              <a:ext cx="1352480" cy="276999"/>
            </a:xfrm>
            <a:prstGeom prst="rect">
              <a:avLst/>
            </a:prstGeom>
            <a:noFill/>
          </p:spPr>
          <p:txBody>
            <a:bodyPr wrap="square" rtlCol="0">
              <a:spAutoFit/>
            </a:bodyPr>
            <a:lstStyle/>
            <a:p>
              <a:r>
                <a:rPr lang="en-AU" sz="1200" b="1" dirty="0"/>
                <a:t>3. Sprint planning</a:t>
              </a:r>
            </a:p>
          </p:txBody>
        </p:sp>
        <p:grpSp>
          <p:nvGrpSpPr>
            <p:cNvPr id="36" name="Group 35">
              <a:extLst>
                <a:ext uri="{FF2B5EF4-FFF2-40B4-BE49-F238E27FC236}">
                  <a16:creationId xmlns:a16="http://schemas.microsoft.com/office/drawing/2014/main" id="{6F521A5B-39B7-4716-98E9-D571F8CAAE04}"/>
                </a:ext>
              </a:extLst>
            </p:cNvPr>
            <p:cNvGrpSpPr/>
            <p:nvPr/>
          </p:nvGrpSpPr>
          <p:grpSpPr>
            <a:xfrm>
              <a:off x="5006078" y="1604380"/>
              <a:ext cx="860462" cy="405233"/>
              <a:chOff x="4464199" y="1485265"/>
              <a:chExt cx="860462" cy="405233"/>
            </a:xfrm>
          </p:grpSpPr>
          <p:sp>
            <p:nvSpPr>
              <p:cNvPr id="23" name="TextBox 22">
                <a:extLst>
                  <a:ext uri="{FF2B5EF4-FFF2-40B4-BE49-F238E27FC236}">
                    <a16:creationId xmlns:a16="http://schemas.microsoft.com/office/drawing/2014/main" id="{D0B7D65A-272E-465B-BBFA-AFD4C2F6492E}"/>
                  </a:ext>
                </a:extLst>
              </p:cNvPr>
              <p:cNvSpPr txBox="1"/>
              <p:nvPr/>
            </p:nvSpPr>
            <p:spPr>
              <a:xfrm>
                <a:off x="4464199" y="1485265"/>
                <a:ext cx="567953" cy="230832"/>
              </a:xfrm>
              <a:prstGeom prst="rect">
                <a:avLst/>
              </a:prstGeom>
              <a:noFill/>
            </p:spPr>
            <p:txBody>
              <a:bodyPr wrap="square" rtlCol="0">
                <a:spAutoFit/>
              </a:bodyPr>
              <a:lstStyle/>
              <a:p>
                <a:r>
                  <a:rPr lang="en-AU" sz="900" dirty="0">
                    <a:solidFill>
                      <a:schemeClr val="bg1"/>
                    </a:solidFill>
                  </a:rPr>
                  <a:t>To do</a:t>
                </a:r>
              </a:p>
            </p:txBody>
          </p:sp>
          <p:grpSp>
            <p:nvGrpSpPr>
              <p:cNvPr id="35" name="Group 34">
                <a:extLst>
                  <a:ext uri="{FF2B5EF4-FFF2-40B4-BE49-F238E27FC236}">
                    <a16:creationId xmlns:a16="http://schemas.microsoft.com/office/drawing/2014/main" id="{BF339FCC-9E39-4F50-ADDB-568F1C5C2946}"/>
                  </a:ext>
                </a:extLst>
              </p:cNvPr>
              <p:cNvGrpSpPr/>
              <p:nvPr/>
            </p:nvGrpSpPr>
            <p:grpSpPr>
              <a:xfrm>
                <a:off x="4554702" y="1675300"/>
                <a:ext cx="769959" cy="215198"/>
                <a:chOff x="4554702" y="1675300"/>
                <a:chExt cx="769959" cy="215198"/>
              </a:xfrm>
            </p:grpSpPr>
            <p:grpSp>
              <p:nvGrpSpPr>
                <p:cNvPr id="59" name="Group 58">
                  <a:extLst>
                    <a:ext uri="{FF2B5EF4-FFF2-40B4-BE49-F238E27FC236}">
                      <a16:creationId xmlns:a16="http://schemas.microsoft.com/office/drawing/2014/main" id="{2BC9AAC2-C4BB-4831-B0E8-6D451919956C}"/>
                    </a:ext>
                  </a:extLst>
                </p:cNvPr>
                <p:cNvGrpSpPr/>
                <p:nvPr/>
              </p:nvGrpSpPr>
              <p:grpSpPr>
                <a:xfrm>
                  <a:off x="4554702" y="1675300"/>
                  <a:ext cx="769959" cy="215198"/>
                  <a:chOff x="2572909" y="2895600"/>
                  <a:chExt cx="1105373" cy="183694"/>
                </a:xfrm>
              </p:grpSpPr>
              <p:sp>
                <p:nvSpPr>
                  <p:cNvPr id="60" name="Flowchart: Process 59">
                    <a:extLst>
                      <a:ext uri="{FF2B5EF4-FFF2-40B4-BE49-F238E27FC236}">
                        <a16:creationId xmlns:a16="http://schemas.microsoft.com/office/drawing/2014/main" id="{6C059B1B-2DA9-47BA-A495-63EA232CEEC0}"/>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1" name="Straight Connector 60">
                    <a:extLst>
                      <a:ext uri="{FF2B5EF4-FFF2-40B4-BE49-F238E27FC236}">
                        <a16:creationId xmlns:a16="http://schemas.microsoft.com/office/drawing/2014/main" id="{6D8861B5-913D-4BC1-A430-6AF76B5EBFA2}"/>
                      </a:ext>
                    </a:extLst>
                  </p:cNvPr>
                  <p:cNvCxnSpPr>
                    <a:cxnSpLocks/>
                  </p:cNvCxnSpPr>
                  <p:nvPr/>
                </p:nvCxnSpPr>
                <p:spPr>
                  <a:xfrm>
                    <a:off x="307940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3A3D01-12B0-416F-9E1B-4D4A21757599}"/>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AC28616-D884-4110-8DBF-349409EC6CB4}"/>
                    </a:ext>
                  </a:extLst>
                </p:cNvPr>
                <p:cNvGrpSpPr/>
                <p:nvPr/>
              </p:nvGrpSpPr>
              <p:grpSpPr>
                <a:xfrm>
                  <a:off x="4579833" y="1719051"/>
                  <a:ext cx="183545" cy="120131"/>
                  <a:chOff x="4579833" y="1427650"/>
                  <a:chExt cx="183545" cy="120131"/>
                </a:xfrm>
              </p:grpSpPr>
              <p:sp>
                <p:nvSpPr>
                  <p:cNvPr id="33" name="Rectangle 32">
                    <a:extLst>
                      <a:ext uri="{FF2B5EF4-FFF2-40B4-BE49-F238E27FC236}">
                        <a16:creationId xmlns:a16="http://schemas.microsoft.com/office/drawing/2014/main" id="{9750C783-2E8B-48E9-BBAD-8C2048C28E50}"/>
                      </a:ext>
                    </a:extLst>
                  </p:cNvPr>
                  <p:cNvSpPr/>
                  <p:nvPr/>
                </p:nvSpPr>
                <p:spPr>
                  <a:xfrm>
                    <a:off x="4579833" y="142765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FDE98974-EB6D-40E2-ADC7-E4CE8E23286A}"/>
                      </a:ext>
                    </a:extLst>
                  </p:cNvPr>
                  <p:cNvSpPr/>
                  <p:nvPr/>
                </p:nvSpPr>
                <p:spPr>
                  <a:xfrm>
                    <a:off x="4650988"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6823BD5-3B01-4856-A70A-F258230330CE}"/>
                      </a:ext>
                    </a:extLst>
                  </p:cNvPr>
                  <p:cNvSpPr/>
                  <p:nvPr/>
                </p:nvSpPr>
                <p:spPr>
                  <a:xfrm>
                    <a:off x="4717659"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a:extLst>
                      <a:ext uri="{FF2B5EF4-FFF2-40B4-BE49-F238E27FC236}">
                        <a16:creationId xmlns:a16="http://schemas.microsoft.com/office/drawing/2014/main" id="{D7BBB9AC-4B34-43C5-B0DD-3D7A8602ED76}"/>
                      </a:ext>
                    </a:extLst>
                  </p:cNvPr>
                  <p:cNvSpPr/>
                  <p:nvPr/>
                </p:nvSpPr>
                <p:spPr>
                  <a:xfrm>
                    <a:off x="4579833" y="149869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grpSp>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7" name="Picture 76">
            <a:extLst>
              <a:ext uri="{FF2B5EF4-FFF2-40B4-BE49-F238E27FC236}">
                <a16:creationId xmlns:a16="http://schemas.microsoft.com/office/drawing/2014/main" id="{08F54105-6A06-4583-A8CD-38E30A7EEFD7}"/>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36453" y="5304425"/>
            <a:ext cx="402592" cy="514540"/>
          </a:xfrm>
          <a:prstGeom prst="rect">
            <a:avLst/>
          </a:prstGeom>
        </p:spPr>
      </p:pic>
      <p:grpSp>
        <p:nvGrpSpPr>
          <p:cNvPr id="96" name="Group 95">
            <a:extLst>
              <a:ext uri="{FF2B5EF4-FFF2-40B4-BE49-F238E27FC236}">
                <a16:creationId xmlns:a16="http://schemas.microsoft.com/office/drawing/2014/main" id="{941C35D1-0AF0-42E2-BCAF-033BE1E3796E}"/>
              </a:ext>
            </a:extLst>
          </p:cNvPr>
          <p:cNvGrpSpPr/>
          <p:nvPr/>
        </p:nvGrpSpPr>
        <p:grpSpPr>
          <a:xfrm>
            <a:off x="3398492" y="5273217"/>
            <a:ext cx="921136" cy="542722"/>
            <a:chOff x="3480565" y="4959072"/>
            <a:chExt cx="921136" cy="542722"/>
          </a:xfrm>
        </p:grpSpPr>
        <p:pic>
          <p:nvPicPr>
            <p:cNvPr id="78" name="Picture 77">
              <a:extLst>
                <a:ext uri="{FF2B5EF4-FFF2-40B4-BE49-F238E27FC236}">
                  <a16:creationId xmlns:a16="http://schemas.microsoft.com/office/drawing/2014/main" id="{A508D8F5-326C-4570-BF14-43C2567E015B}"/>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3480565" y="4987254"/>
              <a:ext cx="402592" cy="514540"/>
            </a:xfrm>
            <a:prstGeom prst="rect">
              <a:avLst/>
            </a:prstGeom>
          </p:spPr>
        </p:pic>
        <p:pic>
          <p:nvPicPr>
            <p:cNvPr id="79" name="Picture 78">
              <a:extLst>
                <a:ext uri="{FF2B5EF4-FFF2-40B4-BE49-F238E27FC236}">
                  <a16:creationId xmlns:a16="http://schemas.microsoft.com/office/drawing/2014/main" id="{10448B57-D9BD-4DDE-989A-D5D5B9514283}"/>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3878783" y="4959072"/>
              <a:ext cx="522918" cy="522918"/>
            </a:xfrm>
            <a:prstGeom prst="rect">
              <a:avLst/>
            </a:prstGeom>
          </p:spPr>
        </p:pic>
      </p:grpSp>
      <p:grpSp>
        <p:nvGrpSpPr>
          <p:cNvPr id="95" name="Group 94">
            <a:extLst>
              <a:ext uri="{FF2B5EF4-FFF2-40B4-BE49-F238E27FC236}">
                <a16:creationId xmlns:a16="http://schemas.microsoft.com/office/drawing/2014/main" id="{71A3EE0A-6E28-4CF3-80EE-22C94F6F3BCC}"/>
              </a:ext>
            </a:extLst>
          </p:cNvPr>
          <p:cNvGrpSpPr/>
          <p:nvPr/>
        </p:nvGrpSpPr>
        <p:grpSpPr>
          <a:xfrm>
            <a:off x="2917552" y="5659921"/>
            <a:ext cx="2970430" cy="755311"/>
            <a:chOff x="2917552" y="5659921"/>
            <a:chExt cx="2970430" cy="755311"/>
          </a:xfrm>
        </p:grpSpPr>
        <p:sp>
          <p:nvSpPr>
            <p:cNvPr id="3" name="Rectangle 2">
              <a:extLst>
                <a:ext uri="{FF2B5EF4-FFF2-40B4-BE49-F238E27FC236}">
                  <a16:creationId xmlns:a16="http://schemas.microsoft.com/office/drawing/2014/main" id="{81821715-D68A-4292-9FA5-03DCB613912D}"/>
                </a:ext>
              </a:extLst>
            </p:cNvPr>
            <p:cNvSpPr/>
            <p:nvPr/>
          </p:nvSpPr>
          <p:spPr>
            <a:xfrm>
              <a:off x="3152113" y="5768901"/>
              <a:ext cx="2735869" cy="646331"/>
            </a:xfrm>
            <a:prstGeom prst="rect">
              <a:avLst/>
            </a:prstGeom>
          </p:spPr>
          <p:txBody>
            <a:bodyPr wrap="square">
              <a:spAutoFit/>
            </a:bodyPr>
            <a:lstStyle/>
            <a:p>
              <a:r>
                <a:rPr lang="en-AU" sz="1200" dirty="0"/>
                <a:t>2- A Backlog Items are created</a:t>
              </a:r>
            </a:p>
            <a:p>
              <a:r>
                <a:rPr lang="en-AU" sz="1200" dirty="0"/>
                <a:t>listing the features and an estimated number of Sprints. </a:t>
              </a:r>
            </a:p>
          </p:txBody>
        </p:sp>
        <p:sp>
          <p:nvSpPr>
            <p:cNvPr id="86" name="Rectangle 85">
              <a:extLst>
                <a:ext uri="{FF2B5EF4-FFF2-40B4-BE49-F238E27FC236}">
                  <a16:creationId xmlns:a16="http://schemas.microsoft.com/office/drawing/2014/main" id="{A98E6A52-6C4A-47E0-9299-FAA5EAD13051}"/>
                </a:ext>
              </a:extLst>
            </p:cNvPr>
            <p:cNvSpPr/>
            <p:nvPr/>
          </p:nvSpPr>
          <p:spPr>
            <a:xfrm>
              <a:off x="2917552"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01</a:t>
              </a:r>
            </a:p>
          </p:txBody>
        </p:sp>
      </p:grpSp>
      <p:pic>
        <p:nvPicPr>
          <p:cNvPr id="31" name="Picture 30">
            <a:extLst>
              <a:ext uri="{FF2B5EF4-FFF2-40B4-BE49-F238E27FC236}">
                <a16:creationId xmlns:a16="http://schemas.microsoft.com/office/drawing/2014/main" id="{AD2FA44A-E0A7-4D6D-B84C-795BD2781B6D}"/>
              </a:ext>
            </a:extLst>
          </p:cNvPr>
          <p:cNvPicPr>
            <a:picLocks noChangeAspect="1"/>
          </p:cNvPicPr>
          <p:nvPr/>
        </p:nvPicPr>
        <p:blipFill rotWithShape="1">
          <a:blip r:embed="rId8"/>
          <a:srcRect l="77260"/>
          <a:stretch/>
        </p:blipFill>
        <p:spPr>
          <a:xfrm rot="21070183" flipH="1">
            <a:off x="5484751" y="3728772"/>
            <a:ext cx="492164" cy="1493649"/>
          </a:xfrm>
          <a:prstGeom prst="rect">
            <a:avLst/>
          </a:prstGeom>
        </p:spPr>
      </p:pic>
      <p:sp>
        <p:nvSpPr>
          <p:cNvPr id="5" name="Flowchart: Process 4">
            <a:extLst>
              <a:ext uri="{FF2B5EF4-FFF2-40B4-BE49-F238E27FC236}">
                <a16:creationId xmlns:a16="http://schemas.microsoft.com/office/drawing/2014/main" id="{3D4E9959-4582-4808-83E3-E46DC44DEA7E}"/>
              </a:ext>
            </a:extLst>
          </p:cNvPr>
          <p:cNvSpPr/>
          <p:nvPr/>
        </p:nvSpPr>
        <p:spPr>
          <a:xfrm>
            <a:off x="2351623" y="1145907"/>
            <a:ext cx="1715861" cy="1259962"/>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Off-page Connector 8">
            <a:extLst>
              <a:ext uri="{FF2B5EF4-FFF2-40B4-BE49-F238E27FC236}">
                <a16:creationId xmlns:a16="http://schemas.microsoft.com/office/drawing/2014/main" id="{9B6439FC-7035-4846-9145-E0D3F79BFBF6}"/>
              </a:ext>
            </a:extLst>
          </p:cNvPr>
          <p:cNvSpPr/>
          <p:nvPr/>
        </p:nvSpPr>
        <p:spPr>
          <a:xfrm rot="16200000">
            <a:off x="1822835" y="1156640"/>
            <a:ext cx="1259961" cy="1238491"/>
          </a:xfrm>
          <a:prstGeom prst="flowChartOffpageConnector">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19C29943-BA5F-49DA-B85D-57CD4E96A3F8}"/>
              </a:ext>
            </a:extLst>
          </p:cNvPr>
          <p:cNvSpPr/>
          <p:nvPr/>
        </p:nvSpPr>
        <p:spPr>
          <a:xfrm>
            <a:off x="3694713" y="801141"/>
            <a:ext cx="4352544" cy="43545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858BE16C-C329-4E93-9934-7DAF36D6FDF7}"/>
              </a:ext>
            </a:extLst>
          </p:cNvPr>
          <p:cNvSpPr/>
          <p:nvPr/>
        </p:nvSpPr>
        <p:spPr>
          <a:xfrm>
            <a:off x="5116677" y="2223744"/>
            <a:ext cx="1508616" cy="15092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a:extLst>
              <a:ext uri="{FF2B5EF4-FFF2-40B4-BE49-F238E27FC236}">
                <a16:creationId xmlns:a16="http://schemas.microsoft.com/office/drawing/2014/main" id="{2D4002ED-ED3F-41F3-A243-A6A2E1A7426F}"/>
              </a:ext>
            </a:extLst>
          </p:cNvPr>
          <p:cNvPicPr>
            <a:picLocks noChangeAspect="1"/>
          </p:cNvPicPr>
          <p:nvPr/>
        </p:nvPicPr>
        <p:blipFill rotWithShape="1">
          <a:blip r:embed="rId8"/>
          <a:srcRect l="77260"/>
          <a:stretch/>
        </p:blipFill>
        <p:spPr>
          <a:xfrm rot="481214">
            <a:off x="5905858" y="835157"/>
            <a:ext cx="492164" cy="1493649"/>
          </a:xfrm>
          <a:prstGeom prst="rect">
            <a:avLst/>
          </a:prstGeom>
        </p:spPr>
      </p:pic>
      <p:pic>
        <p:nvPicPr>
          <p:cNvPr id="29" name="Picture 28">
            <a:extLst>
              <a:ext uri="{FF2B5EF4-FFF2-40B4-BE49-F238E27FC236}">
                <a16:creationId xmlns:a16="http://schemas.microsoft.com/office/drawing/2014/main" id="{5624EA51-D6EB-426A-A3A7-1A7262D9F35A}"/>
              </a:ext>
            </a:extLst>
          </p:cNvPr>
          <p:cNvPicPr>
            <a:picLocks noChangeAspect="1"/>
          </p:cNvPicPr>
          <p:nvPr/>
        </p:nvPicPr>
        <p:blipFill rotWithShape="1">
          <a:blip r:embed="rId8"/>
          <a:srcRect l="77260"/>
          <a:stretch/>
        </p:blipFill>
        <p:spPr>
          <a:xfrm rot="16200000" flipH="1">
            <a:off x="7064482" y="2478396"/>
            <a:ext cx="492164" cy="1493649"/>
          </a:xfrm>
          <a:prstGeom prst="rect">
            <a:avLst/>
          </a:prstGeom>
        </p:spPr>
      </p:pic>
      <p:pic>
        <p:nvPicPr>
          <p:cNvPr id="32" name="Picture 31">
            <a:extLst>
              <a:ext uri="{FF2B5EF4-FFF2-40B4-BE49-F238E27FC236}">
                <a16:creationId xmlns:a16="http://schemas.microsoft.com/office/drawing/2014/main" id="{C03A4A6B-642C-407C-BCA5-008C419199F9}"/>
              </a:ext>
            </a:extLst>
          </p:cNvPr>
          <p:cNvPicPr>
            <a:picLocks noChangeAspect="1"/>
          </p:cNvPicPr>
          <p:nvPr/>
        </p:nvPicPr>
        <p:blipFill rotWithShape="1">
          <a:blip r:embed="rId8"/>
          <a:srcRect l="77260"/>
          <a:stretch/>
        </p:blipFill>
        <p:spPr>
          <a:xfrm rot="5141394" flipH="1">
            <a:off x="4141340" y="2176882"/>
            <a:ext cx="492164" cy="1493649"/>
          </a:xfrm>
          <a:prstGeom prst="rect">
            <a:avLst/>
          </a:prstGeom>
        </p:spPr>
      </p:pic>
      <p:sp>
        <p:nvSpPr>
          <p:cNvPr id="115" name="TextBox 114">
            <a:extLst>
              <a:ext uri="{FF2B5EF4-FFF2-40B4-BE49-F238E27FC236}">
                <a16:creationId xmlns:a16="http://schemas.microsoft.com/office/drawing/2014/main" id="{AB56C1F8-406D-4741-8751-6DC5B2A8B0C7}"/>
              </a:ext>
            </a:extLst>
          </p:cNvPr>
          <p:cNvSpPr txBox="1"/>
          <p:nvPr/>
        </p:nvSpPr>
        <p:spPr>
          <a:xfrm>
            <a:off x="1827677" y="1905313"/>
            <a:ext cx="940167" cy="461665"/>
          </a:xfrm>
          <a:prstGeom prst="rect">
            <a:avLst/>
          </a:prstGeom>
          <a:noFill/>
        </p:spPr>
        <p:txBody>
          <a:bodyPr wrap="square" rtlCol="0">
            <a:spAutoFit/>
          </a:bodyPr>
          <a:lstStyle/>
          <a:p>
            <a:r>
              <a:rPr lang="en-AU" sz="1200" b="1" dirty="0"/>
              <a:t>0. Initial meeting</a:t>
            </a:r>
          </a:p>
        </p:txBody>
      </p:sp>
      <p:pic>
        <p:nvPicPr>
          <p:cNvPr id="117" name="Picture 116">
            <a:extLst>
              <a:ext uri="{FF2B5EF4-FFF2-40B4-BE49-F238E27FC236}">
                <a16:creationId xmlns:a16="http://schemas.microsoft.com/office/drawing/2014/main" id="{E34AB5EF-08CC-448A-975D-0114221903B3}"/>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882411" y="1305310"/>
            <a:ext cx="276390" cy="383679"/>
          </a:xfrm>
          <a:prstGeom prst="rect">
            <a:avLst/>
          </a:prstGeom>
        </p:spPr>
      </p:pic>
      <p:pic>
        <p:nvPicPr>
          <p:cNvPr id="119" name="Picture 118">
            <a:extLst>
              <a:ext uri="{FF2B5EF4-FFF2-40B4-BE49-F238E27FC236}">
                <a16:creationId xmlns:a16="http://schemas.microsoft.com/office/drawing/2014/main" id="{AF48788F-5313-4DF1-B3AF-75108F25EE6E}"/>
              </a:ext>
            </a:extLst>
          </p:cNvPr>
          <p:cNvPicPr>
            <a:picLocks noChangeAspect="1"/>
          </p:cNvPicPr>
          <p:nvPr/>
        </p:nvPicPr>
        <p:blipFill rotWithShape="1">
          <a:blip r:embed="rId8"/>
          <a:srcRect l="77260"/>
          <a:stretch/>
        </p:blipFill>
        <p:spPr>
          <a:xfrm rot="365578" flipH="1">
            <a:off x="5257051" y="3716190"/>
            <a:ext cx="492164" cy="1493649"/>
          </a:xfrm>
          <a:prstGeom prst="rect">
            <a:avLst/>
          </a:prstGeom>
        </p:spPr>
      </p:pic>
      <p:sp>
        <p:nvSpPr>
          <p:cNvPr id="121" name="TextBox 120">
            <a:extLst>
              <a:ext uri="{FF2B5EF4-FFF2-40B4-BE49-F238E27FC236}">
                <a16:creationId xmlns:a16="http://schemas.microsoft.com/office/drawing/2014/main" id="{EB1DC000-3530-486F-A865-1E7433F51964}"/>
              </a:ext>
            </a:extLst>
          </p:cNvPr>
          <p:cNvSpPr txBox="1"/>
          <p:nvPr/>
        </p:nvSpPr>
        <p:spPr>
          <a:xfrm>
            <a:off x="5291949" y="2773471"/>
            <a:ext cx="1169637" cy="369332"/>
          </a:xfrm>
          <a:prstGeom prst="rect">
            <a:avLst/>
          </a:prstGeom>
          <a:noFill/>
        </p:spPr>
        <p:txBody>
          <a:bodyPr wrap="square" rtlCol="0">
            <a:spAutoFit/>
          </a:bodyPr>
          <a:lstStyle/>
          <a:p>
            <a:r>
              <a:rPr lang="en-AU" dirty="0"/>
              <a:t>2 WEEKS</a:t>
            </a:r>
          </a:p>
        </p:txBody>
      </p:sp>
      <p:grpSp>
        <p:nvGrpSpPr>
          <p:cNvPr id="129" name="Group 128">
            <a:extLst>
              <a:ext uri="{FF2B5EF4-FFF2-40B4-BE49-F238E27FC236}">
                <a16:creationId xmlns:a16="http://schemas.microsoft.com/office/drawing/2014/main" id="{0594CAC6-BC15-4F6D-BE27-F04C8D0D9B5D}"/>
              </a:ext>
            </a:extLst>
          </p:cNvPr>
          <p:cNvGrpSpPr/>
          <p:nvPr/>
        </p:nvGrpSpPr>
        <p:grpSpPr>
          <a:xfrm>
            <a:off x="50240" y="3326029"/>
            <a:ext cx="2002328" cy="1620063"/>
            <a:chOff x="0" y="3326029"/>
            <a:chExt cx="2002328" cy="1620063"/>
          </a:xfrm>
        </p:grpSpPr>
        <p:pic>
          <p:nvPicPr>
            <p:cNvPr id="122" name="Picture 121">
              <a:extLst>
                <a:ext uri="{FF2B5EF4-FFF2-40B4-BE49-F238E27FC236}">
                  <a16:creationId xmlns:a16="http://schemas.microsoft.com/office/drawing/2014/main" id="{241CFA22-6E2F-49AC-B01A-EA997A2D32F0}"/>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04197" y="3326029"/>
              <a:ext cx="402592" cy="514540"/>
            </a:xfrm>
            <a:prstGeom prst="rect">
              <a:avLst/>
            </a:prstGeom>
          </p:spPr>
        </p:pic>
        <p:pic>
          <p:nvPicPr>
            <p:cNvPr id="123" name="Picture 122">
              <a:extLst>
                <a:ext uri="{FF2B5EF4-FFF2-40B4-BE49-F238E27FC236}">
                  <a16:creationId xmlns:a16="http://schemas.microsoft.com/office/drawing/2014/main" id="{17DCD206-7B03-4AE7-B8AE-BF2F9A8D126B}"/>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33986" y="3899720"/>
              <a:ext cx="522918" cy="522918"/>
            </a:xfrm>
            <a:prstGeom prst="rect">
              <a:avLst/>
            </a:prstGeom>
          </p:spPr>
        </p:pic>
        <p:sp>
          <p:nvSpPr>
            <p:cNvPr id="125" name="TextBox 124">
              <a:extLst>
                <a:ext uri="{FF2B5EF4-FFF2-40B4-BE49-F238E27FC236}">
                  <a16:creationId xmlns:a16="http://schemas.microsoft.com/office/drawing/2014/main" id="{7E9D08A6-4DBF-49AE-B93C-3590DD1A1212}"/>
                </a:ext>
              </a:extLst>
            </p:cNvPr>
            <p:cNvSpPr txBox="1"/>
            <p:nvPr/>
          </p:nvSpPr>
          <p:spPr>
            <a:xfrm>
              <a:off x="659426" y="3553869"/>
              <a:ext cx="1342902" cy="307777"/>
            </a:xfrm>
            <a:prstGeom prst="rect">
              <a:avLst/>
            </a:prstGeom>
            <a:noFill/>
          </p:spPr>
          <p:txBody>
            <a:bodyPr wrap="square" rtlCol="0">
              <a:spAutoFit/>
            </a:bodyPr>
            <a:lstStyle/>
            <a:p>
              <a:r>
                <a:rPr lang="en-AU" sz="1400" dirty="0"/>
                <a:t>Product Owner</a:t>
              </a:r>
            </a:p>
          </p:txBody>
        </p:sp>
        <p:sp>
          <p:nvSpPr>
            <p:cNvPr id="126" name="TextBox 125">
              <a:extLst>
                <a:ext uri="{FF2B5EF4-FFF2-40B4-BE49-F238E27FC236}">
                  <a16:creationId xmlns:a16="http://schemas.microsoft.com/office/drawing/2014/main" id="{976141E3-FCD1-4439-A5F4-1A9217CAC8B8}"/>
                </a:ext>
              </a:extLst>
            </p:cNvPr>
            <p:cNvSpPr txBox="1"/>
            <p:nvPr/>
          </p:nvSpPr>
          <p:spPr>
            <a:xfrm>
              <a:off x="659426" y="4160067"/>
              <a:ext cx="1342902" cy="307777"/>
            </a:xfrm>
            <a:prstGeom prst="rect">
              <a:avLst/>
            </a:prstGeom>
            <a:noFill/>
          </p:spPr>
          <p:txBody>
            <a:bodyPr wrap="square" rtlCol="0">
              <a:spAutoFit/>
            </a:bodyPr>
            <a:lstStyle/>
            <a:p>
              <a:r>
                <a:rPr lang="en-AU" sz="1400" dirty="0"/>
                <a:t>Scrum Master</a:t>
              </a:r>
            </a:p>
          </p:txBody>
        </p:sp>
        <p:grpSp>
          <p:nvGrpSpPr>
            <p:cNvPr id="128" name="Group 127">
              <a:extLst>
                <a:ext uri="{FF2B5EF4-FFF2-40B4-BE49-F238E27FC236}">
                  <a16:creationId xmlns:a16="http://schemas.microsoft.com/office/drawing/2014/main" id="{C0CFE83E-7835-4654-8822-FCEE7B675589}"/>
                </a:ext>
              </a:extLst>
            </p:cNvPr>
            <p:cNvGrpSpPr/>
            <p:nvPr/>
          </p:nvGrpSpPr>
          <p:grpSpPr>
            <a:xfrm>
              <a:off x="0" y="4464792"/>
              <a:ext cx="2002328" cy="481300"/>
              <a:chOff x="0" y="4464792"/>
              <a:chExt cx="2002328" cy="481300"/>
            </a:xfrm>
          </p:grpSpPr>
          <p:pic>
            <p:nvPicPr>
              <p:cNvPr id="124" name="Picture 123">
                <a:extLst>
                  <a:ext uri="{FF2B5EF4-FFF2-40B4-BE49-F238E27FC236}">
                    <a16:creationId xmlns:a16="http://schemas.microsoft.com/office/drawing/2014/main" id="{27694101-E0F0-44C8-A397-B2AC10520F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0" y="4464792"/>
                <a:ext cx="715618" cy="481300"/>
              </a:xfrm>
              <a:prstGeom prst="rect">
                <a:avLst/>
              </a:prstGeom>
            </p:spPr>
          </p:pic>
          <p:sp>
            <p:nvSpPr>
              <p:cNvPr id="127" name="TextBox 126">
                <a:extLst>
                  <a:ext uri="{FF2B5EF4-FFF2-40B4-BE49-F238E27FC236}">
                    <a16:creationId xmlns:a16="http://schemas.microsoft.com/office/drawing/2014/main" id="{AE46E504-9459-4B87-9FD6-5E4F0F9FE944}"/>
                  </a:ext>
                </a:extLst>
              </p:cNvPr>
              <p:cNvSpPr txBox="1"/>
              <p:nvPr/>
            </p:nvSpPr>
            <p:spPr>
              <a:xfrm>
                <a:off x="703202" y="4612376"/>
                <a:ext cx="1299126" cy="307777"/>
              </a:xfrm>
              <a:prstGeom prst="rect">
                <a:avLst/>
              </a:prstGeom>
              <a:noFill/>
            </p:spPr>
            <p:txBody>
              <a:bodyPr wrap="square" rtlCol="0">
                <a:spAutoFit/>
              </a:bodyPr>
              <a:lstStyle/>
              <a:p>
                <a:r>
                  <a:rPr lang="en-AU" sz="1400" dirty="0"/>
                  <a:t>Delivery Team</a:t>
                </a:r>
              </a:p>
            </p:txBody>
          </p:sp>
        </p:grpSp>
      </p:grpSp>
      <p:grpSp>
        <p:nvGrpSpPr>
          <p:cNvPr id="92" name="Group 91">
            <a:extLst>
              <a:ext uri="{FF2B5EF4-FFF2-40B4-BE49-F238E27FC236}">
                <a16:creationId xmlns:a16="http://schemas.microsoft.com/office/drawing/2014/main" id="{835304B3-60A7-42F4-AE52-AE839BACBFB2}"/>
              </a:ext>
            </a:extLst>
          </p:cNvPr>
          <p:cNvGrpSpPr/>
          <p:nvPr/>
        </p:nvGrpSpPr>
        <p:grpSpPr>
          <a:xfrm>
            <a:off x="90450" y="5669969"/>
            <a:ext cx="2885052" cy="560597"/>
            <a:chOff x="90450" y="5669969"/>
            <a:chExt cx="2885052" cy="560597"/>
          </a:xfrm>
        </p:grpSpPr>
        <p:sp>
          <p:nvSpPr>
            <p:cNvPr id="2" name="Rectangle 1">
              <a:extLst>
                <a:ext uri="{FF2B5EF4-FFF2-40B4-BE49-F238E27FC236}">
                  <a16:creationId xmlns:a16="http://schemas.microsoft.com/office/drawing/2014/main" id="{3FC2685F-1121-4406-BC94-A5EF7BA1D967}"/>
                </a:ext>
              </a:extLst>
            </p:cNvPr>
            <p:cNvSpPr/>
            <p:nvPr/>
          </p:nvSpPr>
          <p:spPr>
            <a:xfrm>
              <a:off x="316838" y="5768901"/>
              <a:ext cx="2658664" cy="461665"/>
            </a:xfrm>
            <a:prstGeom prst="rect">
              <a:avLst/>
            </a:prstGeom>
          </p:spPr>
          <p:txBody>
            <a:bodyPr wrap="square">
              <a:spAutoFit/>
            </a:bodyPr>
            <a:lstStyle/>
            <a:p>
              <a:r>
                <a:rPr lang="en-AU" sz="1200" dirty="0"/>
                <a:t>1- The Product Owner explains the</a:t>
              </a:r>
            </a:p>
            <a:p>
              <a:r>
                <a:rPr lang="en-AU" sz="1200" dirty="0"/>
                <a:t>product vision.</a:t>
              </a:r>
            </a:p>
          </p:txBody>
        </p:sp>
        <p:sp>
          <p:nvSpPr>
            <p:cNvPr id="39" name="Rectangle 38">
              <a:extLst>
                <a:ext uri="{FF2B5EF4-FFF2-40B4-BE49-F238E27FC236}">
                  <a16:creationId xmlns:a16="http://schemas.microsoft.com/office/drawing/2014/main" id="{F8E92662-BCE8-4368-8C99-394E4131AD73}"/>
                </a:ext>
              </a:extLst>
            </p:cNvPr>
            <p:cNvSpPr/>
            <p:nvPr/>
          </p:nvSpPr>
          <p:spPr>
            <a:xfrm>
              <a:off x="90450" y="5669969"/>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00</a:t>
              </a:r>
            </a:p>
          </p:txBody>
        </p:sp>
      </p:grpSp>
      <p:grpSp>
        <p:nvGrpSpPr>
          <p:cNvPr id="145" name="Group 144">
            <a:extLst>
              <a:ext uri="{FF2B5EF4-FFF2-40B4-BE49-F238E27FC236}">
                <a16:creationId xmlns:a16="http://schemas.microsoft.com/office/drawing/2014/main" id="{CD81D159-0360-4580-A7FA-048965A1F1BE}"/>
              </a:ext>
            </a:extLst>
          </p:cNvPr>
          <p:cNvGrpSpPr/>
          <p:nvPr/>
        </p:nvGrpSpPr>
        <p:grpSpPr>
          <a:xfrm>
            <a:off x="50073" y="18083"/>
            <a:ext cx="6225499" cy="877268"/>
            <a:chOff x="469173" y="18083"/>
            <a:chExt cx="6225499" cy="877268"/>
          </a:xfrm>
        </p:grpSpPr>
        <p:grpSp>
          <p:nvGrpSpPr>
            <p:cNvPr id="141" name="Group 140">
              <a:extLst>
                <a:ext uri="{FF2B5EF4-FFF2-40B4-BE49-F238E27FC236}">
                  <a16:creationId xmlns:a16="http://schemas.microsoft.com/office/drawing/2014/main" id="{6DA0CCD7-DFE0-4667-A7DA-330D9B3ADC1A}"/>
                </a:ext>
              </a:extLst>
            </p:cNvPr>
            <p:cNvGrpSpPr/>
            <p:nvPr/>
          </p:nvGrpSpPr>
          <p:grpSpPr>
            <a:xfrm>
              <a:off x="469173" y="18083"/>
              <a:ext cx="620935" cy="877268"/>
              <a:chOff x="4388279" y="3114676"/>
              <a:chExt cx="1134672" cy="1492854"/>
            </a:xfrm>
          </p:grpSpPr>
          <p:pic>
            <p:nvPicPr>
              <p:cNvPr id="143" name="Picture 142">
                <a:extLst>
                  <a:ext uri="{FF2B5EF4-FFF2-40B4-BE49-F238E27FC236}">
                    <a16:creationId xmlns:a16="http://schemas.microsoft.com/office/drawing/2014/main" id="{F98CB04A-B85B-4C51-884E-DDB8ABD12C7A}"/>
                  </a:ext>
                </a:extLst>
              </p:cNvPr>
              <p:cNvPicPr>
                <a:picLocks noChangeAspect="1"/>
              </p:cNvPicPr>
              <p:nvPr/>
            </p:nvPicPr>
            <p:blipFill rotWithShape="1">
              <a:blip r:embed="rId9"/>
              <a:srcRect l="7154" t="29166" r="79196" b="44722"/>
              <a:stretch/>
            </p:blipFill>
            <p:spPr>
              <a:xfrm>
                <a:off x="4388279" y="3114676"/>
                <a:ext cx="1134672" cy="1492854"/>
              </a:xfrm>
              <a:prstGeom prst="rect">
                <a:avLst/>
              </a:prstGeom>
            </p:spPr>
          </p:pic>
          <p:sp>
            <p:nvSpPr>
              <p:cNvPr id="144" name="Rectangle 143">
                <a:extLst>
                  <a:ext uri="{FF2B5EF4-FFF2-40B4-BE49-F238E27FC236}">
                    <a16:creationId xmlns:a16="http://schemas.microsoft.com/office/drawing/2014/main" id="{BF7E0F08-FC9B-4E42-B540-0E9400E869A5}"/>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2" name="TextBox 141">
              <a:extLst>
                <a:ext uri="{FF2B5EF4-FFF2-40B4-BE49-F238E27FC236}">
                  <a16:creationId xmlns:a16="http://schemas.microsoft.com/office/drawing/2014/main" id="{BFF5D01A-9C15-4295-90E0-DD4CC6693D52}"/>
                </a:ext>
              </a:extLst>
            </p:cNvPr>
            <p:cNvSpPr txBox="1"/>
            <p:nvPr/>
          </p:nvSpPr>
          <p:spPr>
            <a:xfrm>
              <a:off x="471339" y="116477"/>
              <a:ext cx="570920" cy="523220"/>
            </a:xfrm>
            <a:prstGeom prst="rect">
              <a:avLst/>
            </a:prstGeom>
            <a:noFill/>
          </p:spPr>
          <p:txBody>
            <a:bodyPr wrap="square" rtlCol="0">
              <a:spAutoFit/>
            </a:bodyPr>
            <a:lstStyle/>
            <a:p>
              <a:pPr algn="ctr"/>
              <a:r>
                <a:rPr lang="en-AU" sz="2800" b="1" dirty="0"/>
                <a:t>5</a:t>
              </a:r>
            </a:p>
          </p:txBody>
        </p:sp>
        <p:sp>
          <p:nvSpPr>
            <p:cNvPr id="138" name="TextBox 137">
              <a:extLst>
                <a:ext uri="{FF2B5EF4-FFF2-40B4-BE49-F238E27FC236}">
                  <a16:creationId xmlns:a16="http://schemas.microsoft.com/office/drawing/2014/main" id="{F610D614-211F-40C3-98C0-3EB506FEAC9D}"/>
                </a:ext>
              </a:extLst>
            </p:cNvPr>
            <p:cNvSpPr txBox="1"/>
            <p:nvPr/>
          </p:nvSpPr>
          <p:spPr>
            <a:xfrm>
              <a:off x="996487" y="115623"/>
              <a:ext cx="5698185" cy="584775"/>
            </a:xfrm>
            <a:prstGeom prst="rect">
              <a:avLst/>
            </a:prstGeom>
            <a:noFill/>
          </p:spPr>
          <p:txBody>
            <a:bodyPr wrap="square" rtlCol="0">
              <a:spAutoFit/>
            </a:bodyPr>
            <a:lstStyle/>
            <a:p>
              <a:r>
                <a:rPr lang="en-AU" sz="3200" dirty="0"/>
                <a:t>Steps to scrum + DevOps </a:t>
              </a:r>
            </a:p>
          </p:txBody>
        </p:sp>
      </p:grpSp>
      <p:grpSp>
        <p:nvGrpSpPr>
          <p:cNvPr id="25" name="Group 24">
            <a:extLst>
              <a:ext uri="{FF2B5EF4-FFF2-40B4-BE49-F238E27FC236}">
                <a16:creationId xmlns:a16="http://schemas.microsoft.com/office/drawing/2014/main" id="{2E1FF80E-F368-4F50-8137-D19836FE8341}"/>
              </a:ext>
            </a:extLst>
          </p:cNvPr>
          <p:cNvGrpSpPr/>
          <p:nvPr/>
        </p:nvGrpSpPr>
        <p:grpSpPr>
          <a:xfrm>
            <a:off x="2988732" y="1314018"/>
            <a:ext cx="1046455" cy="1041818"/>
            <a:chOff x="2988732" y="1314018"/>
            <a:chExt cx="1046455" cy="1041818"/>
          </a:xfrm>
        </p:grpSpPr>
        <p:grpSp>
          <p:nvGrpSpPr>
            <p:cNvPr id="22" name="Group 21">
              <a:extLst>
                <a:ext uri="{FF2B5EF4-FFF2-40B4-BE49-F238E27FC236}">
                  <a16:creationId xmlns:a16="http://schemas.microsoft.com/office/drawing/2014/main" id="{1B35A66E-2813-4C53-A44F-E1F21899FF45}"/>
                </a:ext>
              </a:extLst>
            </p:cNvPr>
            <p:cNvGrpSpPr/>
            <p:nvPr/>
          </p:nvGrpSpPr>
          <p:grpSpPr>
            <a:xfrm>
              <a:off x="2988732" y="2181702"/>
              <a:ext cx="769714" cy="174134"/>
              <a:chOff x="2572909" y="2895600"/>
              <a:chExt cx="1105373" cy="183694"/>
            </a:xfrm>
          </p:grpSpPr>
          <p:sp>
            <p:nvSpPr>
              <p:cNvPr id="13" name="Flowchart: Process 12">
                <a:extLst>
                  <a:ext uri="{FF2B5EF4-FFF2-40B4-BE49-F238E27FC236}">
                    <a16:creationId xmlns:a16="http://schemas.microsoft.com/office/drawing/2014/main" id="{2E1C763B-952C-4A7C-B5E4-12753146EC8B}"/>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 name="Straight Connector 16">
                <a:extLst>
                  <a:ext uri="{FF2B5EF4-FFF2-40B4-BE49-F238E27FC236}">
                    <a16:creationId xmlns:a16="http://schemas.microsoft.com/office/drawing/2014/main" id="{972B0343-B203-4E64-B4A6-0473A5FBDE2D}"/>
                  </a:ext>
                </a:extLst>
              </p:cNvPr>
              <p:cNvCxnSpPr>
                <a:cxnSpLocks/>
              </p:cNvCxnSpPr>
              <p:nvPr/>
            </p:nvCxnSpPr>
            <p:spPr>
              <a:xfrm>
                <a:off x="277694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2E3E02-4C61-4852-9C35-21376C25B18F}"/>
                  </a:ext>
                </a:extLst>
              </p:cNvPr>
              <p:cNvCxnSpPr>
                <a:cxnSpLocks/>
              </p:cNvCxnSpPr>
              <p:nvPr/>
            </p:nvCxnSpPr>
            <p:spPr>
              <a:xfrm>
                <a:off x="297550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18DA8-3563-40CD-B162-383B98072A3B}"/>
                  </a:ext>
                </a:extLst>
              </p:cNvPr>
              <p:cNvCxnSpPr>
                <a:cxnSpLocks/>
              </p:cNvCxnSpPr>
              <p:nvPr/>
            </p:nvCxnSpPr>
            <p:spPr>
              <a:xfrm>
                <a:off x="3209120"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2DDFCA-395F-4EDB-AC64-B35953325650}"/>
                  </a:ext>
                </a:extLst>
              </p:cNvPr>
              <p:cNvCxnSpPr>
                <a:cxnSpLocks/>
              </p:cNvCxnSpPr>
              <p:nvPr/>
            </p:nvCxnSpPr>
            <p:spPr>
              <a:xfrm>
                <a:off x="347321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6A8BF425-7AD6-4AB2-B9EC-DD19D51DD4E6}"/>
                </a:ext>
              </a:extLst>
            </p:cNvPr>
            <p:cNvSpPr txBox="1"/>
            <p:nvPr/>
          </p:nvSpPr>
          <p:spPr>
            <a:xfrm>
              <a:off x="3035919" y="1765505"/>
              <a:ext cx="940167" cy="461665"/>
            </a:xfrm>
            <a:prstGeom prst="rect">
              <a:avLst/>
            </a:prstGeom>
            <a:noFill/>
          </p:spPr>
          <p:txBody>
            <a:bodyPr wrap="square" rtlCol="0">
              <a:spAutoFit/>
            </a:bodyPr>
            <a:lstStyle/>
            <a:p>
              <a:r>
                <a:rPr lang="en-AU" sz="1200" b="1" dirty="0"/>
                <a:t>1. Backlog </a:t>
              </a:r>
            </a:p>
            <a:p>
              <a:r>
                <a:rPr lang="en-AU" sz="1200" b="1" dirty="0"/>
                <a:t>Items</a:t>
              </a:r>
            </a:p>
          </p:txBody>
        </p:sp>
        <p:grpSp>
          <p:nvGrpSpPr>
            <p:cNvPr id="6" name="Group 5">
              <a:extLst>
                <a:ext uri="{FF2B5EF4-FFF2-40B4-BE49-F238E27FC236}">
                  <a16:creationId xmlns:a16="http://schemas.microsoft.com/office/drawing/2014/main" id="{1BFEA1AE-8E03-4E23-AD98-BD12C16B5FA4}"/>
                </a:ext>
              </a:extLst>
            </p:cNvPr>
            <p:cNvGrpSpPr/>
            <p:nvPr/>
          </p:nvGrpSpPr>
          <p:grpSpPr>
            <a:xfrm>
              <a:off x="3134884" y="1314018"/>
              <a:ext cx="900303" cy="541972"/>
              <a:chOff x="1329325" y="1104468"/>
              <a:chExt cx="900303" cy="541972"/>
            </a:xfrm>
          </p:grpSpPr>
          <p:pic>
            <p:nvPicPr>
              <p:cNvPr id="10" name="Picture 9">
                <a:extLst>
                  <a:ext uri="{FF2B5EF4-FFF2-40B4-BE49-F238E27FC236}">
                    <a16:creationId xmlns:a16="http://schemas.microsoft.com/office/drawing/2014/main" id="{BF621763-93BA-4FCE-B284-D2BCA2FA52DF}"/>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11" name="Picture 10">
                <a:extLst>
                  <a:ext uri="{FF2B5EF4-FFF2-40B4-BE49-F238E27FC236}">
                    <a16:creationId xmlns:a16="http://schemas.microsoft.com/office/drawing/2014/main" id="{C7317BF2-3CE3-4ADC-B930-BD42E2900B21}"/>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grpSp>
    </p:spTree>
    <p:extLst>
      <p:ext uri="{BB962C8B-B14F-4D97-AF65-F5344CB8AC3E}">
        <p14:creationId xmlns:p14="http://schemas.microsoft.com/office/powerpoint/2010/main" val="277281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D8F2979-0D71-425C-BCB1-96FD4E44FFCA}"/>
              </a:ext>
            </a:extLst>
          </p:cNvPr>
          <p:cNvGrpSpPr/>
          <p:nvPr/>
        </p:nvGrpSpPr>
        <p:grpSpPr>
          <a:xfrm>
            <a:off x="5844966" y="3349194"/>
            <a:ext cx="1503782" cy="1421785"/>
            <a:chOff x="5844966" y="3349194"/>
            <a:chExt cx="1503782" cy="1421785"/>
          </a:xfrm>
        </p:grpSpPr>
        <p:sp>
          <p:nvSpPr>
            <p:cNvPr id="53" name="TextBox 52">
              <a:extLst>
                <a:ext uri="{FF2B5EF4-FFF2-40B4-BE49-F238E27FC236}">
                  <a16:creationId xmlns:a16="http://schemas.microsoft.com/office/drawing/2014/main" id="{5A2EA508-182E-4207-994C-A2B8236D4E8A}"/>
                </a:ext>
              </a:extLst>
            </p:cNvPr>
            <p:cNvSpPr txBox="1"/>
            <p:nvPr/>
          </p:nvSpPr>
          <p:spPr>
            <a:xfrm>
              <a:off x="5855098" y="4493980"/>
              <a:ext cx="1493650" cy="276999"/>
            </a:xfrm>
            <a:prstGeom prst="rect">
              <a:avLst/>
            </a:prstGeom>
            <a:noFill/>
          </p:spPr>
          <p:txBody>
            <a:bodyPr wrap="square" rtlCol="0">
              <a:spAutoFit/>
            </a:bodyPr>
            <a:lstStyle/>
            <a:p>
              <a:r>
                <a:rPr lang="en-AU" sz="1200" b="1" dirty="0"/>
                <a:t>5. Sprint playback</a:t>
              </a:r>
            </a:p>
          </p:txBody>
        </p:sp>
        <p:pic>
          <p:nvPicPr>
            <p:cNvPr id="55" name="Picture 54">
              <a:extLst>
                <a:ext uri="{FF2B5EF4-FFF2-40B4-BE49-F238E27FC236}">
                  <a16:creationId xmlns:a16="http://schemas.microsoft.com/office/drawing/2014/main" id="{3AAD1A03-B556-44EE-AF42-D4DA231BABC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844966" y="3927906"/>
              <a:ext cx="934058" cy="608677"/>
            </a:xfrm>
            <a:prstGeom prst="rect">
              <a:avLst/>
            </a:prstGeom>
          </p:spPr>
        </p:pic>
        <p:pic>
          <p:nvPicPr>
            <p:cNvPr id="57" name="Picture 56">
              <a:extLst>
                <a:ext uri="{FF2B5EF4-FFF2-40B4-BE49-F238E27FC236}">
                  <a16:creationId xmlns:a16="http://schemas.microsoft.com/office/drawing/2014/main" id="{E272B7F6-2690-4C36-B086-7B0C068FDB05}"/>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578581" y="3349194"/>
              <a:ext cx="354849" cy="453521"/>
            </a:xfrm>
            <a:prstGeom prst="rect">
              <a:avLst/>
            </a:prstGeom>
          </p:spPr>
        </p:pic>
      </p:grpSp>
      <p:grpSp>
        <p:nvGrpSpPr>
          <p:cNvPr id="16" name="Group 15">
            <a:extLst>
              <a:ext uri="{FF2B5EF4-FFF2-40B4-BE49-F238E27FC236}">
                <a16:creationId xmlns:a16="http://schemas.microsoft.com/office/drawing/2014/main" id="{182510E5-80A8-469F-AD85-C0860733DBA8}"/>
              </a:ext>
            </a:extLst>
          </p:cNvPr>
          <p:cNvGrpSpPr/>
          <p:nvPr/>
        </p:nvGrpSpPr>
        <p:grpSpPr>
          <a:xfrm>
            <a:off x="4034450" y="3535579"/>
            <a:ext cx="1528537" cy="883910"/>
            <a:chOff x="4034450" y="3535579"/>
            <a:chExt cx="1528537" cy="883910"/>
          </a:xfrm>
        </p:grpSpPr>
        <p:sp>
          <p:nvSpPr>
            <p:cNvPr id="54" name="TextBox 53">
              <a:extLst>
                <a:ext uri="{FF2B5EF4-FFF2-40B4-BE49-F238E27FC236}">
                  <a16:creationId xmlns:a16="http://schemas.microsoft.com/office/drawing/2014/main" id="{0406F2C5-F76F-43A4-81BE-249ED1616B73}"/>
                </a:ext>
              </a:extLst>
            </p:cNvPr>
            <p:cNvSpPr txBox="1"/>
            <p:nvPr/>
          </p:nvSpPr>
          <p:spPr>
            <a:xfrm>
              <a:off x="4292284" y="4142490"/>
              <a:ext cx="1270703" cy="276999"/>
            </a:xfrm>
            <a:prstGeom prst="rect">
              <a:avLst/>
            </a:prstGeom>
            <a:noFill/>
          </p:spPr>
          <p:txBody>
            <a:bodyPr wrap="square" rtlCol="0">
              <a:spAutoFit/>
            </a:bodyPr>
            <a:lstStyle/>
            <a:p>
              <a:r>
                <a:rPr lang="en-AU" sz="1200" b="1" dirty="0"/>
                <a:t>6. Sprint retro</a:t>
              </a:r>
            </a:p>
          </p:txBody>
        </p:sp>
        <p:pic>
          <p:nvPicPr>
            <p:cNvPr id="56" name="Picture 55">
              <a:extLst>
                <a:ext uri="{FF2B5EF4-FFF2-40B4-BE49-F238E27FC236}">
                  <a16:creationId xmlns:a16="http://schemas.microsoft.com/office/drawing/2014/main" id="{8141A8CF-E27C-4149-BE55-DCD7855A0F7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348805" y="3535579"/>
              <a:ext cx="934058" cy="608677"/>
            </a:xfrm>
            <a:prstGeom prst="rect">
              <a:avLst/>
            </a:prstGeom>
          </p:spPr>
        </p:pic>
        <p:pic>
          <p:nvPicPr>
            <p:cNvPr id="58" name="Picture 57">
              <a:extLst>
                <a:ext uri="{FF2B5EF4-FFF2-40B4-BE49-F238E27FC236}">
                  <a16:creationId xmlns:a16="http://schemas.microsoft.com/office/drawing/2014/main" id="{A291EE94-B3A6-4BB2-99A4-FFD72C4F03A9}"/>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4034450" y="3576742"/>
              <a:ext cx="410682" cy="410682"/>
            </a:xfrm>
            <a:prstGeom prst="rect">
              <a:avLst/>
            </a:prstGeom>
          </p:spPr>
        </p:pic>
      </p:grpSp>
      <p:grpSp>
        <p:nvGrpSpPr>
          <p:cNvPr id="8" name="Group 7">
            <a:extLst>
              <a:ext uri="{FF2B5EF4-FFF2-40B4-BE49-F238E27FC236}">
                <a16:creationId xmlns:a16="http://schemas.microsoft.com/office/drawing/2014/main" id="{11D9A67B-3901-44FD-AEBF-1FA5649E784B}"/>
              </a:ext>
            </a:extLst>
          </p:cNvPr>
          <p:cNvGrpSpPr/>
          <p:nvPr/>
        </p:nvGrpSpPr>
        <p:grpSpPr>
          <a:xfrm>
            <a:off x="6490450" y="1356474"/>
            <a:ext cx="1394043" cy="1748368"/>
            <a:chOff x="6490450" y="1356474"/>
            <a:chExt cx="1394043" cy="1748368"/>
          </a:xfrm>
        </p:grpSpPr>
        <p:pic>
          <p:nvPicPr>
            <p:cNvPr id="46" name="Picture 45">
              <a:extLst>
                <a:ext uri="{FF2B5EF4-FFF2-40B4-BE49-F238E27FC236}">
                  <a16:creationId xmlns:a16="http://schemas.microsoft.com/office/drawing/2014/main" id="{22324375-A994-4742-A9A3-FA3CE64A0B8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845650" y="1831808"/>
              <a:ext cx="934058" cy="608677"/>
            </a:xfrm>
            <a:prstGeom prst="rect">
              <a:avLst/>
            </a:prstGeom>
          </p:spPr>
        </p:pic>
        <p:pic>
          <p:nvPicPr>
            <p:cNvPr id="48" name="Picture 47">
              <a:extLst>
                <a:ext uri="{FF2B5EF4-FFF2-40B4-BE49-F238E27FC236}">
                  <a16:creationId xmlns:a16="http://schemas.microsoft.com/office/drawing/2014/main" id="{75AE03B4-B3BE-41D2-A5D1-07EEA07B126C}"/>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97697" y="1356474"/>
              <a:ext cx="354849" cy="453521"/>
            </a:xfrm>
            <a:prstGeom prst="rect">
              <a:avLst/>
            </a:prstGeom>
          </p:spPr>
        </p:pic>
        <p:pic>
          <p:nvPicPr>
            <p:cNvPr id="49" name="Picture 48">
              <a:extLst>
                <a:ext uri="{FF2B5EF4-FFF2-40B4-BE49-F238E27FC236}">
                  <a16:creationId xmlns:a16="http://schemas.microsoft.com/office/drawing/2014/main" id="{ECFF5422-50F5-43B4-A8D3-D95A72634114}"/>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490450" y="1891399"/>
              <a:ext cx="410682" cy="410682"/>
            </a:xfrm>
            <a:prstGeom prst="rect">
              <a:avLst/>
            </a:prstGeom>
          </p:spPr>
        </p:pic>
        <p:sp>
          <p:nvSpPr>
            <p:cNvPr id="52" name="TextBox 51">
              <a:extLst>
                <a:ext uri="{FF2B5EF4-FFF2-40B4-BE49-F238E27FC236}">
                  <a16:creationId xmlns:a16="http://schemas.microsoft.com/office/drawing/2014/main" id="{10BF20FB-A12D-4FCA-B084-69066DA8509D}"/>
                </a:ext>
              </a:extLst>
            </p:cNvPr>
            <p:cNvSpPr txBox="1"/>
            <p:nvPr/>
          </p:nvSpPr>
          <p:spPr>
            <a:xfrm>
              <a:off x="6613790" y="2827843"/>
              <a:ext cx="1270703" cy="276999"/>
            </a:xfrm>
            <a:prstGeom prst="rect">
              <a:avLst/>
            </a:prstGeom>
            <a:noFill/>
          </p:spPr>
          <p:txBody>
            <a:bodyPr wrap="square" rtlCol="0">
              <a:spAutoFit/>
            </a:bodyPr>
            <a:lstStyle/>
            <a:p>
              <a:r>
                <a:rPr lang="en-AU" sz="1200" b="1" dirty="0"/>
                <a:t>4. Sprint</a:t>
              </a:r>
            </a:p>
          </p:txBody>
        </p:sp>
        <p:grpSp>
          <p:nvGrpSpPr>
            <p:cNvPr id="37" name="Group 36">
              <a:extLst>
                <a:ext uri="{FF2B5EF4-FFF2-40B4-BE49-F238E27FC236}">
                  <a16:creationId xmlns:a16="http://schemas.microsoft.com/office/drawing/2014/main" id="{5A02AAA1-714C-488D-ABD7-F04B44E93F05}"/>
                </a:ext>
              </a:extLst>
            </p:cNvPr>
            <p:cNvGrpSpPr/>
            <p:nvPr/>
          </p:nvGrpSpPr>
          <p:grpSpPr>
            <a:xfrm>
              <a:off x="6634985" y="2358428"/>
              <a:ext cx="837330" cy="400360"/>
              <a:chOff x="6073010" y="2148878"/>
              <a:chExt cx="837330" cy="400360"/>
            </a:xfrm>
          </p:grpSpPr>
          <p:grpSp>
            <p:nvGrpSpPr>
              <p:cNvPr id="63" name="Group 62">
                <a:extLst>
                  <a:ext uri="{FF2B5EF4-FFF2-40B4-BE49-F238E27FC236}">
                    <a16:creationId xmlns:a16="http://schemas.microsoft.com/office/drawing/2014/main" id="{C5B0DC5C-F117-464A-ADD5-C171112180C5}"/>
                  </a:ext>
                </a:extLst>
              </p:cNvPr>
              <p:cNvGrpSpPr/>
              <p:nvPr/>
            </p:nvGrpSpPr>
            <p:grpSpPr>
              <a:xfrm>
                <a:off x="6073010" y="2334040"/>
                <a:ext cx="769959" cy="215198"/>
                <a:chOff x="2572909" y="2895600"/>
                <a:chExt cx="1105373" cy="183694"/>
              </a:xfrm>
            </p:grpSpPr>
            <p:sp>
              <p:nvSpPr>
                <p:cNvPr id="64" name="Flowchart: Process 63">
                  <a:extLst>
                    <a:ext uri="{FF2B5EF4-FFF2-40B4-BE49-F238E27FC236}">
                      <a16:creationId xmlns:a16="http://schemas.microsoft.com/office/drawing/2014/main" id="{945312A0-A24B-48D0-BC37-600AADA4B01C}"/>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6" name="Straight Connector 65">
                  <a:extLst>
                    <a:ext uri="{FF2B5EF4-FFF2-40B4-BE49-F238E27FC236}">
                      <a16:creationId xmlns:a16="http://schemas.microsoft.com/office/drawing/2014/main" id="{5CD16CDA-8C13-4DBF-A25B-ED4B6E452DF2}"/>
                    </a:ext>
                  </a:extLst>
                </p:cNvPr>
                <p:cNvCxnSpPr>
                  <a:cxnSpLocks/>
                </p:cNvCxnSpPr>
                <p:nvPr/>
              </p:nvCxnSpPr>
              <p:spPr>
                <a:xfrm>
                  <a:off x="2922837"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84BEA9-B00F-4B18-8155-D96761B78104}"/>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36103B1-2999-459A-9705-0F8B7BABAEC3}"/>
                  </a:ext>
                </a:extLst>
              </p:cNvPr>
              <p:cNvSpPr txBox="1"/>
              <p:nvPr/>
            </p:nvSpPr>
            <p:spPr>
              <a:xfrm>
                <a:off x="6273738" y="2148878"/>
                <a:ext cx="636602" cy="230832"/>
              </a:xfrm>
              <a:prstGeom prst="rect">
                <a:avLst/>
              </a:prstGeom>
              <a:noFill/>
            </p:spPr>
            <p:txBody>
              <a:bodyPr wrap="square" rtlCol="0">
                <a:spAutoFit/>
              </a:bodyPr>
              <a:lstStyle/>
              <a:p>
                <a:r>
                  <a:rPr lang="en-AU" sz="900" dirty="0">
                    <a:solidFill>
                      <a:schemeClr val="bg1"/>
                    </a:solidFill>
                  </a:rPr>
                  <a:t>WIP</a:t>
                </a:r>
              </a:p>
            </p:txBody>
          </p:sp>
          <p:sp>
            <p:nvSpPr>
              <p:cNvPr id="72" name="Rectangle 71">
                <a:extLst>
                  <a:ext uri="{FF2B5EF4-FFF2-40B4-BE49-F238E27FC236}">
                    <a16:creationId xmlns:a16="http://schemas.microsoft.com/office/drawing/2014/main" id="{CB4EC7FF-9F28-4552-ACB9-7918F8CF44A5}"/>
                  </a:ext>
                </a:extLst>
              </p:cNvPr>
              <p:cNvSpPr/>
              <p:nvPr/>
            </p:nvSpPr>
            <p:spPr>
              <a:xfrm>
                <a:off x="6390099" y="2372521"/>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42A6B5C9-221E-4658-AFB0-DF8DCB3314D0}"/>
                  </a:ext>
                </a:extLst>
              </p:cNvPr>
              <p:cNvSpPr/>
              <p:nvPr/>
            </p:nvSpPr>
            <p:spPr>
              <a:xfrm>
                <a:off x="6460369" y="2374014"/>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a:extLst>
                  <a:ext uri="{FF2B5EF4-FFF2-40B4-BE49-F238E27FC236}">
                    <a16:creationId xmlns:a16="http://schemas.microsoft.com/office/drawing/2014/main" id="{12442ED0-4062-4726-BF9E-F15AED0CA5BA}"/>
                  </a:ext>
                </a:extLst>
              </p:cNvPr>
              <p:cNvSpPr/>
              <p:nvPr/>
            </p:nvSpPr>
            <p:spPr>
              <a:xfrm>
                <a:off x="6388148" y="2441506"/>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a:extLst>
                  <a:ext uri="{FF2B5EF4-FFF2-40B4-BE49-F238E27FC236}">
                    <a16:creationId xmlns:a16="http://schemas.microsoft.com/office/drawing/2014/main" id="{FEECA521-0383-400A-AE45-EFEF8814BCB2}"/>
                  </a:ext>
                </a:extLst>
              </p:cNvPr>
              <p:cNvSpPr/>
              <p:nvPr/>
            </p:nvSpPr>
            <p:spPr>
              <a:xfrm>
                <a:off x="6109838" y="236598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7" name="Picture 76">
            <a:extLst>
              <a:ext uri="{FF2B5EF4-FFF2-40B4-BE49-F238E27FC236}">
                <a16:creationId xmlns:a16="http://schemas.microsoft.com/office/drawing/2014/main" id="{08F54105-6A06-4583-A8CD-38E30A7EEFD7}"/>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36453" y="5304425"/>
            <a:ext cx="402592" cy="514540"/>
          </a:xfrm>
          <a:prstGeom prst="rect">
            <a:avLst/>
          </a:prstGeom>
        </p:spPr>
      </p:pic>
      <p:grpSp>
        <p:nvGrpSpPr>
          <p:cNvPr id="96" name="Group 95">
            <a:extLst>
              <a:ext uri="{FF2B5EF4-FFF2-40B4-BE49-F238E27FC236}">
                <a16:creationId xmlns:a16="http://schemas.microsoft.com/office/drawing/2014/main" id="{941C35D1-0AF0-42E2-BCAF-033BE1E3796E}"/>
              </a:ext>
            </a:extLst>
          </p:cNvPr>
          <p:cNvGrpSpPr/>
          <p:nvPr/>
        </p:nvGrpSpPr>
        <p:grpSpPr>
          <a:xfrm>
            <a:off x="3398492" y="5273217"/>
            <a:ext cx="921136" cy="542722"/>
            <a:chOff x="3480565" y="4959072"/>
            <a:chExt cx="921136" cy="542722"/>
          </a:xfrm>
        </p:grpSpPr>
        <p:pic>
          <p:nvPicPr>
            <p:cNvPr id="78" name="Picture 77">
              <a:extLst>
                <a:ext uri="{FF2B5EF4-FFF2-40B4-BE49-F238E27FC236}">
                  <a16:creationId xmlns:a16="http://schemas.microsoft.com/office/drawing/2014/main" id="{A508D8F5-326C-4570-BF14-43C2567E015B}"/>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3480565" y="4987254"/>
              <a:ext cx="402592" cy="514540"/>
            </a:xfrm>
            <a:prstGeom prst="rect">
              <a:avLst/>
            </a:prstGeom>
          </p:spPr>
        </p:pic>
        <p:pic>
          <p:nvPicPr>
            <p:cNvPr id="79" name="Picture 78">
              <a:extLst>
                <a:ext uri="{FF2B5EF4-FFF2-40B4-BE49-F238E27FC236}">
                  <a16:creationId xmlns:a16="http://schemas.microsoft.com/office/drawing/2014/main" id="{10448B57-D9BD-4DDE-989A-D5D5B9514283}"/>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3878783" y="4959072"/>
              <a:ext cx="522918" cy="522918"/>
            </a:xfrm>
            <a:prstGeom prst="rect">
              <a:avLst/>
            </a:prstGeom>
          </p:spPr>
        </p:pic>
      </p:grpSp>
      <p:grpSp>
        <p:nvGrpSpPr>
          <p:cNvPr id="95" name="Group 94">
            <a:extLst>
              <a:ext uri="{FF2B5EF4-FFF2-40B4-BE49-F238E27FC236}">
                <a16:creationId xmlns:a16="http://schemas.microsoft.com/office/drawing/2014/main" id="{71A3EE0A-6E28-4CF3-80EE-22C94F6F3BCC}"/>
              </a:ext>
            </a:extLst>
          </p:cNvPr>
          <p:cNvGrpSpPr/>
          <p:nvPr/>
        </p:nvGrpSpPr>
        <p:grpSpPr>
          <a:xfrm>
            <a:off x="2917552" y="5659921"/>
            <a:ext cx="2970430" cy="755311"/>
            <a:chOff x="2917552" y="5659921"/>
            <a:chExt cx="2970430" cy="755311"/>
          </a:xfrm>
        </p:grpSpPr>
        <p:sp>
          <p:nvSpPr>
            <p:cNvPr id="3" name="Rectangle 2">
              <a:extLst>
                <a:ext uri="{FF2B5EF4-FFF2-40B4-BE49-F238E27FC236}">
                  <a16:creationId xmlns:a16="http://schemas.microsoft.com/office/drawing/2014/main" id="{81821715-D68A-4292-9FA5-03DCB613912D}"/>
                </a:ext>
              </a:extLst>
            </p:cNvPr>
            <p:cNvSpPr/>
            <p:nvPr/>
          </p:nvSpPr>
          <p:spPr>
            <a:xfrm>
              <a:off x="3152113" y="5768901"/>
              <a:ext cx="2735869" cy="646331"/>
            </a:xfrm>
            <a:prstGeom prst="rect">
              <a:avLst/>
            </a:prstGeom>
          </p:spPr>
          <p:txBody>
            <a:bodyPr wrap="square">
              <a:spAutoFit/>
            </a:bodyPr>
            <a:lstStyle/>
            <a:p>
              <a:r>
                <a:rPr lang="en-AU" sz="1200" dirty="0"/>
                <a:t>2- A Backlog Items are created</a:t>
              </a:r>
            </a:p>
            <a:p>
              <a:r>
                <a:rPr lang="en-AU" sz="1200" dirty="0"/>
                <a:t>listing the features and an estimated number of Sprints. </a:t>
              </a:r>
            </a:p>
          </p:txBody>
        </p:sp>
        <p:sp>
          <p:nvSpPr>
            <p:cNvPr id="86" name="Rectangle 85">
              <a:extLst>
                <a:ext uri="{FF2B5EF4-FFF2-40B4-BE49-F238E27FC236}">
                  <a16:creationId xmlns:a16="http://schemas.microsoft.com/office/drawing/2014/main" id="{A98E6A52-6C4A-47E0-9299-FAA5EAD13051}"/>
                </a:ext>
              </a:extLst>
            </p:cNvPr>
            <p:cNvSpPr/>
            <p:nvPr/>
          </p:nvSpPr>
          <p:spPr>
            <a:xfrm>
              <a:off x="2917552"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01</a:t>
              </a:r>
            </a:p>
          </p:txBody>
        </p:sp>
      </p:grpSp>
      <p:grpSp>
        <p:nvGrpSpPr>
          <p:cNvPr id="94" name="Group 93">
            <a:extLst>
              <a:ext uri="{FF2B5EF4-FFF2-40B4-BE49-F238E27FC236}">
                <a16:creationId xmlns:a16="http://schemas.microsoft.com/office/drawing/2014/main" id="{8D6528AC-4618-45AF-86AA-D841A9D86C33}"/>
              </a:ext>
            </a:extLst>
          </p:cNvPr>
          <p:cNvGrpSpPr/>
          <p:nvPr/>
        </p:nvGrpSpPr>
        <p:grpSpPr>
          <a:xfrm>
            <a:off x="5843609" y="5649873"/>
            <a:ext cx="3105197" cy="950025"/>
            <a:chOff x="5843609" y="5649873"/>
            <a:chExt cx="3105197" cy="950025"/>
          </a:xfrm>
        </p:grpSpPr>
        <p:sp>
          <p:nvSpPr>
            <p:cNvPr id="4" name="Rectangle 3">
              <a:extLst>
                <a:ext uri="{FF2B5EF4-FFF2-40B4-BE49-F238E27FC236}">
                  <a16:creationId xmlns:a16="http://schemas.microsoft.com/office/drawing/2014/main" id="{B5A2C70D-087F-49DF-A1C0-17230E44F3BD}"/>
                </a:ext>
              </a:extLst>
            </p:cNvPr>
            <p:cNvSpPr/>
            <p:nvPr/>
          </p:nvSpPr>
          <p:spPr>
            <a:xfrm>
              <a:off x="6064593" y="5768901"/>
              <a:ext cx="2884213" cy="830997"/>
            </a:xfrm>
            <a:prstGeom prst="rect">
              <a:avLst/>
            </a:prstGeom>
          </p:spPr>
          <p:txBody>
            <a:bodyPr wrap="square">
              <a:spAutoFit/>
            </a:bodyPr>
            <a:lstStyle/>
            <a:p>
              <a:r>
                <a:rPr lang="en-AU" sz="1200" dirty="0"/>
                <a:t>3- Features are ordered by the Product</a:t>
              </a:r>
            </a:p>
            <a:p>
              <a:r>
                <a:rPr lang="en-AU" sz="1200" dirty="0"/>
                <a:t>Owner. The Delivery Team estimates</a:t>
              </a:r>
            </a:p>
            <a:p>
              <a:r>
                <a:rPr lang="en-AU" sz="1200" dirty="0"/>
                <a:t>and forecasts which features will be</a:t>
              </a:r>
            </a:p>
            <a:p>
              <a:r>
                <a:rPr lang="en-AU" sz="1200" dirty="0"/>
                <a:t>delivered in the Sprint.</a:t>
              </a:r>
            </a:p>
          </p:txBody>
        </p:sp>
        <p:sp>
          <p:nvSpPr>
            <p:cNvPr id="87" name="Rectangle 86">
              <a:extLst>
                <a:ext uri="{FF2B5EF4-FFF2-40B4-BE49-F238E27FC236}">
                  <a16:creationId xmlns:a16="http://schemas.microsoft.com/office/drawing/2014/main" id="{F608E1A9-EFE7-46EC-8580-ED3E67B78C25}"/>
                </a:ext>
              </a:extLst>
            </p:cNvPr>
            <p:cNvSpPr/>
            <p:nvPr/>
          </p:nvSpPr>
          <p:spPr>
            <a:xfrm>
              <a:off x="5843609" y="5649873"/>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02</a:t>
              </a:r>
            </a:p>
          </p:txBody>
        </p:sp>
      </p:grpSp>
      <p:grpSp>
        <p:nvGrpSpPr>
          <p:cNvPr id="98" name="Group 97">
            <a:extLst>
              <a:ext uri="{FF2B5EF4-FFF2-40B4-BE49-F238E27FC236}">
                <a16:creationId xmlns:a16="http://schemas.microsoft.com/office/drawing/2014/main" id="{D8C69CDB-4DE5-46F4-8881-3DC7879D12CB}"/>
              </a:ext>
            </a:extLst>
          </p:cNvPr>
          <p:cNvGrpSpPr/>
          <p:nvPr/>
        </p:nvGrpSpPr>
        <p:grpSpPr>
          <a:xfrm>
            <a:off x="6330618" y="5175865"/>
            <a:ext cx="1734868" cy="640074"/>
            <a:chOff x="6441407" y="4941425"/>
            <a:chExt cx="1734868" cy="640074"/>
          </a:xfrm>
        </p:grpSpPr>
        <p:pic>
          <p:nvPicPr>
            <p:cNvPr id="80" name="Picture 79">
              <a:extLst>
                <a:ext uri="{FF2B5EF4-FFF2-40B4-BE49-F238E27FC236}">
                  <a16:creationId xmlns:a16="http://schemas.microsoft.com/office/drawing/2014/main" id="{C0BF1DCA-E3B2-46C6-B08A-8BBD5EFDF0AE}"/>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41407" y="5066959"/>
              <a:ext cx="402592" cy="514540"/>
            </a:xfrm>
            <a:prstGeom prst="rect">
              <a:avLst/>
            </a:prstGeom>
          </p:spPr>
        </p:pic>
        <p:pic>
          <p:nvPicPr>
            <p:cNvPr id="81" name="Picture 80">
              <a:extLst>
                <a:ext uri="{FF2B5EF4-FFF2-40B4-BE49-F238E27FC236}">
                  <a16:creationId xmlns:a16="http://schemas.microsoft.com/office/drawing/2014/main" id="{2035CF5B-0CD6-43C5-BDAD-DF64D7B5FB00}"/>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839625" y="5038777"/>
              <a:ext cx="522918" cy="522918"/>
            </a:xfrm>
            <a:prstGeom prst="rect">
              <a:avLst/>
            </a:prstGeom>
          </p:spPr>
        </p:pic>
        <p:pic>
          <p:nvPicPr>
            <p:cNvPr id="97" name="Picture 96">
              <a:extLst>
                <a:ext uri="{FF2B5EF4-FFF2-40B4-BE49-F238E27FC236}">
                  <a16:creationId xmlns:a16="http://schemas.microsoft.com/office/drawing/2014/main" id="{DBEF3722-F6F9-454A-93B5-B4008C21C1D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7242217" y="4941425"/>
              <a:ext cx="934058" cy="608677"/>
            </a:xfrm>
            <a:prstGeom prst="rect">
              <a:avLst/>
            </a:prstGeom>
          </p:spPr>
        </p:pic>
      </p:grpSp>
      <p:pic>
        <p:nvPicPr>
          <p:cNvPr id="31" name="Picture 30">
            <a:extLst>
              <a:ext uri="{FF2B5EF4-FFF2-40B4-BE49-F238E27FC236}">
                <a16:creationId xmlns:a16="http://schemas.microsoft.com/office/drawing/2014/main" id="{AD2FA44A-E0A7-4D6D-B84C-795BD2781B6D}"/>
              </a:ext>
            </a:extLst>
          </p:cNvPr>
          <p:cNvPicPr>
            <a:picLocks noChangeAspect="1"/>
          </p:cNvPicPr>
          <p:nvPr/>
        </p:nvPicPr>
        <p:blipFill rotWithShape="1">
          <a:blip r:embed="rId8"/>
          <a:srcRect l="77260"/>
          <a:stretch/>
        </p:blipFill>
        <p:spPr>
          <a:xfrm rot="21070183" flipH="1">
            <a:off x="5484751" y="3728772"/>
            <a:ext cx="492164" cy="1493649"/>
          </a:xfrm>
          <a:prstGeom prst="rect">
            <a:avLst/>
          </a:prstGeom>
        </p:spPr>
      </p:pic>
      <p:sp>
        <p:nvSpPr>
          <p:cNvPr id="5" name="Flowchart: Process 4">
            <a:extLst>
              <a:ext uri="{FF2B5EF4-FFF2-40B4-BE49-F238E27FC236}">
                <a16:creationId xmlns:a16="http://schemas.microsoft.com/office/drawing/2014/main" id="{3D4E9959-4582-4808-83E3-E46DC44DEA7E}"/>
              </a:ext>
            </a:extLst>
          </p:cNvPr>
          <p:cNvSpPr/>
          <p:nvPr/>
        </p:nvSpPr>
        <p:spPr>
          <a:xfrm>
            <a:off x="2351623" y="1145907"/>
            <a:ext cx="1715861" cy="1259962"/>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Off-page Connector 8">
            <a:extLst>
              <a:ext uri="{FF2B5EF4-FFF2-40B4-BE49-F238E27FC236}">
                <a16:creationId xmlns:a16="http://schemas.microsoft.com/office/drawing/2014/main" id="{9B6439FC-7035-4846-9145-E0D3F79BFBF6}"/>
              </a:ext>
            </a:extLst>
          </p:cNvPr>
          <p:cNvSpPr/>
          <p:nvPr/>
        </p:nvSpPr>
        <p:spPr>
          <a:xfrm rot="16200000">
            <a:off x="1822835" y="1156640"/>
            <a:ext cx="1259961" cy="1238491"/>
          </a:xfrm>
          <a:prstGeom prst="flowChartOffpageConnector">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19C29943-BA5F-49DA-B85D-57CD4E96A3F8}"/>
              </a:ext>
            </a:extLst>
          </p:cNvPr>
          <p:cNvSpPr/>
          <p:nvPr/>
        </p:nvSpPr>
        <p:spPr>
          <a:xfrm>
            <a:off x="3694713" y="801141"/>
            <a:ext cx="4352544" cy="43545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858BE16C-C329-4E93-9934-7DAF36D6FDF7}"/>
              </a:ext>
            </a:extLst>
          </p:cNvPr>
          <p:cNvSpPr/>
          <p:nvPr/>
        </p:nvSpPr>
        <p:spPr>
          <a:xfrm>
            <a:off x="5116677" y="2223744"/>
            <a:ext cx="1508616" cy="15092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a:extLst>
              <a:ext uri="{FF2B5EF4-FFF2-40B4-BE49-F238E27FC236}">
                <a16:creationId xmlns:a16="http://schemas.microsoft.com/office/drawing/2014/main" id="{2D4002ED-ED3F-41F3-A243-A6A2E1A7426F}"/>
              </a:ext>
            </a:extLst>
          </p:cNvPr>
          <p:cNvPicPr>
            <a:picLocks noChangeAspect="1"/>
          </p:cNvPicPr>
          <p:nvPr/>
        </p:nvPicPr>
        <p:blipFill rotWithShape="1">
          <a:blip r:embed="rId8"/>
          <a:srcRect l="77260"/>
          <a:stretch/>
        </p:blipFill>
        <p:spPr>
          <a:xfrm rot="481214">
            <a:off x="5905858" y="835157"/>
            <a:ext cx="492164" cy="1493649"/>
          </a:xfrm>
          <a:prstGeom prst="rect">
            <a:avLst/>
          </a:prstGeom>
        </p:spPr>
      </p:pic>
      <p:pic>
        <p:nvPicPr>
          <p:cNvPr id="29" name="Picture 28">
            <a:extLst>
              <a:ext uri="{FF2B5EF4-FFF2-40B4-BE49-F238E27FC236}">
                <a16:creationId xmlns:a16="http://schemas.microsoft.com/office/drawing/2014/main" id="{5624EA51-D6EB-426A-A3A7-1A7262D9F35A}"/>
              </a:ext>
            </a:extLst>
          </p:cNvPr>
          <p:cNvPicPr>
            <a:picLocks noChangeAspect="1"/>
          </p:cNvPicPr>
          <p:nvPr/>
        </p:nvPicPr>
        <p:blipFill rotWithShape="1">
          <a:blip r:embed="rId8"/>
          <a:srcRect l="77260"/>
          <a:stretch/>
        </p:blipFill>
        <p:spPr>
          <a:xfrm rot="16200000" flipH="1">
            <a:off x="7064482" y="2478396"/>
            <a:ext cx="492164" cy="1493649"/>
          </a:xfrm>
          <a:prstGeom prst="rect">
            <a:avLst/>
          </a:prstGeom>
        </p:spPr>
      </p:pic>
      <p:pic>
        <p:nvPicPr>
          <p:cNvPr id="32" name="Picture 31">
            <a:extLst>
              <a:ext uri="{FF2B5EF4-FFF2-40B4-BE49-F238E27FC236}">
                <a16:creationId xmlns:a16="http://schemas.microsoft.com/office/drawing/2014/main" id="{C03A4A6B-642C-407C-BCA5-008C419199F9}"/>
              </a:ext>
            </a:extLst>
          </p:cNvPr>
          <p:cNvPicPr>
            <a:picLocks noChangeAspect="1"/>
          </p:cNvPicPr>
          <p:nvPr/>
        </p:nvPicPr>
        <p:blipFill rotWithShape="1">
          <a:blip r:embed="rId8"/>
          <a:srcRect l="77260"/>
          <a:stretch/>
        </p:blipFill>
        <p:spPr>
          <a:xfrm rot="5141394" flipH="1">
            <a:off x="4141340" y="2176882"/>
            <a:ext cx="492164" cy="1493649"/>
          </a:xfrm>
          <a:prstGeom prst="rect">
            <a:avLst/>
          </a:prstGeom>
        </p:spPr>
      </p:pic>
      <p:sp>
        <p:nvSpPr>
          <p:cNvPr id="115" name="TextBox 114">
            <a:extLst>
              <a:ext uri="{FF2B5EF4-FFF2-40B4-BE49-F238E27FC236}">
                <a16:creationId xmlns:a16="http://schemas.microsoft.com/office/drawing/2014/main" id="{AB56C1F8-406D-4741-8751-6DC5B2A8B0C7}"/>
              </a:ext>
            </a:extLst>
          </p:cNvPr>
          <p:cNvSpPr txBox="1"/>
          <p:nvPr/>
        </p:nvSpPr>
        <p:spPr>
          <a:xfrm>
            <a:off x="1827677" y="1905313"/>
            <a:ext cx="940167" cy="461665"/>
          </a:xfrm>
          <a:prstGeom prst="rect">
            <a:avLst/>
          </a:prstGeom>
          <a:noFill/>
        </p:spPr>
        <p:txBody>
          <a:bodyPr wrap="square" rtlCol="0">
            <a:spAutoFit/>
          </a:bodyPr>
          <a:lstStyle/>
          <a:p>
            <a:r>
              <a:rPr lang="en-AU" sz="1200" b="1" dirty="0"/>
              <a:t>0. Initial meeting</a:t>
            </a:r>
          </a:p>
        </p:txBody>
      </p:sp>
      <p:pic>
        <p:nvPicPr>
          <p:cNvPr id="117" name="Picture 116">
            <a:extLst>
              <a:ext uri="{FF2B5EF4-FFF2-40B4-BE49-F238E27FC236}">
                <a16:creationId xmlns:a16="http://schemas.microsoft.com/office/drawing/2014/main" id="{E34AB5EF-08CC-448A-975D-0114221903B3}"/>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882411" y="1305310"/>
            <a:ext cx="276390" cy="383679"/>
          </a:xfrm>
          <a:prstGeom prst="rect">
            <a:avLst/>
          </a:prstGeom>
        </p:spPr>
      </p:pic>
      <p:pic>
        <p:nvPicPr>
          <p:cNvPr id="119" name="Picture 118">
            <a:extLst>
              <a:ext uri="{FF2B5EF4-FFF2-40B4-BE49-F238E27FC236}">
                <a16:creationId xmlns:a16="http://schemas.microsoft.com/office/drawing/2014/main" id="{AF48788F-5313-4DF1-B3AF-75108F25EE6E}"/>
              </a:ext>
            </a:extLst>
          </p:cNvPr>
          <p:cNvPicPr>
            <a:picLocks noChangeAspect="1"/>
          </p:cNvPicPr>
          <p:nvPr/>
        </p:nvPicPr>
        <p:blipFill rotWithShape="1">
          <a:blip r:embed="rId8"/>
          <a:srcRect l="77260"/>
          <a:stretch/>
        </p:blipFill>
        <p:spPr>
          <a:xfrm rot="365578" flipH="1">
            <a:off x="5257051" y="3716190"/>
            <a:ext cx="492164" cy="1493649"/>
          </a:xfrm>
          <a:prstGeom prst="rect">
            <a:avLst/>
          </a:prstGeom>
        </p:spPr>
      </p:pic>
      <p:sp>
        <p:nvSpPr>
          <p:cNvPr id="121" name="TextBox 120">
            <a:extLst>
              <a:ext uri="{FF2B5EF4-FFF2-40B4-BE49-F238E27FC236}">
                <a16:creationId xmlns:a16="http://schemas.microsoft.com/office/drawing/2014/main" id="{EB1DC000-3530-486F-A865-1E7433F51964}"/>
              </a:ext>
            </a:extLst>
          </p:cNvPr>
          <p:cNvSpPr txBox="1"/>
          <p:nvPr/>
        </p:nvSpPr>
        <p:spPr>
          <a:xfrm>
            <a:off x="5291949" y="2773471"/>
            <a:ext cx="1169637" cy="369332"/>
          </a:xfrm>
          <a:prstGeom prst="rect">
            <a:avLst/>
          </a:prstGeom>
          <a:noFill/>
        </p:spPr>
        <p:txBody>
          <a:bodyPr wrap="square" rtlCol="0">
            <a:spAutoFit/>
          </a:bodyPr>
          <a:lstStyle/>
          <a:p>
            <a:r>
              <a:rPr lang="en-AU" dirty="0"/>
              <a:t>2 WEEKS</a:t>
            </a:r>
          </a:p>
        </p:txBody>
      </p:sp>
      <p:grpSp>
        <p:nvGrpSpPr>
          <p:cNvPr id="129" name="Group 128">
            <a:extLst>
              <a:ext uri="{FF2B5EF4-FFF2-40B4-BE49-F238E27FC236}">
                <a16:creationId xmlns:a16="http://schemas.microsoft.com/office/drawing/2014/main" id="{0594CAC6-BC15-4F6D-BE27-F04C8D0D9B5D}"/>
              </a:ext>
            </a:extLst>
          </p:cNvPr>
          <p:cNvGrpSpPr/>
          <p:nvPr/>
        </p:nvGrpSpPr>
        <p:grpSpPr>
          <a:xfrm>
            <a:off x="50240" y="3326029"/>
            <a:ext cx="2002328" cy="1620063"/>
            <a:chOff x="0" y="3326029"/>
            <a:chExt cx="2002328" cy="1620063"/>
          </a:xfrm>
        </p:grpSpPr>
        <p:pic>
          <p:nvPicPr>
            <p:cNvPr id="122" name="Picture 121">
              <a:extLst>
                <a:ext uri="{FF2B5EF4-FFF2-40B4-BE49-F238E27FC236}">
                  <a16:creationId xmlns:a16="http://schemas.microsoft.com/office/drawing/2014/main" id="{241CFA22-6E2F-49AC-B01A-EA997A2D32F0}"/>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04197" y="3326029"/>
              <a:ext cx="402592" cy="514540"/>
            </a:xfrm>
            <a:prstGeom prst="rect">
              <a:avLst/>
            </a:prstGeom>
          </p:spPr>
        </p:pic>
        <p:pic>
          <p:nvPicPr>
            <p:cNvPr id="123" name="Picture 122">
              <a:extLst>
                <a:ext uri="{FF2B5EF4-FFF2-40B4-BE49-F238E27FC236}">
                  <a16:creationId xmlns:a16="http://schemas.microsoft.com/office/drawing/2014/main" id="{17DCD206-7B03-4AE7-B8AE-BF2F9A8D126B}"/>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33986" y="3899720"/>
              <a:ext cx="522918" cy="522918"/>
            </a:xfrm>
            <a:prstGeom prst="rect">
              <a:avLst/>
            </a:prstGeom>
          </p:spPr>
        </p:pic>
        <p:sp>
          <p:nvSpPr>
            <p:cNvPr id="125" name="TextBox 124">
              <a:extLst>
                <a:ext uri="{FF2B5EF4-FFF2-40B4-BE49-F238E27FC236}">
                  <a16:creationId xmlns:a16="http://schemas.microsoft.com/office/drawing/2014/main" id="{7E9D08A6-4DBF-49AE-B93C-3590DD1A1212}"/>
                </a:ext>
              </a:extLst>
            </p:cNvPr>
            <p:cNvSpPr txBox="1"/>
            <p:nvPr/>
          </p:nvSpPr>
          <p:spPr>
            <a:xfrm>
              <a:off x="659426" y="3553869"/>
              <a:ext cx="1342902" cy="307777"/>
            </a:xfrm>
            <a:prstGeom prst="rect">
              <a:avLst/>
            </a:prstGeom>
            <a:noFill/>
          </p:spPr>
          <p:txBody>
            <a:bodyPr wrap="square" rtlCol="0">
              <a:spAutoFit/>
            </a:bodyPr>
            <a:lstStyle/>
            <a:p>
              <a:r>
                <a:rPr lang="en-AU" sz="1400" dirty="0"/>
                <a:t>Product Owner</a:t>
              </a:r>
            </a:p>
          </p:txBody>
        </p:sp>
        <p:sp>
          <p:nvSpPr>
            <p:cNvPr id="126" name="TextBox 125">
              <a:extLst>
                <a:ext uri="{FF2B5EF4-FFF2-40B4-BE49-F238E27FC236}">
                  <a16:creationId xmlns:a16="http://schemas.microsoft.com/office/drawing/2014/main" id="{976141E3-FCD1-4439-A5F4-1A9217CAC8B8}"/>
                </a:ext>
              </a:extLst>
            </p:cNvPr>
            <p:cNvSpPr txBox="1"/>
            <p:nvPr/>
          </p:nvSpPr>
          <p:spPr>
            <a:xfrm>
              <a:off x="659426" y="4160067"/>
              <a:ext cx="1342902" cy="307777"/>
            </a:xfrm>
            <a:prstGeom prst="rect">
              <a:avLst/>
            </a:prstGeom>
            <a:noFill/>
          </p:spPr>
          <p:txBody>
            <a:bodyPr wrap="square" rtlCol="0">
              <a:spAutoFit/>
            </a:bodyPr>
            <a:lstStyle/>
            <a:p>
              <a:r>
                <a:rPr lang="en-AU" sz="1400" dirty="0"/>
                <a:t>Scrum Master</a:t>
              </a:r>
            </a:p>
          </p:txBody>
        </p:sp>
        <p:grpSp>
          <p:nvGrpSpPr>
            <p:cNvPr id="128" name="Group 127">
              <a:extLst>
                <a:ext uri="{FF2B5EF4-FFF2-40B4-BE49-F238E27FC236}">
                  <a16:creationId xmlns:a16="http://schemas.microsoft.com/office/drawing/2014/main" id="{C0CFE83E-7835-4654-8822-FCEE7B675589}"/>
                </a:ext>
              </a:extLst>
            </p:cNvPr>
            <p:cNvGrpSpPr/>
            <p:nvPr/>
          </p:nvGrpSpPr>
          <p:grpSpPr>
            <a:xfrm>
              <a:off x="0" y="4464792"/>
              <a:ext cx="2002328" cy="481300"/>
              <a:chOff x="0" y="4464792"/>
              <a:chExt cx="2002328" cy="481300"/>
            </a:xfrm>
          </p:grpSpPr>
          <p:pic>
            <p:nvPicPr>
              <p:cNvPr id="124" name="Picture 123">
                <a:extLst>
                  <a:ext uri="{FF2B5EF4-FFF2-40B4-BE49-F238E27FC236}">
                    <a16:creationId xmlns:a16="http://schemas.microsoft.com/office/drawing/2014/main" id="{27694101-E0F0-44C8-A397-B2AC10520F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0" y="4464792"/>
                <a:ext cx="715618" cy="481300"/>
              </a:xfrm>
              <a:prstGeom prst="rect">
                <a:avLst/>
              </a:prstGeom>
            </p:spPr>
          </p:pic>
          <p:sp>
            <p:nvSpPr>
              <p:cNvPr id="127" name="TextBox 126">
                <a:extLst>
                  <a:ext uri="{FF2B5EF4-FFF2-40B4-BE49-F238E27FC236}">
                    <a16:creationId xmlns:a16="http://schemas.microsoft.com/office/drawing/2014/main" id="{AE46E504-9459-4B87-9FD6-5E4F0F9FE944}"/>
                  </a:ext>
                </a:extLst>
              </p:cNvPr>
              <p:cNvSpPr txBox="1"/>
              <p:nvPr/>
            </p:nvSpPr>
            <p:spPr>
              <a:xfrm>
                <a:off x="703202" y="4612376"/>
                <a:ext cx="1299126" cy="307777"/>
              </a:xfrm>
              <a:prstGeom prst="rect">
                <a:avLst/>
              </a:prstGeom>
              <a:noFill/>
            </p:spPr>
            <p:txBody>
              <a:bodyPr wrap="square" rtlCol="0">
                <a:spAutoFit/>
              </a:bodyPr>
              <a:lstStyle/>
              <a:p>
                <a:r>
                  <a:rPr lang="en-AU" sz="1400" dirty="0"/>
                  <a:t>Delivery Team</a:t>
                </a:r>
              </a:p>
            </p:txBody>
          </p:sp>
        </p:grpSp>
      </p:grpSp>
      <p:grpSp>
        <p:nvGrpSpPr>
          <p:cNvPr id="92" name="Group 91">
            <a:extLst>
              <a:ext uri="{FF2B5EF4-FFF2-40B4-BE49-F238E27FC236}">
                <a16:creationId xmlns:a16="http://schemas.microsoft.com/office/drawing/2014/main" id="{835304B3-60A7-42F4-AE52-AE839BACBFB2}"/>
              </a:ext>
            </a:extLst>
          </p:cNvPr>
          <p:cNvGrpSpPr/>
          <p:nvPr/>
        </p:nvGrpSpPr>
        <p:grpSpPr>
          <a:xfrm>
            <a:off x="90450" y="5669969"/>
            <a:ext cx="2885052" cy="560597"/>
            <a:chOff x="90450" y="5669969"/>
            <a:chExt cx="2885052" cy="560597"/>
          </a:xfrm>
        </p:grpSpPr>
        <p:sp>
          <p:nvSpPr>
            <p:cNvPr id="2" name="Rectangle 1">
              <a:extLst>
                <a:ext uri="{FF2B5EF4-FFF2-40B4-BE49-F238E27FC236}">
                  <a16:creationId xmlns:a16="http://schemas.microsoft.com/office/drawing/2014/main" id="{3FC2685F-1121-4406-BC94-A5EF7BA1D967}"/>
                </a:ext>
              </a:extLst>
            </p:cNvPr>
            <p:cNvSpPr/>
            <p:nvPr/>
          </p:nvSpPr>
          <p:spPr>
            <a:xfrm>
              <a:off x="316838" y="5768901"/>
              <a:ext cx="2658664" cy="461665"/>
            </a:xfrm>
            <a:prstGeom prst="rect">
              <a:avLst/>
            </a:prstGeom>
          </p:spPr>
          <p:txBody>
            <a:bodyPr wrap="square">
              <a:spAutoFit/>
            </a:bodyPr>
            <a:lstStyle/>
            <a:p>
              <a:r>
                <a:rPr lang="en-AU" sz="1200" dirty="0"/>
                <a:t>1- The Product Owner explains the</a:t>
              </a:r>
            </a:p>
            <a:p>
              <a:r>
                <a:rPr lang="en-AU" sz="1200" dirty="0"/>
                <a:t>product vision.</a:t>
              </a:r>
            </a:p>
          </p:txBody>
        </p:sp>
        <p:sp>
          <p:nvSpPr>
            <p:cNvPr id="39" name="Rectangle 38">
              <a:extLst>
                <a:ext uri="{FF2B5EF4-FFF2-40B4-BE49-F238E27FC236}">
                  <a16:creationId xmlns:a16="http://schemas.microsoft.com/office/drawing/2014/main" id="{F8E92662-BCE8-4368-8C99-394E4131AD73}"/>
                </a:ext>
              </a:extLst>
            </p:cNvPr>
            <p:cNvSpPr/>
            <p:nvPr/>
          </p:nvSpPr>
          <p:spPr>
            <a:xfrm>
              <a:off x="90450" y="5669969"/>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00</a:t>
              </a:r>
            </a:p>
          </p:txBody>
        </p:sp>
      </p:grpSp>
      <p:grpSp>
        <p:nvGrpSpPr>
          <p:cNvPr id="145" name="Group 144">
            <a:extLst>
              <a:ext uri="{FF2B5EF4-FFF2-40B4-BE49-F238E27FC236}">
                <a16:creationId xmlns:a16="http://schemas.microsoft.com/office/drawing/2014/main" id="{CD81D159-0360-4580-A7FA-048965A1F1BE}"/>
              </a:ext>
            </a:extLst>
          </p:cNvPr>
          <p:cNvGrpSpPr/>
          <p:nvPr/>
        </p:nvGrpSpPr>
        <p:grpSpPr>
          <a:xfrm>
            <a:off x="50073" y="18083"/>
            <a:ext cx="6225499" cy="877268"/>
            <a:chOff x="469173" y="18083"/>
            <a:chExt cx="6225499" cy="877268"/>
          </a:xfrm>
        </p:grpSpPr>
        <p:grpSp>
          <p:nvGrpSpPr>
            <p:cNvPr id="141" name="Group 140">
              <a:extLst>
                <a:ext uri="{FF2B5EF4-FFF2-40B4-BE49-F238E27FC236}">
                  <a16:creationId xmlns:a16="http://schemas.microsoft.com/office/drawing/2014/main" id="{6DA0CCD7-DFE0-4667-A7DA-330D9B3ADC1A}"/>
                </a:ext>
              </a:extLst>
            </p:cNvPr>
            <p:cNvGrpSpPr/>
            <p:nvPr/>
          </p:nvGrpSpPr>
          <p:grpSpPr>
            <a:xfrm>
              <a:off x="469173" y="18083"/>
              <a:ext cx="620935" cy="877268"/>
              <a:chOff x="4388279" y="3114676"/>
              <a:chExt cx="1134672" cy="1492854"/>
            </a:xfrm>
          </p:grpSpPr>
          <p:pic>
            <p:nvPicPr>
              <p:cNvPr id="143" name="Picture 142">
                <a:extLst>
                  <a:ext uri="{FF2B5EF4-FFF2-40B4-BE49-F238E27FC236}">
                    <a16:creationId xmlns:a16="http://schemas.microsoft.com/office/drawing/2014/main" id="{F98CB04A-B85B-4C51-884E-DDB8ABD12C7A}"/>
                  </a:ext>
                </a:extLst>
              </p:cNvPr>
              <p:cNvPicPr>
                <a:picLocks noChangeAspect="1"/>
              </p:cNvPicPr>
              <p:nvPr/>
            </p:nvPicPr>
            <p:blipFill rotWithShape="1">
              <a:blip r:embed="rId9"/>
              <a:srcRect l="7154" t="29166" r="79196" b="44722"/>
              <a:stretch/>
            </p:blipFill>
            <p:spPr>
              <a:xfrm>
                <a:off x="4388279" y="3114676"/>
                <a:ext cx="1134672" cy="1492854"/>
              </a:xfrm>
              <a:prstGeom prst="rect">
                <a:avLst/>
              </a:prstGeom>
            </p:spPr>
          </p:pic>
          <p:sp>
            <p:nvSpPr>
              <p:cNvPr id="144" name="Rectangle 143">
                <a:extLst>
                  <a:ext uri="{FF2B5EF4-FFF2-40B4-BE49-F238E27FC236}">
                    <a16:creationId xmlns:a16="http://schemas.microsoft.com/office/drawing/2014/main" id="{BF7E0F08-FC9B-4E42-B540-0E9400E869A5}"/>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2" name="TextBox 141">
              <a:extLst>
                <a:ext uri="{FF2B5EF4-FFF2-40B4-BE49-F238E27FC236}">
                  <a16:creationId xmlns:a16="http://schemas.microsoft.com/office/drawing/2014/main" id="{BFF5D01A-9C15-4295-90E0-DD4CC6693D52}"/>
                </a:ext>
              </a:extLst>
            </p:cNvPr>
            <p:cNvSpPr txBox="1"/>
            <p:nvPr/>
          </p:nvSpPr>
          <p:spPr>
            <a:xfrm>
              <a:off x="471339" y="116477"/>
              <a:ext cx="570920" cy="523220"/>
            </a:xfrm>
            <a:prstGeom prst="rect">
              <a:avLst/>
            </a:prstGeom>
            <a:noFill/>
          </p:spPr>
          <p:txBody>
            <a:bodyPr wrap="square" rtlCol="0">
              <a:spAutoFit/>
            </a:bodyPr>
            <a:lstStyle/>
            <a:p>
              <a:pPr algn="ctr"/>
              <a:r>
                <a:rPr lang="en-AU" sz="2800" b="1" dirty="0"/>
                <a:t>0</a:t>
              </a:r>
            </a:p>
          </p:txBody>
        </p:sp>
        <p:sp>
          <p:nvSpPr>
            <p:cNvPr id="138" name="TextBox 137">
              <a:extLst>
                <a:ext uri="{FF2B5EF4-FFF2-40B4-BE49-F238E27FC236}">
                  <a16:creationId xmlns:a16="http://schemas.microsoft.com/office/drawing/2014/main" id="{F610D614-211F-40C3-98C0-3EB506FEAC9D}"/>
                </a:ext>
              </a:extLst>
            </p:cNvPr>
            <p:cNvSpPr txBox="1"/>
            <p:nvPr/>
          </p:nvSpPr>
          <p:spPr>
            <a:xfrm>
              <a:off x="996487" y="115623"/>
              <a:ext cx="5698185" cy="584775"/>
            </a:xfrm>
            <a:prstGeom prst="rect">
              <a:avLst/>
            </a:prstGeom>
            <a:noFill/>
          </p:spPr>
          <p:txBody>
            <a:bodyPr wrap="square" rtlCol="0">
              <a:spAutoFit/>
            </a:bodyPr>
            <a:lstStyle/>
            <a:p>
              <a:r>
                <a:rPr lang="en-AU" sz="3200" dirty="0"/>
                <a:t>Steps to scrum + DevOps </a:t>
              </a:r>
            </a:p>
          </p:txBody>
        </p:sp>
      </p:grpSp>
      <p:grpSp>
        <p:nvGrpSpPr>
          <p:cNvPr id="25" name="Group 24">
            <a:extLst>
              <a:ext uri="{FF2B5EF4-FFF2-40B4-BE49-F238E27FC236}">
                <a16:creationId xmlns:a16="http://schemas.microsoft.com/office/drawing/2014/main" id="{2E1FF80E-F368-4F50-8137-D19836FE8341}"/>
              </a:ext>
            </a:extLst>
          </p:cNvPr>
          <p:cNvGrpSpPr/>
          <p:nvPr/>
        </p:nvGrpSpPr>
        <p:grpSpPr>
          <a:xfrm>
            <a:off x="2988732" y="1314018"/>
            <a:ext cx="1046455" cy="1041818"/>
            <a:chOff x="2988732" y="1314018"/>
            <a:chExt cx="1046455" cy="1041818"/>
          </a:xfrm>
        </p:grpSpPr>
        <p:grpSp>
          <p:nvGrpSpPr>
            <p:cNvPr id="22" name="Group 21">
              <a:extLst>
                <a:ext uri="{FF2B5EF4-FFF2-40B4-BE49-F238E27FC236}">
                  <a16:creationId xmlns:a16="http://schemas.microsoft.com/office/drawing/2014/main" id="{1B35A66E-2813-4C53-A44F-E1F21899FF45}"/>
                </a:ext>
              </a:extLst>
            </p:cNvPr>
            <p:cNvGrpSpPr/>
            <p:nvPr/>
          </p:nvGrpSpPr>
          <p:grpSpPr>
            <a:xfrm>
              <a:off x="2988732" y="2181702"/>
              <a:ext cx="769714" cy="174134"/>
              <a:chOff x="2572909" y="2895600"/>
              <a:chExt cx="1105373" cy="183694"/>
            </a:xfrm>
          </p:grpSpPr>
          <p:sp>
            <p:nvSpPr>
              <p:cNvPr id="13" name="Flowchart: Process 12">
                <a:extLst>
                  <a:ext uri="{FF2B5EF4-FFF2-40B4-BE49-F238E27FC236}">
                    <a16:creationId xmlns:a16="http://schemas.microsoft.com/office/drawing/2014/main" id="{2E1C763B-952C-4A7C-B5E4-12753146EC8B}"/>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 name="Straight Connector 16">
                <a:extLst>
                  <a:ext uri="{FF2B5EF4-FFF2-40B4-BE49-F238E27FC236}">
                    <a16:creationId xmlns:a16="http://schemas.microsoft.com/office/drawing/2014/main" id="{972B0343-B203-4E64-B4A6-0473A5FBDE2D}"/>
                  </a:ext>
                </a:extLst>
              </p:cNvPr>
              <p:cNvCxnSpPr>
                <a:cxnSpLocks/>
              </p:cNvCxnSpPr>
              <p:nvPr/>
            </p:nvCxnSpPr>
            <p:spPr>
              <a:xfrm>
                <a:off x="277694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2E3E02-4C61-4852-9C35-21376C25B18F}"/>
                  </a:ext>
                </a:extLst>
              </p:cNvPr>
              <p:cNvCxnSpPr>
                <a:cxnSpLocks/>
              </p:cNvCxnSpPr>
              <p:nvPr/>
            </p:nvCxnSpPr>
            <p:spPr>
              <a:xfrm>
                <a:off x="297550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18DA8-3563-40CD-B162-383B98072A3B}"/>
                  </a:ext>
                </a:extLst>
              </p:cNvPr>
              <p:cNvCxnSpPr>
                <a:cxnSpLocks/>
              </p:cNvCxnSpPr>
              <p:nvPr/>
            </p:nvCxnSpPr>
            <p:spPr>
              <a:xfrm>
                <a:off x="3209120"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2DDFCA-395F-4EDB-AC64-B35953325650}"/>
                  </a:ext>
                </a:extLst>
              </p:cNvPr>
              <p:cNvCxnSpPr>
                <a:cxnSpLocks/>
              </p:cNvCxnSpPr>
              <p:nvPr/>
            </p:nvCxnSpPr>
            <p:spPr>
              <a:xfrm>
                <a:off x="347321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6A8BF425-7AD6-4AB2-B9EC-DD19D51DD4E6}"/>
                </a:ext>
              </a:extLst>
            </p:cNvPr>
            <p:cNvSpPr txBox="1"/>
            <p:nvPr/>
          </p:nvSpPr>
          <p:spPr>
            <a:xfrm>
              <a:off x="3035919" y="1765505"/>
              <a:ext cx="940167" cy="461665"/>
            </a:xfrm>
            <a:prstGeom prst="rect">
              <a:avLst/>
            </a:prstGeom>
            <a:noFill/>
          </p:spPr>
          <p:txBody>
            <a:bodyPr wrap="square" rtlCol="0">
              <a:spAutoFit/>
            </a:bodyPr>
            <a:lstStyle/>
            <a:p>
              <a:r>
                <a:rPr lang="en-AU" sz="1200" b="1" dirty="0"/>
                <a:t>1. Backlog </a:t>
              </a:r>
            </a:p>
            <a:p>
              <a:r>
                <a:rPr lang="en-AU" sz="1200" b="1" dirty="0"/>
                <a:t>Items</a:t>
              </a:r>
            </a:p>
          </p:txBody>
        </p:sp>
        <p:grpSp>
          <p:nvGrpSpPr>
            <p:cNvPr id="6" name="Group 5">
              <a:extLst>
                <a:ext uri="{FF2B5EF4-FFF2-40B4-BE49-F238E27FC236}">
                  <a16:creationId xmlns:a16="http://schemas.microsoft.com/office/drawing/2014/main" id="{1BFEA1AE-8E03-4E23-AD98-BD12C16B5FA4}"/>
                </a:ext>
              </a:extLst>
            </p:cNvPr>
            <p:cNvGrpSpPr/>
            <p:nvPr/>
          </p:nvGrpSpPr>
          <p:grpSpPr>
            <a:xfrm>
              <a:off x="3134884" y="1314018"/>
              <a:ext cx="900303" cy="541972"/>
              <a:chOff x="1329325" y="1104468"/>
              <a:chExt cx="900303" cy="541972"/>
            </a:xfrm>
          </p:grpSpPr>
          <p:pic>
            <p:nvPicPr>
              <p:cNvPr id="10" name="Picture 9">
                <a:extLst>
                  <a:ext uri="{FF2B5EF4-FFF2-40B4-BE49-F238E27FC236}">
                    <a16:creationId xmlns:a16="http://schemas.microsoft.com/office/drawing/2014/main" id="{BF621763-93BA-4FCE-B284-D2BCA2FA52DF}"/>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11" name="Picture 10">
                <a:extLst>
                  <a:ext uri="{FF2B5EF4-FFF2-40B4-BE49-F238E27FC236}">
                    <a16:creationId xmlns:a16="http://schemas.microsoft.com/office/drawing/2014/main" id="{C7317BF2-3CE3-4ADC-B930-BD42E2900B21}"/>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grpSp>
      <p:grpSp>
        <p:nvGrpSpPr>
          <p:cNvPr id="7" name="Group 6">
            <a:extLst>
              <a:ext uri="{FF2B5EF4-FFF2-40B4-BE49-F238E27FC236}">
                <a16:creationId xmlns:a16="http://schemas.microsoft.com/office/drawing/2014/main" id="{D764274C-5CF8-4D22-A14B-6AF34556DF06}"/>
              </a:ext>
            </a:extLst>
          </p:cNvPr>
          <p:cNvGrpSpPr/>
          <p:nvPr/>
        </p:nvGrpSpPr>
        <p:grpSpPr>
          <a:xfrm>
            <a:off x="3875631" y="1016156"/>
            <a:ext cx="2087874" cy="1673622"/>
            <a:chOff x="3875631" y="1016156"/>
            <a:chExt cx="2087874" cy="1673622"/>
          </a:xfrm>
        </p:grpSpPr>
        <p:pic>
          <p:nvPicPr>
            <p:cNvPr id="42" name="Picture 41">
              <a:extLst>
                <a:ext uri="{FF2B5EF4-FFF2-40B4-BE49-F238E27FC236}">
                  <a16:creationId xmlns:a16="http://schemas.microsoft.com/office/drawing/2014/main" id="{0ADF6349-D220-4EB7-BB68-9FF9DD1253C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015715" y="1814292"/>
              <a:ext cx="934058" cy="608677"/>
            </a:xfrm>
            <a:prstGeom prst="rect">
              <a:avLst/>
            </a:prstGeom>
          </p:spPr>
        </p:pic>
        <p:grpSp>
          <p:nvGrpSpPr>
            <p:cNvPr id="43" name="Group 42">
              <a:extLst>
                <a:ext uri="{FF2B5EF4-FFF2-40B4-BE49-F238E27FC236}">
                  <a16:creationId xmlns:a16="http://schemas.microsoft.com/office/drawing/2014/main" id="{AF55406E-DEEF-4D40-8A7E-D25E52A133E1}"/>
                </a:ext>
              </a:extLst>
            </p:cNvPr>
            <p:cNvGrpSpPr/>
            <p:nvPr/>
          </p:nvGrpSpPr>
          <p:grpSpPr>
            <a:xfrm>
              <a:off x="5063202" y="1016156"/>
              <a:ext cx="900303" cy="541972"/>
              <a:chOff x="1329325" y="1104468"/>
              <a:chExt cx="900303" cy="541972"/>
            </a:xfrm>
          </p:grpSpPr>
          <p:pic>
            <p:nvPicPr>
              <p:cNvPr id="44" name="Picture 43">
                <a:extLst>
                  <a:ext uri="{FF2B5EF4-FFF2-40B4-BE49-F238E27FC236}">
                    <a16:creationId xmlns:a16="http://schemas.microsoft.com/office/drawing/2014/main" id="{884C7003-1129-4054-842D-00903068864B}"/>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45" name="Picture 44">
                <a:extLst>
                  <a:ext uri="{FF2B5EF4-FFF2-40B4-BE49-F238E27FC236}">
                    <a16:creationId xmlns:a16="http://schemas.microsoft.com/office/drawing/2014/main" id="{5F6F2D89-4F32-4A95-BE95-1828DB18E1E5}"/>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50" name="TextBox 49">
              <a:extLst>
                <a:ext uri="{FF2B5EF4-FFF2-40B4-BE49-F238E27FC236}">
                  <a16:creationId xmlns:a16="http://schemas.microsoft.com/office/drawing/2014/main" id="{989F6612-14BC-41A7-A098-414529C2F1A3}"/>
                </a:ext>
              </a:extLst>
            </p:cNvPr>
            <p:cNvSpPr txBox="1"/>
            <p:nvPr/>
          </p:nvSpPr>
          <p:spPr>
            <a:xfrm>
              <a:off x="3875631" y="2412779"/>
              <a:ext cx="1352480" cy="276999"/>
            </a:xfrm>
            <a:prstGeom prst="rect">
              <a:avLst/>
            </a:prstGeom>
            <a:noFill/>
          </p:spPr>
          <p:txBody>
            <a:bodyPr wrap="square" rtlCol="0">
              <a:spAutoFit/>
            </a:bodyPr>
            <a:lstStyle/>
            <a:p>
              <a:r>
                <a:rPr lang="en-AU" sz="1200" b="1" dirty="0"/>
                <a:t>2. Sprint planning</a:t>
              </a:r>
            </a:p>
          </p:txBody>
        </p:sp>
        <p:grpSp>
          <p:nvGrpSpPr>
            <p:cNvPr id="36" name="Group 35">
              <a:extLst>
                <a:ext uri="{FF2B5EF4-FFF2-40B4-BE49-F238E27FC236}">
                  <a16:creationId xmlns:a16="http://schemas.microsoft.com/office/drawing/2014/main" id="{6F521A5B-39B7-4716-98E9-D571F8CAAE04}"/>
                </a:ext>
              </a:extLst>
            </p:cNvPr>
            <p:cNvGrpSpPr/>
            <p:nvPr/>
          </p:nvGrpSpPr>
          <p:grpSpPr>
            <a:xfrm>
              <a:off x="5006078" y="1604380"/>
              <a:ext cx="860462" cy="405233"/>
              <a:chOff x="4464199" y="1485265"/>
              <a:chExt cx="860462" cy="405233"/>
            </a:xfrm>
          </p:grpSpPr>
          <p:sp>
            <p:nvSpPr>
              <p:cNvPr id="23" name="TextBox 22">
                <a:extLst>
                  <a:ext uri="{FF2B5EF4-FFF2-40B4-BE49-F238E27FC236}">
                    <a16:creationId xmlns:a16="http://schemas.microsoft.com/office/drawing/2014/main" id="{D0B7D65A-272E-465B-BBFA-AFD4C2F6492E}"/>
                  </a:ext>
                </a:extLst>
              </p:cNvPr>
              <p:cNvSpPr txBox="1"/>
              <p:nvPr/>
            </p:nvSpPr>
            <p:spPr>
              <a:xfrm>
                <a:off x="4464199" y="1485265"/>
                <a:ext cx="567953" cy="230832"/>
              </a:xfrm>
              <a:prstGeom prst="rect">
                <a:avLst/>
              </a:prstGeom>
              <a:noFill/>
            </p:spPr>
            <p:txBody>
              <a:bodyPr wrap="square" rtlCol="0">
                <a:spAutoFit/>
              </a:bodyPr>
              <a:lstStyle/>
              <a:p>
                <a:r>
                  <a:rPr lang="en-AU" sz="900" dirty="0">
                    <a:solidFill>
                      <a:schemeClr val="bg1"/>
                    </a:solidFill>
                  </a:rPr>
                  <a:t>To do</a:t>
                </a:r>
              </a:p>
            </p:txBody>
          </p:sp>
          <p:grpSp>
            <p:nvGrpSpPr>
              <p:cNvPr id="35" name="Group 34">
                <a:extLst>
                  <a:ext uri="{FF2B5EF4-FFF2-40B4-BE49-F238E27FC236}">
                    <a16:creationId xmlns:a16="http://schemas.microsoft.com/office/drawing/2014/main" id="{BF339FCC-9E39-4F50-ADDB-568F1C5C2946}"/>
                  </a:ext>
                </a:extLst>
              </p:cNvPr>
              <p:cNvGrpSpPr/>
              <p:nvPr/>
            </p:nvGrpSpPr>
            <p:grpSpPr>
              <a:xfrm>
                <a:off x="4554702" y="1675300"/>
                <a:ext cx="769959" cy="215198"/>
                <a:chOff x="4554702" y="1675300"/>
                <a:chExt cx="769959" cy="215198"/>
              </a:xfrm>
            </p:grpSpPr>
            <p:grpSp>
              <p:nvGrpSpPr>
                <p:cNvPr id="59" name="Group 58">
                  <a:extLst>
                    <a:ext uri="{FF2B5EF4-FFF2-40B4-BE49-F238E27FC236}">
                      <a16:creationId xmlns:a16="http://schemas.microsoft.com/office/drawing/2014/main" id="{2BC9AAC2-C4BB-4831-B0E8-6D451919956C}"/>
                    </a:ext>
                  </a:extLst>
                </p:cNvPr>
                <p:cNvGrpSpPr/>
                <p:nvPr/>
              </p:nvGrpSpPr>
              <p:grpSpPr>
                <a:xfrm>
                  <a:off x="4554702" y="1675300"/>
                  <a:ext cx="769959" cy="215198"/>
                  <a:chOff x="2572909" y="2895600"/>
                  <a:chExt cx="1105373" cy="183694"/>
                </a:xfrm>
              </p:grpSpPr>
              <p:sp>
                <p:nvSpPr>
                  <p:cNvPr id="60" name="Flowchart: Process 59">
                    <a:extLst>
                      <a:ext uri="{FF2B5EF4-FFF2-40B4-BE49-F238E27FC236}">
                        <a16:creationId xmlns:a16="http://schemas.microsoft.com/office/drawing/2014/main" id="{6C059B1B-2DA9-47BA-A495-63EA232CEEC0}"/>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1" name="Straight Connector 60">
                    <a:extLst>
                      <a:ext uri="{FF2B5EF4-FFF2-40B4-BE49-F238E27FC236}">
                        <a16:creationId xmlns:a16="http://schemas.microsoft.com/office/drawing/2014/main" id="{6D8861B5-913D-4BC1-A430-6AF76B5EBFA2}"/>
                      </a:ext>
                    </a:extLst>
                  </p:cNvPr>
                  <p:cNvCxnSpPr>
                    <a:cxnSpLocks/>
                  </p:cNvCxnSpPr>
                  <p:nvPr/>
                </p:nvCxnSpPr>
                <p:spPr>
                  <a:xfrm>
                    <a:off x="307940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3A3D01-12B0-416F-9E1B-4D4A21757599}"/>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AC28616-D884-4110-8DBF-349409EC6CB4}"/>
                    </a:ext>
                  </a:extLst>
                </p:cNvPr>
                <p:cNvGrpSpPr/>
                <p:nvPr/>
              </p:nvGrpSpPr>
              <p:grpSpPr>
                <a:xfrm>
                  <a:off x="4579833" y="1719051"/>
                  <a:ext cx="183545" cy="120131"/>
                  <a:chOff x="4579833" y="1427650"/>
                  <a:chExt cx="183545" cy="120131"/>
                </a:xfrm>
              </p:grpSpPr>
              <p:sp>
                <p:nvSpPr>
                  <p:cNvPr id="33" name="Rectangle 32">
                    <a:extLst>
                      <a:ext uri="{FF2B5EF4-FFF2-40B4-BE49-F238E27FC236}">
                        <a16:creationId xmlns:a16="http://schemas.microsoft.com/office/drawing/2014/main" id="{9750C783-2E8B-48E9-BBAD-8C2048C28E50}"/>
                      </a:ext>
                    </a:extLst>
                  </p:cNvPr>
                  <p:cNvSpPr/>
                  <p:nvPr/>
                </p:nvSpPr>
                <p:spPr>
                  <a:xfrm>
                    <a:off x="4579833" y="142765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FDE98974-EB6D-40E2-ADC7-E4CE8E23286A}"/>
                      </a:ext>
                    </a:extLst>
                  </p:cNvPr>
                  <p:cNvSpPr/>
                  <p:nvPr/>
                </p:nvSpPr>
                <p:spPr>
                  <a:xfrm>
                    <a:off x="4650988"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6823BD5-3B01-4856-A70A-F258230330CE}"/>
                      </a:ext>
                    </a:extLst>
                  </p:cNvPr>
                  <p:cNvSpPr/>
                  <p:nvPr/>
                </p:nvSpPr>
                <p:spPr>
                  <a:xfrm>
                    <a:off x="4717659"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a:extLst>
                      <a:ext uri="{FF2B5EF4-FFF2-40B4-BE49-F238E27FC236}">
                        <a16:creationId xmlns:a16="http://schemas.microsoft.com/office/drawing/2014/main" id="{D7BBB9AC-4B34-43C5-B0DD-3D7A8602ED76}"/>
                      </a:ext>
                    </a:extLst>
                  </p:cNvPr>
                  <p:cNvSpPr/>
                  <p:nvPr/>
                </p:nvSpPr>
                <p:spPr>
                  <a:xfrm>
                    <a:off x="4579833" y="149869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grpSp>
    </p:spTree>
    <p:extLst>
      <p:ext uri="{BB962C8B-B14F-4D97-AF65-F5344CB8AC3E}">
        <p14:creationId xmlns:p14="http://schemas.microsoft.com/office/powerpoint/2010/main" val="268036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D8F2979-0D71-425C-BCB1-96FD4E44FFCA}"/>
              </a:ext>
            </a:extLst>
          </p:cNvPr>
          <p:cNvGrpSpPr/>
          <p:nvPr/>
        </p:nvGrpSpPr>
        <p:grpSpPr>
          <a:xfrm>
            <a:off x="5844966" y="3349194"/>
            <a:ext cx="1503782" cy="1421785"/>
            <a:chOff x="5844966" y="3349194"/>
            <a:chExt cx="1503782" cy="1421785"/>
          </a:xfrm>
        </p:grpSpPr>
        <p:sp>
          <p:nvSpPr>
            <p:cNvPr id="53" name="TextBox 52">
              <a:extLst>
                <a:ext uri="{FF2B5EF4-FFF2-40B4-BE49-F238E27FC236}">
                  <a16:creationId xmlns:a16="http://schemas.microsoft.com/office/drawing/2014/main" id="{5A2EA508-182E-4207-994C-A2B8236D4E8A}"/>
                </a:ext>
              </a:extLst>
            </p:cNvPr>
            <p:cNvSpPr txBox="1"/>
            <p:nvPr/>
          </p:nvSpPr>
          <p:spPr>
            <a:xfrm>
              <a:off x="5855098" y="4493980"/>
              <a:ext cx="1493650" cy="276999"/>
            </a:xfrm>
            <a:prstGeom prst="rect">
              <a:avLst/>
            </a:prstGeom>
            <a:noFill/>
          </p:spPr>
          <p:txBody>
            <a:bodyPr wrap="square" rtlCol="0">
              <a:spAutoFit/>
            </a:bodyPr>
            <a:lstStyle/>
            <a:p>
              <a:r>
                <a:rPr lang="en-AU" sz="1200" b="1" dirty="0"/>
                <a:t>5. Sprint playback</a:t>
              </a:r>
            </a:p>
          </p:txBody>
        </p:sp>
        <p:pic>
          <p:nvPicPr>
            <p:cNvPr id="55" name="Picture 54">
              <a:extLst>
                <a:ext uri="{FF2B5EF4-FFF2-40B4-BE49-F238E27FC236}">
                  <a16:creationId xmlns:a16="http://schemas.microsoft.com/office/drawing/2014/main" id="{3AAD1A03-B556-44EE-AF42-D4DA231BABC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844966" y="3927906"/>
              <a:ext cx="934058" cy="608677"/>
            </a:xfrm>
            <a:prstGeom prst="rect">
              <a:avLst/>
            </a:prstGeom>
          </p:spPr>
        </p:pic>
        <p:pic>
          <p:nvPicPr>
            <p:cNvPr id="57" name="Picture 56">
              <a:extLst>
                <a:ext uri="{FF2B5EF4-FFF2-40B4-BE49-F238E27FC236}">
                  <a16:creationId xmlns:a16="http://schemas.microsoft.com/office/drawing/2014/main" id="{E272B7F6-2690-4C36-B086-7B0C068FDB05}"/>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578581" y="3349194"/>
              <a:ext cx="354849" cy="453521"/>
            </a:xfrm>
            <a:prstGeom prst="rect">
              <a:avLst/>
            </a:prstGeom>
          </p:spPr>
        </p:pic>
      </p:grpSp>
      <p:grpSp>
        <p:nvGrpSpPr>
          <p:cNvPr id="16" name="Group 15">
            <a:extLst>
              <a:ext uri="{FF2B5EF4-FFF2-40B4-BE49-F238E27FC236}">
                <a16:creationId xmlns:a16="http://schemas.microsoft.com/office/drawing/2014/main" id="{182510E5-80A8-469F-AD85-C0860733DBA8}"/>
              </a:ext>
            </a:extLst>
          </p:cNvPr>
          <p:cNvGrpSpPr/>
          <p:nvPr/>
        </p:nvGrpSpPr>
        <p:grpSpPr>
          <a:xfrm>
            <a:off x="4034450" y="3535579"/>
            <a:ext cx="1528537" cy="883910"/>
            <a:chOff x="4034450" y="3535579"/>
            <a:chExt cx="1528537" cy="883910"/>
          </a:xfrm>
        </p:grpSpPr>
        <p:sp>
          <p:nvSpPr>
            <p:cNvPr id="54" name="TextBox 53">
              <a:extLst>
                <a:ext uri="{FF2B5EF4-FFF2-40B4-BE49-F238E27FC236}">
                  <a16:creationId xmlns:a16="http://schemas.microsoft.com/office/drawing/2014/main" id="{0406F2C5-F76F-43A4-81BE-249ED1616B73}"/>
                </a:ext>
              </a:extLst>
            </p:cNvPr>
            <p:cNvSpPr txBox="1"/>
            <p:nvPr/>
          </p:nvSpPr>
          <p:spPr>
            <a:xfrm>
              <a:off x="4292284" y="4142490"/>
              <a:ext cx="1270703" cy="276999"/>
            </a:xfrm>
            <a:prstGeom prst="rect">
              <a:avLst/>
            </a:prstGeom>
            <a:noFill/>
          </p:spPr>
          <p:txBody>
            <a:bodyPr wrap="square" rtlCol="0">
              <a:spAutoFit/>
            </a:bodyPr>
            <a:lstStyle/>
            <a:p>
              <a:r>
                <a:rPr lang="en-AU" sz="1200" b="1" dirty="0"/>
                <a:t>6. Sprint retro</a:t>
              </a:r>
            </a:p>
          </p:txBody>
        </p:sp>
        <p:pic>
          <p:nvPicPr>
            <p:cNvPr id="56" name="Picture 55">
              <a:extLst>
                <a:ext uri="{FF2B5EF4-FFF2-40B4-BE49-F238E27FC236}">
                  <a16:creationId xmlns:a16="http://schemas.microsoft.com/office/drawing/2014/main" id="{8141A8CF-E27C-4149-BE55-DCD7855A0F7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348805" y="3535579"/>
              <a:ext cx="934058" cy="608677"/>
            </a:xfrm>
            <a:prstGeom prst="rect">
              <a:avLst/>
            </a:prstGeom>
          </p:spPr>
        </p:pic>
        <p:pic>
          <p:nvPicPr>
            <p:cNvPr id="58" name="Picture 57">
              <a:extLst>
                <a:ext uri="{FF2B5EF4-FFF2-40B4-BE49-F238E27FC236}">
                  <a16:creationId xmlns:a16="http://schemas.microsoft.com/office/drawing/2014/main" id="{A291EE94-B3A6-4BB2-99A4-FFD72C4F03A9}"/>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4034450" y="3576742"/>
              <a:ext cx="410682" cy="410682"/>
            </a:xfrm>
            <a:prstGeom prst="rect">
              <a:avLst/>
            </a:prstGeom>
          </p:spPr>
        </p:pic>
      </p:grpSp>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7" name="Picture 76">
            <a:extLst>
              <a:ext uri="{FF2B5EF4-FFF2-40B4-BE49-F238E27FC236}">
                <a16:creationId xmlns:a16="http://schemas.microsoft.com/office/drawing/2014/main" id="{08F54105-6A06-4583-A8CD-38E30A7EEFD7}"/>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36453" y="5304425"/>
            <a:ext cx="402592" cy="514540"/>
          </a:xfrm>
          <a:prstGeom prst="rect">
            <a:avLst/>
          </a:prstGeom>
        </p:spPr>
      </p:pic>
      <p:grpSp>
        <p:nvGrpSpPr>
          <p:cNvPr id="96" name="Group 95">
            <a:extLst>
              <a:ext uri="{FF2B5EF4-FFF2-40B4-BE49-F238E27FC236}">
                <a16:creationId xmlns:a16="http://schemas.microsoft.com/office/drawing/2014/main" id="{941C35D1-0AF0-42E2-BCAF-033BE1E3796E}"/>
              </a:ext>
            </a:extLst>
          </p:cNvPr>
          <p:cNvGrpSpPr/>
          <p:nvPr/>
        </p:nvGrpSpPr>
        <p:grpSpPr>
          <a:xfrm>
            <a:off x="3398492" y="5273217"/>
            <a:ext cx="921136" cy="542722"/>
            <a:chOff x="3480565" y="4959072"/>
            <a:chExt cx="921136" cy="542722"/>
          </a:xfrm>
        </p:grpSpPr>
        <p:pic>
          <p:nvPicPr>
            <p:cNvPr id="78" name="Picture 77">
              <a:extLst>
                <a:ext uri="{FF2B5EF4-FFF2-40B4-BE49-F238E27FC236}">
                  <a16:creationId xmlns:a16="http://schemas.microsoft.com/office/drawing/2014/main" id="{A508D8F5-326C-4570-BF14-43C2567E015B}"/>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3480565" y="4987254"/>
              <a:ext cx="402592" cy="514540"/>
            </a:xfrm>
            <a:prstGeom prst="rect">
              <a:avLst/>
            </a:prstGeom>
          </p:spPr>
        </p:pic>
        <p:pic>
          <p:nvPicPr>
            <p:cNvPr id="79" name="Picture 78">
              <a:extLst>
                <a:ext uri="{FF2B5EF4-FFF2-40B4-BE49-F238E27FC236}">
                  <a16:creationId xmlns:a16="http://schemas.microsoft.com/office/drawing/2014/main" id="{10448B57-D9BD-4DDE-989A-D5D5B9514283}"/>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3878783" y="4959072"/>
              <a:ext cx="522918" cy="522918"/>
            </a:xfrm>
            <a:prstGeom prst="rect">
              <a:avLst/>
            </a:prstGeom>
          </p:spPr>
        </p:pic>
      </p:grpSp>
      <p:grpSp>
        <p:nvGrpSpPr>
          <p:cNvPr id="95" name="Group 94">
            <a:extLst>
              <a:ext uri="{FF2B5EF4-FFF2-40B4-BE49-F238E27FC236}">
                <a16:creationId xmlns:a16="http://schemas.microsoft.com/office/drawing/2014/main" id="{71A3EE0A-6E28-4CF3-80EE-22C94F6F3BCC}"/>
              </a:ext>
            </a:extLst>
          </p:cNvPr>
          <p:cNvGrpSpPr/>
          <p:nvPr/>
        </p:nvGrpSpPr>
        <p:grpSpPr>
          <a:xfrm>
            <a:off x="2917552" y="5659921"/>
            <a:ext cx="2970430" cy="755311"/>
            <a:chOff x="2917552" y="5659921"/>
            <a:chExt cx="2970430" cy="755311"/>
          </a:xfrm>
        </p:grpSpPr>
        <p:sp>
          <p:nvSpPr>
            <p:cNvPr id="3" name="Rectangle 2">
              <a:extLst>
                <a:ext uri="{FF2B5EF4-FFF2-40B4-BE49-F238E27FC236}">
                  <a16:creationId xmlns:a16="http://schemas.microsoft.com/office/drawing/2014/main" id="{81821715-D68A-4292-9FA5-03DCB613912D}"/>
                </a:ext>
              </a:extLst>
            </p:cNvPr>
            <p:cNvSpPr/>
            <p:nvPr/>
          </p:nvSpPr>
          <p:spPr>
            <a:xfrm>
              <a:off x="3152113" y="5768901"/>
              <a:ext cx="2735869" cy="646331"/>
            </a:xfrm>
            <a:prstGeom prst="rect">
              <a:avLst/>
            </a:prstGeom>
          </p:spPr>
          <p:txBody>
            <a:bodyPr wrap="square">
              <a:spAutoFit/>
            </a:bodyPr>
            <a:lstStyle/>
            <a:p>
              <a:r>
                <a:rPr lang="en-AU" sz="1200" dirty="0"/>
                <a:t>2- A Backlog Items are created</a:t>
              </a:r>
            </a:p>
            <a:p>
              <a:r>
                <a:rPr lang="en-AU" sz="1200" dirty="0"/>
                <a:t>listing the features and an estimated number of Sprints. </a:t>
              </a:r>
            </a:p>
          </p:txBody>
        </p:sp>
        <p:sp>
          <p:nvSpPr>
            <p:cNvPr id="86" name="Rectangle 85">
              <a:extLst>
                <a:ext uri="{FF2B5EF4-FFF2-40B4-BE49-F238E27FC236}">
                  <a16:creationId xmlns:a16="http://schemas.microsoft.com/office/drawing/2014/main" id="{A98E6A52-6C4A-47E0-9299-FAA5EAD13051}"/>
                </a:ext>
              </a:extLst>
            </p:cNvPr>
            <p:cNvSpPr/>
            <p:nvPr/>
          </p:nvSpPr>
          <p:spPr>
            <a:xfrm>
              <a:off x="2917552"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01</a:t>
              </a:r>
            </a:p>
          </p:txBody>
        </p:sp>
      </p:grpSp>
      <p:grpSp>
        <p:nvGrpSpPr>
          <p:cNvPr id="94" name="Group 93">
            <a:extLst>
              <a:ext uri="{FF2B5EF4-FFF2-40B4-BE49-F238E27FC236}">
                <a16:creationId xmlns:a16="http://schemas.microsoft.com/office/drawing/2014/main" id="{8D6528AC-4618-45AF-86AA-D841A9D86C33}"/>
              </a:ext>
            </a:extLst>
          </p:cNvPr>
          <p:cNvGrpSpPr/>
          <p:nvPr/>
        </p:nvGrpSpPr>
        <p:grpSpPr>
          <a:xfrm>
            <a:off x="5843609" y="5649873"/>
            <a:ext cx="3105197" cy="950025"/>
            <a:chOff x="5843609" y="5649873"/>
            <a:chExt cx="3105197" cy="950025"/>
          </a:xfrm>
        </p:grpSpPr>
        <p:sp>
          <p:nvSpPr>
            <p:cNvPr id="4" name="Rectangle 3">
              <a:extLst>
                <a:ext uri="{FF2B5EF4-FFF2-40B4-BE49-F238E27FC236}">
                  <a16:creationId xmlns:a16="http://schemas.microsoft.com/office/drawing/2014/main" id="{B5A2C70D-087F-49DF-A1C0-17230E44F3BD}"/>
                </a:ext>
              </a:extLst>
            </p:cNvPr>
            <p:cNvSpPr/>
            <p:nvPr/>
          </p:nvSpPr>
          <p:spPr>
            <a:xfrm>
              <a:off x="6064593" y="5768901"/>
              <a:ext cx="2884213" cy="830997"/>
            </a:xfrm>
            <a:prstGeom prst="rect">
              <a:avLst/>
            </a:prstGeom>
          </p:spPr>
          <p:txBody>
            <a:bodyPr wrap="square">
              <a:spAutoFit/>
            </a:bodyPr>
            <a:lstStyle/>
            <a:p>
              <a:r>
                <a:rPr lang="en-AU" sz="1200" dirty="0"/>
                <a:t>3- Features are ordered by the Product</a:t>
              </a:r>
            </a:p>
            <a:p>
              <a:r>
                <a:rPr lang="en-AU" sz="1200" dirty="0"/>
                <a:t>Owner. The Delivery Team estimates</a:t>
              </a:r>
            </a:p>
            <a:p>
              <a:r>
                <a:rPr lang="en-AU" sz="1200" dirty="0"/>
                <a:t>and forecasts which features will be</a:t>
              </a:r>
            </a:p>
            <a:p>
              <a:r>
                <a:rPr lang="en-AU" sz="1200" dirty="0"/>
                <a:t>delivered in the Sprint.</a:t>
              </a:r>
            </a:p>
          </p:txBody>
        </p:sp>
        <p:sp>
          <p:nvSpPr>
            <p:cNvPr id="87" name="Rectangle 86">
              <a:extLst>
                <a:ext uri="{FF2B5EF4-FFF2-40B4-BE49-F238E27FC236}">
                  <a16:creationId xmlns:a16="http://schemas.microsoft.com/office/drawing/2014/main" id="{F608E1A9-EFE7-46EC-8580-ED3E67B78C25}"/>
                </a:ext>
              </a:extLst>
            </p:cNvPr>
            <p:cNvSpPr/>
            <p:nvPr/>
          </p:nvSpPr>
          <p:spPr>
            <a:xfrm>
              <a:off x="5843609" y="5649873"/>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02</a:t>
              </a:r>
            </a:p>
          </p:txBody>
        </p:sp>
      </p:grpSp>
      <p:grpSp>
        <p:nvGrpSpPr>
          <p:cNvPr id="93" name="Group 92">
            <a:extLst>
              <a:ext uri="{FF2B5EF4-FFF2-40B4-BE49-F238E27FC236}">
                <a16:creationId xmlns:a16="http://schemas.microsoft.com/office/drawing/2014/main" id="{2A0469A6-AF42-4CA3-92B2-78ED4A791CE2}"/>
              </a:ext>
            </a:extLst>
          </p:cNvPr>
          <p:cNvGrpSpPr/>
          <p:nvPr/>
        </p:nvGrpSpPr>
        <p:grpSpPr>
          <a:xfrm>
            <a:off x="8878921" y="5659921"/>
            <a:ext cx="3247712" cy="939977"/>
            <a:chOff x="8878921" y="5659921"/>
            <a:chExt cx="3247712" cy="939977"/>
          </a:xfrm>
        </p:grpSpPr>
        <p:sp>
          <p:nvSpPr>
            <p:cNvPr id="65" name="Rectangle 64">
              <a:extLst>
                <a:ext uri="{FF2B5EF4-FFF2-40B4-BE49-F238E27FC236}">
                  <a16:creationId xmlns:a16="http://schemas.microsoft.com/office/drawing/2014/main" id="{51E7DE59-744C-4E60-980C-92DFA7F98171}"/>
                </a:ext>
              </a:extLst>
            </p:cNvPr>
            <p:cNvSpPr/>
            <p:nvPr/>
          </p:nvSpPr>
          <p:spPr>
            <a:xfrm>
              <a:off x="9125418" y="5768901"/>
              <a:ext cx="3001215" cy="830997"/>
            </a:xfrm>
            <a:prstGeom prst="rect">
              <a:avLst/>
            </a:prstGeom>
          </p:spPr>
          <p:txBody>
            <a:bodyPr wrap="square">
              <a:spAutoFit/>
            </a:bodyPr>
            <a:lstStyle/>
            <a:p>
              <a:r>
                <a:rPr lang="en-AU" sz="1200" dirty="0"/>
                <a:t>4-The Delivery Team works away</a:t>
              </a:r>
            </a:p>
            <a:p>
              <a:r>
                <a:rPr lang="en-AU" sz="1200" dirty="0"/>
                <a:t>ordered by priority and completing the PBIs to the Definition of Done. </a:t>
              </a:r>
              <a:r>
                <a:rPr lang="en-AU" sz="1200" b="1" dirty="0"/>
                <a:t>Tip</a:t>
              </a:r>
              <a:r>
                <a:rPr lang="en-AU" sz="1200" dirty="0"/>
                <a:t> Use DevOps to send ‘done’ email.</a:t>
              </a:r>
            </a:p>
          </p:txBody>
        </p:sp>
        <p:sp>
          <p:nvSpPr>
            <p:cNvPr id="88" name="Rectangle 87">
              <a:extLst>
                <a:ext uri="{FF2B5EF4-FFF2-40B4-BE49-F238E27FC236}">
                  <a16:creationId xmlns:a16="http://schemas.microsoft.com/office/drawing/2014/main" id="{C8C5A652-46A6-4CA3-8623-1B96CE187525}"/>
                </a:ext>
              </a:extLst>
            </p:cNvPr>
            <p:cNvSpPr/>
            <p:nvPr/>
          </p:nvSpPr>
          <p:spPr>
            <a:xfrm>
              <a:off x="8878921"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03</a:t>
              </a:r>
            </a:p>
          </p:txBody>
        </p:sp>
      </p:grpSp>
      <p:grpSp>
        <p:nvGrpSpPr>
          <p:cNvPr id="98" name="Group 97">
            <a:extLst>
              <a:ext uri="{FF2B5EF4-FFF2-40B4-BE49-F238E27FC236}">
                <a16:creationId xmlns:a16="http://schemas.microsoft.com/office/drawing/2014/main" id="{D8C69CDB-4DE5-46F4-8881-3DC7879D12CB}"/>
              </a:ext>
            </a:extLst>
          </p:cNvPr>
          <p:cNvGrpSpPr/>
          <p:nvPr/>
        </p:nvGrpSpPr>
        <p:grpSpPr>
          <a:xfrm>
            <a:off x="6330618" y="5175865"/>
            <a:ext cx="1734868" cy="640074"/>
            <a:chOff x="6441407" y="4941425"/>
            <a:chExt cx="1734868" cy="640074"/>
          </a:xfrm>
        </p:grpSpPr>
        <p:pic>
          <p:nvPicPr>
            <p:cNvPr id="80" name="Picture 79">
              <a:extLst>
                <a:ext uri="{FF2B5EF4-FFF2-40B4-BE49-F238E27FC236}">
                  <a16:creationId xmlns:a16="http://schemas.microsoft.com/office/drawing/2014/main" id="{C0BF1DCA-E3B2-46C6-B08A-8BBD5EFDF0AE}"/>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41407" y="5066959"/>
              <a:ext cx="402592" cy="514540"/>
            </a:xfrm>
            <a:prstGeom prst="rect">
              <a:avLst/>
            </a:prstGeom>
          </p:spPr>
        </p:pic>
        <p:pic>
          <p:nvPicPr>
            <p:cNvPr id="81" name="Picture 80">
              <a:extLst>
                <a:ext uri="{FF2B5EF4-FFF2-40B4-BE49-F238E27FC236}">
                  <a16:creationId xmlns:a16="http://schemas.microsoft.com/office/drawing/2014/main" id="{2035CF5B-0CD6-43C5-BDAD-DF64D7B5FB00}"/>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839625" y="5038777"/>
              <a:ext cx="522918" cy="522918"/>
            </a:xfrm>
            <a:prstGeom prst="rect">
              <a:avLst/>
            </a:prstGeom>
          </p:spPr>
        </p:pic>
        <p:pic>
          <p:nvPicPr>
            <p:cNvPr id="97" name="Picture 96">
              <a:extLst>
                <a:ext uri="{FF2B5EF4-FFF2-40B4-BE49-F238E27FC236}">
                  <a16:creationId xmlns:a16="http://schemas.microsoft.com/office/drawing/2014/main" id="{DBEF3722-F6F9-454A-93B5-B4008C21C1D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7242217" y="4941425"/>
              <a:ext cx="934058" cy="608677"/>
            </a:xfrm>
            <a:prstGeom prst="rect">
              <a:avLst/>
            </a:prstGeom>
          </p:spPr>
        </p:pic>
      </p:grpSp>
      <p:grpSp>
        <p:nvGrpSpPr>
          <p:cNvPr id="100" name="Group 99">
            <a:extLst>
              <a:ext uri="{FF2B5EF4-FFF2-40B4-BE49-F238E27FC236}">
                <a16:creationId xmlns:a16="http://schemas.microsoft.com/office/drawing/2014/main" id="{B269A5B4-50B1-472C-87EF-A6202CC7A134}"/>
              </a:ext>
            </a:extLst>
          </p:cNvPr>
          <p:cNvGrpSpPr/>
          <p:nvPr/>
        </p:nvGrpSpPr>
        <p:grpSpPr>
          <a:xfrm>
            <a:off x="9274448" y="5190368"/>
            <a:ext cx="1328078" cy="624318"/>
            <a:chOff x="9274448" y="5160224"/>
            <a:chExt cx="1328078" cy="624318"/>
          </a:xfrm>
        </p:grpSpPr>
        <p:pic>
          <p:nvPicPr>
            <p:cNvPr id="82" name="Picture 81">
              <a:extLst>
                <a:ext uri="{FF2B5EF4-FFF2-40B4-BE49-F238E27FC236}">
                  <a16:creationId xmlns:a16="http://schemas.microsoft.com/office/drawing/2014/main" id="{AFADF6F0-20BF-4F9A-B2E6-9C90C047B7C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668468" y="5160224"/>
              <a:ext cx="934058" cy="608677"/>
            </a:xfrm>
            <a:prstGeom prst="rect">
              <a:avLst/>
            </a:prstGeom>
          </p:spPr>
        </p:pic>
        <p:pic>
          <p:nvPicPr>
            <p:cNvPr id="99" name="Picture 98">
              <a:extLst>
                <a:ext uri="{FF2B5EF4-FFF2-40B4-BE49-F238E27FC236}">
                  <a16:creationId xmlns:a16="http://schemas.microsoft.com/office/drawing/2014/main" id="{078C1811-243C-402A-B125-C42A7D13D848}"/>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9274448" y="5261624"/>
              <a:ext cx="522918" cy="522918"/>
            </a:xfrm>
            <a:prstGeom prst="rect">
              <a:avLst/>
            </a:prstGeom>
          </p:spPr>
        </p:pic>
      </p:grpSp>
      <p:pic>
        <p:nvPicPr>
          <p:cNvPr id="31" name="Picture 30">
            <a:extLst>
              <a:ext uri="{FF2B5EF4-FFF2-40B4-BE49-F238E27FC236}">
                <a16:creationId xmlns:a16="http://schemas.microsoft.com/office/drawing/2014/main" id="{AD2FA44A-E0A7-4D6D-B84C-795BD2781B6D}"/>
              </a:ext>
            </a:extLst>
          </p:cNvPr>
          <p:cNvPicPr>
            <a:picLocks noChangeAspect="1"/>
          </p:cNvPicPr>
          <p:nvPr/>
        </p:nvPicPr>
        <p:blipFill rotWithShape="1">
          <a:blip r:embed="rId8"/>
          <a:srcRect l="77260"/>
          <a:stretch/>
        </p:blipFill>
        <p:spPr>
          <a:xfrm rot="21070183" flipH="1">
            <a:off x="5484751" y="3728772"/>
            <a:ext cx="492164" cy="1493649"/>
          </a:xfrm>
          <a:prstGeom prst="rect">
            <a:avLst/>
          </a:prstGeom>
        </p:spPr>
      </p:pic>
      <p:sp>
        <p:nvSpPr>
          <p:cNvPr id="5" name="Flowchart: Process 4">
            <a:extLst>
              <a:ext uri="{FF2B5EF4-FFF2-40B4-BE49-F238E27FC236}">
                <a16:creationId xmlns:a16="http://schemas.microsoft.com/office/drawing/2014/main" id="{3D4E9959-4582-4808-83E3-E46DC44DEA7E}"/>
              </a:ext>
            </a:extLst>
          </p:cNvPr>
          <p:cNvSpPr/>
          <p:nvPr/>
        </p:nvSpPr>
        <p:spPr>
          <a:xfrm>
            <a:off x="2351623" y="1145907"/>
            <a:ext cx="1715861" cy="1259962"/>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Off-page Connector 8">
            <a:extLst>
              <a:ext uri="{FF2B5EF4-FFF2-40B4-BE49-F238E27FC236}">
                <a16:creationId xmlns:a16="http://schemas.microsoft.com/office/drawing/2014/main" id="{9B6439FC-7035-4846-9145-E0D3F79BFBF6}"/>
              </a:ext>
            </a:extLst>
          </p:cNvPr>
          <p:cNvSpPr/>
          <p:nvPr/>
        </p:nvSpPr>
        <p:spPr>
          <a:xfrm rot="16200000">
            <a:off x="1822835" y="1156640"/>
            <a:ext cx="1259961" cy="1238491"/>
          </a:xfrm>
          <a:prstGeom prst="flowChartOffpageConnector">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19C29943-BA5F-49DA-B85D-57CD4E96A3F8}"/>
              </a:ext>
            </a:extLst>
          </p:cNvPr>
          <p:cNvSpPr/>
          <p:nvPr/>
        </p:nvSpPr>
        <p:spPr>
          <a:xfrm>
            <a:off x="3694713" y="801141"/>
            <a:ext cx="4352544" cy="43545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858BE16C-C329-4E93-9934-7DAF36D6FDF7}"/>
              </a:ext>
            </a:extLst>
          </p:cNvPr>
          <p:cNvSpPr/>
          <p:nvPr/>
        </p:nvSpPr>
        <p:spPr>
          <a:xfrm>
            <a:off x="5116677" y="2223744"/>
            <a:ext cx="1508616" cy="15092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a:extLst>
              <a:ext uri="{FF2B5EF4-FFF2-40B4-BE49-F238E27FC236}">
                <a16:creationId xmlns:a16="http://schemas.microsoft.com/office/drawing/2014/main" id="{2D4002ED-ED3F-41F3-A243-A6A2E1A7426F}"/>
              </a:ext>
            </a:extLst>
          </p:cNvPr>
          <p:cNvPicPr>
            <a:picLocks noChangeAspect="1"/>
          </p:cNvPicPr>
          <p:nvPr/>
        </p:nvPicPr>
        <p:blipFill rotWithShape="1">
          <a:blip r:embed="rId8"/>
          <a:srcRect l="77260"/>
          <a:stretch/>
        </p:blipFill>
        <p:spPr>
          <a:xfrm rot="481214">
            <a:off x="5905858" y="835157"/>
            <a:ext cx="492164" cy="1493649"/>
          </a:xfrm>
          <a:prstGeom prst="rect">
            <a:avLst/>
          </a:prstGeom>
        </p:spPr>
      </p:pic>
      <p:pic>
        <p:nvPicPr>
          <p:cNvPr id="29" name="Picture 28">
            <a:extLst>
              <a:ext uri="{FF2B5EF4-FFF2-40B4-BE49-F238E27FC236}">
                <a16:creationId xmlns:a16="http://schemas.microsoft.com/office/drawing/2014/main" id="{5624EA51-D6EB-426A-A3A7-1A7262D9F35A}"/>
              </a:ext>
            </a:extLst>
          </p:cNvPr>
          <p:cNvPicPr>
            <a:picLocks noChangeAspect="1"/>
          </p:cNvPicPr>
          <p:nvPr/>
        </p:nvPicPr>
        <p:blipFill rotWithShape="1">
          <a:blip r:embed="rId8"/>
          <a:srcRect l="77260"/>
          <a:stretch/>
        </p:blipFill>
        <p:spPr>
          <a:xfrm rot="16200000" flipH="1">
            <a:off x="7064482" y="2478396"/>
            <a:ext cx="492164" cy="1493649"/>
          </a:xfrm>
          <a:prstGeom prst="rect">
            <a:avLst/>
          </a:prstGeom>
        </p:spPr>
      </p:pic>
      <p:pic>
        <p:nvPicPr>
          <p:cNvPr id="32" name="Picture 31">
            <a:extLst>
              <a:ext uri="{FF2B5EF4-FFF2-40B4-BE49-F238E27FC236}">
                <a16:creationId xmlns:a16="http://schemas.microsoft.com/office/drawing/2014/main" id="{C03A4A6B-642C-407C-BCA5-008C419199F9}"/>
              </a:ext>
            </a:extLst>
          </p:cNvPr>
          <p:cNvPicPr>
            <a:picLocks noChangeAspect="1"/>
          </p:cNvPicPr>
          <p:nvPr/>
        </p:nvPicPr>
        <p:blipFill rotWithShape="1">
          <a:blip r:embed="rId8"/>
          <a:srcRect l="77260"/>
          <a:stretch/>
        </p:blipFill>
        <p:spPr>
          <a:xfrm rot="5141394" flipH="1">
            <a:off x="4141340" y="2176882"/>
            <a:ext cx="492164" cy="1493649"/>
          </a:xfrm>
          <a:prstGeom prst="rect">
            <a:avLst/>
          </a:prstGeom>
        </p:spPr>
      </p:pic>
      <p:sp>
        <p:nvSpPr>
          <p:cNvPr id="115" name="TextBox 114">
            <a:extLst>
              <a:ext uri="{FF2B5EF4-FFF2-40B4-BE49-F238E27FC236}">
                <a16:creationId xmlns:a16="http://schemas.microsoft.com/office/drawing/2014/main" id="{AB56C1F8-406D-4741-8751-6DC5B2A8B0C7}"/>
              </a:ext>
            </a:extLst>
          </p:cNvPr>
          <p:cNvSpPr txBox="1"/>
          <p:nvPr/>
        </p:nvSpPr>
        <p:spPr>
          <a:xfrm>
            <a:off x="1827677" y="1905313"/>
            <a:ext cx="940167" cy="461665"/>
          </a:xfrm>
          <a:prstGeom prst="rect">
            <a:avLst/>
          </a:prstGeom>
          <a:noFill/>
        </p:spPr>
        <p:txBody>
          <a:bodyPr wrap="square" rtlCol="0">
            <a:spAutoFit/>
          </a:bodyPr>
          <a:lstStyle/>
          <a:p>
            <a:r>
              <a:rPr lang="en-AU" sz="1200" b="1" dirty="0"/>
              <a:t>0. Initial meeting</a:t>
            </a:r>
          </a:p>
        </p:txBody>
      </p:sp>
      <p:pic>
        <p:nvPicPr>
          <p:cNvPr id="117" name="Picture 116">
            <a:extLst>
              <a:ext uri="{FF2B5EF4-FFF2-40B4-BE49-F238E27FC236}">
                <a16:creationId xmlns:a16="http://schemas.microsoft.com/office/drawing/2014/main" id="{E34AB5EF-08CC-448A-975D-0114221903B3}"/>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882411" y="1305310"/>
            <a:ext cx="276390" cy="383679"/>
          </a:xfrm>
          <a:prstGeom prst="rect">
            <a:avLst/>
          </a:prstGeom>
        </p:spPr>
      </p:pic>
      <p:pic>
        <p:nvPicPr>
          <p:cNvPr id="119" name="Picture 118">
            <a:extLst>
              <a:ext uri="{FF2B5EF4-FFF2-40B4-BE49-F238E27FC236}">
                <a16:creationId xmlns:a16="http://schemas.microsoft.com/office/drawing/2014/main" id="{AF48788F-5313-4DF1-B3AF-75108F25EE6E}"/>
              </a:ext>
            </a:extLst>
          </p:cNvPr>
          <p:cNvPicPr>
            <a:picLocks noChangeAspect="1"/>
          </p:cNvPicPr>
          <p:nvPr/>
        </p:nvPicPr>
        <p:blipFill rotWithShape="1">
          <a:blip r:embed="rId8"/>
          <a:srcRect l="77260"/>
          <a:stretch/>
        </p:blipFill>
        <p:spPr>
          <a:xfrm rot="365578" flipH="1">
            <a:off x="5257051" y="3716190"/>
            <a:ext cx="492164" cy="1493649"/>
          </a:xfrm>
          <a:prstGeom prst="rect">
            <a:avLst/>
          </a:prstGeom>
        </p:spPr>
      </p:pic>
      <p:sp>
        <p:nvSpPr>
          <p:cNvPr id="121" name="TextBox 120">
            <a:extLst>
              <a:ext uri="{FF2B5EF4-FFF2-40B4-BE49-F238E27FC236}">
                <a16:creationId xmlns:a16="http://schemas.microsoft.com/office/drawing/2014/main" id="{EB1DC000-3530-486F-A865-1E7433F51964}"/>
              </a:ext>
            </a:extLst>
          </p:cNvPr>
          <p:cNvSpPr txBox="1"/>
          <p:nvPr/>
        </p:nvSpPr>
        <p:spPr>
          <a:xfrm>
            <a:off x="5291949" y="2773471"/>
            <a:ext cx="1169637" cy="369332"/>
          </a:xfrm>
          <a:prstGeom prst="rect">
            <a:avLst/>
          </a:prstGeom>
          <a:noFill/>
        </p:spPr>
        <p:txBody>
          <a:bodyPr wrap="square" rtlCol="0">
            <a:spAutoFit/>
          </a:bodyPr>
          <a:lstStyle/>
          <a:p>
            <a:r>
              <a:rPr lang="en-AU" dirty="0"/>
              <a:t>2 WEEKS</a:t>
            </a:r>
          </a:p>
        </p:txBody>
      </p:sp>
      <p:grpSp>
        <p:nvGrpSpPr>
          <p:cNvPr id="129" name="Group 128">
            <a:extLst>
              <a:ext uri="{FF2B5EF4-FFF2-40B4-BE49-F238E27FC236}">
                <a16:creationId xmlns:a16="http://schemas.microsoft.com/office/drawing/2014/main" id="{0594CAC6-BC15-4F6D-BE27-F04C8D0D9B5D}"/>
              </a:ext>
            </a:extLst>
          </p:cNvPr>
          <p:cNvGrpSpPr/>
          <p:nvPr/>
        </p:nvGrpSpPr>
        <p:grpSpPr>
          <a:xfrm>
            <a:off x="50240" y="3326029"/>
            <a:ext cx="2002328" cy="1620063"/>
            <a:chOff x="0" y="3326029"/>
            <a:chExt cx="2002328" cy="1620063"/>
          </a:xfrm>
        </p:grpSpPr>
        <p:pic>
          <p:nvPicPr>
            <p:cNvPr id="122" name="Picture 121">
              <a:extLst>
                <a:ext uri="{FF2B5EF4-FFF2-40B4-BE49-F238E27FC236}">
                  <a16:creationId xmlns:a16="http://schemas.microsoft.com/office/drawing/2014/main" id="{241CFA22-6E2F-49AC-B01A-EA997A2D32F0}"/>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04197" y="3326029"/>
              <a:ext cx="402592" cy="514540"/>
            </a:xfrm>
            <a:prstGeom prst="rect">
              <a:avLst/>
            </a:prstGeom>
          </p:spPr>
        </p:pic>
        <p:pic>
          <p:nvPicPr>
            <p:cNvPr id="123" name="Picture 122">
              <a:extLst>
                <a:ext uri="{FF2B5EF4-FFF2-40B4-BE49-F238E27FC236}">
                  <a16:creationId xmlns:a16="http://schemas.microsoft.com/office/drawing/2014/main" id="{17DCD206-7B03-4AE7-B8AE-BF2F9A8D126B}"/>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33986" y="3899720"/>
              <a:ext cx="522918" cy="522918"/>
            </a:xfrm>
            <a:prstGeom prst="rect">
              <a:avLst/>
            </a:prstGeom>
          </p:spPr>
        </p:pic>
        <p:sp>
          <p:nvSpPr>
            <p:cNvPr id="125" name="TextBox 124">
              <a:extLst>
                <a:ext uri="{FF2B5EF4-FFF2-40B4-BE49-F238E27FC236}">
                  <a16:creationId xmlns:a16="http://schemas.microsoft.com/office/drawing/2014/main" id="{7E9D08A6-4DBF-49AE-B93C-3590DD1A1212}"/>
                </a:ext>
              </a:extLst>
            </p:cNvPr>
            <p:cNvSpPr txBox="1"/>
            <p:nvPr/>
          </p:nvSpPr>
          <p:spPr>
            <a:xfrm>
              <a:off x="659426" y="3553869"/>
              <a:ext cx="1342902" cy="307777"/>
            </a:xfrm>
            <a:prstGeom prst="rect">
              <a:avLst/>
            </a:prstGeom>
            <a:noFill/>
          </p:spPr>
          <p:txBody>
            <a:bodyPr wrap="square" rtlCol="0">
              <a:spAutoFit/>
            </a:bodyPr>
            <a:lstStyle/>
            <a:p>
              <a:r>
                <a:rPr lang="en-AU" sz="1400" dirty="0"/>
                <a:t>Product Owner</a:t>
              </a:r>
            </a:p>
          </p:txBody>
        </p:sp>
        <p:sp>
          <p:nvSpPr>
            <p:cNvPr id="126" name="TextBox 125">
              <a:extLst>
                <a:ext uri="{FF2B5EF4-FFF2-40B4-BE49-F238E27FC236}">
                  <a16:creationId xmlns:a16="http://schemas.microsoft.com/office/drawing/2014/main" id="{976141E3-FCD1-4439-A5F4-1A9217CAC8B8}"/>
                </a:ext>
              </a:extLst>
            </p:cNvPr>
            <p:cNvSpPr txBox="1"/>
            <p:nvPr/>
          </p:nvSpPr>
          <p:spPr>
            <a:xfrm>
              <a:off x="659426" y="4160067"/>
              <a:ext cx="1342902" cy="307777"/>
            </a:xfrm>
            <a:prstGeom prst="rect">
              <a:avLst/>
            </a:prstGeom>
            <a:noFill/>
          </p:spPr>
          <p:txBody>
            <a:bodyPr wrap="square" rtlCol="0">
              <a:spAutoFit/>
            </a:bodyPr>
            <a:lstStyle/>
            <a:p>
              <a:r>
                <a:rPr lang="en-AU" sz="1400" dirty="0"/>
                <a:t>Scrum Master</a:t>
              </a:r>
            </a:p>
          </p:txBody>
        </p:sp>
        <p:grpSp>
          <p:nvGrpSpPr>
            <p:cNvPr id="128" name="Group 127">
              <a:extLst>
                <a:ext uri="{FF2B5EF4-FFF2-40B4-BE49-F238E27FC236}">
                  <a16:creationId xmlns:a16="http://schemas.microsoft.com/office/drawing/2014/main" id="{C0CFE83E-7835-4654-8822-FCEE7B675589}"/>
                </a:ext>
              </a:extLst>
            </p:cNvPr>
            <p:cNvGrpSpPr/>
            <p:nvPr/>
          </p:nvGrpSpPr>
          <p:grpSpPr>
            <a:xfrm>
              <a:off x="0" y="4464792"/>
              <a:ext cx="2002328" cy="481300"/>
              <a:chOff x="0" y="4464792"/>
              <a:chExt cx="2002328" cy="481300"/>
            </a:xfrm>
          </p:grpSpPr>
          <p:pic>
            <p:nvPicPr>
              <p:cNvPr id="124" name="Picture 123">
                <a:extLst>
                  <a:ext uri="{FF2B5EF4-FFF2-40B4-BE49-F238E27FC236}">
                    <a16:creationId xmlns:a16="http://schemas.microsoft.com/office/drawing/2014/main" id="{27694101-E0F0-44C8-A397-B2AC10520F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0" y="4464792"/>
                <a:ext cx="715618" cy="481300"/>
              </a:xfrm>
              <a:prstGeom prst="rect">
                <a:avLst/>
              </a:prstGeom>
            </p:spPr>
          </p:pic>
          <p:sp>
            <p:nvSpPr>
              <p:cNvPr id="127" name="TextBox 126">
                <a:extLst>
                  <a:ext uri="{FF2B5EF4-FFF2-40B4-BE49-F238E27FC236}">
                    <a16:creationId xmlns:a16="http://schemas.microsoft.com/office/drawing/2014/main" id="{AE46E504-9459-4B87-9FD6-5E4F0F9FE944}"/>
                  </a:ext>
                </a:extLst>
              </p:cNvPr>
              <p:cNvSpPr txBox="1"/>
              <p:nvPr/>
            </p:nvSpPr>
            <p:spPr>
              <a:xfrm>
                <a:off x="703202" y="4612376"/>
                <a:ext cx="1299126" cy="307777"/>
              </a:xfrm>
              <a:prstGeom prst="rect">
                <a:avLst/>
              </a:prstGeom>
              <a:noFill/>
            </p:spPr>
            <p:txBody>
              <a:bodyPr wrap="square" rtlCol="0">
                <a:spAutoFit/>
              </a:bodyPr>
              <a:lstStyle/>
              <a:p>
                <a:r>
                  <a:rPr lang="en-AU" sz="1400" dirty="0"/>
                  <a:t>Delivery Team</a:t>
                </a:r>
              </a:p>
            </p:txBody>
          </p:sp>
        </p:grpSp>
      </p:grpSp>
      <p:grpSp>
        <p:nvGrpSpPr>
          <p:cNvPr id="92" name="Group 91">
            <a:extLst>
              <a:ext uri="{FF2B5EF4-FFF2-40B4-BE49-F238E27FC236}">
                <a16:creationId xmlns:a16="http://schemas.microsoft.com/office/drawing/2014/main" id="{835304B3-60A7-42F4-AE52-AE839BACBFB2}"/>
              </a:ext>
            </a:extLst>
          </p:cNvPr>
          <p:cNvGrpSpPr/>
          <p:nvPr/>
        </p:nvGrpSpPr>
        <p:grpSpPr>
          <a:xfrm>
            <a:off x="90450" y="5669969"/>
            <a:ext cx="2885052" cy="560597"/>
            <a:chOff x="90450" y="5669969"/>
            <a:chExt cx="2885052" cy="560597"/>
          </a:xfrm>
        </p:grpSpPr>
        <p:sp>
          <p:nvSpPr>
            <p:cNvPr id="2" name="Rectangle 1">
              <a:extLst>
                <a:ext uri="{FF2B5EF4-FFF2-40B4-BE49-F238E27FC236}">
                  <a16:creationId xmlns:a16="http://schemas.microsoft.com/office/drawing/2014/main" id="{3FC2685F-1121-4406-BC94-A5EF7BA1D967}"/>
                </a:ext>
              </a:extLst>
            </p:cNvPr>
            <p:cNvSpPr/>
            <p:nvPr/>
          </p:nvSpPr>
          <p:spPr>
            <a:xfrm>
              <a:off x="316838" y="5768901"/>
              <a:ext cx="2658664" cy="461665"/>
            </a:xfrm>
            <a:prstGeom prst="rect">
              <a:avLst/>
            </a:prstGeom>
          </p:spPr>
          <p:txBody>
            <a:bodyPr wrap="square">
              <a:spAutoFit/>
            </a:bodyPr>
            <a:lstStyle/>
            <a:p>
              <a:r>
                <a:rPr lang="en-AU" sz="1200" dirty="0"/>
                <a:t>1- The Product Owner explains the</a:t>
              </a:r>
            </a:p>
            <a:p>
              <a:r>
                <a:rPr lang="en-AU" sz="1200" dirty="0"/>
                <a:t>product vision.</a:t>
              </a:r>
            </a:p>
          </p:txBody>
        </p:sp>
        <p:sp>
          <p:nvSpPr>
            <p:cNvPr id="39" name="Rectangle 38">
              <a:extLst>
                <a:ext uri="{FF2B5EF4-FFF2-40B4-BE49-F238E27FC236}">
                  <a16:creationId xmlns:a16="http://schemas.microsoft.com/office/drawing/2014/main" id="{F8E92662-BCE8-4368-8C99-394E4131AD73}"/>
                </a:ext>
              </a:extLst>
            </p:cNvPr>
            <p:cNvSpPr/>
            <p:nvPr/>
          </p:nvSpPr>
          <p:spPr>
            <a:xfrm>
              <a:off x="90450" y="5669969"/>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00</a:t>
              </a:r>
            </a:p>
          </p:txBody>
        </p:sp>
      </p:grpSp>
      <p:grpSp>
        <p:nvGrpSpPr>
          <p:cNvPr id="145" name="Group 144">
            <a:extLst>
              <a:ext uri="{FF2B5EF4-FFF2-40B4-BE49-F238E27FC236}">
                <a16:creationId xmlns:a16="http://schemas.microsoft.com/office/drawing/2014/main" id="{CD81D159-0360-4580-A7FA-048965A1F1BE}"/>
              </a:ext>
            </a:extLst>
          </p:cNvPr>
          <p:cNvGrpSpPr/>
          <p:nvPr/>
        </p:nvGrpSpPr>
        <p:grpSpPr>
          <a:xfrm>
            <a:off x="50073" y="18083"/>
            <a:ext cx="6225499" cy="877268"/>
            <a:chOff x="469173" y="18083"/>
            <a:chExt cx="6225499" cy="877268"/>
          </a:xfrm>
        </p:grpSpPr>
        <p:grpSp>
          <p:nvGrpSpPr>
            <p:cNvPr id="141" name="Group 140">
              <a:extLst>
                <a:ext uri="{FF2B5EF4-FFF2-40B4-BE49-F238E27FC236}">
                  <a16:creationId xmlns:a16="http://schemas.microsoft.com/office/drawing/2014/main" id="{6DA0CCD7-DFE0-4667-A7DA-330D9B3ADC1A}"/>
                </a:ext>
              </a:extLst>
            </p:cNvPr>
            <p:cNvGrpSpPr/>
            <p:nvPr/>
          </p:nvGrpSpPr>
          <p:grpSpPr>
            <a:xfrm>
              <a:off x="469173" y="18083"/>
              <a:ext cx="620935" cy="877268"/>
              <a:chOff x="4388279" y="3114676"/>
              <a:chExt cx="1134672" cy="1492854"/>
            </a:xfrm>
          </p:grpSpPr>
          <p:pic>
            <p:nvPicPr>
              <p:cNvPr id="143" name="Picture 142">
                <a:extLst>
                  <a:ext uri="{FF2B5EF4-FFF2-40B4-BE49-F238E27FC236}">
                    <a16:creationId xmlns:a16="http://schemas.microsoft.com/office/drawing/2014/main" id="{F98CB04A-B85B-4C51-884E-DDB8ABD12C7A}"/>
                  </a:ext>
                </a:extLst>
              </p:cNvPr>
              <p:cNvPicPr>
                <a:picLocks noChangeAspect="1"/>
              </p:cNvPicPr>
              <p:nvPr/>
            </p:nvPicPr>
            <p:blipFill rotWithShape="1">
              <a:blip r:embed="rId9"/>
              <a:srcRect l="7154" t="29166" r="79196" b="44722"/>
              <a:stretch/>
            </p:blipFill>
            <p:spPr>
              <a:xfrm>
                <a:off x="4388279" y="3114676"/>
                <a:ext cx="1134672" cy="1492854"/>
              </a:xfrm>
              <a:prstGeom prst="rect">
                <a:avLst/>
              </a:prstGeom>
            </p:spPr>
          </p:pic>
          <p:sp>
            <p:nvSpPr>
              <p:cNvPr id="144" name="Rectangle 143">
                <a:extLst>
                  <a:ext uri="{FF2B5EF4-FFF2-40B4-BE49-F238E27FC236}">
                    <a16:creationId xmlns:a16="http://schemas.microsoft.com/office/drawing/2014/main" id="{BF7E0F08-FC9B-4E42-B540-0E9400E869A5}"/>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2" name="TextBox 141">
              <a:extLst>
                <a:ext uri="{FF2B5EF4-FFF2-40B4-BE49-F238E27FC236}">
                  <a16:creationId xmlns:a16="http://schemas.microsoft.com/office/drawing/2014/main" id="{BFF5D01A-9C15-4295-90E0-DD4CC6693D52}"/>
                </a:ext>
              </a:extLst>
            </p:cNvPr>
            <p:cNvSpPr txBox="1"/>
            <p:nvPr/>
          </p:nvSpPr>
          <p:spPr>
            <a:xfrm>
              <a:off x="471339" y="116477"/>
              <a:ext cx="570920" cy="523220"/>
            </a:xfrm>
            <a:prstGeom prst="rect">
              <a:avLst/>
            </a:prstGeom>
            <a:noFill/>
          </p:spPr>
          <p:txBody>
            <a:bodyPr wrap="square" rtlCol="0">
              <a:spAutoFit/>
            </a:bodyPr>
            <a:lstStyle/>
            <a:p>
              <a:pPr algn="ctr"/>
              <a:r>
                <a:rPr lang="en-AU" sz="2800" b="1" dirty="0"/>
                <a:t>6</a:t>
              </a:r>
            </a:p>
          </p:txBody>
        </p:sp>
        <p:sp>
          <p:nvSpPr>
            <p:cNvPr id="138" name="TextBox 137">
              <a:extLst>
                <a:ext uri="{FF2B5EF4-FFF2-40B4-BE49-F238E27FC236}">
                  <a16:creationId xmlns:a16="http://schemas.microsoft.com/office/drawing/2014/main" id="{F610D614-211F-40C3-98C0-3EB506FEAC9D}"/>
                </a:ext>
              </a:extLst>
            </p:cNvPr>
            <p:cNvSpPr txBox="1"/>
            <p:nvPr/>
          </p:nvSpPr>
          <p:spPr>
            <a:xfrm>
              <a:off x="996487" y="115623"/>
              <a:ext cx="5698185" cy="584775"/>
            </a:xfrm>
            <a:prstGeom prst="rect">
              <a:avLst/>
            </a:prstGeom>
            <a:noFill/>
          </p:spPr>
          <p:txBody>
            <a:bodyPr wrap="square" rtlCol="0">
              <a:spAutoFit/>
            </a:bodyPr>
            <a:lstStyle/>
            <a:p>
              <a:r>
                <a:rPr lang="en-AU" sz="3200" dirty="0"/>
                <a:t>Steps to scrum + DevOps </a:t>
              </a:r>
            </a:p>
          </p:txBody>
        </p:sp>
      </p:grpSp>
      <p:grpSp>
        <p:nvGrpSpPr>
          <p:cNvPr id="25" name="Group 24">
            <a:extLst>
              <a:ext uri="{FF2B5EF4-FFF2-40B4-BE49-F238E27FC236}">
                <a16:creationId xmlns:a16="http://schemas.microsoft.com/office/drawing/2014/main" id="{2E1FF80E-F368-4F50-8137-D19836FE8341}"/>
              </a:ext>
            </a:extLst>
          </p:cNvPr>
          <p:cNvGrpSpPr/>
          <p:nvPr/>
        </p:nvGrpSpPr>
        <p:grpSpPr>
          <a:xfrm>
            <a:off x="2988732" y="1314018"/>
            <a:ext cx="1046455" cy="1041818"/>
            <a:chOff x="2988732" y="1314018"/>
            <a:chExt cx="1046455" cy="1041818"/>
          </a:xfrm>
        </p:grpSpPr>
        <p:grpSp>
          <p:nvGrpSpPr>
            <p:cNvPr id="22" name="Group 21">
              <a:extLst>
                <a:ext uri="{FF2B5EF4-FFF2-40B4-BE49-F238E27FC236}">
                  <a16:creationId xmlns:a16="http://schemas.microsoft.com/office/drawing/2014/main" id="{1B35A66E-2813-4C53-A44F-E1F21899FF45}"/>
                </a:ext>
              </a:extLst>
            </p:cNvPr>
            <p:cNvGrpSpPr/>
            <p:nvPr/>
          </p:nvGrpSpPr>
          <p:grpSpPr>
            <a:xfrm>
              <a:off x="2988732" y="2181702"/>
              <a:ext cx="769714" cy="174134"/>
              <a:chOff x="2572909" y="2895600"/>
              <a:chExt cx="1105373" cy="183694"/>
            </a:xfrm>
          </p:grpSpPr>
          <p:sp>
            <p:nvSpPr>
              <p:cNvPr id="13" name="Flowchart: Process 12">
                <a:extLst>
                  <a:ext uri="{FF2B5EF4-FFF2-40B4-BE49-F238E27FC236}">
                    <a16:creationId xmlns:a16="http://schemas.microsoft.com/office/drawing/2014/main" id="{2E1C763B-952C-4A7C-B5E4-12753146EC8B}"/>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 name="Straight Connector 16">
                <a:extLst>
                  <a:ext uri="{FF2B5EF4-FFF2-40B4-BE49-F238E27FC236}">
                    <a16:creationId xmlns:a16="http://schemas.microsoft.com/office/drawing/2014/main" id="{972B0343-B203-4E64-B4A6-0473A5FBDE2D}"/>
                  </a:ext>
                </a:extLst>
              </p:cNvPr>
              <p:cNvCxnSpPr>
                <a:cxnSpLocks/>
              </p:cNvCxnSpPr>
              <p:nvPr/>
            </p:nvCxnSpPr>
            <p:spPr>
              <a:xfrm>
                <a:off x="277694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2E3E02-4C61-4852-9C35-21376C25B18F}"/>
                  </a:ext>
                </a:extLst>
              </p:cNvPr>
              <p:cNvCxnSpPr>
                <a:cxnSpLocks/>
              </p:cNvCxnSpPr>
              <p:nvPr/>
            </p:nvCxnSpPr>
            <p:spPr>
              <a:xfrm>
                <a:off x="297550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18DA8-3563-40CD-B162-383B98072A3B}"/>
                  </a:ext>
                </a:extLst>
              </p:cNvPr>
              <p:cNvCxnSpPr>
                <a:cxnSpLocks/>
              </p:cNvCxnSpPr>
              <p:nvPr/>
            </p:nvCxnSpPr>
            <p:spPr>
              <a:xfrm>
                <a:off x="3209120"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2DDFCA-395F-4EDB-AC64-B35953325650}"/>
                  </a:ext>
                </a:extLst>
              </p:cNvPr>
              <p:cNvCxnSpPr>
                <a:cxnSpLocks/>
              </p:cNvCxnSpPr>
              <p:nvPr/>
            </p:nvCxnSpPr>
            <p:spPr>
              <a:xfrm>
                <a:off x="347321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6A8BF425-7AD6-4AB2-B9EC-DD19D51DD4E6}"/>
                </a:ext>
              </a:extLst>
            </p:cNvPr>
            <p:cNvSpPr txBox="1"/>
            <p:nvPr/>
          </p:nvSpPr>
          <p:spPr>
            <a:xfrm>
              <a:off x="3035919" y="1765505"/>
              <a:ext cx="940167" cy="461665"/>
            </a:xfrm>
            <a:prstGeom prst="rect">
              <a:avLst/>
            </a:prstGeom>
            <a:noFill/>
          </p:spPr>
          <p:txBody>
            <a:bodyPr wrap="square" rtlCol="0">
              <a:spAutoFit/>
            </a:bodyPr>
            <a:lstStyle/>
            <a:p>
              <a:r>
                <a:rPr lang="en-AU" sz="1200" b="1" dirty="0"/>
                <a:t>1. Backlog </a:t>
              </a:r>
            </a:p>
            <a:p>
              <a:r>
                <a:rPr lang="en-AU" sz="1200" b="1" dirty="0"/>
                <a:t>Items</a:t>
              </a:r>
            </a:p>
          </p:txBody>
        </p:sp>
        <p:grpSp>
          <p:nvGrpSpPr>
            <p:cNvPr id="6" name="Group 5">
              <a:extLst>
                <a:ext uri="{FF2B5EF4-FFF2-40B4-BE49-F238E27FC236}">
                  <a16:creationId xmlns:a16="http://schemas.microsoft.com/office/drawing/2014/main" id="{1BFEA1AE-8E03-4E23-AD98-BD12C16B5FA4}"/>
                </a:ext>
              </a:extLst>
            </p:cNvPr>
            <p:cNvGrpSpPr/>
            <p:nvPr/>
          </p:nvGrpSpPr>
          <p:grpSpPr>
            <a:xfrm>
              <a:off x="3134884" y="1314018"/>
              <a:ext cx="900303" cy="541972"/>
              <a:chOff x="1329325" y="1104468"/>
              <a:chExt cx="900303" cy="541972"/>
            </a:xfrm>
          </p:grpSpPr>
          <p:pic>
            <p:nvPicPr>
              <p:cNvPr id="10" name="Picture 9">
                <a:extLst>
                  <a:ext uri="{FF2B5EF4-FFF2-40B4-BE49-F238E27FC236}">
                    <a16:creationId xmlns:a16="http://schemas.microsoft.com/office/drawing/2014/main" id="{BF621763-93BA-4FCE-B284-D2BCA2FA52DF}"/>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11" name="Picture 10">
                <a:extLst>
                  <a:ext uri="{FF2B5EF4-FFF2-40B4-BE49-F238E27FC236}">
                    <a16:creationId xmlns:a16="http://schemas.microsoft.com/office/drawing/2014/main" id="{C7317BF2-3CE3-4ADC-B930-BD42E2900B21}"/>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grpSp>
      <p:grpSp>
        <p:nvGrpSpPr>
          <p:cNvPr id="7" name="Group 6">
            <a:extLst>
              <a:ext uri="{FF2B5EF4-FFF2-40B4-BE49-F238E27FC236}">
                <a16:creationId xmlns:a16="http://schemas.microsoft.com/office/drawing/2014/main" id="{D764274C-5CF8-4D22-A14B-6AF34556DF06}"/>
              </a:ext>
            </a:extLst>
          </p:cNvPr>
          <p:cNvGrpSpPr/>
          <p:nvPr/>
        </p:nvGrpSpPr>
        <p:grpSpPr>
          <a:xfrm>
            <a:off x="3875631" y="1016156"/>
            <a:ext cx="2087874" cy="1673622"/>
            <a:chOff x="3875631" y="1016156"/>
            <a:chExt cx="2087874" cy="1673622"/>
          </a:xfrm>
        </p:grpSpPr>
        <p:pic>
          <p:nvPicPr>
            <p:cNvPr id="42" name="Picture 41">
              <a:extLst>
                <a:ext uri="{FF2B5EF4-FFF2-40B4-BE49-F238E27FC236}">
                  <a16:creationId xmlns:a16="http://schemas.microsoft.com/office/drawing/2014/main" id="{0ADF6349-D220-4EB7-BB68-9FF9DD1253C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015715" y="1814292"/>
              <a:ext cx="934058" cy="608677"/>
            </a:xfrm>
            <a:prstGeom prst="rect">
              <a:avLst/>
            </a:prstGeom>
          </p:spPr>
        </p:pic>
        <p:grpSp>
          <p:nvGrpSpPr>
            <p:cNvPr id="43" name="Group 42">
              <a:extLst>
                <a:ext uri="{FF2B5EF4-FFF2-40B4-BE49-F238E27FC236}">
                  <a16:creationId xmlns:a16="http://schemas.microsoft.com/office/drawing/2014/main" id="{AF55406E-DEEF-4D40-8A7E-D25E52A133E1}"/>
                </a:ext>
              </a:extLst>
            </p:cNvPr>
            <p:cNvGrpSpPr/>
            <p:nvPr/>
          </p:nvGrpSpPr>
          <p:grpSpPr>
            <a:xfrm>
              <a:off x="5063202" y="1016156"/>
              <a:ext cx="900303" cy="541972"/>
              <a:chOff x="1329325" y="1104468"/>
              <a:chExt cx="900303" cy="541972"/>
            </a:xfrm>
          </p:grpSpPr>
          <p:pic>
            <p:nvPicPr>
              <p:cNvPr id="44" name="Picture 43">
                <a:extLst>
                  <a:ext uri="{FF2B5EF4-FFF2-40B4-BE49-F238E27FC236}">
                    <a16:creationId xmlns:a16="http://schemas.microsoft.com/office/drawing/2014/main" id="{884C7003-1129-4054-842D-00903068864B}"/>
                  </a:ext>
                </a:extLst>
              </p:cNvPr>
              <p:cNvPicPr>
                <a:picLocks noChangeAspect="1"/>
              </p:cNvPicPr>
              <p:nvPr/>
            </p:nvPicPr>
            <p:blipFill rotWithShape="1">
              <a:blip r:embed="rId4">
                <a:duotone>
                  <a:prstClr val="black"/>
                  <a:srgbClr val="FFFF00">
                    <a:tint val="45000"/>
                    <a:satMod val="400000"/>
                  </a:srgbClr>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45" name="Picture 44">
                <a:extLst>
                  <a:ext uri="{FF2B5EF4-FFF2-40B4-BE49-F238E27FC236}">
                    <a16:creationId xmlns:a16="http://schemas.microsoft.com/office/drawing/2014/main" id="{5F6F2D89-4F32-4A95-BE95-1828DB18E1E5}"/>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50" name="TextBox 49">
              <a:extLst>
                <a:ext uri="{FF2B5EF4-FFF2-40B4-BE49-F238E27FC236}">
                  <a16:creationId xmlns:a16="http://schemas.microsoft.com/office/drawing/2014/main" id="{989F6612-14BC-41A7-A098-414529C2F1A3}"/>
                </a:ext>
              </a:extLst>
            </p:cNvPr>
            <p:cNvSpPr txBox="1"/>
            <p:nvPr/>
          </p:nvSpPr>
          <p:spPr>
            <a:xfrm>
              <a:off x="3875631" y="2412779"/>
              <a:ext cx="1352480" cy="276999"/>
            </a:xfrm>
            <a:prstGeom prst="rect">
              <a:avLst/>
            </a:prstGeom>
            <a:noFill/>
          </p:spPr>
          <p:txBody>
            <a:bodyPr wrap="square" rtlCol="0">
              <a:spAutoFit/>
            </a:bodyPr>
            <a:lstStyle/>
            <a:p>
              <a:r>
                <a:rPr lang="en-AU" sz="1200" b="1" dirty="0"/>
                <a:t>2. Sprint planning</a:t>
              </a:r>
            </a:p>
          </p:txBody>
        </p:sp>
        <p:grpSp>
          <p:nvGrpSpPr>
            <p:cNvPr id="36" name="Group 35">
              <a:extLst>
                <a:ext uri="{FF2B5EF4-FFF2-40B4-BE49-F238E27FC236}">
                  <a16:creationId xmlns:a16="http://schemas.microsoft.com/office/drawing/2014/main" id="{6F521A5B-39B7-4716-98E9-D571F8CAAE04}"/>
                </a:ext>
              </a:extLst>
            </p:cNvPr>
            <p:cNvGrpSpPr/>
            <p:nvPr/>
          </p:nvGrpSpPr>
          <p:grpSpPr>
            <a:xfrm>
              <a:off x="5006078" y="1604380"/>
              <a:ext cx="860462" cy="405233"/>
              <a:chOff x="4464199" y="1485265"/>
              <a:chExt cx="860462" cy="405233"/>
            </a:xfrm>
          </p:grpSpPr>
          <p:sp>
            <p:nvSpPr>
              <p:cNvPr id="23" name="TextBox 22">
                <a:extLst>
                  <a:ext uri="{FF2B5EF4-FFF2-40B4-BE49-F238E27FC236}">
                    <a16:creationId xmlns:a16="http://schemas.microsoft.com/office/drawing/2014/main" id="{D0B7D65A-272E-465B-BBFA-AFD4C2F6492E}"/>
                  </a:ext>
                </a:extLst>
              </p:cNvPr>
              <p:cNvSpPr txBox="1"/>
              <p:nvPr/>
            </p:nvSpPr>
            <p:spPr>
              <a:xfrm>
                <a:off x="4464199" y="1485265"/>
                <a:ext cx="567953" cy="230832"/>
              </a:xfrm>
              <a:prstGeom prst="rect">
                <a:avLst/>
              </a:prstGeom>
              <a:noFill/>
            </p:spPr>
            <p:txBody>
              <a:bodyPr wrap="square" rtlCol="0">
                <a:spAutoFit/>
              </a:bodyPr>
              <a:lstStyle/>
              <a:p>
                <a:r>
                  <a:rPr lang="en-AU" sz="900" dirty="0">
                    <a:solidFill>
                      <a:schemeClr val="bg1"/>
                    </a:solidFill>
                  </a:rPr>
                  <a:t>To do</a:t>
                </a:r>
              </a:p>
            </p:txBody>
          </p:sp>
          <p:grpSp>
            <p:nvGrpSpPr>
              <p:cNvPr id="35" name="Group 34">
                <a:extLst>
                  <a:ext uri="{FF2B5EF4-FFF2-40B4-BE49-F238E27FC236}">
                    <a16:creationId xmlns:a16="http://schemas.microsoft.com/office/drawing/2014/main" id="{BF339FCC-9E39-4F50-ADDB-568F1C5C2946}"/>
                  </a:ext>
                </a:extLst>
              </p:cNvPr>
              <p:cNvGrpSpPr/>
              <p:nvPr/>
            </p:nvGrpSpPr>
            <p:grpSpPr>
              <a:xfrm>
                <a:off x="4554702" y="1675300"/>
                <a:ext cx="769959" cy="215198"/>
                <a:chOff x="4554702" y="1675300"/>
                <a:chExt cx="769959" cy="215198"/>
              </a:xfrm>
            </p:grpSpPr>
            <p:grpSp>
              <p:nvGrpSpPr>
                <p:cNvPr id="59" name="Group 58">
                  <a:extLst>
                    <a:ext uri="{FF2B5EF4-FFF2-40B4-BE49-F238E27FC236}">
                      <a16:creationId xmlns:a16="http://schemas.microsoft.com/office/drawing/2014/main" id="{2BC9AAC2-C4BB-4831-B0E8-6D451919956C}"/>
                    </a:ext>
                  </a:extLst>
                </p:cNvPr>
                <p:cNvGrpSpPr/>
                <p:nvPr/>
              </p:nvGrpSpPr>
              <p:grpSpPr>
                <a:xfrm>
                  <a:off x="4554702" y="1675300"/>
                  <a:ext cx="769959" cy="215198"/>
                  <a:chOff x="2572909" y="2895600"/>
                  <a:chExt cx="1105373" cy="183694"/>
                </a:xfrm>
              </p:grpSpPr>
              <p:sp>
                <p:nvSpPr>
                  <p:cNvPr id="60" name="Flowchart: Process 59">
                    <a:extLst>
                      <a:ext uri="{FF2B5EF4-FFF2-40B4-BE49-F238E27FC236}">
                        <a16:creationId xmlns:a16="http://schemas.microsoft.com/office/drawing/2014/main" id="{6C059B1B-2DA9-47BA-A495-63EA232CEEC0}"/>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1" name="Straight Connector 60">
                    <a:extLst>
                      <a:ext uri="{FF2B5EF4-FFF2-40B4-BE49-F238E27FC236}">
                        <a16:creationId xmlns:a16="http://schemas.microsoft.com/office/drawing/2014/main" id="{6D8861B5-913D-4BC1-A430-6AF76B5EBFA2}"/>
                      </a:ext>
                    </a:extLst>
                  </p:cNvPr>
                  <p:cNvCxnSpPr>
                    <a:cxnSpLocks/>
                  </p:cNvCxnSpPr>
                  <p:nvPr/>
                </p:nvCxnSpPr>
                <p:spPr>
                  <a:xfrm>
                    <a:off x="307940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3A3D01-12B0-416F-9E1B-4D4A21757599}"/>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AC28616-D884-4110-8DBF-349409EC6CB4}"/>
                    </a:ext>
                  </a:extLst>
                </p:cNvPr>
                <p:cNvGrpSpPr/>
                <p:nvPr/>
              </p:nvGrpSpPr>
              <p:grpSpPr>
                <a:xfrm>
                  <a:off x="4579833" y="1719051"/>
                  <a:ext cx="183545" cy="120131"/>
                  <a:chOff x="4579833" y="1427650"/>
                  <a:chExt cx="183545" cy="120131"/>
                </a:xfrm>
              </p:grpSpPr>
              <p:sp>
                <p:nvSpPr>
                  <p:cNvPr id="33" name="Rectangle 32">
                    <a:extLst>
                      <a:ext uri="{FF2B5EF4-FFF2-40B4-BE49-F238E27FC236}">
                        <a16:creationId xmlns:a16="http://schemas.microsoft.com/office/drawing/2014/main" id="{9750C783-2E8B-48E9-BBAD-8C2048C28E50}"/>
                      </a:ext>
                    </a:extLst>
                  </p:cNvPr>
                  <p:cNvSpPr/>
                  <p:nvPr/>
                </p:nvSpPr>
                <p:spPr>
                  <a:xfrm>
                    <a:off x="4579833" y="142765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FDE98974-EB6D-40E2-ADC7-E4CE8E23286A}"/>
                      </a:ext>
                    </a:extLst>
                  </p:cNvPr>
                  <p:cNvSpPr/>
                  <p:nvPr/>
                </p:nvSpPr>
                <p:spPr>
                  <a:xfrm>
                    <a:off x="4650988"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6823BD5-3B01-4856-A70A-F258230330CE}"/>
                      </a:ext>
                    </a:extLst>
                  </p:cNvPr>
                  <p:cNvSpPr/>
                  <p:nvPr/>
                </p:nvSpPr>
                <p:spPr>
                  <a:xfrm>
                    <a:off x="4717659"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a:extLst>
                      <a:ext uri="{FF2B5EF4-FFF2-40B4-BE49-F238E27FC236}">
                        <a16:creationId xmlns:a16="http://schemas.microsoft.com/office/drawing/2014/main" id="{D7BBB9AC-4B34-43C5-B0DD-3D7A8602ED76}"/>
                      </a:ext>
                    </a:extLst>
                  </p:cNvPr>
                  <p:cNvSpPr/>
                  <p:nvPr/>
                </p:nvSpPr>
                <p:spPr>
                  <a:xfrm>
                    <a:off x="4579833" y="149869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grpSp>
      <p:grpSp>
        <p:nvGrpSpPr>
          <p:cNvPr id="8" name="Group 7">
            <a:extLst>
              <a:ext uri="{FF2B5EF4-FFF2-40B4-BE49-F238E27FC236}">
                <a16:creationId xmlns:a16="http://schemas.microsoft.com/office/drawing/2014/main" id="{11D9A67B-3901-44FD-AEBF-1FA5649E784B}"/>
              </a:ext>
            </a:extLst>
          </p:cNvPr>
          <p:cNvGrpSpPr/>
          <p:nvPr/>
        </p:nvGrpSpPr>
        <p:grpSpPr>
          <a:xfrm>
            <a:off x="6490450" y="1356474"/>
            <a:ext cx="1394043" cy="1748368"/>
            <a:chOff x="6490450" y="1356474"/>
            <a:chExt cx="1394043" cy="1748368"/>
          </a:xfrm>
        </p:grpSpPr>
        <p:pic>
          <p:nvPicPr>
            <p:cNvPr id="46" name="Picture 45">
              <a:extLst>
                <a:ext uri="{FF2B5EF4-FFF2-40B4-BE49-F238E27FC236}">
                  <a16:creationId xmlns:a16="http://schemas.microsoft.com/office/drawing/2014/main" id="{22324375-A994-4742-A9A3-FA3CE64A0B8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845650" y="1831808"/>
              <a:ext cx="934058" cy="608677"/>
            </a:xfrm>
            <a:prstGeom prst="rect">
              <a:avLst/>
            </a:prstGeom>
          </p:spPr>
        </p:pic>
        <p:pic>
          <p:nvPicPr>
            <p:cNvPr id="48" name="Picture 47">
              <a:extLst>
                <a:ext uri="{FF2B5EF4-FFF2-40B4-BE49-F238E27FC236}">
                  <a16:creationId xmlns:a16="http://schemas.microsoft.com/office/drawing/2014/main" id="{75AE03B4-B3BE-41D2-A5D1-07EEA07B126C}"/>
                </a:ext>
              </a:extLst>
            </p:cNvPr>
            <p:cNvPicPr>
              <a:picLocks noChangeAspect="1"/>
            </p:cNvPicPr>
            <p:nvPr/>
          </p:nvPicPr>
          <p:blipFill rotWithShape="1">
            <a:blip r:embed="rId4">
              <a:duotone>
                <a:schemeClr val="accent3">
                  <a:shade val="45000"/>
                  <a:satMod val="135000"/>
                </a:schemeClr>
                <a:prstClr val="white"/>
              </a:duotone>
              <a:extLst>
                <a:ext uri="{BEBA8EAE-BF5A-486C-A8C5-ECC9F3942E4B}">
                  <a14:imgProps xmlns:a14="http://schemas.microsoft.com/office/drawing/2010/main">
                    <a14:imgLayer r:embed="rId5">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97697" y="1356474"/>
              <a:ext cx="354849" cy="453521"/>
            </a:xfrm>
            <a:prstGeom prst="rect">
              <a:avLst/>
            </a:prstGeom>
          </p:spPr>
        </p:pic>
        <p:pic>
          <p:nvPicPr>
            <p:cNvPr id="49" name="Picture 48">
              <a:extLst>
                <a:ext uri="{FF2B5EF4-FFF2-40B4-BE49-F238E27FC236}">
                  <a16:creationId xmlns:a16="http://schemas.microsoft.com/office/drawing/2014/main" id="{ECFF5422-50F5-43B4-A8D3-D95A72634114}"/>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490450" y="1891399"/>
              <a:ext cx="410682" cy="410682"/>
            </a:xfrm>
            <a:prstGeom prst="rect">
              <a:avLst/>
            </a:prstGeom>
          </p:spPr>
        </p:pic>
        <p:sp>
          <p:nvSpPr>
            <p:cNvPr id="52" name="TextBox 51">
              <a:extLst>
                <a:ext uri="{FF2B5EF4-FFF2-40B4-BE49-F238E27FC236}">
                  <a16:creationId xmlns:a16="http://schemas.microsoft.com/office/drawing/2014/main" id="{10BF20FB-A12D-4FCA-B084-69066DA8509D}"/>
                </a:ext>
              </a:extLst>
            </p:cNvPr>
            <p:cNvSpPr txBox="1"/>
            <p:nvPr/>
          </p:nvSpPr>
          <p:spPr>
            <a:xfrm>
              <a:off x="6613790" y="2827843"/>
              <a:ext cx="1270703" cy="276999"/>
            </a:xfrm>
            <a:prstGeom prst="rect">
              <a:avLst/>
            </a:prstGeom>
            <a:noFill/>
          </p:spPr>
          <p:txBody>
            <a:bodyPr wrap="square" rtlCol="0">
              <a:spAutoFit/>
            </a:bodyPr>
            <a:lstStyle/>
            <a:p>
              <a:r>
                <a:rPr lang="en-AU" sz="1200" b="1" dirty="0"/>
                <a:t>3. Sprint</a:t>
              </a:r>
            </a:p>
          </p:txBody>
        </p:sp>
        <p:grpSp>
          <p:nvGrpSpPr>
            <p:cNvPr id="37" name="Group 36">
              <a:extLst>
                <a:ext uri="{FF2B5EF4-FFF2-40B4-BE49-F238E27FC236}">
                  <a16:creationId xmlns:a16="http://schemas.microsoft.com/office/drawing/2014/main" id="{5A02AAA1-714C-488D-ABD7-F04B44E93F05}"/>
                </a:ext>
              </a:extLst>
            </p:cNvPr>
            <p:cNvGrpSpPr/>
            <p:nvPr/>
          </p:nvGrpSpPr>
          <p:grpSpPr>
            <a:xfrm>
              <a:off x="6634985" y="2358428"/>
              <a:ext cx="837330" cy="400360"/>
              <a:chOff x="6073010" y="2148878"/>
              <a:chExt cx="837330" cy="400360"/>
            </a:xfrm>
          </p:grpSpPr>
          <p:grpSp>
            <p:nvGrpSpPr>
              <p:cNvPr id="63" name="Group 62">
                <a:extLst>
                  <a:ext uri="{FF2B5EF4-FFF2-40B4-BE49-F238E27FC236}">
                    <a16:creationId xmlns:a16="http://schemas.microsoft.com/office/drawing/2014/main" id="{C5B0DC5C-F117-464A-ADD5-C171112180C5}"/>
                  </a:ext>
                </a:extLst>
              </p:cNvPr>
              <p:cNvGrpSpPr/>
              <p:nvPr/>
            </p:nvGrpSpPr>
            <p:grpSpPr>
              <a:xfrm>
                <a:off x="6073010" y="2334040"/>
                <a:ext cx="769959" cy="215198"/>
                <a:chOff x="2572909" y="2895600"/>
                <a:chExt cx="1105373" cy="183694"/>
              </a:xfrm>
            </p:grpSpPr>
            <p:sp>
              <p:nvSpPr>
                <p:cNvPr id="64" name="Flowchart: Process 63">
                  <a:extLst>
                    <a:ext uri="{FF2B5EF4-FFF2-40B4-BE49-F238E27FC236}">
                      <a16:creationId xmlns:a16="http://schemas.microsoft.com/office/drawing/2014/main" id="{945312A0-A24B-48D0-BC37-600AADA4B01C}"/>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6" name="Straight Connector 65">
                  <a:extLst>
                    <a:ext uri="{FF2B5EF4-FFF2-40B4-BE49-F238E27FC236}">
                      <a16:creationId xmlns:a16="http://schemas.microsoft.com/office/drawing/2014/main" id="{5CD16CDA-8C13-4DBF-A25B-ED4B6E452DF2}"/>
                    </a:ext>
                  </a:extLst>
                </p:cNvPr>
                <p:cNvCxnSpPr>
                  <a:cxnSpLocks/>
                </p:cNvCxnSpPr>
                <p:nvPr/>
              </p:nvCxnSpPr>
              <p:spPr>
                <a:xfrm>
                  <a:off x="2922837"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84BEA9-B00F-4B18-8155-D96761B78104}"/>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36103B1-2999-459A-9705-0F8B7BABAEC3}"/>
                  </a:ext>
                </a:extLst>
              </p:cNvPr>
              <p:cNvSpPr txBox="1"/>
              <p:nvPr/>
            </p:nvSpPr>
            <p:spPr>
              <a:xfrm>
                <a:off x="6273738" y="2148878"/>
                <a:ext cx="636602" cy="230832"/>
              </a:xfrm>
              <a:prstGeom prst="rect">
                <a:avLst/>
              </a:prstGeom>
              <a:noFill/>
            </p:spPr>
            <p:txBody>
              <a:bodyPr wrap="square" rtlCol="0">
                <a:spAutoFit/>
              </a:bodyPr>
              <a:lstStyle/>
              <a:p>
                <a:r>
                  <a:rPr lang="en-AU" sz="900" dirty="0">
                    <a:solidFill>
                      <a:schemeClr val="bg1"/>
                    </a:solidFill>
                  </a:rPr>
                  <a:t>WIP</a:t>
                </a:r>
              </a:p>
            </p:txBody>
          </p:sp>
          <p:sp>
            <p:nvSpPr>
              <p:cNvPr id="72" name="Rectangle 71">
                <a:extLst>
                  <a:ext uri="{FF2B5EF4-FFF2-40B4-BE49-F238E27FC236}">
                    <a16:creationId xmlns:a16="http://schemas.microsoft.com/office/drawing/2014/main" id="{CB4EC7FF-9F28-4552-ACB9-7918F8CF44A5}"/>
                  </a:ext>
                </a:extLst>
              </p:cNvPr>
              <p:cNvSpPr/>
              <p:nvPr/>
            </p:nvSpPr>
            <p:spPr>
              <a:xfrm>
                <a:off x="6390099" y="2372521"/>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42A6B5C9-221E-4658-AFB0-DF8DCB3314D0}"/>
                  </a:ext>
                </a:extLst>
              </p:cNvPr>
              <p:cNvSpPr/>
              <p:nvPr/>
            </p:nvSpPr>
            <p:spPr>
              <a:xfrm>
                <a:off x="6460369" y="2374014"/>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a:extLst>
                  <a:ext uri="{FF2B5EF4-FFF2-40B4-BE49-F238E27FC236}">
                    <a16:creationId xmlns:a16="http://schemas.microsoft.com/office/drawing/2014/main" id="{12442ED0-4062-4726-BF9E-F15AED0CA5BA}"/>
                  </a:ext>
                </a:extLst>
              </p:cNvPr>
              <p:cNvSpPr/>
              <p:nvPr/>
            </p:nvSpPr>
            <p:spPr>
              <a:xfrm>
                <a:off x="6388148" y="2441506"/>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a:extLst>
                  <a:ext uri="{FF2B5EF4-FFF2-40B4-BE49-F238E27FC236}">
                    <a16:creationId xmlns:a16="http://schemas.microsoft.com/office/drawing/2014/main" id="{FEECA521-0383-400A-AE45-EFEF8814BCB2}"/>
                  </a:ext>
                </a:extLst>
              </p:cNvPr>
              <p:cNvSpPr/>
              <p:nvPr/>
            </p:nvSpPr>
            <p:spPr>
              <a:xfrm>
                <a:off x="6109838" y="236598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Tree>
    <p:extLst>
      <p:ext uri="{BB962C8B-B14F-4D97-AF65-F5344CB8AC3E}">
        <p14:creationId xmlns:p14="http://schemas.microsoft.com/office/powerpoint/2010/main" val="15119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82510E5-80A8-469F-AD85-C0860733DBA8}"/>
              </a:ext>
            </a:extLst>
          </p:cNvPr>
          <p:cNvGrpSpPr/>
          <p:nvPr/>
        </p:nvGrpSpPr>
        <p:grpSpPr>
          <a:xfrm>
            <a:off x="4034450" y="3535579"/>
            <a:ext cx="1528537" cy="883910"/>
            <a:chOff x="4034450" y="3535579"/>
            <a:chExt cx="1528537" cy="883910"/>
          </a:xfrm>
        </p:grpSpPr>
        <p:sp>
          <p:nvSpPr>
            <p:cNvPr id="54" name="TextBox 53">
              <a:extLst>
                <a:ext uri="{FF2B5EF4-FFF2-40B4-BE49-F238E27FC236}">
                  <a16:creationId xmlns:a16="http://schemas.microsoft.com/office/drawing/2014/main" id="{0406F2C5-F76F-43A4-81BE-249ED1616B73}"/>
                </a:ext>
              </a:extLst>
            </p:cNvPr>
            <p:cNvSpPr txBox="1"/>
            <p:nvPr/>
          </p:nvSpPr>
          <p:spPr>
            <a:xfrm>
              <a:off x="4292284" y="4142490"/>
              <a:ext cx="1270703" cy="276999"/>
            </a:xfrm>
            <a:prstGeom prst="rect">
              <a:avLst/>
            </a:prstGeom>
            <a:noFill/>
          </p:spPr>
          <p:txBody>
            <a:bodyPr wrap="square" rtlCol="0">
              <a:spAutoFit/>
            </a:bodyPr>
            <a:lstStyle/>
            <a:p>
              <a:r>
                <a:rPr lang="en-AU" sz="1200" b="1" dirty="0"/>
                <a:t>6. Sprint retro</a:t>
              </a:r>
            </a:p>
          </p:txBody>
        </p:sp>
        <p:pic>
          <p:nvPicPr>
            <p:cNvPr id="56" name="Picture 55">
              <a:extLst>
                <a:ext uri="{FF2B5EF4-FFF2-40B4-BE49-F238E27FC236}">
                  <a16:creationId xmlns:a16="http://schemas.microsoft.com/office/drawing/2014/main" id="{8141A8CF-E27C-4149-BE55-DCD7855A0F7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348805" y="3535579"/>
              <a:ext cx="934058" cy="608677"/>
            </a:xfrm>
            <a:prstGeom prst="rect">
              <a:avLst/>
            </a:prstGeom>
          </p:spPr>
        </p:pic>
        <p:pic>
          <p:nvPicPr>
            <p:cNvPr id="58" name="Picture 57">
              <a:extLst>
                <a:ext uri="{FF2B5EF4-FFF2-40B4-BE49-F238E27FC236}">
                  <a16:creationId xmlns:a16="http://schemas.microsoft.com/office/drawing/2014/main" id="{A291EE94-B3A6-4BB2-99A4-FFD72C4F03A9}"/>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4034450" y="3576742"/>
              <a:ext cx="410682" cy="410682"/>
            </a:xfrm>
            <a:prstGeom prst="rect">
              <a:avLst/>
            </a:prstGeom>
          </p:spPr>
        </p:pic>
      </p:grpSp>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7" name="Picture 76">
            <a:extLst>
              <a:ext uri="{FF2B5EF4-FFF2-40B4-BE49-F238E27FC236}">
                <a16:creationId xmlns:a16="http://schemas.microsoft.com/office/drawing/2014/main" id="{08F54105-6A06-4583-A8CD-38E30A7EEFD7}"/>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36453" y="5304425"/>
            <a:ext cx="402592" cy="514540"/>
          </a:xfrm>
          <a:prstGeom prst="rect">
            <a:avLst/>
          </a:prstGeom>
        </p:spPr>
      </p:pic>
      <p:grpSp>
        <p:nvGrpSpPr>
          <p:cNvPr id="96" name="Group 95">
            <a:extLst>
              <a:ext uri="{FF2B5EF4-FFF2-40B4-BE49-F238E27FC236}">
                <a16:creationId xmlns:a16="http://schemas.microsoft.com/office/drawing/2014/main" id="{941C35D1-0AF0-42E2-BCAF-033BE1E3796E}"/>
              </a:ext>
            </a:extLst>
          </p:cNvPr>
          <p:cNvGrpSpPr/>
          <p:nvPr/>
        </p:nvGrpSpPr>
        <p:grpSpPr>
          <a:xfrm>
            <a:off x="3398492" y="5273217"/>
            <a:ext cx="921136" cy="542722"/>
            <a:chOff x="3480565" y="4959072"/>
            <a:chExt cx="921136" cy="542722"/>
          </a:xfrm>
        </p:grpSpPr>
        <p:pic>
          <p:nvPicPr>
            <p:cNvPr id="78" name="Picture 77">
              <a:extLst>
                <a:ext uri="{FF2B5EF4-FFF2-40B4-BE49-F238E27FC236}">
                  <a16:creationId xmlns:a16="http://schemas.microsoft.com/office/drawing/2014/main" id="{A508D8F5-326C-4570-BF14-43C2567E015B}"/>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3480565" y="4987254"/>
              <a:ext cx="402592" cy="514540"/>
            </a:xfrm>
            <a:prstGeom prst="rect">
              <a:avLst/>
            </a:prstGeom>
          </p:spPr>
        </p:pic>
        <p:pic>
          <p:nvPicPr>
            <p:cNvPr id="79" name="Picture 78">
              <a:extLst>
                <a:ext uri="{FF2B5EF4-FFF2-40B4-BE49-F238E27FC236}">
                  <a16:creationId xmlns:a16="http://schemas.microsoft.com/office/drawing/2014/main" id="{10448B57-D9BD-4DDE-989A-D5D5B9514283}"/>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3878783" y="4959072"/>
              <a:ext cx="522918" cy="522918"/>
            </a:xfrm>
            <a:prstGeom prst="rect">
              <a:avLst/>
            </a:prstGeom>
          </p:spPr>
        </p:pic>
      </p:grpSp>
      <p:grpSp>
        <p:nvGrpSpPr>
          <p:cNvPr id="95" name="Group 94">
            <a:extLst>
              <a:ext uri="{FF2B5EF4-FFF2-40B4-BE49-F238E27FC236}">
                <a16:creationId xmlns:a16="http://schemas.microsoft.com/office/drawing/2014/main" id="{71A3EE0A-6E28-4CF3-80EE-22C94F6F3BCC}"/>
              </a:ext>
            </a:extLst>
          </p:cNvPr>
          <p:cNvGrpSpPr/>
          <p:nvPr/>
        </p:nvGrpSpPr>
        <p:grpSpPr>
          <a:xfrm>
            <a:off x="2917552" y="5659921"/>
            <a:ext cx="2970430" cy="755311"/>
            <a:chOff x="2917552" y="5659921"/>
            <a:chExt cx="2970430" cy="755311"/>
          </a:xfrm>
        </p:grpSpPr>
        <p:sp>
          <p:nvSpPr>
            <p:cNvPr id="3" name="Rectangle 2">
              <a:extLst>
                <a:ext uri="{FF2B5EF4-FFF2-40B4-BE49-F238E27FC236}">
                  <a16:creationId xmlns:a16="http://schemas.microsoft.com/office/drawing/2014/main" id="{81821715-D68A-4292-9FA5-03DCB613912D}"/>
                </a:ext>
              </a:extLst>
            </p:cNvPr>
            <p:cNvSpPr/>
            <p:nvPr/>
          </p:nvSpPr>
          <p:spPr>
            <a:xfrm>
              <a:off x="3152113" y="5768901"/>
              <a:ext cx="2735869" cy="646331"/>
            </a:xfrm>
            <a:prstGeom prst="rect">
              <a:avLst/>
            </a:prstGeom>
          </p:spPr>
          <p:txBody>
            <a:bodyPr wrap="square">
              <a:spAutoFit/>
            </a:bodyPr>
            <a:lstStyle/>
            <a:p>
              <a:r>
                <a:rPr lang="en-AU" sz="1200" dirty="0"/>
                <a:t>2- A Backlog Items are created</a:t>
              </a:r>
            </a:p>
            <a:p>
              <a:r>
                <a:rPr lang="en-AU" sz="1200" dirty="0"/>
                <a:t>listing the features and an estimated number of Sprints. </a:t>
              </a:r>
            </a:p>
          </p:txBody>
        </p:sp>
        <p:sp>
          <p:nvSpPr>
            <p:cNvPr id="86" name="Rectangle 85">
              <a:extLst>
                <a:ext uri="{FF2B5EF4-FFF2-40B4-BE49-F238E27FC236}">
                  <a16:creationId xmlns:a16="http://schemas.microsoft.com/office/drawing/2014/main" id="{A98E6A52-6C4A-47E0-9299-FAA5EAD13051}"/>
                </a:ext>
              </a:extLst>
            </p:cNvPr>
            <p:cNvSpPr/>
            <p:nvPr/>
          </p:nvSpPr>
          <p:spPr>
            <a:xfrm>
              <a:off x="2917552"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01</a:t>
              </a:r>
            </a:p>
          </p:txBody>
        </p:sp>
      </p:grpSp>
      <p:grpSp>
        <p:nvGrpSpPr>
          <p:cNvPr id="94" name="Group 93">
            <a:extLst>
              <a:ext uri="{FF2B5EF4-FFF2-40B4-BE49-F238E27FC236}">
                <a16:creationId xmlns:a16="http://schemas.microsoft.com/office/drawing/2014/main" id="{8D6528AC-4618-45AF-86AA-D841A9D86C33}"/>
              </a:ext>
            </a:extLst>
          </p:cNvPr>
          <p:cNvGrpSpPr/>
          <p:nvPr/>
        </p:nvGrpSpPr>
        <p:grpSpPr>
          <a:xfrm>
            <a:off x="5843609" y="5649873"/>
            <a:ext cx="3105197" cy="950025"/>
            <a:chOff x="5843609" y="5649873"/>
            <a:chExt cx="3105197" cy="950025"/>
          </a:xfrm>
        </p:grpSpPr>
        <p:sp>
          <p:nvSpPr>
            <p:cNvPr id="4" name="Rectangle 3">
              <a:extLst>
                <a:ext uri="{FF2B5EF4-FFF2-40B4-BE49-F238E27FC236}">
                  <a16:creationId xmlns:a16="http://schemas.microsoft.com/office/drawing/2014/main" id="{B5A2C70D-087F-49DF-A1C0-17230E44F3BD}"/>
                </a:ext>
              </a:extLst>
            </p:cNvPr>
            <p:cNvSpPr/>
            <p:nvPr/>
          </p:nvSpPr>
          <p:spPr>
            <a:xfrm>
              <a:off x="6064593" y="5768901"/>
              <a:ext cx="2884213" cy="830997"/>
            </a:xfrm>
            <a:prstGeom prst="rect">
              <a:avLst/>
            </a:prstGeom>
          </p:spPr>
          <p:txBody>
            <a:bodyPr wrap="square">
              <a:spAutoFit/>
            </a:bodyPr>
            <a:lstStyle/>
            <a:p>
              <a:r>
                <a:rPr lang="en-AU" sz="1200" dirty="0"/>
                <a:t>3- Features are ordered by the Product</a:t>
              </a:r>
            </a:p>
            <a:p>
              <a:r>
                <a:rPr lang="en-AU" sz="1200" dirty="0"/>
                <a:t>Owner. The Delivery Team estimates</a:t>
              </a:r>
            </a:p>
            <a:p>
              <a:r>
                <a:rPr lang="en-AU" sz="1200" dirty="0"/>
                <a:t>and forecasts which features will be</a:t>
              </a:r>
            </a:p>
            <a:p>
              <a:r>
                <a:rPr lang="en-AU" sz="1200" dirty="0"/>
                <a:t>delivered in the Sprint.</a:t>
              </a:r>
            </a:p>
          </p:txBody>
        </p:sp>
        <p:sp>
          <p:nvSpPr>
            <p:cNvPr id="87" name="Rectangle 86">
              <a:extLst>
                <a:ext uri="{FF2B5EF4-FFF2-40B4-BE49-F238E27FC236}">
                  <a16:creationId xmlns:a16="http://schemas.microsoft.com/office/drawing/2014/main" id="{F608E1A9-EFE7-46EC-8580-ED3E67B78C25}"/>
                </a:ext>
              </a:extLst>
            </p:cNvPr>
            <p:cNvSpPr/>
            <p:nvPr/>
          </p:nvSpPr>
          <p:spPr>
            <a:xfrm>
              <a:off x="5843609" y="5649873"/>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02</a:t>
              </a:r>
            </a:p>
          </p:txBody>
        </p:sp>
      </p:grpSp>
      <p:grpSp>
        <p:nvGrpSpPr>
          <p:cNvPr id="93" name="Group 92">
            <a:extLst>
              <a:ext uri="{FF2B5EF4-FFF2-40B4-BE49-F238E27FC236}">
                <a16:creationId xmlns:a16="http://schemas.microsoft.com/office/drawing/2014/main" id="{2A0469A6-AF42-4CA3-92B2-78ED4A791CE2}"/>
              </a:ext>
            </a:extLst>
          </p:cNvPr>
          <p:cNvGrpSpPr/>
          <p:nvPr/>
        </p:nvGrpSpPr>
        <p:grpSpPr>
          <a:xfrm>
            <a:off x="8878921" y="5659921"/>
            <a:ext cx="3247712" cy="939977"/>
            <a:chOff x="8878921" y="5659921"/>
            <a:chExt cx="3247712" cy="939977"/>
          </a:xfrm>
        </p:grpSpPr>
        <p:sp>
          <p:nvSpPr>
            <p:cNvPr id="65" name="Rectangle 64">
              <a:extLst>
                <a:ext uri="{FF2B5EF4-FFF2-40B4-BE49-F238E27FC236}">
                  <a16:creationId xmlns:a16="http://schemas.microsoft.com/office/drawing/2014/main" id="{51E7DE59-744C-4E60-980C-92DFA7F98171}"/>
                </a:ext>
              </a:extLst>
            </p:cNvPr>
            <p:cNvSpPr/>
            <p:nvPr/>
          </p:nvSpPr>
          <p:spPr>
            <a:xfrm>
              <a:off x="9125418" y="5768901"/>
              <a:ext cx="3001215" cy="830997"/>
            </a:xfrm>
            <a:prstGeom prst="rect">
              <a:avLst/>
            </a:prstGeom>
          </p:spPr>
          <p:txBody>
            <a:bodyPr wrap="square">
              <a:spAutoFit/>
            </a:bodyPr>
            <a:lstStyle/>
            <a:p>
              <a:r>
                <a:rPr lang="en-AU" sz="1200" dirty="0"/>
                <a:t>4-The Delivery Team works away</a:t>
              </a:r>
            </a:p>
            <a:p>
              <a:r>
                <a:rPr lang="en-AU" sz="1200" dirty="0"/>
                <a:t>ordered by priority and completing the PBIs to the Definition of Done. </a:t>
              </a:r>
              <a:r>
                <a:rPr lang="en-AU" sz="1200" b="1" dirty="0"/>
                <a:t>Tip</a:t>
              </a:r>
              <a:r>
                <a:rPr lang="en-AU" sz="1200" dirty="0"/>
                <a:t> Use DevOps to send ‘done’ email.</a:t>
              </a:r>
            </a:p>
          </p:txBody>
        </p:sp>
        <p:sp>
          <p:nvSpPr>
            <p:cNvPr id="88" name="Rectangle 87">
              <a:extLst>
                <a:ext uri="{FF2B5EF4-FFF2-40B4-BE49-F238E27FC236}">
                  <a16:creationId xmlns:a16="http://schemas.microsoft.com/office/drawing/2014/main" id="{C8C5A652-46A6-4CA3-8623-1B96CE187525}"/>
                </a:ext>
              </a:extLst>
            </p:cNvPr>
            <p:cNvSpPr/>
            <p:nvPr/>
          </p:nvSpPr>
          <p:spPr>
            <a:xfrm>
              <a:off x="8878921"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03</a:t>
              </a:r>
            </a:p>
          </p:txBody>
        </p:sp>
      </p:grpSp>
      <p:grpSp>
        <p:nvGrpSpPr>
          <p:cNvPr id="98" name="Group 97">
            <a:extLst>
              <a:ext uri="{FF2B5EF4-FFF2-40B4-BE49-F238E27FC236}">
                <a16:creationId xmlns:a16="http://schemas.microsoft.com/office/drawing/2014/main" id="{D8C69CDB-4DE5-46F4-8881-3DC7879D12CB}"/>
              </a:ext>
            </a:extLst>
          </p:cNvPr>
          <p:cNvGrpSpPr/>
          <p:nvPr/>
        </p:nvGrpSpPr>
        <p:grpSpPr>
          <a:xfrm>
            <a:off x="6330618" y="5175865"/>
            <a:ext cx="1734868" cy="640074"/>
            <a:chOff x="6441407" y="4941425"/>
            <a:chExt cx="1734868" cy="640074"/>
          </a:xfrm>
        </p:grpSpPr>
        <p:pic>
          <p:nvPicPr>
            <p:cNvPr id="80" name="Picture 79">
              <a:extLst>
                <a:ext uri="{FF2B5EF4-FFF2-40B4-BE49-F238E27FC236}">
                  <a16:creationId xmlns:a16="http://schemas.microsoft.com/office/drawing/2014/main" id="{C0BF1DCA-E3B2-46C6-B08A-8BBD5EFDF0AE}"/>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41407" y="5066959"/>
              <a:ext cx="402592" cy="514540"/>
            </a:xfrm>
            <a:prstGeom prst="rect">
              <a:avLst/>
            </a:prstGeom>
          </p:spPr>
        </p:pic>
        <p:pic>
          <p:nvPicPr>
            <p:cNvPr id="81" name="Picture 80">
              <a:extLst>
                <a:ext uri="{FF2B5EF4-FFF2-40B4-BE49-F238E27FC236}">
                  <a16:creationId xmlns:a16="http://schemas.microsoft.com/office/drawing/2014/main" id="{2035CF5B-0CD6-43C5-BDAD-DF64D7B5FB00}"/>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839625" y="5038777"/>
              <a:ext cx="522918" cy="522918"/>
            </a:xfrm>
            <a:prstGeom prst="rect">
              <a:avLst/>
            </a:prstGeom>
          </p:spPr>
        </p:pic>
        <p:pic>
          <p:nvPicPr>
            <p:cNvPr id="97" name="Picture 96">
              <a:extLst>
                <a:ext uri="{FF2B5EF4-FFF2-40B4-BE49-F238E27FC236}">
                  <a16:creationId xmlns:a16="http://schemas.microsoft.com/office/drawing/2014/main" id="{DBEF3722-F6F9-454A-93B5-B4008C21C1D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7242217" y="4941425"/>
              <a:ext cx="934058" cy="608677"/>
            </a:xfrm>
            <a:prstGeom prst="rect">
              <a:avLst/>
            </a:prstGeom>
          </p:spPr>
        </p:pic>
      </p:grpSp>
      <p:grpSp>
        <p:nvGrpSpPr>
          <p:cNvPr id="100" name="Group 99">
            <a:extLst>
              <a:ext uri="{FF2B5EF4-FFF2-40B4-BE49-F238E27FC236}">
                <a16:creationId xmlns:a16="http://schemas.microsoft.com/office/drawing/2014/main" id="{B269A5B4-50B1-472C-87EF-A6202CC7A134}"/>
              </a:ext>
            </a:extLst>
          </p:cNvPr>
          <p:cNvGrpSpPr/>
          <p:nvPr/>
        </p:nvGrpSpPr>
        <p:grpSpPr>
          <a:xfrm>
            <a:off x="9274448" y="5190368"/>
            <a:ext cx="1328078" cy="624318"/>
            <a:chOff x="9274448" y="5160224"/>
            <a:chExt cx="1328078" cy="624318"/>
          </a:xfrm>
        </p:grpSpPr>
        <p:pic>
          <p:nvPicPr>
            <p:cNvPr id="82" name="Picture 81">
              <a:extLst>
                <a:ext uri="{FF2B5EF4-FFF2-40B4-BE49-F238E27FC236}">
                  <a16:creationId xmlns:a16="http://schemas.microsoft.com/office/drawing/2014/main" id="{AFADF6F0-20BF-4F9A-B2E6-9C90C047B7C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668468" y="5160224"/>
              <a:ext cx="934058" cy="608677"/>
            </a:xfrm>
            <a:prstGeom prst="rect">
              <a:avLst/>
            </a:prstGeom>
          </p:spPr>
        </p:pic>
        <p:pic>
          <p:nvPicPr>
            <p:cNvPr id="99" name="Picture 98">
              <a:extLst>
                <a:ext uri="{FF2B5EF4-FFF2-40B4-BE49-F238E27FC236}">
                  <a16:creationId xmlns:a16="http://schemas.microsoft.com/office/drawing/2014/main" id="{078C1811-243C-402A-B125-C42A7D13D848}"/>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9274448" y="5261624"/>
              <a:ext cx="522918" cy="522918"/>
            </a:xfrm>
            <a:prstGeom prst="rect">
              <a:avLst/>
            </a:prstGeom>
          </p:spPr>
        </p:pic>
      </p:grpSp>
      <p:grpSp>
        <p:nvGrpSpPr>
          <p:cNvPr id="114" name="Group 113">
            <a:extLst>
              <a:ext uri="{FF2B5EF4-FFF2-40B4-BE49-F238E27FC236}">
                <a16:creationId xmlns:a16="http://schemas.microsoft.com/office/drawing/2014/main" id="{CE86A115-D53E-4502-9F1B-5B9DE372A05C}"/>
              </a:ext>
            </a:extLst>
          </p:cNvPr>
          <p:cNvGrpSpPr/>
          <p:nvPr/>
        </p:nvGrpSpPr>
        <p:grpSpPr>
          <a:xfrm>
            <a:off x="8871226" y="3036068"/>
            <a:ext cx="2905436" cy="1366860"/>
            <a:chOff x="8871226" y="3036068"/>
            <a:chExt cx="2905436" cy="1366860"/>
          </a:xfrm>
        </p:grpSpPr>
        <p:pic>
          <p:nvPicPr>
            <p:cNvPr id="83" name="Picture 82">
              <a:extLst>
                <a:ext uri="{FF2B5EF4-FFF2-40B4-BE49-F238E27FC236}">
                  <a16:creationId xmlns:a16="http://schemas.microsoft.com/office/drawing/2014/main" id="{66B20EBE-4C0E-4BC4-A00E-28BB479A483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294214" y="3036068"/>
              <a:ext cx="934058" cy="608677"/>
            </a:xfrm>
            <a:prstGeom prst="rect">
              <a:avLst/>
            </a:prstGeom>
          </p:spPr>
        </p:pic>
        <p:grpSp>
          <p:nvGrpSpPr>
            <p:cNvPr id="101" name="Group 100">
              <a:extLst>
                <a:ext uri="{FF2B5EF4-FFF2-40B4-BE49-F238E27FC236}">
                  <a16:creationId xmlns:a16="http://schemas.microsoft.com/office/drawing/2014/main" id="{E317B243-4D09-4509-A32C-A5933300035B}"/>
                </a:ext>
              </a:extLst>
            </p:cNvPr>
            <p:cNvGrpSpPr/>
            <p:nvPr/>
          </p:nvGrpSpPr>
          <p:grpSpPr>
            <a:xfrm>
              <a:off x="8871226" y="3442855"/>
              <a:ext cx="2905436" cy="960073"/>
              <a:chOff x="8878921" y="5639825"/>
              <a:chExt cx="2905436" cy="960073"/>
            </a:xfrm>
          </p:grpSpPr>
          <p:sp>
            <p:nvSpPr>
              <p:cNvPr id="102" name="Rectangle 101">
                <a:extLst>
                  <a:ext uri="{FF2B5EF4-FFF2-40B4-BE49-F238E27FC236}">
                    <a16:creationId xmlns:a16="http://schemas.microsoft.com/office/drawing/2014/main" id="{CC1AAB4D-58D4-48DE-B337-5F547F100787}"/>
                  </a:ext>
                </a:extLst>
              </p:cNvPr>
              <p:cNvSpPr/>
              <p:nvPr/>
            </p:nvSpPr>
            <p:spPr>
              <a:xfrm>
                <a:off x="9125419" y="5768901"/>
                <a:ext cx="2658938" cy="830997"/>
              </a:xfrm>
              <a:prstGeom prst="rect">
                <a:avLst/>
              </a:prstGeom>
            </p:spPr>
            <p:txBody>
              <a:bodyPr wrap="square">
                <a:spAutoFit/>
              </a:bodyPr>
              <a:lstStyle/>
              <a:p>
                <a:r>
                  <a:rPr lang="en-AU" sz="1200" dirty="0"/>
                  <a:t>5-The Delivery Team demos all the</a:t>
                </a:r>
              </a:p>
              <a:p>
                <a:r>
                  <a:rPr lang="en-AU" sz="1200" dirty="0"/>
                  <a:t>features they’ve completed. Feedback</a:t>
                </a:r>
              </a:p>
              <a:p>
                <a:r>
                  <a:rPr lang="en-AU" sz="1200" dirty="0"/>
                  <a:t>is gathered. This is the real measure of</a:t>
                </a:r>
              </a:p>
              <a:p>
                <a:r>
                  <a:rPr lang="en-AU" sz="1200" dirty="0"/>
                  <a:t>the success of the Sprint.</a:t>
                </a:r>
              </a:p>
            </p:txBody>
          </p:sp>
          <p:sp>
            <p:nvSpPr>
              <p:cNvPr id="103" name="Rectangle 102">
                <a:extLst>
                  <a:ext uri="{FF2B5EF4-FFF2-40B4-BE49-F238E27FC236}">
                    <a16:creationId xmlns:a16="http://schemas.microsoft.com/office/drawing/2014/main" id="{14DCB13C-189D-42E6-87D7-4B48E7AE66A5}"/>
                  </a:ext>
                </a:extLst>
              </p:cNvPr>
              <p:cNvSpPr/>
              <p:nvPr/>
            </p:nvSpPr>
            <p:spPr>
              <a:xfrm>
                <a:off x="8878921" y="5639825"/>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04</a:t>
                </a:r>
              </a:p>
            </p:txBody>
          </p:sp>
        </p:grpSp>
      </p:grpSp>
      <p:pic>
        <p:nvPicPr>
          <p:cNvPr id="31" name="Picture 30">
            <a:extLst>
              <a:ext uri="{FF2B5EF4-FFF2-40B4-BE49-F238E27FC236}">
                <a16:creationId xmlns:a16="http://schemas.microsoft.com/office/drawing/2014/main" id="{AD2FA44A-E0A7-4D6D-B84C-795BD2781B6D}"/>
              </a:ext>
            </a:extLst>
          </p:cNvPr>
          <p:cNvPicPr>
            <a:picLocks noChangeAspect="1"/>
          </p:cNvPicPr>
          <p:nvPr/>
        </p:nvPicPr>
        <p:blipFill rotWithShape="1">
          <a:blip r:embed="rId8"/>
          <a:srcRect l="77260"/>
          <a:stretch/>
        </p:blipFill>
        <p:spPr>
          <a:xfrm rot="21070183" flipH="1">
            <a:off x="5484751" y="3728772"/>
            <a:ext cx="492164" cy="1493649"/>
          </a:xfrm>
          <a:prstGeom prst="rect">
            <a:avLst/>
          </a:prstGeom>
        </p:spPr>
      </p:pic>
      <p:sp>
        <p:nvSpPr>
          <p:cNvPr id="5" name="Flowchart: Process 4">
            <a:extLst>
              <a:ext uri="{FF2B5EF4-FFF2-40B4-BE49-F238E27FC236}">
                <a16:creationId xmlns:a16="http://schemas.microsoft.com/office/drawing/2014/main" id="{3D4E9959-4582-4808-83E3-E46DC44DEA7E}"/>
              </a:ext>
            </a:extLst>
          </p:cNvPr>
          <p:cNvSpPr/>
          <p:nvPr/>
        </p:nvSpPr>
        <p:spPr>
          <a:xfrm>
            <a:off x="2351623" y="1145907"/>
            <a:ext cx="1715861" cy="1259962"/>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Off-page Connector 8">
            <a:extLst>
              <a:ext uri="{FF2B5EF4-FFF2-40B4-BE49-F238E27FC236}">
                <a16:creationId xmlns:a16="http://schemas.microsoft.com/office/drawing/2014/main" id="{9B6439FC-7035-4846-9145-E0D3F79BFBF6}"/>
              </a:ext>
            </a:extLst>
          </p:cNvPr>
          <p:cNvSpPr/>
          <p:nvPr/>
        </p:nvSpPr>
        <p:spPr>
          <a:xfrm rot="16200000">
            <a:off x="1822835" y="1156640"/>
            <a:ext cx="1259961" cy="1238491"/>
          </a:xfrm>
          <a:prstGeom prst="flowChartOffpageConnector">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19C29943-BA5F-49DA-B85D-57CD4E96A3F8}"/>
              </a:ext>
            </a:extLst>
          </p:cNvPr>
          <p:cNvSpPr/>
          <p:nvPr/>
        </p:nvSpPr>
        <p:spPr>
          <a:xfrm>
            <a:off x="3694713" y="801141"/>
            <a:ext cx="4352544" cy="43545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858BE16C-C329-4E93-9934-7DAF36D6FDF7}"/>
              </a:ext>
            </a:extLst>
          </p:cNvPr>
          <p:cNvSpPr/>
          <p:nvPr/>
        </p:nvSpPr>
        <p:spPr>
          <a:xfrm>
            <a:off x="5116677" y="2223744"/>
            <a:ext cx="1508616" cy="15092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a:extLst>
              <a:ext uri="{FF2B5EF4-FFF2-40B4-BE49-F238E27FC236}">
                <a16:creationId xmlns:a16="http://schemas.microsoft.com/office/drawing/2014/main" id="{2D4002ED-ED3F-41F3-A243-A6A2E1A7426F}"/>
              </a:ext>
            </a:extLst>
          </p:cNvPr>
          <p:cNvPicPr>
            <a:picLocks noChangeAspect="1"/>
          </p:cNvPicPr>
          <p:nvPr/>
        </p:nvPicPr>
        <p:blipFill rotWithShape="1">
          <a:blip r:embed="rId8"/>
          <a:srcRect l="77260"/>
          <a:stretch/>
        </p:blipFill>
        <p:spPr>
          <a:xfrm rot="481214">
            <a:off x="5905858" y="835157"/>
            <a:ext cx="492164" cy="1493649"/>
          </a:xfrm>
          <a:prstGeom prst="rect">
            <a:avLst/>
          </a:prstGeom>
        </p:spPr>
      </p:pic>
      <p:pic>
        <p:nvPicPr>
          <p:cNvPr id="29" name="Picture 28">
            <a:extLst>
              <a:ext uri="{FF2B5EF4-FFF2-40B4-BE49-F238E27FC236}">
                <a16:creationId xmlns:a16="http://schemas.microsoft.com/office/drawing/2014/main" id="{5624EA51-D6EB-426A-A3A7-1A7262D9F35A}"/>
              </a:ext>
            </a:extLst>
          </p:cNvPr>
          <p:cNvPicPr>
            <a:picLocks noChangeAspect="1"/>
          </p:cNvPicPr>
          <p:nvPr/>
        </p:nvPicPr>
        <p:blipFill rotWithShape="1">
          <a:blip r:embed="rId8"/>
          <a:srcRect l="77260"/>
          <a:stretch/>
        </p:blipFill>
        <p:spPr>
          <a:xfrm rot="16200000" flipH="1">
            <a:off x="7064482" y="2478396"/>
            <a:ext cx="492164" cy="1493649"/>
          </a:xfrm>
          <a:prstGeom prst="rect">
            <a:avLst/>
          </a:prstGeom>
        </p:spPr>
      </p:pic>
      <p:pic>
        <p:nvPicPr>
          <p:cNvPr id="32" name="Picture 31">
            <a:extLst>
              <a:ext uri="{FF2B5EF4-FFF2-40B4-BE49-F238E27FC236}">
                <a16:creationId xmlns:a16="http://schemas.microsoft.com/office/drawing/2014/main" id="{C03A4A6B-642C-407C-BCA5-008C419199F9}"/>
              </a:ext>
            </a:extLst>
          </p:cNvPr>
          <p:cNvPicPr>
            <a:picLocks noChangeAspect="1"/>
          </p:cNvPicPr>
          <p:nvPr/>
        </p:nvPicPr>
        <p:blipFill rotWithShape="1">
          <a:blip r:embed="rId8"/>
          <a:srcRect l="77260"/>
          <a:stretch/>
        </p:blipFill>
        <p:spPr>
          <a:xfrm rot="5141394" flipH="1">
            <a:off x="4141340" y="2176882"/>
            <a:ext cx="492164" cy="1493649"/>
          </a:xfrm>
          <a:prstGeom prst="rect">
            <a:avLst/>
          </a:prstGeom>
        </p:spPr>
      </p:pic>
      <p:sp>
        <p:nvSpPr>
          <p:cNvPr id="115" name="TextBox 114">
            <a:extLst>
              <a:ext uri="{FF2B5EF4-FFF2-40B4-BE49-F238E27FC236}">
                <a16:creationId xmlns:a16="http://schemas.microsoft.com/office/drawing/2014/main" id="{AB56C1F8-406D-4741-8751-6DC5B2A8B0C7}"/>
              </a:ext>
            </a:extLst>
          </p:cNvPr>
          <p:cNvSpPr txBox="1"/>
          <p:nvPr/>
        </p:nvSpPr>
        <p:spPr>
          <a:xfrm>
            <a:off x="1827677" y="1905313"/>
            <a:ext cx="940167" cy="461665"/>
          </a:xfrm>
          <a:prstGeom prst="rect">
            <a:avLst/>
          </a:prstGeom>
          <a:noFill/>
        </p:spPr>
        <p:txBody>
          <a:bodyPr wrap="square" rtlCol="0">
            <a:spAutoFit/>
          </a:bodyPr>
          <a:lstStyle/>
          <a:p>
            <a:r>
              <a:rPr lang="en-AU" sz="1200" b="1" dirty="0"/>
              <a:t>0. Initial meeting</a:t>
            </a:r>
          </a:p>
        </p:txBody>
      </p:sp>
      <p:pic>
        <p:nvPicPr>
          <p:cNvPr id="117" name="Picture 116">
            <a:extLst>
              <a:ext uri="{FF2B5EF4-FFF2-40B4-BE49-F238E27FC236}">
                <a16:creationId xmlns:a16="http://schemas.microsoft.com/office/drawing/2014/main" id="{E34AB5EF-08CC-448A-975D-0114221903B3}"/>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882411" y="1305310"/>
            <a:ext cx="276390" cy="383679"/>
          </a:xfrm>
          <a:prstGeom prst="rect">
            <a:avLst/>
          </a:prstGeom>
        </p:spPr>
      </p:pic>
      <p:pic>
        <p:nvPicPr>
          <p:cNvPr id="119" name="Picture 118">
            <a:extLst>
              <a:ext uri="{FF2B5EF4-FFF2-40B4-BE49-F238E27FC236}">
                <a16:creationId xmlns:a16="http://schemas.microsoft.com/office/drawing/2014/main" id="{AF48788F-5313-4DF1-B3AF-75108F25EE6E}"/>
              </a:ext>
            </a:extLst>
          </p:cNvPr>
          <p:cNvPicPr>
            <a:picLocks noChangeAspect="1"/>
          </p:cNvPicPr>
          <p:nvPr/>
        </p:nvPicPr>
        <p:blipFill rotWithShape="1">
          <a:blip r:embed="rId8"/>
          <a:srcRect l="77260"/>
          <a:stretch/>
        </p:blipFill>
        <p:spPr>
          <a:xfrm rot="365578" flipH="1">
            <a:off x="5257051" y="3716190"/>
            <a:ext cx="492164" cy="1493649"/>
          </a:xfrm>
          <a:prstGeom prst="rect">
            <a:avLst/>
          </a:prstGeom>
        </p:spPr>
      </p:pic>
      <p:sp>
        <p:nvSpPr>
          <p:cNvPr id="121" name="TextBox 120">
            <a:extLst>
              <a:ext uri="{FF2B5EF4-FFF2-40B4-BE49-F238E27FC236}">
                <a16:creationId xmlns:a16="http://schemas.microsoft.com/office/drawing/2014/main" id="{EB1DC000-3530-486F-A865-1E7433F51964}"/>
              </a:ext>
            </a:extLst>
          </p:cNvPr>
          <p:cNvSpPr txBox="1"/>
          <p:nvPr/>
        </p:nvSpPr>
        <p:spPr>
          <a:xfrm>
            <a:off x="5291949" y="2773471"/>
            <a:ext cx="1169637" cy="369332"/>
          </a:xfrm>
          <a:prstGeom prst="rect">
            <a:avLst/>
          </a:prstGeom>
          <a:noFill/>
        </p:spPr>
        <p:txBody>
          <a:bodyPr wrap="square" rtlCol="0">
            <a:spAutoFit/>
          </a:bodyPr>
          <a:lstStyle/>
          <a:p>
            <a:r>
              <a:rPr lang="en-AU" dirty="0"/>
              <a:t>2 WEEKS</a:t>
            </a:r>
          </a:p>
        </p:txBody>
      </p:sp>
      <p:grpSp>
        <p:nvGrpSpPr>
          <p:cNvPr id="129" name="Group 128">
            <a:extLst>
              <a:ext uri="{FF2B5EF4-FFF2-40B4-BE49-F238E27FC236}">
                <a16:creationId xmlns:a16="http://schemas.microsoft.com/office/drawing/2014/main" id="{0594CAC6-BC15-4F6D-BE27-F04C8D0D9B5D}"/>
              </a:ext>
            </a:extLst>
          </p:cNvPr>
          <p:cNvGrpSpPr/>
          <p:nvPr/>
        </p:nvGrpSpPr>
        <p:grpSpPr>
          <a:xfrm>
            <a:off x="50240" y="3326029"/>
            <a:ext cx="2002328" cy="1620063"/>
            <a:chOff x="0" y="3326029"/>
            <a:chExt cx="2002328" cy="1620063"/>
          </a:xfrm>
        </p:grpSpPr>
        <p:pic>
          <p:nvPicPr>
            <p:cNvPr id="122" name="Picture 121">
              <a:extLst>
                <a:ext uri="{FF2B5EF4-FFF2-40B4-BE49-F238E27FC236}">
                  <a16:creationId xmlns:a16="http://schemas.microsoft.com/office/drawing/2014/main" id="{241CFA22-6E2F-49AC-B01A-EA997A2D32F0}"/>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04197" y="3326029"/>
              <a:ext cx="402592" cy="514540"/>
            </a:xfrm>
            <a:prstGeom prst="rect">
              <a:avLst/>
            </a:prstGeom>
          </p:spPr>
        </p:pic>
        <p:pic>
          <p:nvPicPr>
            <p:cNvPr id="123" name="Picture 122">
              <a:extLst>
                <a:ext uri="{FF2B5EF4-FFF2-40B4-BE49-F238E27FC236}">
                  <a16:creationId xmlns:a16="http://schemas.microsoft.com/office/drawing/2014/main" id="{17DCD206-7B03-4AE7-B8AE-BF2F9A8D126B}"/>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33986" y="3899720"/>
              <a:ext cx="522918" cy="522918"/>
            </a:xfrm>
            <a:prstGeom prst="rect">
              <a:avLst/>
            </a:prstGeom>
          </p:spPr>
        </p:pic>
        <p:sp>
          <p:nvSpPr>
            <p:cNvPr id="125" name="TextBox 124">
              <a:extLst>
                <a:ext uri="{FF2B5EF4-FFF2-40B4-BE49-F238E27FC236}">
                  <a16:creationId xmlns:a16="http://schemas.microsoft.com/office/drawing/2014/main" id="{7E9D08A6-4DBF-49AE-B93C-3590DD1A1212}"/>
                </a:ext>
              </a:extLst>
            </p:cNvPr>
            <p:cNvSpPr txBox="1"/>
            <p:nvPr/>
          </p:nvSpPr>
          <p:spPr>
            <a:xfrm>
              <a:off x="659426" y="3553869"/>
              <a:ext cx="1342902" cy="307777"/>
            </a:xfrm>
            <a:prstGeom prst="rect">
              <a:avLst/>
            </a:prstGeom>
            <a:noFill/>
          </p:spPr>
          <p:txBody>
            <a:bodyPr wrap="square" rtlCol="0">
              <a:spAutoFit/>
            </a:bodyPr>
            <a:lstStyle/>
            <a:p>
              <a:r>
                <a:rPr lang="en-AU" sz="1400" dirty="0"/>
                <a:t>Product Owner</a:t>
              </a:r>
            </a:p>
          </p:txBody>
        </p:sp>
        <p:sp>
          <p:nvSpPr>
            <p:cNvPr id="126" name="TextBox 125">
              <a:extLst>
                <a:ext uri="{FF2B5EF4-FFF2-40B4-BE49-F238E27FC236}">
                  <a16:creationId xmlns:a16="http://schemas.microsoft.com/office/drawing/2014/main" id="{976141E3-FCD1-4439-A5F4-1A9217CAC8B8}"/>
                </a:ext>
              </a:extLst>
            </p:cNvPr>
            <p:cNvSpPr txBox="1"/>
            <p:nvPr/>
          </p:nvSpPr>
          <p:spPr>
            <a:xfrm>
              <a:off x="659426" y="4160067"/>
              <a:ext cx="1342902" cy="307777"/>
            </a:xfrm>
            <a:prstGeom prst="rect">
              <a:avLst/>
            </a:prstGeom>
            <a:noFill/>
          </p:spPr>
          <p:txBody>
            <a:bodyPr wrap="square" rtlCol="0">
              <a:spAutoFit/>
            </a:bodyPr>
            <a:lstStyle/>
            <a:p>
              <a:r>
                <a:rPr lang="en-AU" sz="1400" dirty="0"/>
                <a:t>Scrum Master</a:t>
              </a:r>
            </a:p>
          </p:txBody>
        </p:sp>
        <p:grpSp>
          <p:nvGrpSpPr>
            <p:cNvPr id="128" name="Group 127">
              <a:extLst>
                <a:ext uri="{FF2B5EF4-FFF2-40B4-BE49-F238E27FC236}">
                  <a16:creationId xmlns:a16="http://schemas.microsoft.com/office/drawing/2014/main" id="{C0CFE83E-7835-4654-8822-FCEE7B675589}"/>
                </a:ext>
              </a:extLst>
            </p:cNvPr>
            <p:cNvGrpSpPr/>
            <p:nvPr/>
          </p:nvGrpSpPr>
          <p:grpSpPr>
            <a:xfrm>
              <a:off x="0" y="4464792"/>
              <a:ext cx="2002328" cy="481300"/>
              <a:chOff x="0" y="4464792"/>
              <a:chExt cx="2002328" cy="481300"/>
            </a:xfrm>
          </p:grpSpPr>
          <p:pic>
            <p:nvPicPr>
              <p:cNvPr id="124" name="Picture 123">
                <a:extLst>
                  <a:ext uri="{FF2B5EF4-FFF2-40B4-BE49-F238E27FC236}">
                    <a16:creationId xmlns:a16="http://schemas.microsoft.com/office/drawing/2014/main" id="{27694101-E0F0-44C8-A397-B2AC10520F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0" y="4464792"/>
                <a:ext cx="715618" cy="481300"/>
              </a:xfrm>
              <a:prstGeom prst="rect">
                <a:avLst/>
              </a:prstGeom>
            </p:spPr>
          </p:pic>
          <p:sp>
            <p:nvSpPr>
              <p:cNvPr id="127" name="TextBox 126">
                <a:extLst>
                  <a:ext uri="{FF2B5EF4-FFF2-40B4-BE49-F238E27FC236}">
                    <a16:creationId xmlns:a16="http://schemas.microsoft.com/office/drawing/2014/main" id="{AE46E504-9459-4B87-9FD6-5E4F0F9FE944}"/>
                  </a:ext>
                </a:extLst>
              </p:cNvPr>
              <p:cNvSpPr txBox="1"/>
              <p:nvPr/>
            </p:nvSpPr>
            <p:spPr>
              <a:xfrm>
                <a:off x="703202" y="4612376"/>
                <a:ext cx="1299126" cy="307777"/>
              </a:xfrm>
              <a:prstGeom prst="rect">
                <a:avLst/>
              </a:prstGeom>
              <a:noFill/>
            </p:spPr>
            <p:txBody>
              <a:bodyPr wrap="square" rtlCol="0">
                <a:spAutoFit/>
              </a:bodyPr>
              <a:lstStyle/>
              <a:p>
                <a:r>
                  <a:rPr lang="en-AU" sz="1400" dirty="0"/>
                  <a:t>Delivery Team</a:t>
                </a:r>
              </a:p>
            </p:txBody>
          </p:sp>
        </p:grpSp>
      </p:grpSp>
      <p:grpSp>
        <p:nvGrpSpPr>
          <p:cNvPr id="92" name="Group 91">
            <a:extLst>
              <a:ext uri="{FF2B5EF4-FFF2-40B4-BE49-F238E27FC236}">
                <a16:creationId xmlns:a16="http://schemas.microsoft.com/office/drawing/2014/main" id="{835304B3-60A7-42F4-AE52-AE839BACBFB2}"/>
              </a:ext>
            </a:extLst>
          </p:cNvPr>
          <p:cNvGrpSpPr/>
          <p:nvPr/>
        </p:nvGrpSpPr>
        <p:grpSpPr>
          <a:xfrm>
            <a:off x="90450" y="5669969"/>
            <a:ext cx="2885052" cy="560597"/>
            <a:chOff x="90450" y="5669969"/>
            <a:chExt cx="2885052" cy="560597"/>
          </a:xfrm>
        </p:grpSpPr>
        <p:sp>
          <p:nvSpPr>
            <p:cNvPr id="2" name="Rectangle 1">
              <a:extLst>
                <a:ext uri="{FF2B5EF4-FFF2-40B4-BE49-F238E27FC236}">
                  <a16:creationId xmlns:a16="http://schemas.microsoft.com/office/drawing/2014/main" id="{3FC2685F-1121-4406-BC94-A5EF7BA1D967}"/>
                </a:ext>
              </a:extLst>
            </p:cNvPr>
            <p:cNvSpPr/>
            <p:nvPr/>
          </p:nvSpPr>
          <p:spPr>
            <a:xfrm>
              <a:off x="316838" y="5768901"/>
              <a:ext cx="2658664" cy="461665"/>
            </a:xfrm>
            <a:prstGeom prst="rect">
              <a:avLst/>
            </a:prstGeom>
          </p:spPr>
          <p:txBody>
            <a:bodyPr wrap="square">
              <a:spAutoFit/>
            </a:bodyPr>
            <a:lstStyle/>
            <a:p>
              <a:r>
                <a:rPr lang="en-AU" sz="1200" dirty="0"/>
                <a:t>1- The Product Owner explains the</a:t>
              </a:r>
            </a:p>
            <a:p>
              <a:r>
                <a:rPr lang="en-AU" sz="1200" dirty="0"/>
                <a:t>product vision.</a:t>
              </a:r>
            </a:p>
          </p:txBody>
        </p:sp>
        <p:sp>
          <p:nvSpPr>
            <p:cNvPr id="39" name="Rectangle 38">
              <a:extLst>
                <a:ext uri="{FF2B5EF4-FFF2-40B4-BE49-F238E27FC236}">
                  <a16:creationId xmlns:a16="http://schemas.microsoft.com/office/drawing/2014/main" id="{F8E92662-BCE8-4368-8C99-394E4131AD73}"/>
                </a:ext>
              </a:extLst>
            </p:cNvPr>
            <p:cNvSpPr/>
            <p:nvPr/>
          </p:nvSpPr>
          <p:spPr>
            <a:xfrm>
              <a:off x="90450" y="5669969"/>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00</a:t>
              </a:r>
            </a:p>
          </p:txBody>
        </p:sp>
      </p:grpSp>
      <p:grpSp>
        <p:nvGrpSpPr>
          <p:cNvPr id="145" name="Group 144">
            <a:extLst>
              <a:ext uri="{FF2B5EF4-FFF2-40B4-BE49-F238E27FC236}">
                <a16:creationId xmlns:a16="http://schemas.microsoft.com/office/drawing/2014/main" id="{CD81D159-0360-4580-A7FA-048965A1F1BE}"/>
              </a:ext>
            </a:extLst>
          </p:cNvPr>
          <p:cNvGrpSpPr/>
          <p:nvPr/>
        </p:nvGrpSpPr>
        <p:grpSpPr>
          <a:xfrm>
            <a:off x="50073" y="18083"/>
            <a:ext cx="6225499" cy="877268"/>
            <a:chOff x="469173" y="18083"/>
            <a:chExt cx="6225499" cy="877268"/>
          </a:xfrm>
        </p:grpSpPr>
        <p:grpSp>
          <p:nvGrpSpPr>
            <p:cNvPr id="141" name="Group 140">
              <a:extLst>
                <a:ext uri="{FF2B5EF4-FFF2-40B4-BE49-F238E27FC236}">
                  <a16:creationId xmlns:a16="http://schemas.microsoft.com/office/drawing/2014/main" id="{6DA0CCD7-DFE0-4667-A7DA-330D9B3ADC1A}"/>
                </a:ext>
              </a:extLst>
            </p:cNvPr>
            <p:cNvGrpSpPr/>
            <p:nvPr/>
          </p:nvGrpSpPr>
          <p:grpSpPr>
            <a:xfrm>
              <a:off x="469173" y="18083"/>
              <a:ext cx="620935" cy="877268"/>
              <a:chOff x="4388279" y="3114676"/>
              <a:chExt cx="1134672" cy="1492854"/>
            </a:xfrm>
          </p:grpSpPr>
          <p:pic>
            <p:nvPicPr>
              <p:cNvPr id="143" name="Picture 142">
                <a:extLst>
                  <a:ext uri="{FF2B5EF4-FFF2-40B4-BE49-F238E27FC236}">
                    <a16:creationId xmlns:a16="http://schemas.microsoft.com/office/drawing/2014/main" id="{F98CB04A-B85B-4C51-884E-DDB8ABD12C7A}"/>
                  </a:ext>
                </a:extLst>
              </p:cNvPr>
              <p:cNvPicPr>
                <a:picLocks noChangeAspect="1"/>
              </p:cNvPicPr>
              <p:nvPr/>
            </p:nvPicPr>
            <p:blipFill rotWithShape="1">
              <a:blip r:embed="rId9"/>
              <a:srcRect l="7154" t="29166" r="79196" b="44722"/>
              <a:stretch/>
            </p:blipFill>
            <p:spPr>
              <a:xfrm>
                <a:off x="4388279" y="3114676"/>
                <a:ext cx="1134672" cy="1492854"/>
              </a:xfrm>
              <a:prstGeom prst="rect">
                <a:avLst/>
              </a:prstGeom>
            </p:spPr>
          </p:pic>
          <p:sp>
            <p:nvSpPr>
              <p:cNvPr id="144" name="Rectangle 143">
                <a:extLst>
                  <a:ext uri="{FF2B5EF4-FFF2-40B4-BE49-F238E27FC236}">
                    <a16:creationId xmlns:a16="http://schemas.microsoft.com/office/drawing/2014/main" id="{BF7E0F08-FC9B-4E42-B540-0E9400E869A5}"/>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2" name="TextBox 141">
              <a:extLst>
                <a:ext uri="{FF2B5EF4-FFF2-40B4-BE49-F238E27FC236}">
                  <a16:creationId xmlns:a16="http://schemas.microsoft.com/office/drawing/2014/main" id="{BFF5D01A-9C15-4295-90E0-DD4CC6693D52}"/>
                </a:ext>
              </a:extLst>
            </p:cNvPr>
            <p:cNvSpPr txBox="1"/>
            <p:nvPr/>
          </p:nvSpPr>
          <p:spPr>
            <a:xfrm>
              <a:off x="471339" y="116477"/>
              <a:ext cx="570920" cy="523220"/>
            </a:xfrm>
            <a:prstGeom prst="rect">
              <a:avLst/>
            </a:prstGeom>
            <a:noFill/>
          </p:spPr>
          <p:txBody>
            <a:bodyPr wrap="square" rtlCol="0">
              <a:spAutoFit/>
            </a:bodyPr>
            <a:lstStyle/>
            <a:p>
              <a:pPr algn="ctr"/>
              <a:r>
                <a:rPr lang="en-AU" sz="2800" b="1" dirty="0"/>
                <a:t>6</a:t>
              </a:r>
            </a:p>
          </p:txBody>
        </p:sp>
        <p:sp>
          <p:nvSpPr>
            <p:cNvPr id="138" name="TextBox 137">
              <a:extLst>
                <a:ext uri="{FF2B5EF4-FFF2-40B4-BE49-F238E27FC236}">
                  <a16:creationId xmlns:a16="http://schemas.microsoft.com/office/drawing/2014/main" id="{F610D614-211F-40C3-98C0-3EB506FEAC9D}"/>
                </a:ext>
              </a:extLst>
            </p:cNvPr>
            <p:cNvSpPr txBox="1"/>
            <p:nvPr/>
          </p:nvSpPr>
          <p:spPr>
            <a:xfrm>
              <a:off x="996487" y="115623"/>
              <a:ext cx="5698185" cy="584775"/>
            </a:xfrm>
            <a:prstGeom prst="rect">
              <a:avLst/>
            </a:prstGeom>
            <a:noFill/>
          </p:spPr>
          <p:txBody>
            <a:bodyPr wrap="square" rtlCol="0">
              <a:spAutoFit/>
            </a:bodyPr>
            <a:lstStyle/>
            <a:p>
              <a:r>
                <a:rPr lang="en-AU" sz="3200" dirty="0"/>
                <a:t>Steps to scrum + DevOps </a:t>
              </a:r>
            </a:p>
          </p:txBody>
        </p:sp>
      </p:grpSp>
      <p:grpSp>
        <p:nvGrpSpPr>
          <p:cNvPr id="25" name="Group 24">
            <a:extLst>
              <a:ext uri="{FF2B5EF4-FFF2-40B4-BE49-F238E27FC236}">
                <a16:creationId xmlns:a16="http://schemas.microsoft.com/office/drawing/2014/main" id="{2E1FF80E-F368-4F50-8137-D19836FE8341}"/>
              </a:ext>
            </a:extLst>
          </p:cNvPr>
          <p:cNvGrpSpPr/>
          <p:nvPr/>
        </p:nvGrpSpPr>
        <p:grpSpPr>
          <a:xfrm>
            <a:off x="2988732" y="1314018"/>
            <a:ext cx="1046455" cy="1041818"/>
            <a:chOff x="2988732" y="1314018"/>
            <a:chExt cx="1046455" cy="1041818"/>
          </a:xfrm>
        </p:grpSpPr>
        <p:grpSp>
          <p:nvGrpSpPr>
            <p:cNvPr id="22" name="Group 21">
              <a:extLst>
                <a:ext uri="{FF2B5EF4-FFF2-40B4-BE49-F238E27FC236}">
                  <a16:creationId xmlns:a16="http://schemas.microsoft.com/office/drawing/2014/main" id="{1B35A66E-2813-4C53-A44F-E1F21899FF45}"/>
                </a:ext>
              </a:extLst>
            </p:cNvPr>
            <p:cNvGrpSpPr/>
            <p:nvPr/>
          </p:nvGrpSpPr>
          <p:grpSpPr>
            <a:xfrm>
              <a:off x="2988732" y="2181702"/>
              <a:ext cx="769714" cy="174134"/>
              <a:chOff x="2572909" y="2895600"/>
              <a:chExt cx="1105373" cy="183694"/>
            </a:xfrm>
          </p:grpSpPr>
          <p:sp>
            <p:nvSpPr>
              <p:cNvPr id="13" name="Flowchart: Process 12">
                <a:extLst>
                  <a:ext uri="{FF2B5EF4-FFF2-40B4-BE49-F238E27FC236}">
                    <a16:creationId xmlns:a16="http://schemas.microsoft.com/office/drawing/2014/main" id="{2E1C763B-952C-4A7C-B5E4-12753146EC8B}"/>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 name="Straight Connector 16">
                <a:extLst>
                  <a:ext uri="{FF2B5EF4-FFF2-40B4-BE49-F238E27FC236}">
                    <a16:creationId xmlns:a16="http://schemas.microsoft.com/office/drawing/2014/main" id="{972B0343-B203-4E64-B4A6-0473A5FBDE2D}"/>
                  </a:ext>
                </a:extLst>
              </p:cNvPr>
              <p:cNvCxnSpPr>
                <a:cxnSpLocks/>
              </p:cNvCxnSpPr>
              <p:nvPr/>
            </p:nvCxnSpPr>
            <p:spPr>
              <a:xfrm>
                <a:off x="277694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2E3E02-4C61-4852-9C35-21376C25B18F}"/>
                  </a:ext>
                </a:extLst>
              </p:cNvPr>
              <p:cNvCxnSpPr>
                <a:cxnSpLocks/>
              </p:cNvCxnSpPr>
              <p:nvPr/>
            </p:nvCxnSpPr>
            <p:spPr>
              <a:xfrm>
                <a:off x="297550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18DA8-3563-40CD-B162-383B98072A3B}"/>
                  </a:ext>
                </a:extLst>
              </p:cNvPr>
              <p:cNvCxnSpPr>
                <a:cxnSpLocks/>
              </p:cNvCxnSpPr>
              <p:nvPr/>
            </p:nvCxnSpPr>
            <p:spPr>
              <a:xfrm>
                <a:off x="3209120"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2DDFCA-395F-4EDB-AC64-B35953325650}"/>
                  </a:ext>
                </a:extLst>
              </p:cNvPr>
              <p:cNvCxnSpPr>
                <a:cxnSpLocks/>
              </p:cNvCxnSpPr>
              <p:nvPr/>
            </p:nvCxnSpPr>
            <p:spPr>
              <a:xfrm>
                <a:off x="347321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6A8BF425-7AD6-4AB2-B9EC-DD19D51DD4E6}"/>
                </a:ext>
              </a:extLst>
            </p:cNvPr>
            <p:cNvSpPr txBox="1"/>
            <p:nvPr/>
          </p:nvSpPr>
          <p:spPr>
            <a:xfrm>
              <a:off x="3035919" y="1765505"/>
              <a:ext cx="940167" cy="461665"/>
            </a:xfrm>
            <a:prstGeom prst="rect">
              <a:avLst/>
            </a:prstGeom>
            <a:noFill/>
          </p:spPr>
          <p:txBody>
            <a:bodyPr wrap="square" rtlCol="0">
              <a:spAutoFit/>
            </a:bodyPr>
            <a:lstStyle/>
            <a:p>
              <a:r>
                <a:rPr lang="en-AU" sz="1200" b="1" dirty="0"/>
                <a:t>1. Backlog </a:t>
              </a:r>
            </a:p>
            <a:p>
              <a:r>
                <a:rPr lang="en-AU" sz="1200" b="1" dirty="0"/>
                <a:t>Items</a:t>
              </a:r>
            </a:p>
          </p:txBody>
        </p:sp>
        <p:grpSp>
          <p:nvGrpSpPr>
            <p:cNvPr id="6" name="Group 5">
              <a:extLst>
                <a:ext uri="{FF2B5EF4-FFF2-40B4-BE49-F238E27FC236}">
                  <a16:creationId xmlns:a16="http://schemas.microsoft.com/office/drawing/2014/main" id="{1BFEA1AE-8E03-4E23-AD98-BD12C16B5FA4}"/>
                </a:ext>
              </a:extLst>
            </p:cNvPr>
            <p:cNvGrpSpPr/>
            <p:nvPr/>
          </p:nvGrpSpPr>
          <p:grpSpPr>
            <a:xfrm>
              <a:off x="3134884" y="1314018"/>
              <a:ext cx="900303" cy="541972"/>
              <a:chOff x="1329325" y="1104468"/>
              <a:chExt cx="900303" cy="541972"/>
            </a:xfrm>
          </p:grpSpPr>
          <p:pic>
            <p:nvPicPr>
              <p:cNvPr id="10" name="Picture 9">
                <a:extLst>
                  <a:ext uri="{FF2B5EF4-FFF2-40B4-BE49-F238E27FC236}">
                    <a16:creationId xmlns:a16="http://schemas.microsoft.com/office/drawing/2014/main" id="{BF621763-93BA-4FCE-B284-D2BCA2FA52DF}"/>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11" name="Picture 10">
                <a:extLst>
                  <a:ext uri="{FF2B5EF4-FFF2-40B4-BE49-F238E27FC236}">
                    <a16:creationId xmlns:a16="http://schemas.microsoft.com/office/drawing/2014/main" id="{C7317BF2-3CE3-4ADC-B930-BD42E2900B21}"/>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grpSp>
      <p:grpSp>
        <p:nvGrpSpPr>
          <p:cNvPr id="7" name="Group 6">
            <a:extLst>
              <a:ext uri="{FF2B5EF4-FFF2-40B4-BE49-F238E27FC236}">
                <a16:creationId xmlns:a16="http://schemas.microsoft.com/office/drawing/2014/main" id="{D764274C-5CF8-4D22-A14B-6AF34556DF06}"/>
              </a:ext>
            </a:extLst>
          </p:cNvPr>
          <p:cNvGrpSpPr/>
          <p:nvPr/>
        </p:nvGrpSpPr>
        <p:grpSpPr>
          <a:xfrm>
            <a:off x="3875631" y="1016156"/>
            <a:ext cx="2087874" cy="1673622"/>
            <a:chOff x="3875631" y="1016156"/>
            <a:chExt cx="2087874" cy="1673622"/>
          </a:xfrm>
        </p:grpSpPr>
        <p:pic>
          <p:nvPicPr>
            <p:cNvPr id="42" name="Picture 41">
              <a:extLst>
                <a:ext uri="{FF2B5EF4-FFF2-40B4-BE49-F238E27FC236}">
                  <a16:creationId xmlns:a16="http://schemas.microsoft.com/office/drawing/2014/main" id="{0ADF6349-D220-4EB7-BB68-9FF9DD1253C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015715" y="1814292"/>
              <a:ext cx="934058" cy="608677"/>
            </a:xfrm>
            <a:prstGeom prst="rect">
              <a:avLst/>
            </a:prstGeom>
          </p:spPr>
        </p:pic>
        <p:grpSp>
          <p:nvGrpSpPr>
            <p:cNvPr id="43" name="Group 42">
              <a:extLst>
                <a:ext uri="{FF2B5EF4-FFF2-40B4-BE49-F238E27FC236}">
                  <a16:creationId xmlns:a16="http://schemas.microsoft.com/office/drawing/2014/main" id="{AF55406E-DEEF-4D40-8A7E-D25E52A133E1}"/>
                </a:ext>
              </a:extLst>
            </p:cNvPr>
            <p:cNvGrpSpPr/>
            <p:nvPr/>
          </p:nvGrpSpPr>
          <p:grpSpPr>
            <a:xfrm>
              <a:off x="5063202" y="1016156"/>
              <a:ext cx="900303" cy="541972"/>
              <a:chOff x="1329325" y="1104468"/>
              <a:chExt cx="900303" cy="541972"/>
            </a:xfrm>
          </p:grpSpPr>
          <p:pic>
            <p:nvPicPr>
              <p:cNvPr id="44" name="Picture 43">
                <a:extLst>
                  <a:ext uri="{FF2B5EF4-FFF2-40B4-BE49-F238E27FC236}">
                    <a16:creationId xmlns:a16="http://schemas.microsoft.com/office/drawing/2014/main" id="{884C7003-1129-4054-842D-00903068864B}"/>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45" name="Picture 44">
                <a:extLst>
                  <a:ext uri="{FF2B5EF4-FFF2-40B4-BE49-F238E27FC236}">
                    <a16:creationId xmlns:a16="http://schemas.microsoft.com/office/drawing/2014/main" id="{5F6F2D89-4F32-4A95-BE95-1828DB18E1E5}"/>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50" name="TextBox 49">
              <a:extLst>
                <a:ext uri="{FF2B5EF4-FFF2-40B4-BE49-F238E27FC236}">
                  <a16:creationId xmlns:a16="http://schemas.microsoft.com/office/drawing/2014/main" id="{989F6612-14BC-41A7-A098-414529C2F1A3}"/>
                </a:ext>
              </a:extLst>
            </p:cNvPr>
            <p:cNvSpPr txBox="1"/>
            <p:nvPr/>
          </p:nvSpPr>
          <p:spPr>
            <a:xfrm>
              <a:off x="3875631" y="2412779"/>
              <a:ext cx="1352480" cy="276999"/>
            </a:xfrm>
            <a:prstGeom prst="rect">
              <a:avLst/>
            </a:prstGeom>
            <a:noFill/>
          </p:spPr>
          <p:txBody>
            <a:bodyPr wrap="square" rtlCol="0">
              <a:spAutoFit/>
            </a:bodyPr>
            <a:lstStyle/>
            <a:p>
              <a:r>
                <a:rPr lang="en-AU" sz="1200" b="1" dirty="0"/>
                <a:t>2. Sprint planning</a:t>
              </a:r>
            </a:p>
          </p:txBody>
        </p:sp>
        <p:grpSp>
          <p:nvGrpSpPr>
            <p:cNvPr id="36" name="Group 35">
              <a:extLst>
                <a:ext uri="{FF2B5EF4-FFF2-40B4-BE49-F238E27FC236}">
                  <a16:creationId xmlns:a16="http://schemas.microsoft.com/office/drawing/2014/main" id="{6F521A5B-39B7-4716-98E9-D571F8CAAE04}"/>
                </a:ext>
              </a:extLst>
            </p:cNvPr>
            <p:cNvGrpSpPr/>
            <p:nvPr/>
          </p:nvGrpSpPr>
          <p:grpSpPr>
            <a:xfrm>
              <a:off x="5006078" y="1604380"/>
              <a:ext cx="860462" cy="405233"/>
              <a:chOff x="4464199" y="1485265"/>
              <a:chExt cx="860462" cy="405233"/>
            </a:xfrm>
          </p:grpSpPr>
          <p:sp>
            <p:nvSpPr>
              <p:cNvPr id="23" name="TextBox 22">
                <a:extLst>
                  <a:ext uri="{FF2B5EF4-FFF2-40B4-BE49-F238E27FC236}">
                    <a16:creationId xmlns:a16="http://schemas.microsoft.com/office/drawing/2014/main" id="{D0B7D65A-272E-465B-BBFA-AFD4C2F6492E}"/>
                  </a:ext>
                </a:extLst>
              </p:cNvPr>
              <p:cNvSpPr txBox="1"/>
              <p:nvPr/>
            </p:nvSpPr>
            <p:spPr>
              <a:xfrm>
                <a:off x="4464199" y="1485265"/>
                <a:ext cx="567953" cy="230832"/>
              </a:xfrm>
              <a:prstGeom prst="rect">
                <a:avLst/>
              </a:prstGeom>
              <a:noFill/>
            </p:spPr>
            <p:txBody>
              <a:bodyPr wrap="square" rtlCol="0">
                <a:spAutoFit/>
              </a:bodyPr>
              <a:lstStyle/>
              <a:p>
                <a:r>
                  <a:rPr lang="en-AU" sz="900" dirty="0">
                    <a:solidFill>
                      <a:schemeClr val="bg1"/>
                    </a:solidFill>
                  </a:rPr>
                  <a:t>To do</a:t>
                </a:r>
              </a:p>
            </p:txBody>
          </p:sp>
          <p:grpSp>
            <p:nvGrpSpPr>
              <p:cNvPr id="35" name="Group 34">
                <a:extLst>
                  <a:ext uri="{FF2B5EF4-FFF2-40B4-BE49-F238E27FC236}">
                    <a16:creationId xmlns:a16="http://schemas.microsoft.com/office/drawing/2014/main" id="{BF339FCC-9E39-4F50-ADDB-568F1C5C2946}"/>
                  </a:ext>
                </a:extLst>
              </p:cNvPr>
              <p:cNvGrpSpPr/>
              <p:nvPr/>
            </p:nvGrpSpPr>
            <p:grpSpPr>
              <a:xfrm>
                <a:off x="4554702" y="1675300"/>
                <a:ext cx="769959" cy="215198"/>
                <a:chOff x="4554702" y="1675300"/>
                <a:chExt cx="769959" cy="215198"/>
              </a:xfrm>
            </p:grpSpPr>
            <p:grpSp>
              <p:nvGrpSpPr>
                <p:cNvPr id="59" name="Group 58">
                  <a:extLst>
                    <a:ext uri="{FF2B5EF4-FFF2-40B4-BE49-F238E27FC236}">
                      <a16:creationId xmlns:a16="http://schemas.microsoft.com/office/drawing/2014/main" id="{2BC9AAC2-C4BB-4831-B0E8-6D451919956C}"/>
                    </a:ext>
                  </a:extLst>
                </p:cNvPr>
                <p:cNvGrpSpPr/>
                <p:nvPr/>
              </p:nvGrpSpPr>
              <p:grpSpPr>
                <a:xfrm>
                  <a:off x="4554702" y="1675300"/>
                  <a:ext cx="769959" cy="215198"/>
                  <a:chOff x="2572909" y="2895600"/>
                  <a:chExt cx="1105373" cy="183694"/>
                </a:xfrm>
              </p:grpSpPr>
              <p:sp>
                <p:nvSpPr>
                  <p:cNvPr id="60" name="Flowchart: Process 59">
                    <a:extLst>
                      <a:ext uri="{FF2B5EF4-FFF2-40B4-BE49-F238E27FC236}">
                        <a16:creationId xmlns:a16="http://schemas.microsoft.com/office/drawing/2014/main" id="{6C059B1B-2DA9-47BA-A495-63EA232CEEC0}"/>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1" name="Straight Connector 60">
                    <a:extLst>
                      <a:ext uri="{FF2B5EF4-FFF2-40B4-BE49-F238E27FC236}">
                        <a16:creationId xmlns:a16="http://schemas.microsoft.com/office/drawing/2014/main" id="{6D8861B5-913D-4BC1-A430-6AF76B5EBFA2}"/>
                      </a:ext>
                    </a:extLst>
                  </p:cNvPr>
                  <p:cNvCxnSpPr>
                    <a:cxnSpLocks/>
                  </p:cNvCxnSpPr>
                  <p:nvPr/>
                </p:nvCxnSpPr>
                <p:spPr>
                  <a:xfrm>
                    <a:off x="307940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3A3D01-12B0-416F-9E1B-4D4A21757599}"/>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AC28616-D884-4110-8DBF-349409EC6CB4}"/>
                    </a:ext>
                  </a:extLst>
                </p:cNvPr>
                <p:cNvGrpSpPr/>
                <p:nvPr/>
              </p:nvGrpSpPr>
              <p:grpSpPr>
                <a:xfrm>
                  <a:off x="4579833" y="1719051"/>
                  <a:ext cx="183545" cy="120131"/>
                  <a:chOff x="4579833" y="1427650"/>
                  <a:chExt cx="183545" cy="120131"/>
                </a:xfrm>
              </p:grpSpPr>
              <p:sp>
                <p:nvSpPr>
                  <p:cNvPr id="33" name="Rectangle 32">
                    <a:extLst>
                      <a:ext uri="{FF2B5EF4-FFF2-40B4-BE49-F238E27FC236}">
                        <a16:creationId xmlns:a16="http://schemas.microsoft.com/office/drawing/2014/main" id="{9750C783-2E8B-48E9-BBAD-8C2048C28E50}"/>
                      </a:ext>
                    </a:extLst>
                  </p:cNvPr>
                  <p:cNvSpPr/>
                  <p:nvPr/>
                </p:nvSpPr>
                <p:spPr>
                  <a:xfrm>
                    <a:off x="4579833" y="142765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FDE98974-EB6D-40E2-ADC7-E4CE8E23286A}"/>
                      </a:ext>
                    </a:extLst>
                  </p:cNvPr>
                  <p:cNvSpPr/>
                  <p:nvPr/>
                </p:nvSpPr>
                <p:spPr>
                  <a:xfrm>
                    <a:off x="4650988"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6823BD5-3B01-4856-A70A-F258230330CE}"/>
                      </a:ext>
                    </a:extLst>
                  </p:cNvPr>
                  <p:cNvSpPr/>
                  <p:nvPr/>
                </p:nvSpPr>
                <p:spPr>
                  <a:xfrm>
                    <a:off x="4717659"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a:extLst>
                      <a:ext uri="{FF2B5EF4-FFF2-40B4-BE49-F238E27FC236}">
                        <a16:creationId xmlns:a16="http://schemas.microsoft.com/office/drawing/2014/main" id="{D7BBB9AC-4B34-43C5-B0DD-3D7A8602ED76}"/>
                      </a:ext>
                    </a:extLst>
                  </p:cNvPr>
                  <p:cNvSpPr/>
                  <p:nvPr/>
                </p:nvSpPr>
                <p:spPr>
                  <a:xfrm>
                    <a:off x="4579833" y="149869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grpSp>
      <p:grpSp>
        <p:nvGrpSpPr>
          <p:cNvPr id="8" name="Group 7">
            <a:extLst>
              <a:ext uri="{FF2B5EF4-FFF2-40B4-BE49-F238E27FC236}">
                <a16:creationId xmlns:a16="http://schemas.microsoft.com/office/drawing/2014/main" id="{11D9A67B-3901-44FD-AEBF-1FA5649E784B}"/>
              </a:ext>
            </a:extLst>
          </p:cNvPr>
          <p:cNvGrpSpPr/>
          <p:nvPr/>
        </p:nvGrpSpPr>
        <p:grpSpPr>
          <a:xfrm>
            <a:off x="6490450" y="1356474"/>
            <a:ext cx="1394043" cy="1748368"/>
            <a:chOff x="6490450" y="1356474"/>
            <a:chExt cx="1394043" cy="1748368"/>
          </a:xfrm>
        </p:grpSpPr>
        <p:pic>
          <p:nvPicPr>
            <p:cNvPr id="46" name="Picture 45">
              <a:extLst>
                <a:ext uri="{FF2B5EF4-FFF2-40B4-BE49-F238E27FC236}">
                  <a16:creationId xmlns:a16="http://schemas.microsoft.com/office/drawing/2014/main" id="{22324375-A994-4742-A9A3-FA3CE64A0B8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845650" y="1831808"/>
              <a:ext cx="934058" cy="608677"/>
            </a:xfrm>
            <a:prstGeom prst="rect">
              <a:avLst/>
            </a:prstGeom>
          </p:spPr>
        </p:pic>
        <p:pic>
          <p:nvPicPr>
            <p:cNvPr id="48" name="Picture 47">
              <a:extLst>
                <a:ext uri="{FF2B5EF4-FFF2-40B4-BE49-F238E27FC236}">
                  <a16:creationId xmlns:a16="http://schemas.microsoft.com/office/drawing/2014/main" id="{75AE03B4-B3BE-41D2-A5D1-07EEA07B126C}"/>
                </a:ext>
              </a:extLst>
            </p:cNvPr>
            <p:cNvPicPr>
              <a:picLocks noChangeAspect="1"/>
            </p:cNvPicPr>
            <p:nvPr/>
          </p:nvPicPr>
          <p:blipFill rotWithShape="1">
            <a:blip r:embed="rId6">
              <a:duotone>
                <a:schemeClr val="accent3">
                  <a:shade val="45000"/>
                  <a:satMod val="135000"/>
                </a:schemeClr>
                <a:prstClr val="white"/>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97697" y="1356474"/>
              <a:ext cx="354849" cy="453521"/>
            </a:xfrm>
            <a:prstGeom prst="rect">
              <a:avLst/>
            </a:prstGeom>
          </p:spPr>
        </p:pic>
        <p:pic>
          <p:nvPicPr>
            <p:cNvPr id="49" name="Picture 48">
              <a:extLst>
                <a:ext uri="{FF2B5EF4-FFF2-40B4-BE49-F238E27FC236}">
                  <a16:creationId xmlns:a16="http://schemas.microsoft.com/office/drawing/2014/main" id="{ECFF5422-50F5-43B4-A8D3-D95A72634114}"/>
                </a:ext>
              </a:extLst>
            </p:cNvPr>
            <p:cNvPicPr>
              <a:picLocks noChangeAspect="1"/>
            </p:cNvPicPr>
            <p:nvPr/>
          </p:nvPicPr>
          <p:blipFill>
            <a:blip r:embed="rId4">
              <a:duotone>
                <a:srgbClr val="ED7D31">
                  <a:shade val="45000"/>
                  <a:satMod val="135000"/>
                </a:srgbClr>
                <a:prstClr val="white"/>
              </a:duotone>
              <a:extLst>
                <a:ext uri="{BEBA8EAE-BF5A-486C-A8C5-ECC9F3942E4B}">
                  <a14:imgProps xmlns:a14="http://schemas.microsoft.com/office/drawing/2010/main">
                    <a14:imgLayer r:embed="rId5">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490450" y="1891399"/>
              <a:ext cx="410682" cy="410682"/>
            </a:xfrm>
            <a:prstGeom prst="rect">
              <a:avLst/>
            </a:prstGeom>
          </p:spPr>
        </p:pic>
        <p:sp>
          <p:nvSpPr>
            <p:cNvPr id="52" name="TextBox 51">
              <a:extLst>
                <a:ext uri="{FF2B5EF4-FFF2-40B4-BE49-F238E27FC236}">
                  <a16:creationId xmlns:a16="http://schemas.microsoft.com/office/drawing/2014/main" id="{10BF20FB-A12D-4FCA-B084-69066DA8509D}"/>
                </a:ext>
              </a:extLst>
            </p:cNvPr>
            <p:cNvSpPr txBox="1"/>
            <p:nvPr/>
          </p:nvSpPr>
          <p:spPr>
            <a:xfrm>
              <a:off x="6613790" y="2827843"/>
              <a:ext cx="1270703" cy="276999"/>
            </a:xfrm>
            <a:prstGeom prst="rect">
              <a:avLst/>
            </a:prstGeom>
            <a:noFill/>
          </p:spPr>
          <p:txBody>
            <a:bodyPr wrap="square" rtlCol="0">
              <a:spAutoFit/>
            </a:bodyPr>
            <a:lstStyle/>
            <a:p>
              <a:r>
                <a:rPr lang="en-AU" sz="1200" b="1" dirty="0"/>
                <a:t>3. Sprint</a:t>
              </a:r>
            </a:p>
          </p:txBody>
        </p:sp>
        <p:grpSp>
          <p:nvGrpSpPr>
            <p:cNvPr id="37" name="Group 36">
              <a:extLst>
                <a:ext uri="{FF2B5EF4-FFF2-40B4-BE49-F238E27FC236}">
                  <a16:creationId xmlns:a16="http://schemas.microsoft.com/office/drawing/2014/main" id="{5A02AAA1-714C-488D-ABD7-F04B44E93F05}"/>
                </a:ext>
              </a:extLst>
            </p:cNvPr>
            <p:cNvGrpSpPr/>
            <p:nvPr/>
          </p:nvGrpSpPr>
          <p:grpSpPr>
            <a:xfrm>
              <a:off x="6634985" y="2358428"/>
              <a:ext cx="837330" cy="400360"/>
              <a:chOff x="6073010" y="2148878"/>
              <a:chExt cx="837330" cy="400360"/>
            </a:xfrm>
          </p:grpSpPr>
          <p:grpSp>
            <p:nvGrpSpPr>
              <p:cNvPr id="63" name="Group 62">
                <a:extLst>
                  <a:ext uri="{FF2B5EF4-FFF2-40B4-BE49-F238E27FC236}">
                    <a16:creationId xmlns:a16="http://schemas.microsoft.com/office/drawing/2014/main" id="{C5B0DC5C-F117-464A-ADD5-C171112180C5}"/>
                  </a:ext>
                </a:extLst>
              </p:cNvPr>
              <p:cNvGrpSpPr/>
              <p:nvPr/>
            </p:nvGrpSpPr>
            <p:grpSpPr>
              <a:xfrm>
                <a:off x="6073010" y="2334040"/>
                <a:ext cx="769959" cy="215198"/>
                <a:chOff x="2572909" y="2895600"/>
                <a:chExt cx="1105373" cy="183694"/>
              </a:xfrm>
            </p:grpSpPr>
            <p:sp>
              <p:nvSpPr>
                <p:cNvPr id="64" name="Flowchart: Process 63">
                  <a:extLst>
                    <a:ext uri="{FF2B5EF4-FFF2-40B4-BE49-F238E27FC236}">
                      <a16:creationId xmlns:a16="http://schemas.microsoft.com/office/drawing/2014/main" id="{945312A0-A24B-48D0-BC37-600AADA4B01C}"/>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6" name="Straight Connector 65">
                  <a:extLst>
                    <a:ext uri="{FF2B5EF4-FFF2-40B4-BE49-F238E27FC236}">
                      <a16:creationId xmlns:a16="http://schemas.microsoft.com/office/drawing/2014/main" id="{5CD16CDA-8C13-4DBF-A25B-ED4B6E452DF2}"/>
                    </a:ext>
                  </a:extLst>
                </p:cNvPr>
                <p:cNvCxnSpPr>
                  <a:cxnSpLocks/>
                </p:cNvCxnSpPr>
                <p:nvPr/>
              </p:nvCxnSpPr>
              <p:spPr>
                <a:xfrm>
                  <a:off x="2922837"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84BEA9-B00F-4B18-8155-D96761B78104}"/>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36103B1-2999-459A-9705-0F8B7BABAEC3}"/>
                  </a:ext>
                </a:extLst>
              </p:cNvPr>
              <p:cNvSpPr txBox="1"/>
              <p:nvPr/>
            </p:nvSpPr>
            <p:spPr>
              <a:xfrm>
                <a:off x="6273738" y="2148878"/>
                <a:ext cx="636602" cy="230832"/>
              </a:xfrm>
              <a:prstGeom prst="rect">
                <a:avLst/>
              </a:prstGeom>
              <a:noFill/>
            </p:spPr>
            <p:txBody>
              <a:bodyPr wrap="square" rtlCol="0">
                <a:spAutoFit/>
              </a:bodyPr>
              <a:lstStyle/>
              <a:p>
                <a:r>
                  <a:rPr lang="en-AU" sz="900" dirty="0">
                    <a:solidFill>
                      <a:schemeClr val="bg1"/>
                    </a:solidFill>
                  </a:rPr>
                  <a:t>WIP</a:t>
                </a:r>
              </a:p>
            </p:txBody>
          </p:sp>
          <p:sp>
            <p:nvSpPr>
              <p:cNvPr id="72" name="Rectangle 71">
                <a:extLst>
                  <a:ext uri="{FF2B5EF4-FFF2-40B4-BE49-F238E27FC236}">
                    <a16:creationId xmlns:a16="http://schemas.microsoft.com/office/drawing/2014/main" id="{CB4EC7FF-9F28-4552-ACB9-7918F8CF44A5}"/>
                  </a:ext>
                </a:extLst>
              </p:cNvPr>
              <p:cNvSpPr/>
              <p:nvPr/>
            </p:nvSpPr>
            <p:spPr>
              <a:xfrm>
                <a:off x="6390099" y="2372521"/>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42A6B5C9-221E-4658-AFB0-DF8DCB3314D0}"/>
                  </a:ext>
                </a:extLst>
              </p:cNvPr>
              <p:cNvSpPr/>
              <p:nvPr/>
            </p:nvSpPr>
            <p:spPr>
              <a:xfrm>
                <a:off x="6460369" y="2374014"/>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a:extLst>
                  <a:ext uri="{FF2B5EF4-FFF2-40B4-BE49-F238E27FC236}">
                    <a16:creationId xmlns:a16="http://schemas.microsoft.com/office/drawing/2014/main" id="{12442ED0-4062-4726-BF9E-F15AED0CA5BA}"/>
                  </a:ext>
                </a:extLst>
              </p:cNvPr>
              <p:cNvSpPr/>
              <p:nvPr/>
            </p:nvSpPr>
            <p:spPr>
              <a:xfrm>
                <a:off x="6388148" y="2441506"/>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a:extLst>
                  <a:ext uri="{FF2B5EF4-FFF2-40B4-BE49-F238E27FC236}">
                    <a16:creationId xmlns:a16="http://schemas.microsoft.com/office/drawing/2014/main" id="{FEECA521-0383-400A-AE45-EFEF8814BCB2}"/>
                  </a:ext>
                </a:extLst>
              </p:cNvPr>
              <p:cNvSpPr/>
              <p:nvPr/>
            </p:nvSpPr>
            <p:spPr>
              <a:xfrm>
                <a:off x="6109838" y="236598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8" name="Group 17">
            <a:extLst>
              <a:ext uri="{FF2B5EF4-FFF2-40B4-BE49-F238E27FC236}">
                <a16:creationId xmlns:a16="http://schemas.microsoft.com/office/drawing/2014/main" id="{FD8F2979-0D71-425C-BCB1-96FD4E44FFCA}"/>
              </a:ext>
            </a:extLst>
          </p:cNvPr>
          <p:cNvGrpSpPr/>
          <p:nvPr/>
        </p:nvGrpSpPr>
        <p:grpSpPr>
          <a:xfrm>
            <a:off x="5844966" y="3349194"/>
            <a:ext cx="1503782" cy="1421785"/>
            <a:chOff x="5844966" y="3349194"/>
            <a:chExt cx="1503782" cy="1421785"/>
          </a:xfrm>
        </p:grpSpPr>
        <p:sp>
          <p:nvSpPr>
            <p:cNvPr id="53" name="TextBox 52">
              <a:extLst>
                <a:ext uri="{FF2B5EF4-FFF2-40B4-BE49-F238E27FC236}">
                  <a16:creationId xmlns:a16="http://schemas.microsoft.com/office/drawing/2014/main" id="{5A2EA508-182E-4207-994C-A2B8236D4E8A}"/>
                </a:ext>
              </a:extLst>
            </p:cNvPr>
            <p:cNvSpPr txBox="1"/>
            <p:nvPr/>
          </p:nvSpPr>
          <p:spPr>
            <a:xfrm>
              <a:off x="5855098" y="4493980"/>
              <a:ext cx="1493650" cy="276999"/>
            </a:xfrm>
            <a:prstGeom prst="rect">
              <a:avLst/>
            </a:prstGeom>
            <a:noFill/>
          </p:spPr>
          <p:txBody>
            <a:bodyPr wrap="square" rtlCol="0">
              <a:spAutoFit/>
            </a:bodyPr>
            <a:lstStyle/>
            <a:p>
              <a:r>
                <a:rPr lang="en-AU" sz="1200" b="1" dirty="0"/>
                <a:t>4. Sprint playback</a:t>
              </a:r>
            </a:p>
          </p:txBody>
        </p:sp>
        <p:pic>
          <p:nvPicPr>
            <p:cNvPr id="55" name="Picture 54">
              <a:extLst>
                <a:ext uri="{FF2B5EF4-FFF2-40B4-BE49-F238E27FC236}">
                  <a16:creationId xmlns:a16="http://schemas.microsoft.com/office/drawing/2014/main" id="{3AAD1A03-B556-44EE-AF42-D4DA231BABC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844966" y="3927906"/>
              <a:ext cx="934058" cy="608677"/>
            </a:xfrm>
            <a:prstGeom prst="rect">
              <a:avLst/>
            </a:prstGeom>
          </p:spPr>
        </p:pic>
        <p:pic>
          <p:nvPicPr>
            <p:cNvPr id="57" name="Picture 56">
              <a:extLst>
                <a:ext uri="{FF2B5EF4-FFF2-40B4-BE49-F238E27FC236}">
                  <a16:creationId xmlns:a16="http://schemas.microsoft.com/office/drawing/2014/main" id="{E272B7F6-2690-4C36-B086-7B0C068FDB05}"/>
                </a:ext>
              </a:extLst>
            </p:cNvPr>
            <p:cNvPicPr>
              <a:picLocks noChangeAspect="1"/>
            </p:cNvPicPr>
            <p:nvPr/>
          </p:nvPicPr>
          <p:blipFill rotWithShape="1">
            <a:blip r:embed="rId6">
              <a:duotone>
                <a:prstClr val="black"/>
                <a:srgbClr val="FFFF00">
                  <a:tint val="45000"/>
                  <a:satMod val="400000"/>
                </a:srgbClr>
              </a:duotone>
              <a:extLst>
                <a:ext uri="{BEBA8EAE-BF5A-486C-A8C5-ECC9F3942E4B}">
                  <a14:imgProps xmlns:a14="http://schemas.microsoft.com/office/drawing/2010/main">
                    <a14:imgLayer r:embed="rId7">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578581" y="3349194"/>
              <a:ext cx="354849" cy="453521"/>
            </a:xfrm>
            <a:prstGeom prst="rect">
              <a:avLst/>
            </a:prstGeom>
          </p:spPr>
        </p:pic>
      </p:grpSp>
    </p:spTree>
    <p:extLst>
      <p:ext uri="{BB962C8B-B14F-4D97-AF65-F5344CB8AC3E}">
        <p14:creationId xmlns:p14="http://schemas.microsoft.com/office/powerpoint/2010/main" val="125901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7" name="Picture 76">
            <a:extLst>
              <a:ext uri="{FF2B5EF4-FFF2-40B4-BE49-F238E27FC236}">
                <a16:creationId xmlns:a16="http://schemas.microsoft.com/office/drawing/2014/main" id="{08F54105-6A06-4583-A8CD-38E30A7EEFD7}"/>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536453" y="5304425"/>
            <a:ext cx="402592" cy="514540"/>
          </a:xfrm>
          <a:prstGeom prst="rect">
            <a:avLst/>
          </a:prstGeom>
        </p:spPr>
      </p:pic>
      <p:grpSp>
        <p:nvGrpSpPr>
          <p:cNvPr id="96" name="Group 95">
            <a:extLst>
              <a:ext uri="{FF2B5EF4-FFF2-40B4-BE49-F238E27FC236}">
                <a16:creationId xmlns:a16="http://schemas.microsoft.com/office/drawing/2014/main" id="{941C35D1-0AF0-42E2-BCAF-033BE1E3796E}"/>
              </a:ext>
            </a:extLst>
          </p:cNvPr>
          <p:cNvGrpSpPr/>
          <p:nvPr/>
        </p:nvGrpSpPr>
        <p:grpSpPr>
          <a:xfrm>
            <a:off x="3398492" y="5273217"/>
            <a:ext cx="921136" cy="542722"/>
            <a:chOff x="3480565" y="4959072"/>
            <a:chExt cx="921136" cy="542722"/>
          </a:xfrm>
        </p:grpSpPr>
        <p:pic>
          <p:nvPicPr>
            <p:cNvPr id="78" name="Picture 77">
              <a:extLst>
                <a:ext uri="{FF2B5EF4-FFF2-40B4-BE49-F238E27FC236}">
                  <a16:creationId xmlns:a16="http://schemas.microsoft.com/office/drawing/2014/main" id="{A508D8F5-326C-4570-BF14-43C2567E015B}"/>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3480565" y="4987254"/>
              <a:ext cx="402592" cy="514540"/>
            </a:xfrm>
            <a:prstGeom prst="rect">
              <a:avLst/>
            </a:prstGeom>
          </p:spPr>
        </p:pic>
        <p:pic>
          <p:nvPicPr>
            <p:cNvPr id="79" name="Picture 78">
              <a:extLst>
                <a:ext uri="{FF2B5EF4-FFF2-40B4-BE49-F238E27FC236}">
                  <a16:creationId xmlns:a16="http://schemas.microsoft.com/office/drawing/2014/main" id="{10448B57-D9BD-4DDE-989A-D5D5B9514283}"/>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3878783" y="4959072"/>
              <a:ext cx="522918" cy="522918"/>
            </a:xfrm>
            <a:prstGeom prst="rect">
              <a:avLst/>
            </a:prstGeom>
          </p:spPr>
        </p:pic>
      </p:grpSp>
      <p:grpSp>
        <p:nvGrpSpPr>
          <p:cNvPr id="95" name="Group 94">
            <a:extLst>
              <a:ext uri="{FF2B5EF4-FFF2-40B4-BE49-F238E27FC236}">
                <a16:creationId xmlns:a16="http://schemas.microsoft.com/office/drawing/2014/main" id="{71A3EE0A-6E28-4CF3-80EE-22C94F6F3BCC}"/>
              </a:ext>
            </a:extLst>
          </p:cNvPr>
          <p:cNvGrpSpPr/>
          <p:nvPr/>
        </p:nvGrpSpPr>
        <p:grpSpPr>
          <a:xfrm>
            <a:off x="2917552" y="5659921"/>
            <a:ext cx="2970430" cy="755311"/>
            <a:chOff x="2917552" y="5659921"/>
            <a:chExt cx="2970430" cy="755311"/>
          </a:xfrm>
        </p:grpSpPr>
        <p:sp>
          <p:nvSpPr>
            <p:cNvPr id="3" name="Rectangle 2">
              <a:extLst>
                <a:ext uri="{FF2B5EF4-FFF2-40B4-BE49-F238E27FC236}">
                  <a16:creationId xmlns:a16="http://schemas.microsoft.com/office/drawing/2014/main" id="{81821715-D68A-4292-9FA5-03DCB613912D}"/>
                </a:ext>
              </a:extLst>
            </p:cNvPr>
            <p:cNvSpPr/>
            <p:nvPr/>
          </p:nvSpPr>
          <p:spPr>
            <a:xfrm>
              <a:off x="3152113" y="5768901"/>
              <a:ext cx="2735869" cy="646331"/>
            </a:xfrm>
            <a:prstGeom prst="rect">
              <a:avLst/>
            </a:prstGeom>
          </p:spPr>
          <p:txBody>
            <a:bodyPr wrap="square">
              <a:spAutoFit/>
            </a:bodyPr>
            <a:lstStyle/>
            <a:p>
              <a:r>
                <a:rPr lang="en-AU" sz="1200" dirty="0"/>
                <a:t>2- A Backlog Items are created</a:t>
              </a:r>
            </a:p>
            <a:p>
              <a:r>
                <a:rPr lang="en-AU" sz="1200" dirty="0"/>
                <a:t>listing the features and an estimated number of Sprints. </a:t>
              </a:r>
            </a:p>
          </p:txBody>
        </p:sp>
        <p:sp>
          <p:nvSpPr>
            <p:cNvPr id="86" name="Rectangle 85">
              <a:extLst>
                <a:ext uri="{FF2B5EF4-FFF2-40B4-BE49-F238E27FC236}">
                  <a16:creationId xmlns:a16="http://schemas.microsoft.com/office/drawing/2014/main" id="{A98E6A52-6C4A-47E0-9299-FAA5EAD13051}"/>
                </a:ext>
              </a:extLst>
            </p:cNvPr>
            <p:cNvSpPr/>
            <p:nvPr/>
          </p:nvSpPr>
          <p:spPr>
            <a:xfrm>
              <a:off x="2917552"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01</a:t>
              </a:r>
            </a:p>
          </p:txBody>
        </p:sp>
      </p:grpSp>
      <p:grpSp>
        <p:nvGrpSpPr>
          <p:cNvPr id="94" name="Group 93">
            <a:extLst>
              <a:ext uri="{FF2B5EF4-FFF2-40B4-BE49-F238E27FC236}">
                <a16:creationId xmlns:a16="http://schemas.microsoft.com/office/drawing/2014/main" id="{8D6528AC-4618-45AF-86AA-D841A9D86C33}"/>
              </a:ext>
            </a:extLst>
          </p:cNvPr>
          <p:cNvGrpSpPr/>
          <p:nvPr/>
        </p:nvGrpSpPr>
        <p:grpSpPr>
          <a:xfrm>
            <a:off x="5843609" y="5649873"/>
            <a:ext cx="3105197" cy="950025"/>
            <a:chOff x="5843609" y="5649873"/>
            <a:chExt cx="3105197" cy="950025"/>
          </a:xfrm>
        </p:grpSpPr>
        <p:sp>
          <p:nvSpPr>
            <p:cNvPr id="4" name="Rectangle 3">
              <a:extLst>
                <a:ext uri="{FF2B5EF4-FFF2-40B4-BE49-F238E27FC236}">
                  <a16:creationId xmlns:a16="http://schemas.microsoft.com/office/drawing/2014/main" id="{B5A2C70D-087F-49DF-A1C0-17230E44F3BD}"/>
                </a:ext>
              </a:extLst>
            </p:cNvPr>
            <p:cNvSpPr/>
            <p:nvPr/>
          </p:nvSpPr>
          <p:spPr>
            <a:xfrm>
              <a:off x="6064593" y="5768901"/>
              <a:ext cx="2884213" cy="830997"/>
            </a:xfrm>
            <a:prstGeom prst="rect">
              <a:avLst/>
            </a:prstGeom>
          </p:spPr>
          <p:txBody>
            <a:bodyPr wrap="square">
              <a:spAutoFit/>
            </a:bodyPr>
            <a:lstStyle/>
            <a:p>
              <a:r>
                <a:rPr lang="en-AU" sz="1200" dirty="0"/>
                <a:t>3- Features are ordered by the Product</a:t>
              </a:r>
            </a:p>
            <a:p>
              <a:r>
                <a:rPr lang="en-AU" sz="1200" dirty="0"/>
                <a:t>Owner. The Delivery Team estimates</a:t>
              </a:r>
            </a:p>
            <a:p>
              <a:r>
                <a:rPr lang="en-AU" sz="1200" dirty="0"/>
                <a:t>and forecasts which features will be</a:t>
              </a:r>
            </a:p>
            <a:p>
              <a:r>
                <a:rPr lang="en-AU" sz="1200" dirty="0"/>
                <a:t>delivered in the Sprint.</a:t>
              </a:r>
            </a:p>
          </p:txBody>
        </p:sp>
        <p:sp>
          <p:nvSpPr>
            <p:cNvPr id="87" name="Rectangle 86">
              <a:extLst>
                <a:ext uri="{FF2B5EF4-FFF2-40B4-BE49-F238E27FC236}">
                  <a16:creationId xmlns:a16="http://schemas.microsoft.com/office/drawing/2014/main" id="{F608E1A9-EFE7-46EC-8580-ED3E67B78C25}"/>
                </a:ext>
              </a:extLst>
            </p:cNvPr>
            <p:cNvSpPr/>
            <p:nvPr/>
          </p:nvSpPr>
          <p:spPr>
            <a:xfrm>
              <a:off x="5843609" y="5649873"/>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02</a:t>
              </a:r>
            </a:p>
          </p:txBody>
        </p:sp>
      </p:grpSp>
      <p:grpSp>
        <p:nvGrpSpPr>
          <p:cNvPr id="93" name="Group 92">
            <a:extLst>
              <a:ext uri="{FF2B5EF4-FFF2-40B4-BE49-F238E27FC236}">
                <a16:creationId xmlns:a16="http://schemas.microsoft.com/office/drawing/2014/main" id="{2A0469A6-AF42-4CA3-92B2-78ED4A791CE2}"/>
              </a:ext>
            </a:extLst>
          </p:cNvPr>
          <p:cNvGrpSpPr/>
          <p:nvPr/>
        </p:nvGrpSpPr>
        <p:grpSpPr>
          <a:xfrm>
            <a:off x="8878921" y="5659921"/>
            <a:ext cx="3247712" cy="939977"/>
            <a:chOff x="8878921" y="5659921"/>
            <a:chExt cx="3247712" cy="939977"/>
          </a:xfrm>
        </p:grpSpPr>
        <p:sp>
          <p:nvSpPr>
            <p:cNvPr id="65" name="Rectangle 64">
              <a:extLst>
                <a:ext uri="{FF2B5EF4-FFF2-40B4-BE49-F238E27FC236}">
                  <a16:creationId xmlns:a16="http://schemas.microsoft.com/office/drawing/2014/main" id="{51E7DE59-744C-4E60-980C-92DFA7F98171}"/>
                </a:ext>
              </a:extLst>
            </p:cNvPr>
            <p:cNvSpPr/>
            <p:nvPr/>
          </p:nvSpPr>
          <p:spPr>
            <a:xfrm>
              <a:off x="9125418" y="5768901"/>
              <a:ext cx="3001215" cy="830997"/>
            </a:xfrm>
            <a:prstGeom prst="rect">
              <a:avLst/>
            </a:prstGeom>
          </p:spPr>
          <p:txBody>
            <a:bodyPr wrap="square">
              <a:spAutoFit/>
            </a:bodyPr>
            <a:lstStyle/>
            <a:p>
              <a:r>
                <a:rPr lang="en-AU" sz="1200" dirty="0"/>
                <a:t>4-The Delivery Team works away</a:t>
              </a:r>
            </a:p>
            <a:p>
              <a:r>
                <a:rPr lang="en-AU" sz="1200" dirty="0"/>
                <a:t>ordered by priority and completing the PBIs to the Definition of Done. </a:t>
              </a:r>
              <a:r>
                <a:rPr lang="en-AU" sz="1200" b="1" dirty="0"/>
                <a:t>Tip</a:t>
              </a:r>
              <a:r>
                <a:rPr lang="en-AU" sz="1200" dirty="0"/>
                <a:t> Use DevOps to send ‘done’ email.</a:t>
              </a:r>
            </a:p>
          </p:txBody>
        </p:sp>
        <p:sp>
          <p:nvSpPr>
            <p:cNvPr id="88" name="Rectangle 87">
              <a:extLst>
                <a:ext uri="{FF2B5EF4-FFF2-40B4-BE49-F238E27FC236}">
                  <a16:creationId xmlns:a16="http://schemas.microsoft.com/office/drawing/2014/main" id="{C8C5A652-46A6-4CA3-8623-1B96CE187525}"/>
                </a:ext>
              </a:extLst>
            </p:cNvPr>
            <p:cNvSpPr/>
            <p:nvPr/>
          </p:nvSpPr>
          <p:spPr>
            <a:xfrm>
              <a:off x="8878921" y="5659921"/>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03</a:t>
              </a:r>
            </a:p>
          </p:txBody>
        </p:sp>
      </p:grpSp>
      <p:grpSp>
        <p:nvGrpSpPr>
          <p:cNvPr id="98" name="Group 97">
            <a:extLst>
              <a:ext uri="{FF2B5EF4-FFF2-40B4-BE49-F238E27FC236}">
                <a16:creationId xmlns:a16="http://schemas.microsoft.com/office/drawing/2014/main" id="{D8C69CDB-4DE5-46F4-8881-3DC7879D12CB}"/>
              </a:ext>
            </a:extLst>
          </p:cNvPr>
          <p:cNvGrpSpPr/>
          <p:nvPr/>
        </p:nvGrpSpPr>
        <p:grpSpPr>
          <a:xfrm>
            <a:off x="6330618" y="5175865"/>
            <a:ext cx="1734868" cy="640074"/>
            <a:chOff x="6441407" y="4941425"/>
            <a:chExt cx="1734868" cy="640074"/>
          </a:xfrm>
        </p:grpSpPr>
        <p:pic>
          <p:nvPicPr>
            <p:cNvPr id="80" name="Picture 79">
              <a:extLst>
                <a:ext uri="{FF2B5EF4-FFF2-40B4-BE49-F238E27FC236}">
                  <a16:creationId xmlns:a16="http://schemas.microsoft.com/office/drawing/2014/main" id="{C0BF1DCA-E3B2-46C6-B08A-8BBD5EFDF0AE}"/>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41407" y="5066959"/>
              <a:ext cx="402592" cy="514540"/>
            </a:xfrm>
            <a:prstGeom prst="rect">
              <a:avLst/>
            </a:prstGeom>
          </p:spPr>
        </p:pic>
        <p:pic>
          <p:nvPicPr>
            <p:cNvPr id="81" name="Picture 80">
              <a:extLst>
                <a:ext uri="{FF2B5EF4-FFF2-40B4-BE49-F238E27FC236}">
                  <a16:creationId xmlns:a16="http://schemas.microsoft.com/office/drawing/2014/main" id="{2035CF5B-0CD6-43C5-BDAD-DF64D7B5FB00}"/>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839625" y="5038777"/>
              <a:ext cx="522918" cy="522918"/>
            </a:xfrm>
            <a:prstGeom prst="rect">
              <a:avLst/>
            </a:prstGeom>
          </p:spPr>
        </p:pic>
        <p:pic>
          <p:nvPicPr>
            <p:cNvPr id="97" name="Picture 96">
              <a:extLst>
                <a:ext uri="{FF2B5EF4-FFF2-40B4-BE49-F238E27FC236}">
                  <a16:creationId xmlns:a16="http://schemas.microsoft.com/office/drawing/2014/main" id="{DBEF3722-F6F9-454A-93B5-B4008C21C1D0}"/>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7242217" y="4941425"/>
              <a:ext cx="934058" cy="608677"/>
            </a:xfrm>
            <a:prstGeom prst="rect">
              <a:avLst/>
            </a:prstGeom>
          </p:spPr>
        </p:pic>
      </p:grpSp>
      <p:grpSp>
        <p:nvGrpSpPr>
          <p:cNvPr id="100" name="Group 99">
            <a:extLst>
              <a:ext uri="{FF2B5EF4-FFF2-40B4-BE49-F238E27FC236}">
                <a16:creationId xmlns:a16="http://schemas.microsoft.com/office/drawing/2014/main" id="{B269A5B4-50B1-472C-87EF-A6202CC7A134}"/>
              </a:ext>
            </a:extLst>
          </p:cNvPr>
          <p:cNvGrpSpPr/>
          <p:nvPr/>
        </p:nvGrpSpPr>
        <p:grpSpPr>
          <a:xfrm>
            <a:off x="9274448" y="5190368"/>
            <a:ext cx="1328078" cy="624318"/>
            <a:chOff x="9274448" y="5160224"/>
            <a:chExt cx="1328078" cy="624318"/>
          </a:xfrm>
        </p:grpSpPr>
        <p:pic>
          <p:nvPicPr>
            <p:cNvPr id="82" name="Picture 81">
              <a:extLst>
                <a:ext uri="{FF2B5EF4-FFF2-40B4-BE49-F238E27FC236}">
                  <a16:creationId xmlns:a16="http://schemas.microsoft.com/office/drawing/2014/main" id="{AFADF6F0-20BF-4F9A-B2E6-9C90C047B7C6}"/>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668468" y="5160224"/>
              <a:ext cx="934058" cy="608677"/>
            </a:xfrm>
            <a:prstGeom prst="rect">
              <a:avLst/>
            </a:prstGeom>
          </p:spPr>
        </p:pic>
        <p:pic>
          <p:nvPicPr>
            <p:cNvPr id="99" name="Picture 98">
              <a:extLst>
                <a:ext uri="{FF2B5EF4-FFF2-40B4-BE49-F238E27FC236}">
                  <a16:creationId xmlns:a16="http://schemas.microsoft.com/office/drawing/2014/main" id="{078C1811-243C-402A-B125-C42A7D13D848}"/>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9274448" y="5261624"/>
              <a:ext cx="522918" cy="522918"/>
            </a:xfrm>
            <a:prstGeom prst="rect">
              <a:avLst/>
            </a:prstGeom>
          </p:spPr>
        </p:pic>
      </p:grpSp>
      <p:grpSp>
        <p:nvGrpSpPr>
          <p:cNvPr id="114" name="Group 113">
            <a:extLst>
              <a:ext uri="{FF2B5EF4-FFF2-40B4-BE49-F238E27FC236}">
                <a16:creationId xmlns:a16="http://schemas.microsoft.com/office/drawing/2014/main" id="{CE86A115-D53E-4502-9F1B-5B9DE372A05C}"/>
              </a:ext>
            </a:extLst>
          </p:cNvPr>
          <p:cNvGrpSpPr/>
          <p:nvPr/>
        </p:nvGrpSpPr>
        <p:grpSpPr>
          <a:xfrm>
            <a:off x="8871226" y="3036068"/>
            <a:ext cx="2905436" cy="1366860"/>
            <a:chOff x="8871226" y="3036068"/>
            <a:chExt cx="2905436" cy="1366860"/>
          </a:xfrm>
        </p:grpSpPr>
        <p:pic>
          <p:nvPicPr>
            <p:cNvPr id="83" name="Picture 82">
              <a:extLst>
                <a:ext uri="{FF2B5EF4-FFF2-40B4-BE49-F238E27FC236}">
                  <a16:creationId xmlns:a16="http://schemas.microsoft.com/office/drawing/2014/main" id="{66B20EBE-4C0E-4BC4-A00E-28BB479A4838}"/>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294214" y="3036068"/>
              <a:ext cx="934058" cy="608677"/>
            </a:xfrm>
            <a:prstGeom prst="rect">
              <a:avLst/>
            </a:prstGeom>
          </p:spPr>
        </p:pic>
        <p:grpSp>
          <p:nvGrpSpPr>
            <p:cNvPr id="101" name="Group 100">
              <a:extLst>
                <a:ext uri="{FF2B5EF4-FFF2-40B4-BE49-F238E27FC236}">
                  <a16:creationId xmlns:a16="http://schemas.microsoft.com/office/drawing/2014/main" id="{E317B243-4D09-4509-A32C-A5933300035B}"/>
                </a:ext>
              </a:extLst>
            </p:cNvPr>
            <p:cNvGrpSpPr/>
            <p:nvPr/>
          </p:nvGrpSpPr>
          <p:grpSpPr>
            <a:xfrm>
              <a:off x="8871226" y="3442855"/>
              <a:ext cx="2905436" cy="960073"/>
              <a:chOff x="8878921" y="5639825"/>
              <a:chExt cx="2905436" cy="960073"/>
            </a:xfrm>
          </p:grpSpPr>
          <p:sp>
            <p:nvSpPr>
              <p:cNvPr id="102" name="Rectangle 101">
                <a:extLst>
                  <a:ext uri="{FF2B5EF4-FFF2-40B4-BE49-F238E27FC236}">
                    <a16:creationId xmlns:a16="http://schemas.microsoft.com/office/drawing/2014/main" id="{CC1AAB4D-58D4-48DE-B337-5F547F100787}"/>
                  </a:ext>
                </a:extLst>
              </p:cNvPr>
              <p:cNvSpPr/>
              <p:nvPr/>
            </p:nvSpPr>
            <p:spPr>
              <a:xfrm>
                <a:off x="9125419" y="5768901"/>
                <a:ext cx="2658938" cy="830997"/>
              </a:xfrm>
              <a:prstGeom prst="rect">
                <a:avLst/>
              </a:prstGeom>
            </p:spPr>
            <p:txBody>
              <a:bodyPr wrap="square">
                <a:spAutoFit/>
              </a:bodyPr>
              <a:lstStyle/>
              <a:p>
                <a:r>
                  <a:rPr lang="en-AU" sz="1200" dirty="0"/>
                  <a:t>5-The Delivery Team demos all the</a:t>
                </a:r>
              </a:p>
              <a:p>
                <a:r>
                  <a:rPr lang="en-AU" sz="1200" dirty="0"/>
                  <a:t>features they’ve completed. Feedback</a:t>
                </a:r>
              </a:p>
              <a:p>
                <a:r>
                  <a:rPr lang="en-AU" sz="1200" dirty="0"/>
                  <a:t>is gathered. This is the real measure of</a:t>
                </a:r>
              </a:p>
              <a:p>
                <a:r>
                  <a:rPr lang="en-AU" sz="1200" dirty="0"/>
                  <a:t>the success of the Sprint.</a:t>
                </a:r>
              </a:p>
            </p:txBody>
          </p:sp>
          <p:sp>
            <p:nvSpPr>
              <p:cNvPr id="103" name="Rectangle 102">
                <a:extLst>
                  <a:ext uri="{FF2B5EF4-FFF2-40B4-BE49-F238E27FC236}">
                    <a16:creationId xmlns:a16="http://schemas.microsoft.com/office/drawing/2014/main" id="{14DCB13C-189D-42E6-87D7-4B48E7AE66A5}"/>
                  </a:ext>
                </a:extLst>
              </p:cNvPr>
              <p:cNvSpPr/>
              <p:nvPr/>
            </p:nvSpPr>
            <p:spPr>
              <a:xfrm>
                <a:off x="8878921" y="5639825"/>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04</a:t>
                </a:r>
              </a:p>
            </p:txBody>
          </p:sp>
        </p:grpSp>
      </p:grpSp>
      <p:grpSp>
        <p:nvGrpSpPr>
          <p:cNvPr id="113" name="Group 112">
            <a:extLst>
              <a:ext uri="{FF2B5EF4-FFF2-40B4-BE49-F238E27FC236}">
                <a16:creationId xmlns:a16="http://schemas.microsoft.com/office/drawing/2014/main" id="{F743EA8D-FAF3-4C69-8D29-F0EE51FBCC5B}"/>
              </a:ext>
            </a:extLst>
          </p:cNvPr>
          <p:cNvGrpSpPr/>
          <p:nvPr/>
        </p:nvGrpSpPr>
        <p:grpSpPr>
          <a:xfrm>
            <a:off x="8871226" y="1272941"/>
            <a:ext cx="2905436" cy="1393360"/>
            <a:chOff x="8871226" y="1272941"/>
            <a:chExt cx="2905436" cy="1393360"/>
          </a:xfrm>
        </p:grpSpPr>
        <p:grpSp>
          <p:nvGrpSpPr>
            <p:cNvPr id="107" name="Group 106">
              <a:extLst>
                <a:ext uri="{FF2B5EF4-FFF2-40B4-BE49-F238E27FC236}">
                  <a16:creationId xmlns:a16="http://schemas.microsoft.com/office/drawing/2014/main" id="{422E0845-02AD-40B0-8500-B3BD2D54B655}"/>
                </a:ext>
              </a:extLst>
            </p:cNvPr>
            <p:cNvGrpSpPr/>
            <p:nvPr/>
          </p:nvGrpSpPr>
          <p:grpSpPr>
            <a:xfrm>
              <a:off x="9314621" y="1272941"/>
              <a:ext cx="1464566" cy="622408"/>
              <a:chOff x="9184000" y="1272941"/>
              <a:chExt cx="1464566" cy="622408"/>
            </a:xfrm>
          </p:grpSpPr>
          <p:pic>
            <p:nvPicPr>
              <p:cNvPr id="84" name="Picture 83">
                <a:extLst>
                  <a:ext uri="{FF2B5EF4-FFF2-40B4-BE49-F238E27FC236}">
                    <a16:creationId xmlns:a16="http://schemas.microsoft.com/office/drawing/2014/main" id="{93430E1E-5C33-4B7D-B5F4-C958DBEC6FF5}"/>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9184000" y="1372431"/>
                <a:ext cx="522918" cy="522918"/>
              </a:xfrm>
              <a:prstGeom prst="rect">
                <a:avLst/>
              </a:prstGeom>
            </p:spPr>
          </p:pic>
          <p:pic>
            <p:nvPicPr>
              <p:cNvPr id="85" name="Picture 84">
                <a:extLst>
                  <a:ext uri="{FF2B5EF4-FFF2-40B4-BE49-F238E27FC236}">
                    <a16:creationId xmlns:a16="http://schemas.microsoft.com/office/drawing/2014/main" id="{587962C5-DCF7-4F6E-A258-EF9B5DE5AE93}"/>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9714508" y="1272941"/>
                <a:ext cx="934058" cy="608677"/>
              </a:xfrm>
              <a:prstGeom prst="rect">
                <a:avLst/>
              </a:prstGeom>
            </p:spPr>
          </p:pic>
        </p:grpSp>
        <p:grpSp>
          <p:nvGrpSpPr>
            <p:cNvPr id="104" name="Group 103">
              <a:extLst>
                <a:ext uri="{FF2B5EF4-FFF2-40B4-BE49-F238E27FC236}">
                  <a16:creationId xmlns:a16="http://schemas.microsoft.com/office/drawing/2014/main" id="{0613989B-7DEB-4C63-8ED8-B3D4A472BE6A}"/>
                </a:ext>
              </a:extLst>
            </p:cNvPr>
            <p:cNvGrpSpPr/>
            <p:nvPr/>
          </p:nvGrpSpPr>
          <p:grpSpPr>
            <a:xfrm>
              <a:off x="8871226" y="1706228"/>
              <a:ext cx="2905436" cy="960073"/>
              <a:chOff x="8878921" y="5639825"/>
              <a:chExt cx="2905436" cy="960073"/>
            </a:xfrm>
          </p:grpSpPr>
          <p:sp>
            <p:nvSpPr>
              <p:cNvPr id="105" name="Rectangle 104">
                <a:extLst>
                  <a:ext uri="{FF2B5EF4-FFF2-40B4-BE49-F238E27FC236}">
                    <a16:creationId xmlns:a16="http://schemas.microsoft.com/office/drawing/2014/main" id="{9312FB13-E6E2-442B-BA38-D29CE06B00CC}"/>
                  </a:ext>
                </a:extLst>
              </p:cNvPr>
              <p:cNvSpPr/>
              <p:nvPr/>
            </p:nvSpPr>
            <p:spPr>
              <a:xfrm>
                <a:off x="9125419" y="5768901"/>
                <a:ext cx="2658938" cy="830997"/>
              </a:xfrm>
              <a:prstGeom prst="rect">
                <a:avLst/>
              </a:prstGeom>
            </p:spPr>
            <p:txBody>
              <a:bodyPr wrap="square">
                <a:spAutoFit/>
              </a:bodyPr>
              <a:lstStyle/>
              <a:p>
                <a:r>
                  <a:rPr lang="en-AU" sz="1200" dirty="0"/>
                  <a:t>6-This is the best part: inspecting and</a:t>
                </a:r>
              </a:p>
              <a:p>
                <a:r>
                  <a:rPr lang="en-AU" sz="1200" dirty="0"/>
                  <a:t>adapting. Upon finishing the Sprint, the</a:t>
                </a:r>
              </a:p>
              <a:p>
                <a:r>
                  <a:rPr lang="en-AU" sz="1200" dirty="0"/>
                  <a:t>Scrum Team discusses what went well,</a:t>
                </a:r>
              </a:p>
              <a:p>
                <a:r>
                  <a:rPr lang="en-AU" sz="1200" dirty="0"/>
                  <a:t>what didn’t and what to improve.</a:t>
                </a:r>
              </a:p>
            </p:txBody>
          </p:sp>
          <p:sp>
            <p:nvSpPr>
              <p:cNvPr id="106" name="Rectangle 105">
                <a:extLst>
                  <a:ext uri="{FF2B5EF4-FFF2-40B4-BE49-F238E27FC236}">
                    <a16:creationId xmlns:a16="http://schemas.microsoft.com/office/drawing/2014/main" id="{6D3CAF8D-0704-493F-B1EB-15869B314A1E}"/>
                  </a:ext>
                </a:extLst>
              </p:cNvPr>
              <p:cNvSpPr/>
              <p:nvPr/>
            </p:nvSpPr>
            <p:spPr>
              <a:xfrm>
                <a:off x="8878921" y="5639825"/>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05</a:t>
                </a:r>
              </a:p>
            </p:txBody>
          </p:sp>
        </p:grpSp>
      </p:grpSp>
      <p:pic>
        <p:nvPicPr>
          <p:cNvPr id="31" name="Picture 30">
            <a:extLst>
              <a:ext uri="{FF2B5EF4-FFF2-40B4-BE49-F238E27FC236}">
                <a16:creationId xmlns:a16="http://schemas.microsoft.com/office/drawing/2014/main" id="{AD2FA44A-E0A7-4D6D-B84C-795BD2781B6D}"/>
              </a:ext>
            </a:extLst>
          </p:cNvPr>
          <p:cNvPicPr>
            <a:picLocks noChangeAspect="1"/>
          </p:cNvPicPr>
          <p:nvPr/>
        </p:nvPicPr>
        <p:blipFill rotWithShape="1">
          <a:blip r:embed="rId9"/>
          <a:srcRect l="77260"/>
          <a:stretch/>
        </p:blipFill>
        <p:spPr>
          <a:xfrm rot="21070183" flipH="1">
            <a:off x="5484751" y="3728772"/>
            <a:ext cx="492164" cy="1493649"/>
          </a:xfrm>
          <a:prstGeom prst="rect">
            <a:avLst/>
          </a:prstGeom>
        </p:spPr>
      </p:pic>
      <p:sp>
        <p:nvSpPr>
          <p:cNvPr id="5" name="Flowchart: Process 4">
            <a:extLst>
              <a:ext uri="{FF2B5EF4-FFF2-40B4-BE49-F238E27FC236}">
                <a16:creationId xmlns:a16="http://schemas.microsoft.com/office/drawing/2014/main" id="{3D4E9959-4582-4808-83E3-E46DC44DEA7E}"/>
              </a:ext>
            </a:extLst>
          </p:cNvPr>
          <p:cNvSpPr/>
          <p:nvPr/>
        </p:nvSpPr>
        <p:spPr>
          <a:xfrm>
            <a:off x="2351623" y="1145907"/>
            <a:ext cx="1715861" cy="1259962"/>
          </a:xfrm>
          <a:prstGeom prst="flowChartProcess">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Off-page Connector 8">
            <a:extLst>
              <a:ext uri="{FF2B5EF4-FFF2-40B4-BE49-F238E27FC236}">
                <a16:creationId xmlns:a16="http://schemas.microsoft.com/office/drawing/2014/main" id="{9B6439FC-7035-4846-9145-E0D3F79BFBF6}"/>
              </a:ext>
            </a:extLst>
          </p:cNvPr>
          <p:cNvSpPr/>
          <p:nvPr/>
        </p:nvSpPr>
        <p:spPr>
          <a:xfrm rot="16200000">
            <a:off x="1822835" y="1156640"/>
            <a:ext cx="1259961" cy="1238491"/>
          </a:xfrm>
          <a:prstGeom prst="flowChartOffpageConnector">
            <a:avLst/>
          </a:prstGeom>
          <a:solidFill>
            <a:schemeClr val="bg1">
              <a:lumMod val="8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19C29943-BA5F-49DA-B85D-57CD4E96A3F8}"/>
              </a:ext>
            </a:extLst>
          </p:cNvPr>
          <p:cNvSpPr/>
          <p:nvPr/>
        </p:nvSpPr>
        <p:spPr>
          <a:xfrm>
            <a:off x="3694713" y="801141"/>
            <a:ext cx="4352544" cy="4354500"/>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858BE16C-C329-4E93-9934-7DAF36D6FDF7}"/>
              </a:ext>
            </a:extLst>
          </p:cNvPr>
          <p:cNvSpPr/>
          <p:nvPr/>
        </p:nvSpPr>
        <p:spPr>
          <a:xfrm>
            <a:off x="5116677" y="2223744"/>
            <a:ext cx="1508616" cy="150929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a:extLst>
              <a:ext uri="{FF2B5EF4-FFF2-40B4-BE49-F238E27FC236}">
                <a16:creationId xmlns:a16="http://schemas.microsoft.com/office/drawing/2014/main" id="{2D4002ED-ED3F-41F3-A243-A6A2E1A7426F}"/>
              </a:ext>
            </a:extLst>
          </p:cNvPr>
          <p:cNvPicPr>
            <a:picLocks noChangeAspect="1"/>
          </p:cNvPicPr>
          <p:nvPr/>
        </p:nvPicPr>
        <p:blipFill rotWithShape="1">
          <a:blip r:embed="rId9"/>
          <a:srcRect l="77260"/>
          <a:stretch/>
        </p:blipFill>
        <p:spPr>
          <a:xfrm rot="481214">
            <a:off x="5905858" y="835157"/>
            <a:ext cx="492164" cy="1493649"/>
          </a:xfrm>
          <a:prstGeom prst="rect">
            <a:avLst/>
          </a:prstGeom>
        </p:spPr>
      </p:pic>
      <p:pic>
        <p:nvPicPr>
          <p:cNvPr id="29" name="Picture 28">
            <a:extLst>
              <a:ext uri="{FF2B5EF4-FFF2-40B4-BE49-F238E27FC236}">
                <a16:creationId xmlns:a16="http://schemas.microsoft.com/office/drawing/2014/main" id="{5624EA51-D6EB-426A-A3A7-1A7262D9F35A}"/>
              </a:ext>
            </a:extLst>
          </p:cNvPr>
          <p:cNvPicPr>
            <a:picLocks noChangeAspect="1"/>
          </p:cNvPicPr>
          <p:nvPr/>
        </p:nvPicPr>
        <p:blipFill rotWithShape="1">
          <a:blip r:embed="rId9"/>
          <a:srcRect l="77260"/>
          <a:stretch/>
        </p:blipFill>
        <p:spPr>
          <a:xfrm rot="16200000" flipH="1">
            <a:off x="7064482" y="2478396"/>
            <a:ext cx="492164" cy="1493649"/>
          </a:xfrm>
          <a:prstGeom prst="rect">
            <a:avLst/>
          </a:prstGeom>
        </p:spPr>
      </p:pic>
      <p:pic>
        <p:nvPicPr>
          <p:cNvPr id="32" name="Picture 31">
            <a:extLst>
              <a:ext uri="{FF2B5EF4-FFF2-40B4-BE49-F238E27FC236}">
                <a16:creationId xmlns:a16="http://schemas.microsoft.com/office/drawing/2014/main" id="{C03A4A6B-642C-407C-BCA5-008C419199F9}"/>
              </a:ext>
            </a:extLst>
          </p:cNvPr>
          <p:cNvPicPr>
            <a:picLocks noChangeAspect="1"/>
          </p:cNvPicPr>
          <p:nvPr/>
        </p:nvPicPr>
        <p:blipFill rotWithShape="1">
          <a:blip r:embed="rId9"/>
          <a:srcRect l="77260"/>
          <a:stretch/>
        </p:blipFill>
        <p:spPr>
          <a:xfrm rot="5141394" flipH="1">
            <a:off x="4185730" y="2221272"/>
            <a:ext cx="492164" cy="1493649"/>
          </a:xfrm>
          <a:prstGeom prst="rect">
            <a:avLst/>
          </a:prstGeom>
        </p:spPr>
      </p:pic>
      <p:sp>
        <p:nvSpPr>
          <p:cNvPr id="115" name="TextBox 114">
            <a:extLst>
              <a:ext uri="{FF2B5EF4-FFF2-40B4-BE49-F238E27FC236}">
                <a16:creationId xmlns:a16="http://schemas.microsoft.com/office/drawing/2014/main" id="{AB56C1F8-406D-4741-8751-6DC5B2A8B0C7}"/>
              </a:ext>
            </a:extLst>
          </p:cNvPr>
          <p:cNvSpPr txBox="1"/>
          <p:nvPr/>
        </p:nvSpPr>
        <p:spPr>
          <a:xfrm>
            <a:off x="1827677" y="1905313"/>
            <a:ext cx="940167" cy="461665"/>
          </a:xfrm>
          <a:prstGeom prst="rect">
            <a:avLst/>
          </a:prstGeom>
          <a:noFill/>
        </p:spPr>
        <p:txBody>
          <a:bodyPr wrap="square" rtlCol="0">
            <a:spAutoFit/>
          </a:bodyPr>
          <a:lstStyle/>
          <a:p>
            <a:r>
              <a:rPr lang="en-AU" sz="1200" b="1" dirty="0"/>
              <a:t>0. Initial meeting</a:t>
            </a:r>
          </a:p>
        </p:txBody>
      </p:sp>
      <p:pic>
        <p:nvPicPr>
          <p:cNvPr id="117" name="Picture 116">
            <a:extLst>
              <a:ext uri="{FF2B5EF4-FFF2-40B4-BE49-F238E27FC236}">
                <a16:creationId xmlns:a16="http://schemas.microsoft.com/office/drawing/2014/main" id="{E34AB5EF-08CC-448A-975D-0114221903B3}"/>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882411" y="1305310"/>
            <a:ext cx="276390" cy="383679"/>
          </a:xfrm>
          <a:prstGeom prst="rect">
            <a:avLst/>
          </a:prstGeom>
        </p:spPr>
      </p:pic>
      <p:pic>
        <p:nvPicPr>
          <p:cNvPr id="119" name="Picture 118">
            <a:extLst>
              <a:ext uri="{FF2B5EF4-FFF2-40B4-BE49-F238E27FC236}">
                <a16:creationId xmlns:a16="http://schemas.microsoft.com/office/drawing/2014/main" id="{AF48788F-5313-4DF1-B3AF-75108F25EE6E}"/>
              </a:ext>
            </a:extLst>
          </p:cNvPr>
          <p:cNvPicPr>
            <a:picLocks noChangeAspect="1"/>
          </p:cNvPicPr>
          <p:nvPr/>
        </p:nvPicPr>
        <p:blipFill rotWithShape="1">
          <a:blip r:embed="rId9"/>
          <a:srcRect l="77260"/>
          <a:stretch/>
        </p:blipFill>
        <p:spPr>
          <a:xfrm rot="156286" flipH="1">
            <a:off x="5292563" y="3654044"/>
            <a:ext cx="492164" cy="1493649"/>
          </a:xfrm>
          <a:prstGeom prst="rect">
            <a:avLst/>
          </a:prstGeom>
        </p:spPr>
      </p:pic>
      <p:sp>
        <p:nvSpPr>
          <p:cNvPr id="121" name="TextBox 120">
            <a:extLst>
              <a:ext uri="{FF2B5EF4-FFF2-40B4-BE49-F238E27FC236}">
                <a16:creationId xmlns:a16="http://schemas.microsoft.com/office/drawing/2014/main" id="{EB1DC000-3530-486F-A865-1E7433F51964}"/>
              </a:ext>
            </a:extLst>
          </p:cNvPr>
          <p:cNvSpPr txBox="1"/>
          <p:nvPr/>
        </p:nvSpPr>
        <p:spPr>
          <a:xfrm>
            <a:off x="5291949" y="2773471"/>
            <a:ext cx="1169637" cy="369332"/>
          </a:xfrm>
          <a:prstGeom prst="rect">
            <a:avLst/>
          </a:prstGeom>
          <a:noFill/>
        </p:spPr>
        <p:txBody>
          <a:bodyPr wrap="square" rtlCol="0">
            <a:spAutoFit/>
          </a:bodyPr>
          <a:lstStyle/>
          <a:p>
            <a:r>
              <a:rPr lang="en-AU" dirty="0"/>
              <a:t>2 WEEKS</a:t>
            </a:r>
          </a:p>
        </p:txBody>
      </p:sp>
      <p:grpSp>
        <p:nvGrpSpPr>
          <p:cNvPr id="129" name="Group 128">
            <a:extLst>
              <a:ext uri="{FF2B5EF4-FFF2-40B4-BE49-F238E27FC236}">
                <a16:creationId xmlns:a16="http://schemas.microsoft.com/office/drawing/2014/main" id="{0594CAC6-BC15-4F6D-BE27-F04C8D0D9B5D}"/>
              </a:ext>
            </a:extLst>
          </p:cNvPr>
          <p:cNvGrpSpPr/>
          <p:nvPr/>
        </p:nvGrpSpPr>
        <p:grpSpPr>
          <a:xfrm>
            <a:off x="50240" y="3326029"/>
            <a:ext cx="2002328" cy="1620063"/>
            <a:chOff x="0" y="3326029"/>
            <a:chExt cx="2002328" cy="1620063"/>
          </a:xfrm>
        </p:grpSpPr>
        <p:pic>
          <p:nvPicPr>
            <p:cNvPr id="122" name="Picture 121">
              <a:extLst>
                <a:ext uri="{FF2B5EF4-FFF2-40B4-BE49-F238E27FC236}">
                  <a16:creationId xmlns:a16="http://schemas.microsoft.com/office/drawing/2014/main" id="{241CFA22-6E2F-49AC-B01A-EA997A2D32F0}"/>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204197" y="3326029"/>
              <a:ext cx="402592" cy="514540"/>
            </a:xfrm>
            <a:prstGeom prst="rect">
              <a:avLst/>
            </a:prstGeom>
          </p:spPr>
        </p:pic>
        <p:pic>
          <p:nvPicPr>
            <p:cNvPr id="123" name="Picture 122">
              <a:extLst>
                <a:ext uri="{FF2B5EF4-FFF2-40B4-BE49-F238E27FC236}">
                  <a16:creationId xmlns:a16="http://schemas.microsoft.com/office/drawing/2014/main" id="{17DCD206-7B03-4AE7-B8AE-BF2F9A8D126B}"/>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33986" y="3899720"/>
              <a:ext cx="522918" cy="522918"/>
            </a:xfrm>
            <a:prstGeom prst="rect">
              <a:avLst/>
            </a:prstGeom>
          </p:spPr>
        </p:pic>
        <p:sp>
          <p:nvSpPr>
            <p:cNvPr id="125" name="TextBox 124">
              <a:extLst>
                <a:ext uri="{FF2B5EF4-FFF2-40B4-BE49-F238E27FC236}">
                  <a16:creationId xmlns:a16="http://schemas.microsoft.com/office/drawing/2014/main" id="{7E9D08A6-4DBF-49AE-B93C-3590DD1A1212}"/>
                </a:ext>
              </a:extLst>
            </p:cNvPr>
            <p:cNvSpPr txBox="1"/>
            <p:nvPr/>
          </p:nvSpPr>
          <p:spPr>
            <a:xfrm>
              <a:off x="659426" y="3553869"/>
              <a:ext cx="1342902" cy="307777"/>
            </a:xfrm>
            <a:prstGeom prst="rect">
              <a:avLst/>
            </a:prstGeom>
            <a:noFill/>
          </p:spPr>
          <p:txBody>
            <a:bodyPr wrap="square" rtlCol="0">
              <a:spAutoFit/>
            </a:bodyPr>
            <a:lstStyle/>
            <a:p>
              <a:r>
                <a:rPr lang="en-AU" sz="1400" dirty="0"/>
                <a:t>Product Owner</a:t>
              </a:r>
            </a:p>
          </p:txBody>
        </p:sp>
        <p:sp>
          <p:nvSpPr>
            <p:cNvPr id="126" name="TextBox 125">
              <a:extLst>
                <a:ext uri="{FF2B5EF4-FFF2-40B4-BE49-F238E27FC236}">
                  <a16:creationId xmlns:a16="http://schemas.microsoft.com/office/drawing/2014/main" id="{976141E3-FCD1-4439-A5F4-1A9217CAC8B8}"/>
                </a:ext>
              </a:extLst>
            </p:cNvPr>
            <p:cNvSpPr txBox="1"/>
            <p:nvPr/>
          </p:nvSpPr>
          <p:spPr>
            <a:xfrm>
              <a:off x="659426" y="4160067"/>
              <a:ext cx="1342902" cy="307777"/>
            </a:xfrm>
            <a:prstGeom prst="rect">
              <a:avLst/>
            </a:prstGeom>
            <a:noFill/>
          </p:spPr>
          <p:txBody>
            <a:bodyPr wrap="square" rtlCol="0">
              <a:spAutoFit/>
            </a:bodyPr>
            <a:lstStyle/>
            <a:p>
              <a:r>
                <a:rPr lang="en-AU" sz="1400" dirty="0"/>
                <a:t>Scrum Master</a:t>
              </a:r>
            </a:p>
          </p:txBody>
        </p:sp>
        <p:grpSp>
          <p:nvGrpSpPr>
            <p:cNvPr id="128" name="Group 127">
              <a:extLst>
                <a:ext uri="{FF2B5EF4-FFF2-40B4-BE49-F238E27FC236}">
                  <a16:creationId xmlns:a16="http://schemas.microsoft.com/office/drawing/2014/main" id="{C0CFE83E-7835-4654-8822-FCEE7B675589}"/>
                </a:ext>
              </a:extLst>
            </p:cNvPr>
            <p:cNvGrpSpPr/>
            <p:nvPr/>
          </p:nvGrpSpPr>
          <p:grpSpPr>
            <a:xfrm>
              <a:off x="0" y="4464792"/>
              <a:ext cx="2002328" cy="481300"/>
              <a:chOff x="0" y="4464792"/>
              <a:chExt cx="2002328" cy="481300"/>
            </a:xfrm>
          </p:grpSpPr>
          <p:pic>
            <p:nvPicPr>
              <p:cNvPr id="124" name="Picture 123">
                <a:extLst>
                  <a:ext uri="{FF2B5EF4-FFF2-40B4-BE49-F238E27FC236}">
                    <a16:creationId xmlns:a16="http://schemas.microsoft.com/office/drawing/2014/main" id="{27694101-E0F0-44C8-A397-B2AC10520FC5}"/>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0" y="4464792"/>
                <a:ext cx="715618" cy="481300"/>
              </a:xfrm>
              <a:prstGeom prst="rect">
                <a:avLst/>
              </a:prstGeom>
            </p:spPr>
          </p:pic>
          <p:sp>
            <p:nvSpPr>
              <p:cNvPr id="127" name="TextBox 126">
                <a:extLst>
                  <a:ext uri="{FF2B5EF4-FFF2-40B4-BE49-F238E27FC236}">
                    <a16:creationId xmlns:a16="http://schemas.microsoft.com/office/drawing/2014/main" id="{AE46E504-9459-4B87-9FD6-5E4F0F9FE944}"/>
                  </a:ext>
                </a:extLst>
              </p:cNvPr>
              <p:cNvSpPr txBox="1"/>
              <p:nvPr/>
            </p:nvSpPr>
            <p:spPr>
              <a:xfrm>
                <a:off x="703202" y="4612376"/>
                <a:ext cx="1299126" cy="307777"/>
              </a:xfrm>
              <a:prstGeom prst="rect">
                <a:avLst/>
              </a:prstGeom>
              <a:noFill/>
            </p:spPr>
            <p:txBody>
              <a:bodyPr wrap="square" rtlCol="0">
                <a:spAutoFit/>
              </a:bodyPr>
              <a:lstStyle/>
              <a:p>
                <a:r>
                  <a:rPr lang="en-AU" sz="1400" dirty="0"/>
                  <a:t>Delivery Team</a:t>
                </a:r>
              </a:p>
            </p:txBody>
          </p:sp>
        </p:grpSp>
      </p:grpSp>
      <p:grpSp>
        <p:nvGrpSpPr>
          <p:cNvPr id="92" name="Group 91">
            <a:extLst>
              <a:ext uri="{FF2B5EF4-FFF2-40B4-BE49-F238E27FC236}">
                <a16:creationId xmlns:a16="http://schemas.microsoft.com/office/drawing/2014/main" id="{835304B3-60A7-42F4-AE52-AE839BACBFB2}"/>
              </a:ext>
            </a:extLst>
          </p:cNvPr>
          <p:cNvGrpSpPr/>
          <p:nvPr/>
        </p:nvGrpSpPr>
        <p:grpSpPr>
          <a:xfrm>
            <a:off x="90450" y="5669969"/>
            <a:ext cx="2885052" cy="560597"/>
            <a:chOff x="90450" y="5669969"/>
            <a:chExt cx="2885052" cy="560597"/>
          </a:xfrm>
        </p:grpSpPr>
        <p:sp>
          <p:nvSpPr>
            <p:cNvPr id="2" name="Rectangle 1">
              <a:extLst>
                <a:ext uri="{FF2B5EF4-FFF2-40B4-BE49-F238E27FC236}">
                  <a16:creationId xmlns:a16="http://schemas.microsoft.com/office/drawing/2014/main" id="{3FC2685F-1121-4406-BC94-A5EF7BA1D967}"/>
                </a:ext>
              </a:extLst>
            </p:cNvPr>
            <p:cNvSpPr/>
            <p:nvPr/>
          </p:nvSpPr>
          <p:spPr>
            <a:xfrm>
              <a:off x="316838" y="5768901"/>
              <a:ext cx="2658664" cy="461665"/>
            </a:xfrm>
            <a:prstGeom prst="rect">
              <a:avLst/>
            </a:prstGeom>
          </p:spPr>
          <p:txBody>
            <a:bodyPr wrap="square">
              <a:spAutoFit/>
            </a:bodyPr>
            <a:lstStyle/>
            <a:p>
              <a:r>
                <a:rPr lang="en-AU" sz="1200" dirty="0"/>
                <a:t>1- The Product Owner explains the</a:t>
              </a:r>
            </a:p>
            <a:p>
              <a:r>
                <a:rPr lang="en-AU" sz="1200" dirty="0"/>
                <a:t>product vision.</a:t>
              </a:r>
            </a:p>
          </p:txBody>
        </p:sp>
        <p:sp>
          <p:nvSpPr>
            <p:cNvPr id="39" name="Rectangle 38">
              <a:extLst>
                <a:ext uri="{FF2B5EF4-FFF2-40B4-BE49-F238E27FC236}">
                  <a16:creationId xmlns:a16="http://schemas.microsoft.com/office/drawing/2014/main" id="{F8E92662-BCE8-4368-8C99-394E4131AD73}"/>
                </a:ext>
              </a:extLst>
            </p:cNvPr>
            <p:cNvSpPr/>
            <p:nvPr/>
          </p:nvSpPr>
          <p:spPr>
            <a:xfrm>
              <a:off x="90450" y="5669969"/>
              <a:ext cx="446003" cy="379953"/>
            </a:xfrm>
            <a:prstGeom prst="rect">
              <a:avLst/>
            </a:prstGeom>
            <a:solidFill>
              <a:srgbClr val="57B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00</a:t>
              </a:r>
            </a:p>
          </p:txBody>
        </p:sp>
      </p:grpSp>
      <p:grpSp>
        <p:nvGrpSpPr>
          <p:cNvPr id="145" name="Group 144">
            <a:extLst>
              <a:ext uri="{FF2B5EF4-FFF2-40B4-BE49-F238E27FC236}">
                <a16:creationId xmlns:a16="http://schemas.microsoft.com/office/drawing/2014/main" id="{CD81D159-0360-4580-A7FA-048965A1F1BE}"/>
              </a:ext>
            </a:extLst>
          </p:cNvPr>
          <p:cNvGrpSpPr/>
          <p:nvPr/>
        </p:nvGrpSpPr>
        <p:grpSpPr>
          <a:xfrm>
            <a:off x="50073" y="18083"/>
            <a:ext cx="6225499" cy="877268"/>
            <a:chOff x="469173" y="18083"/>
            <a:chExt cx="6225499" cy="877268"/>
          </a:xfrm>
        </p:grpSpPr>
        <p:grpSp>
          <p:nvGrpSpPr>
            <p:cNvPr id="141" name="Group 140">
              <a:extLst>
                <a:ext uri="{FF2B5EF4-FFF2-40B4-BE49-F238E27FC236}">
                  <a16:creationId xmlns:a16="http://schemas.microsoft.com/office/drawing/2014/main" id="{6DA0CCD7-DFE0-4667-A7DA-330D9B3ADC1A}"/>
                </a:ext>
              </a:extLst>
            </p:cNvPr>
            <p:cNvGrpSpPr/>
            <p:nvPr/>
          </p:nvGrpSpPr>
          <p:grpSpPr>
            <a:xfrm>
              <a:off x="469173" y="18083"/>
              <a:ext cx="620935" cy="877268"/>
              <a:chOff x="4388279" y="3114676"/>
              <a:chExt cx="1134672" cy="1492854"/>
            </a:xfrm>
          </p:grpSpPr>
          <p:pic>
            <p:nvPicPr>
              <p:cNvPr id="143" name="Picture 142">
                <a:extLst>
                  <a:ext uri="{FF2B5EF4-FFF2-40B4-BE49-F238E27FC236}">
                    <a16:creationId xmlns:a16="http://schemas.microsoft.com/office/drawing/2014/main" id="{F98CB04A-B85B-4C51-884E-DDB8ABD12C7A}"/>
                  </a:ext>
                </a:extLst>
              </p:cNvPr>
              <p:cNvPicPr>
                <a:picLocks noChangeAspect="1"/>
              </p:cNvPicPr>
              <p:nvPr/>
            </p:nvPicPr>
            <p:blipFill rotWithShape="1">
              <a:blip r:embed="rId10"/>
              <a:srcRect l="7154" t="29166" r="79196" b="44722"/>
              <a:stretch/>
            </p:blipFill>
            <p:spPr>
              <a:xfrm>
                <a:off x="4388279" y="3114676"/>
                <a:ext cx="1134672" cy="1492854"/>
              </a:xfrm>
              <a:prstGeom prst="rect">
                <a:avLst/>
              </a:prstGeom>
            </p:spPr>
          </p:pic>
          <p:sp>
            <p:nvSpPr>
              <p:cNvPr id="144" name="Rectangle 143">
                <a:extLst>
                  <a:ext uri="{FF2B5EF4-FFF2-40B4-BE49-F238E27FC236}">
                    <a16:creationId xmlns:a16="http://schemas.microsoft.com/office/drawing/2014/main" id="{BF7E0F08-FC9B-4E42-B540-0E9400E869A5}"/>
                  </a:ext>
                </a:extLst>
              </p:cNvPr>
              <p:cNvSpPr/>
              <p:nvPr/>
            </p:nvSpPr>
            <p:spPr>
              <a:xfrm>
                <a:off x="4591050" y="3600450"/>
                <a:ext cx="666750" cy="20955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42" name="TextBox 141">
              <a:extLst>
                <a:ext uri="{FF2B5EF4-FFF2-40B4-BE49-F238E27FC236}">
                  <a16:creationId xmlns:a16="http://schemas.microsoft.com/office/drawing/2014/main" id="{BFF5D01A-9C15-4295-90E0-DD4CC6693D52}"/>
                </a:ext>
              </a:extLst>
            </p:cNvPr>
            <p:cNvSpPr txBox="1"/>
            <p:nvPr/>
          </p:nvSpPr>
          <p:spPr>
            <a:xfrm>
              <a:off x="471339" y="116477"/>
              <a:ext cx="570920" cy="523220"/>
            </a:xfrm>
            <a:prstGeom prst="rect">
              <a:avLst/>
            </a:prstGeom>
            <a:noFill/>
          </p:spPr>
          <p:txBody>
            <a:bodyPr wrap="square" rtlCol="0">
              <a:spAutoFit/>
            </a:bodyPr>
            <a:lstStyle/>
            <a:p>
              <a:pPr algn="ctr"/>
              <a:r>
                <a:rPr lang="en-AU" sz="2800" b="1" dirty="0"/>
                <a:t>6</a:t>
              </a:r>
            </a:p>
          </p:txBody>
        </p:sp>
        <p:sp>
          <p:nvSpPr>
            <p:cNvPr id="138" name="TextBox 137">
              <a:extLst>
                <a:ext uri="{FF2B5EF4-FFF2-40B4-BE49-F238E27FC236}">
                  <a16:creationId xmlns:a16="http://schemas.microsoft.com/office/drawing/2014/main" id="{F610D614-211F-40C3-98C0-3EB506FEAC9D}"/>
                </a:ext>
              </a:extLst>
            </p:cNvPr>
            <p:cNvSpPr txBox="1"/>
            <p:nvPr/>
          </p:nvSpPr>
          <p:spPr>
            <a:xfrm>
              <a:off x="996487" y="115623"/>
              <a:ext cx="5698185" cy="584775"/>
            </a:xfrm>
            <a:prstGeom prst="rect">
              <a:avLst/>
            </a:prstGeom>
            <a:noFill/>
          </p:spPr>
          <p:txBody>
            <a:bodyPr wrap="square" rtlCol="0">
              <a:spAutoFit/>
            </a:bodyPr>
            <a:lstStyle/>
            <a:p>
              <a:r>
                <a:rPr lang="en-AU" sz="3200" dirty="0"/>
                <a:t>Steps to scrum + DevOps </a:t>
              </a:r>
            </a:p>
          </p:txBody>
        </p:sp>
      </p:grpSp>
      <p:grpSp>
        <p:nvGrpSpPr>
          <p:cNvPr id="25" name="Group 24">
            <a:extLst>
              <a:ext uri="{FF2B5EF4-FFF2-40B4-BE49-F238E27FC236}">
                <a16:creationId xmlns:a16="http://schemas.microsoft.com/office/drawing/2014/main" id="{2E1FF80E-F368-4F50-8137-D19836FE8341}"/>
              </a:ext>
            </a:extLst>
          </p:cNvPr>
          <p:cNvGrpSpPr/>
          <p:nvPr/>
        </p:nvGrpSpPr>
        <p:grpSpPr>
          <a:xfrm>
            <a:off x="2988732" y="1314018"/>
            <a:ext cx="1046455" cy="1041818"/>
            <a:chOff x="2988732" y="1314018"/>
            <a:chExt cx="1046455" cy="1041818"/>
          </a:xfrm>
        </p:grpSpPr>
        <p:grpSp>
          <p:nvGrpSpPr>
            <p:cNvPr id="22" name="Group 21">
              <a:extLst>
                <a:ext uri="{FF2B5EF4-FFF2-40B4-BE49-F238E27FC236}">
                  <a16:creationId xmlns:a16="http://schemas.microsoft.com/office/drawing/2014/main" id="{1B35A66E-2813-4C53-A44F-E1F21899FF45}"/>
                </a:ext>
              </a:extLst>
            </p:cNvPr>
            <p:cNvGrpSpPr/>
            <p:nvPr/>
          </p:nvGrpSpPr>
          <p:grpSpPr>
            <a:xfrm>
              <a:off x="2988732" y="2181702"/>
              <a:ext cx="769714" cy="174134"/>
              <a:chOff x="2572909" y="2895600"/>
              <a:chExt cx="1105373" cy="183694"/>
            </a:xfrm>
          </p:grpSpPr>
          <p:sp>
            <p:nvSpPr>
              <p:cNvPr id="13" name="Flowchart: Process 12">
                <a:extLst>
                  <a:ext uri="{FF2B5EF4-FFF2-40B4-BE49-F238E27FC236}">
                    <a16:creationId xmlns:a16="http://schemas.microsoft.com/office/drawing/2014/main" id="{2E1C763B-952C-4A7C-B5E4-12753146EC8B}"/>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 name="Straight Connector 16">
                <a:extLst>
                  <a:ext uri="{FF2B5EF4-FFF2-40B4-BE49-F238E27FC236}">
                    <a16:creationId xmlns:a16="http://schemas.microsoft.com/office/drawing/2014/main" id="{972B0343-B203-4E64-B4A6-0473A5FBDE2D}"/>
                  </a:ext>
                </a:extLst>
              </p:cNvPr>
              <p:cNvCxnSpPr>
                <a:cxnSpLocks/>
              </p:cNvCxnSpPr>
              <p:nvPr/>
            </p:nvCxnSpPr>
            <p:spPr>
              <a:xfrm>
                <a:off x="277694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2E3E02-4C61-4852-9C35-21376C25B18F}"/>
                  </a:ext>
                </a:extLst>
              </p:cNvPr>
              <p:cNvCxnSpPr>
                <a:cxnSpLocks/>
              </p:cNvCxnSpPr>
              <p:nvPr/>
            </p:nvCxnSpPr>
            <p:spPr>
              <a:xfrm>
                <a:off x="2975501"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18DA8-3563-40CD-B162-383B98072A3B}"/>
                  </a:ext>
                </a:extLst>
              </p:cNvPr>
              <p:cNvCxnSpPr>
                <a:cxnSpLocks/>
              </p:cNvCxnSpPr>
              <p:nvPr/>
            </p:nvCxnSpPr>
            <p:spPr>
              <a:xfrm>
                <a:off x="3209120"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2DDFCA-395F-4EDB-AC64-B35953325650}"/>
                  </a:ext>
                </a:extLst>
              </p:cNvPr>
              <p:cNvCxnSpPr>
                <a:cxnSpLocks/>
              </p:cNvCxnSpPr>
              <p:nvPr/>
            </p:nvCxnSpPr>
            <p:spPr>
              <a:xfrm>
                <a:off x="347321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6A8BF425-7AD6-4AB2-B9EC-DD19D51DD4E6}"/>
                </a:ext>
              </a:extLst>
            </p:cNvPr>
            <p:cNvSpPr txBox="1"/>
            <p:nvPr/>
          </p:nvSpPr>
          <p:spPr>
            <a:xfrm>
              <a:off x="3035919" y="1765505"/>
              <a:ext cx="940167" cy="461665"/>
            </a:xfrm>
            <a:prstGeom prst="rect">
              <a:avLst/>
            </a:prstGeom>
            <a:noFill/>
          </p:spPr>
          <p:txBody>
            <a:bodyPr wrap="square" rtlCol="0">
              <a:spAutoFit/>
            </a:bodyPr>
            <a:lstStyle/>
            <a:p>
              <a:r>
                <a:rPr lang="en-AU" sz="1200" b="1" dirty="0"/>
                <a:t>1. Backlog </a:t>
              </a:r>
            </a:p>
            <a:p>
              <a:r>
                <a:rPr lang="en-AU" sz="1200" b="1" dirty="0"/>
                <a:t>Items</a:t>
              </a:r>
            </a:p>
          </p:txBody>
        </p:sp>
        <p:grpSp>
          <p:nvGrpSpPr>
            <p:cNvPr id="6" name="Group 5">
              <a:extLst>
                <a:ext uri="{FF2B5EF4-FFF2-40B4-BE49-F238E27FC236}">
                  <a16:creationId xmlns:a16="http://schemas.microsoft.com/office/drawing/2014/main" id="{1BFEA1AE-8E03-4E23-AD98-BD12C16B5FA4}"/>
                </a:ext>
              </a:extLst>
            </p:cNvPr>
            <p:cNvGrpSpPr/>
            <p:nvPr/>
          </p:nvGrpSpPr>
          <p:grpSpPr>
            <a:xfrm>
              <a:off x="3134884" y="1314018"/>
              <a:ext cx="900303" cy="541972"/>
              <a:chOff x="1329325" y="1104468"/>
              <a:chExt cx="900303" cy="541972"/>
            </a:xfrm>
          </p:grpSpPr>
          <p:pic>
            <p:nvPicPr>
              <p:cNvPr id="10" name="Picture 9">
                <a:extLst>
                  <a:ext uri="{FF2B5EF4-FFF2-40B4-BE49-F238E27FC236}">
                    <a16:creationId xmlns:a16="http://schemas.microsoft.com/office/drawing/2014/main" id="{BF621763-93BA-4FCE-B284-D2BCA2FA52DF}"/>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11" name="Picture 10">
                <a:extLst>
                  <a:ext uri="{FF2B5EF4-FFF2-40B4-BE49-F238E27FC236}">
                    <a16:creationId xmlns:a16="http://schemas.microsoft.com/office/drawing/2014/main" id="{C7317BF2-3CE3-4ADC-B930-BD42E2900B21}"/>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grpSp>
      <p:grpSp>
        <p:nvGrpSpPr>
          <p:cNvPr id="7" name="Group 6">
            <a:extLst>
              <a:ext uri="{FF2B5EF4-FFF2-40B4-BE49-F238E27FC236}">
                <a16:creationId xmlns:a16="http://schemas.microsoft.com/office/drawing/2014/main" id="{D764274C-5CF8-4D22-A14B-6AF34556DF06}"/>
              </a:ext>
            </a:extLst>
          </p:cNvPr>
          <p:cNvGrpSpPr/>
          <p:nvPr/>
        </p:nvGrpSpPr>
        <p:grpSpPr>
          <a:xfrm>
            <a:off x="3875631" y="1016156"/>
            <a:ext cx="2087874" cy="1673622"/>
            <a:chOff x="3875631" y="1016156"/>
            <a:chExt cx="2087874" cy="1673622"/>
          </a:xfrm>
        </p:grpSpPr>
        <p:pic>
          <p:nvPicPr>
            <p:cNvPr id="42" name="Picture 41">
              <a:extLst>
                <a:ext uri="{FF2B5EF4-FFF2-40B4-BE49-F238E27FC236}">
                  <a16:creationId xmlns:a16="http://schemas.microsoft.com/office/drawing/2014/main" id="{0ADF6349-D220-4EB7-BB68-9FF9DD1253CB}"/>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015715" y="1814292"/>
              <a:ext cx="934058" cy="608677"/>
            </a:xfrm>
            <a:prstGeom prst="rect">
              <a:avLst/>
            </a:prstGeom>
          </p:spPr>
        </p:pic>
        <p:grpSp>
          <p:nvGrpSpPr>
            <p:cNvPr id="43" name="Group 42">
              <a:extLst>
                <a:ext uri="{FF2B5EF4-FFF2-40B4-BE49-F238E27FC236}">
                  <a16:creationId xmlns:a16="http://schemas.microsoft.com/office/drawing/2014/main" id="{AF55406E-DEEF-4D40-8A7E-D25E52A133E1}"/>
                </a:ext>
              </a:extLst>
            </p:cNvPr>
            <p:cNvGrpSpPr/>
            <p:nvPr/>
          </p:nvGrpSpPr>
          <p:grpSpPr>
            <a:xfrm>
              <a:off x="5063202" y="1016156"/>
              <a:ext cx="900303" cy="541972"/>
              <a:chOff x="1329325" y="1104468"/>
              <a:chExt cx="900303" cy="541972"/>
            </a:xfrm>
          </p:grpSpPr>
          <p:pic>
            <p:nvPicPr>
              <p:cNvPr id="44" name="Picture 43">
                <a:extLst>
                  <a:ext uri="{FF2B5EF4-FFF2-40B4-BE49-F238E27FC236}">
                    <a16:creationId xmlns:a16="http://schemas.microsoft.com/office/drawing/2014/main" id="{884C7003-1129-4054-842D-00903068864B}"/>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1329325" y="1131900"/>
                <a:ext cx="402592" cy="514540"/>
              </a:xfrm>
              <a:prstGeom prst="rect">
                <a:avLst/>
              </a:prstGeom>
            </p:spPr>
          </p:pic>
          <p:pic>
            <p:nvPicPr>
              <p:cNvPr id="45" name="Picture 44">
                <a:extLst>
                  <a:ext uri="{FF2B5EF4-FFF2-40B4-BE49-F238E27FC236}">
                    <a16:creationId xmlns:a16="http://schemas.microsoft.com/office/drawing/2014/main" id="{5F6F2D89-4F32-4A95-BE95-1828DB18E1E5}"/>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1706710" y="1104468"/>
                <a:ext cx="522918" cy="522918"/>
              </a:xfrm>
              <a:prstGeom prst="rect">
                <a:avLst/>
              </a:prstGeom>
            </p:spPr>
          </p:pic>
        </p:grpSp>
        <p:sp>
          <p:nvSpPr>
            <p:cNvPr id="50" name="TextBox 49">
              <a:extLst>
                <a:ext uri="{FF2B5EF4-FFF2-40B4-BE49-F238E27FC236}">
                  <a16:creationId xmlns:a16="http://schemas.microsoft.com/office/drawing/2014/main" id="{989F6612-14BC-41A7-A098-414529C2F1A3}"/>
                </a:ext>
              </a:extLst>
            </p:cNvPr>
            <p:cNvSpPr txBox="1"/>
            <p:nvPr/>
          </p:nvSpPr>
          <p:spPr>
            <a:xfrm>
              <a:off x="3875631" y="2412779"/>
              <a:ext cx="1352480" cy="276999"/>
            </a:xfrm>
            <a:prstGeom prst="rect">
              <a:avLst/>
            </a:prstGeom>
            <a:noFill/>
          </p:spPr>
          <p:txBody>
            <a:bodyPr wrap="square" rtlCol="0">
              <a:spAutoFit/>
            </a:bodyPr>
            <a:lstStyle/>
            <a:p>
              <a:r>
                <a:rPr lang="en-AU" sz="1200" b="1" dirty="0"/>
                <a:t>2. Sprint planning</a:t>
              </a:r>
            </a:p>
          </p:txBody>
        </p:sp>
        <p:grpSp>
          <p:nvGrpSpPr>
            <p:cNvPr id="36" name="Group 35">
              <a:extLst>
                <a:ext uri="{FF2B5EF4-FFF2-40B4-BE49-F238E27FC236}">
                  <a16:creationId xmlns:a16="http://schemas.microsoft.com/office/drawing/2014/main" id="{6F521A5B-39B7-4716-98E9-D571F8CAAE04}"/>
                </a:ext>
              </a:extLst>
            </p:cNvPr>
            <p:cNvGrpSpPr/>
            <p:nvPr/>
          </p:nvGrpSpPr>
          <p:grpSpPr>
            <a:xfrm>
              <a:off x="5006078" y="1604380"/>
              <a:ext cx="860462" cy="405233"/>
              <a:chOff x="4464199" y="1485265"/>
              <a:chExt cx="860462" cy="405233"/>
            </a:xfrm>
          </p:grpSpPr>
          <p:sp>
            <p:nvSpPr>
              <p:cNvPr id="23" name="TextBox 22">
                <a:extLst>
                  <a:ext uri="{FF2B5EF4-FFF2-40B4-BE49-F238E27FC236}">
                    <a16:creationId xmlns:a16="http://schemas.microsoft.com/office/drawing/2014/main" id="{D0B7D65A-272E-465B-BBFA-AFD4C2F6492E}"/>
                  </a:ext>
                </a:extLst>
              </p:cNvPr>
              <p:cNvSpPr txBox="1"/>
              <p:nvPr/>
            </p:nvSpPr>
            <p:spPr>
              <a:xfrm>
                <a:off x="4464199" y="1485265"/>
                <a:ext cx="567953" cy="230832"/>
              </a:xfrm>
              <a:prstGeom prst="rect">
                <a:avLst/>
              </a:prstGeom>
              <a:noFill/>
            </p:spPr>
            <p:txBody>
              <a:bodyPr wrap="square" rtlCol="0">
                <a:spAutoFit/>
              </a:bodyPr>
              <a:lstStyle/>
              <a:p>
                <a:r>
                  <a:rPr lang="en-AU" sz="900" dirty="0">
                    <a:solidFill>
                      <a:schemeClr val="bg1"/>
                    </a:solidFill>
                  </a:rPr>
                  <a:t>To do</a:t>
                </a:r>
              </a:p>
            </p:txBody>
          </p:sp>
          <p:grpSp>
            <p:nvGrpSpPr>
              <p:cNvPr id="35" name="Group 34">
                <a:extLst>
                  <a:ext uri="{FF2B5EF4-FFF2-40B4-BE49-F238E27FC236}">
                    <a16:creationId xmlns:a16="http://schemas.microsoft.com/office/drawing/2014/main" id="{BF339FCC-9E39-4F50-ADDB-568F1C5C2946}"/>
                  </a:ext>
                </a:extLst>
              </p:cNvPr>
              <p:cNvGrpSpPr/>
              <p:nvPr/>
            </p:nvGrpSpPr>
            <p:grpSpPr>
              <a:xfrm>
                <a:off x="4554702" y="1675300"/>
                <a:ext cx="769959" cy="215198"/>
                <a:chOff x="4554702" y="1675300"/>
                <a:chExt cx="769959" cy="215198"/>
              </a:xfrm>
            </p:grpSpPr>
            <p:grpSp>
              <p:nvGrpSpPr>
                <p:cNvPr id="59" name="Group 58">
                  <a:extLst>
                    <a:ext uri="{FF2B5EF4-FFF2-40B4-BE49-F238E27FC236}">
                      <a16:creationId xmlns:a16="http://schemas.microsoft.com/office/drawing/2014/main" id="{2BC9AAC2-C4BB-4831-B0E8-6D451919956C}"/>
                    </a:ext>
                  </a:extLst>
                </p:cNvPr>
                <p:cNvGrpSpPr/>
                <p:nvPr/>
              </p:nvGrpSpPr>
              <p:grpSpPr>
                <a:xfrm>
                  <a:off x="4554702" y="1675300"/>
                  <a:ext cx="769959" cy="215198"/>
                  <a:chOff x="2572909" y="2895600"/>
                  <a:chExt cx="1105373" cy="183694"/>
                </a:xfrm>
              </p:grpSpPr>
              <p:sp>
                <p:nvSpPr>
                  <p:cNvPr id="60" name="Flowchart: Process 59">
                    <a:extLst>
                      <a:ext uri="{FF2B5EF4-FFF2-40B4-BE49-F238E27FC236}">
                        <a16:creationId xmlns:a16="http://schemas.microsoft.com/office/drawing/2014/main" id="{6C059B1B-2DA9-47BA-A495-63EA232CEEC0}"/>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1" name="Straight Connector 60">
                    <a:extLst>
                      <a:ext uri="{FF2B5EF4-FFF2-40B4-BE49-F238E27FC236}">
                        <a16:creationId xmlns:a16="http://schemas.microsoft.com/office/drawing/2014/main" id="{6D8861B5-913D-4BC1-A430-6AF76B5EBFA2}"/>
                      </a:ext>
                    </a:extLst>
                  </p:cNvPr>
                  <p:cNvCxnSpPr>
                    <a:cxnSpLocks/>
                  </p:cNvCxnSpPr>
                  <p:nvPr/>
                </p:nvCxnSpPr>
                <p:spPr>
                  <a:xfrm>
                    <a:off x="3079402"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53A3D01-12B0-416F-9E1B-4D4A21757599}"/>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AC28616-D884-4110-8DBF-349409EC6CB4}"/>
                    </a:ext>
                  </a:extLst>
                </p:cNvPr>
                <p:cNvGrpSpPr/>
                <p:nvPr/>
              </p:nvGrpSpPr>
              <p:grpSpPr>
                <a:xfrm>
                  <a:off x="4579833" y="1719051"/>
                  <a:ext cx="183545" cy="120131"/>
                  <a:chOff x="4579833" y="1427650"/>
                  <a:chExt cx="183545" cy="120131"/>
                </a:xfrm>
              </p:grpSpPr>
              <p:sp>
                <p:nvSpPr>
                  <p:cNvPr id="33" name="Rectangle 32">
                    <a:extLst>
                      <a:ext uri="{FF2B5EF4-FFF2-40B4-BE49-F238E27FC236}">
                        <a16:creationId xmlns:a16="http://schemas.microsoft.com/office/drawing/2014/main" id="{9750C783-2E8B-48E9-BBAD-8C2048C28E50}"/>
                      </a:ext>
                    </a:extLst>
                  </p:cNvPr>
                  <p:cNvSpPr/>
                  <p:nvPr/>
                </p:nvSpPr>
                <p:spPr>
                  <a:xfrm>
                    <a:off x="4579833" y="142765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a:extLst>
                      <a:ext uri="{FF2B5EF4-FFF2-40B4-BE49-F238E27FC236}">
                        <a16:creationId xmlns:a16="http://schemas.microsoft.com/office/drawing/2014/main" id="{FDE98974-EB6D-40E2-ADC7-E4CE8E23286A}"/>
                      </a:ext>
                    </a:extLst>
                  </p:cNvPr>
                  <p:cNvSpPr/>
                  <p:nvPr/>
                </p:nvSpPr>
                <p:spPr>
                  <a:xfrm>
                    <a:off x="4650988"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Rectangle 69">
                    <a:extLst>
                      <a:ext uri="{FF2B5EF4-FFF2-40B4-BE49-F238E27FC236}">
                        <a16:creationId xmlns:a16="http://schemas.microsoft.com/office/drawing/2014/main" id="{D6823BD5-3B01-4856-A70A-F258230330CE}"/>
                      </a:ext>
                    </a:extLst>
                  </p:cNvPr>
                  <p:cNvSpPr/>
                  <p:nvPr/>
                </p:nvSpPr>
                <p:spPr>
                  <a:xfrm>
                    <a:off x="4717659" y="1430990"/>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Rectangle 70">
                    <a:extLst>
                      <a:ext uri="{FF2B5EF4-FFF2-40B4-BE49-F238E27FC236}">
                        <a16:creationId xmlns:a16="http://schemas.microsoft.com/office/drawing/2014/main" id="{D7BBB9AC-4B34-43C5-B0DD-3D7A8602ED76}"/>
                      </a:ext>
                    </a:extLst>
                  </p:cNvPr>
                  <p:cNvSpPr/>
                  <p:nvPr/>
                </p:nvSpPr>
                <p:spPr>
                  <a:xfrm>
                    <a:off x="4579833" y="149869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grpSp>
      <p:grpSp>
        <p:nvGrpSpPr>
          <p:cNvPr id="8" name="Group 7">
            <a:extLst>
              <a:ext uri="{FF2B5EF4-FFF2-40B4-BE49-F238E27FC236}">
                <a16:creationId xmlns:a16="http://schemas.microsoft.com/office/drawing/2014/main" id="{11D9A67B-3901-44FD-AEBF-1FA5649E784B}"/>
              </a:ext>
            </a:extLst>
          </p:cNvPr>
          <p:cNvGrpSpPr/>
          <p:nvPr/>
        </p:nvGrpSpPr>
        <p:grpSpPr>
          <a:xfrm>
            <a:off x="6490450" y="1356474"/>
            <a:ext cx="1394043" cy="1748368"/>
            <a:chOff x="6490450" y="1356474"/>
            <a:chExt cx="1394043" cy="1748368"/>
          </a:xfrm>
        </p:grpSpPr>
        <p:pic>
          <p:nvPicPr>
            <p:cNvPr id="46" name="Picture 45">
              <a:extLst>
                <a:ext uri="{FF2B5EF4-FFF2-40B4-BE49-F238E27FC236}">
                  <a16:creationId xmlns:a16="http://schemas.microsoft.com/office/drawing/2014/main" id="{22324375-A994-4742-A9A3-FA3CE64A0B87}"/>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6845650" y="1831808"/>
              <a:ext cx="934058" cy="608677"/>
            </a:xfrm>
            <a:prstGeom prst="rect">
              <a:avLst/>
            </a:prstGeom>
          </p:spPr>
        </p:pic>
        <p:pic>
          <p:nvPicPr>
            <p:cNvPr id="48" name="Picture 47">
              <a:extLst>
                <a:ext uri="{FF2B5EF4-FFF2-40B4-BE49-F238E27FC236}">
                  <a16:creationId xmlns:a16="http://schemas.microsoft.com/office/drawing/2014/main" id="{75AE03B4-B3BE-41D2-A5D1-07EEA07B126C}"/>
                </a:ext>
              </a:extLst>
            </p:cNvPr>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497697" y="1356474"/>
              <a:ext cx="354849" cy="453521"/>
            </a:xfrm>
            <a:prstGeom prst="rect">
              <a:avLst/>
            </a:prstGeom>
          </p:spPr>
        </p:pic>
        <p:pic>
          <p:nvPicPr>
            <p:cNvPr id="49" name="Picture 48">
              <a:extLst>
                <a:ext uri="{FF2B5EF4-FFF2-40B4-BE49-F238E27FC236}">
                  <a16:creationId xmlns:a16="http://schemas.microsoft.com/office/drawing/2014/main" id="{ECFF5422-50F5-43B4-A8D3-D95A72634114}"/>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6490450" y="1891399"/>
              <a:ext cx="410682" cy="410682"/>
            </a:xfrm>
            <a:prstGeom prst="rect">
              <a:avLst/>
            </a:prstGeom>
          </p:spPr>
        </p:pic>
        <p:sp>
          <p:nvSpPr>
            <p:cNvPr id="52" name="TextBox 51">
              <a:extLst>
                <a:ext uri="{FF2B5EF4-FFF2-40B4-BE49-F238E27FC236}">
                  <a16:creationId xmlns:a16="http://schemas.microsoft.com/office/drawing/2014/main" id="{10BF20FB-A12D-4FCA-B084-69066DA8509D}"/>
                </a:ext>
              </a:extLst>
            </p:cNvPr>
            <p:cNvSpPr txBox="1"/>
            <p:nvPr/>
          </p:nvSpPr>
          <p:spPr>
            <a:xfrm>
              <a:off x="6613790" y="2827843"/>
              <a:ext cx="1270703" cy="276999"/>
            </a:xfrm>
            <a:prstGeom prst="rect">
              <a:avLst/>
            </a:prstGeom>
            <a:noFill/>
          </p:spPr>
          <p:txBody>
            <a:bodyPr wrap="square" rtlCol="0">
              <a:spAutoFit/>
            </a:bodyPr>
            <a:lstStyle/>
            <a:p>
              <a:r>
                <a:rPr lang="en-AU" sz="1200" b="1" dirty="0"/>
                <a:t>3. Sprint</a:t>
              </a:r>
            </a:p>
          </p:txBody>
        </p:sp>
        <p:grpSp>
          <p:nvGrpSpPr>
            <p:cNvPr id="37" name="Group 36">
              <a:extLst>
                <a:ext uri="{FF2B5EF4-FFF2-40B4-BE49-F238E27FC236}">
                  <a16:creationId xmlns:a16="http://schemas.microsoft.com/office/drawing/2014/main" id="{5A02AAA1-714C-488D-ABD7-F04B44E93F05}"/>
                </a:ext>
              </a:extLst>
            </p:cNvPr>
            <p:cNvGrpSpPr/>
            <p:nvPr/>
          </p:nvGrpSpPr>
          <p:grpSpPr>
            <a:xfrm>
              <a:off x="6634985" y="2358428"/>
              <a:ext cx="837330" cy="400360"/>
              <a:chOff x="6073010" y="2148878"/>
              <a:chExt cx="837330" cy="400360"/>
            </a:xfrm>
          </p:grpSpPr>
          <p:grpSp>
            <p:nvGrpSpPr>
              <p:cNvPr id="63" name="Group 62">
                <a:extLst>
                  <a:ext uri="{FF2B5EF4-FFF2-40B4-BE49-F238E27FC236}">
                    <a16:creationId xmlns:a16="http://schemas.microsoft.com/office/drawing/2014/main" id="{C5B0DC5C-F117-464A-ADD5-C171112180C5}"/>
                  </a:ext>
                </a:extLst>
              </p:cNvPr>
              <p:cNvGrpSpPr/>
              <p:nvPr/>
            </p:nvGrpSpPr>
            <p:grpSpPr>
              <a:xfrm>
                <a:off x="6073010" y="2334040"/>
                <a:ext cx="769959" cy="215198"/>
                <a:chOff x="2572909" y="2895600"/>
                <a:chExt cx="1105373" cy="183694"/>
              </a:xfrm>
            </p:grpSpPr>
            <p:sp>
              <p:nvSpPr>
                <p:cNvPr id="64" name="Flowchart: Process 63">
                  <a:extLst>
                    <a:ext uri="{FF2B5EF4-FFF2-40B4-BE49-F238E27FC236}">
                      <a16:creationId xmlns:a16="http://schemas.microsoft.com/office/drawing/2014/main" id="{945312A0-A24B-48D0-BC37-600AADA4B01C}"/>
                    </a:ext>
                  </a:extLst>
                </p:cNvPr>
                <p:cNvSpPr/>
                <p:nvPr/>
              </p:nvSpPr>
              <p:spPr>
                <a:xfrm>
                  <a:off x="2572909" y="2895600"/>
                  <a:ext cx="1105373" cy="183694"/>
                </a:xfrm>
                <a:prstGeom prst="flowChartProces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6" name="Straight Connector 65">
                  <a:extLst>
                    <a:ext uri="{FF2B5EF4-FFF2-40B4-BE49-F238E27FC236}">
                      <a16:creationId xmlns:a16="http://schemas.microsoft.com/office/drawing/2014/main" id="{5CD16CDA-8C13-4DBF-A25B-ED4B6E452DF2}"/>
                    </a:ext>
                  </a:extLst>
                </p:cNvPr>
                <p:cNvCxnSpPr>
                  <a:cxnSpLocks/>
                </p:cNvCxnSpPr>
                <p:nvPr/>
              </p:nvCxnSpPr>
              <p:spPr>
                <a:xfrm>
                  <a:off x="2922837"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784BEA9-B00F-4B18-8155-D96761B78104}"/>
                    </a:ext>
                  </a:extLst>
                </p:cNvPr>
                <p:cNvCxnSpPr>
                  <a:cxnSpLocks/>
                </p:cNvCxnSpPr>
                <p:nvPr/>
              </p:nvCxnSpPr>
              <p:spPr>
                <a:xfrm>
                  <a:off x="3413003" y="2895600"/>
                  <a:ext cx="0" cy="1836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036103B1-2999-459A-9705-0F8B7BABAEC3}"/>
                  </a:ext>
                </a:extLst>
              </p:cNvPr>
              <p:cNvSpPr txBox="1"/>
              <p:nvPr/>
            </p:nvSpPr>
            <p:spPr>
              <a:xfrm>
                <a:off x="6273738" y="2148878"/>
                <a:ext cx="636602" cy="230832"/>
              </a:xfrm>
              <a:prstGeom prst="rect">
                <a:avLst/>
              </a:prstGeom>
              <a:noFill/>
            </p:spPr>
            <p:txBody>
              <a:bodyPr wrap="square" rtlCol="0">
                <a:spAutoFit/>
              </a:bodyPr>
              <a:lstStyle/>
              <a:p>
                <a:r>
                  <a:rPr lang="en-AU" sz="900" dirty="0">
                    <a:solidFill>
                      <a:schemeClr val="bg1"/>
                    </a:solidFill>
                  </a:rPr>
                  <a:t>WIP</a:t>
                </a:r>
              </a:p>
            </p:txBody>
          </p:sp>
          <p:sp>
            <p:nvSpPr>
              <p:cNvPr id="72" name="Rectangle 71">
                <a:extLst>
                  <a:ext uri="{FF2B5EF4-FFF2-40B4-BE49-F238E27FC236}">
                    <a16:creationId xmlns:a16="http://schemas.microsoft.com/office/drawing/2014/main" id="{CB4EC7FF-9F28-4552-ACB9-7918F8CF44A5}"/>
                  </a:ext>
                </a:extLst>
              </p:cNvPr>
              <p:cNvSpPr/>
              <p:nvPr/>
            </p:nvSpPr>
            <p:spPr>
              <a:xfrm>
                <a:off x="6390099" y="2372521"/>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a:extLst>
                  <a:ext uri="{FF2B5EF4-FFF2-40B4-BE49-F238E27FC236}">
                    <a16:creationId xmlns:a16="http://schemas.microsoft.com/office/drawing/2014/main" id="{42A6B5C9-221E-4658-AFB0-DF8DCB3314D0}"/>
                  </a:ext>
                </a:extLst>
              </p:cNvPr>
              <p:cNvSpPr/>
              <p:nvPr/>
            </p:nvSpPr>
            <p:spPr>
              <a:xfrm>
                <a:off x="6460369" y="2374014"/>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Rectangle 73">
                <a:extLst>
                  <a:ext uri="{FF2B5EF4-FFF2-40B4-BE49-F238E27FC236}">
                    <a16:creationId xmlns:a16="http://schemas.microsoft.com/office/drawing/2014/main" id="{12442ED0-4062-4726-BF9E-F15AED0CA5BA}"/>
                  </a:ext>
                </a:extLst>
              </p:cNvPr>
              <p:cNvSpPr/>
              <p:nvPr/>
            </p:nvSpPr>
            <p:spPr>
              <a:xfrm>
                <a:off x="6388148" y="2441506"/>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Rectangle 74">
                <a:extLst>
                  <a:ext uri="{FF2B5EF4-FFF2-40B4-BE49-F238E27FC236}">
                    <a16:creationId xmlns:a16="http://schemas.microsoft.com/office/drawing/2014/main" id="{FEECA521-0383-400A-AE45-EFEF8814BCB2}"/>
                  </a:ext>
                </a:extLst>
              </p:cNvPr>
              <p:cNvSpPr/>
              <p:nvPr/>
            </p:nvSpPr>
            <p:spPr>
              <a:xfrm>
                <a:off x="6109838" y="2365988"/>
                <a:ext cx="45719" cy="4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8" name="Group 17">
            <a:extLst>
              <a:ext uri="{FF2B5EF4-FFF2-40B4-BE49-F238E27FC236}">
                <a16:creationId xmlns:a16="http://schemas.microsoft.com/office/drawing/2014/main" id="{FD8F2979-0D71-425C-BCB1-96FD4E44FFCA}"/>
              </a:ext>
            </a:extLst>
          </p:cNvPr>
          <p:cNvGrpSpPr/>
          <p:nvPr/>
        </p:nvGrpSpPr>
        <p:grpSpPr>
          <a:xfrm>
            <a:off x="5844966" y="3349194"/>
            <a:ext cx="1503782" cy="1421785"/>
            <a:chOff x="5844966" y="3349194"/>
            <a:chExt cx="1503782" cy="1421785"/>
          </a:xfrm>
        </p:grpSpPr>
        <p:sp>
          <p:nvSpPr>
            <p:cNvPr id="53" name="TextBox 52">
              <a:extLst>
                <a:ext uri="{FF2B5EF4-FFF2-40B4-BE49-F238E27FC236}">
                  <a16:creationId xmlns:a16="http://schemas.microsoft.com/office/drawing/2014/main" id="{5A2EA508-182E-4207-994C-A2B8236D4E8A}"/>
                </a:ext>
              </a:extLst>
            </p:cNvPr>
            <p:cNvSpPr txBox="1"/>
            <p:nvPr/>
          </p:nvSpPr>
          <p:spPr>
            <a:xfrm>
              <a:off x="5855098" y="4493980"/>
              <a:ext cx="1493650" cy="276999"/>
            </a:xfrm>
            <a:prstGeom prst="rect">
              <a:avLst/>
            </a:prstGeom>
            <a:noFill/>
          </p:spPr>
          <p:txBody>
            <a:bodyPr wrap="square" rtlCol="0">
              <a:spAutoFit/>
            </a:bodyPr>
            <a:lstStyle/>
            <a:p>
              <a:r>
                <a:rPr lang="en-AU" sz="1200" b="1" dirty="0"/>
                <a:t>4. Sprint playback</a:t>
              </a:r>
            </a:p>
          </p:txBody>
        </p:sp>
        <p:pic>
          <p:nvPicPr>
            <p:cNvPr id="55" name="Picture 54">
              <a:extLst>
                <a:ext uri="{FF2B5EF4-FFF2-40B4-BE49-F238E27FC236}">
                  <a16:creationId xmlns:a16="http://schemas.microsoft.com/office/drawing/2014/main" id="{3AAD1A03-B556-44EE-AF42-D4DA231BABC2}"/>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5844966" y="3927906"/>
              <a:ext cx="934058" cy="608677"/>
            </a:xfrm>
            <a:prstGeom prst="rect">
              <a:avLst/>
            </a:prstGeom>
          </p:spPr>
        </p:pic>
        <p:pic>
          <p:nvPicPr>
            <p:cNvPr id="57" name="Picture 56">
              <a:extLst>
                <a:ext uri="{FF2B5EF4-FFF2-40B4-BE49-F238E27FC236}">
                  <a16:creationId xmlns:a16="http://schemas.microsoft.com/office/drawing/2014/main" id="{E272B7F6-2690-4C36-B086-7B0C068FDB05}"/>
                </a:ext>
              </a:extLst>
            </p:cNvPr>
            <p:cNvPicPr>
              <a:picLocks noChangeAspect="1"/>
            </p:cNvPicPr>
            <p:nvPr/>
          </p:nvPicPr>
          <p:blipFill rotWithShape="1">
            <a:blip r:embed="rId3">
              <a:duotone>
                <a:prstClr val="black"/>
                <a:srgbClr val="FFFF00">
                  <a:tint val="45000"/>
                  <a:satMod val="400000"/>
                </a:srgbClr>
              </a:duotone>
              <a:extLst>
                <a:ext uri="{BEBA8EAE-BF5A-486C-A8C5-ECC9F3942E4B}">
                  <a14:imgProps xmlns:a14="http://schemas.microsoft.com/office/drawing/2010/main">
                    <a14:imgLayer r:embed="rId4">
                      <a14:imgEffect>
                        <a14:backgroundRemoval t="6500" b="92000" l="10000" r="90000">
                          <a14:foregroundMark x1="47500" y1="18500" x2="47500" y2="18500"/>
                          <a14:foregroundMark x1="49000" y1="6500" x2="46500" y2="6500"/>
                          <a14:foregroundMark x1="59000" y1="39500" x2="41000" y2="40500"/>
                          <a14:foregroundMark x1="57000" y1="91500" x2="39000" y2="92000"/>
                        </a14:backgroundRemoval>
                      </a14:imgEffect>
                    </a14:imgLayer>
                  </a14:imgProps>
                </a:ext>
              </a:extLst>
            </a:blip>
            <a:srcRect l="13843" t="3912" r="13937" b="3785"/>
            <a:stretch/>
          </p:blipFill>
          <p:spPr>
            <a:xfrm>
              <a:off x="6578581" y="3349194"/>
              <a:ext cx="354849" cy="453521"/>
            </a:xfrm>
            <a:prstGeom prst="rect">
              <a:avLst/>
            </a:prstGeom>
          </p:spPr>
        </p:pic>
      </p:grpSp>
      <p:grpSp>
        <p:nvGrpSpPr>
          <p:cNvPr id="16" name="Group 15">
            <a:extLst>
              <a:ext uri="{FF2B5EF4-FFF2-40B4-BE49-F238E27FC236}">
                <a16:creationId xmlns:a16="http://schemas.microsoft.com/office/drawing/2014/main" id="{182510E5-80A8-469F-AD85-C0860733DBA8}"/>
              </a:ext>
            </a:extLst>
          </p:cNvPr>
          <p:cNvGrpSpPr/>
          <p:nvPr/>
        </p:nvGrpSpPr>
        <p:grpSpPr>
          <a:xfrm>
            <a:off x="4034450" y="3535579"/>
            <a:ext cx="1528537" cy="883910"/>
            <a:chOff x="4034450" y="3535579"/>
            <a:chExt cx="1528537" cy="883910"/>
          </a:xfrm>
        </p:grpSpPr>
        <p:sp>
          <p:nvSpPr>
            <p:cNvPr id="54" name="TextBox 53">
              <a:extLst>
                <a:ext uri="{FF2B5EF4-FFF2-40B4-BE49-F238E27FC236}">
                  <a16:creationId xmlns:a16="http://schemas.microsoft.com/office/drawing/2014/main" id="{0406F2C5-F76F-43A4-81BE-249ED1616B73}"/>
                </a:ext>
              </a:extLst>
            </p:cNvPr>
            <p:cNvSpPr txBox="1"/>
            <p:nvPr/>
          </p:nvSpPr>
          <p:spPr>
            <a:xfrm>
              <a:off x="4292284" y="4142490"/>
              <a:ext cx="1270703" cy="276999"/>
            </a:xfrm>
            <a:prstGeom prst="rect">
              <a:avLst/>
            </a:prstGeom>
            <a:noFill/>
          </p:spPr>
          <p:txBody>
            <a:bodyPr wrap="square" rtlCol="0">
              <a:spAutoFit/>
            </a:bodyPr>
            <a:lstStyle/>
            <a:p>
              <a:r>
                <a:rPr lang="en-AU" sz="1200" b="1" dirty="0"/>
                <a:t>5. Sprint retro</a:t>
              </a:r>
            </a:p>
          </p:txBody>
        </p:sp>
        <p:pic>
          <p:nvPicPr>
            <p:cNvPr id="56" name="Picture 55">
              <a:extLst>
                <a:ext uri="{FF2B5EF4-FFF2-40B4-BE49-F238E27FC236}">
                  <a16:creationId xmlns:a16="http://schemas.microsoft.com/office/drawing/2014/main" id="{8141A8CF-E27C-4149-BE55-DCD7855A0F7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9000" r="95500">
                          <a14:foregroundMark x1="14000" y1="52500" x2="14000" y2="52500"/>
                          <a14:foregroundMark x1="9000" y1="55500" x2="9000" y2="55500"/>
                          <a14:foregroundMark x1="15000" y1="51000" x2="15000" y2="51000"/>
                          <a14:foregroundMark x1="95500" y1="57500" x2="95500" y2="57500"/>
                          <a14:foregroundMark x1="32500" y1="73000" x2="32500" y2="73000"/>
                        </a14:backgroundRemoval>
                      </a14:imgEffect>
                    </a14:imgLayer>
                  </a14:imgProps>
                </a:ext>
              </a:extLst>
            </a:blip>
            <a:srcRect t="15516" b="19320"/>
            <a:stretch/>
          </p:blipFill>
          <p:spPr>
            <a:xfrm>
              <a:off x="4348805" y="3535579"/>
              <a:ext cx="934058" cy="608677"/>
            </a:xfrm>
            <a:prstGeom prst="rect">
              <a:avLst/>
            </a:prstGeom>
          </p:spPr>
        </p:pic>
        <p:pic>
          <p:nvPicPr>
            <p:cNvPr id="58" name="Picture 57">
              <a:extLst>
                <a:ext uri="{FF2B5EF4-FFF2-40B4-BE49-F238E27FC236}">
                  <a16:creationId xmlns:a16="http://schemas.microsoft.com/office/drawing/2014/main" id="{A291EE94-B3A6-4BB2-99A4-FFD72C4F03A9}"/>
                </a:ext>
              </a:extLst>
            </p:cNvPr>
            <p:cNvPicPr>
              <a:picLocks noChangeAspect="1"/>
            </p:cNvPicPr>
            <p:nvPr/>
          </p:nvPicPr>
          <p:blipFill>
            <a:blip r:embed="rId5">
              <a:duotone>
                <a:srgbClr val="ED7D31">
                  <a:shade val="45000"/>
                  <a:satMod val="135000"/>
                </a:srgbClr>
                <a:prstClr val="white"/>
              </a:duotone>
              <a:extLst>
                <a:ext uri="{BEBA8EAE-BF5A-486C-A8C5-ECC9F3942E4B}">
                  <a14:imgProps xmlns:a14="http://schemas.microsoft.com/office/drawing/2010/main">
                    <a14:imgLayer r:embed="rId6">
                      <a14:imgEffect>
                        <a14:backgroundRemoval t="1333" b="94667" l="9778" r="89778">
                          <a14:foregroundMark x1="47111" y1="13333" x2="47111" y2="13333"/>
                          <a14:foregroundMark x1="34222" y1="11111" x2="67556" y2="18667"/>
                          <a14:foregroundMark x1="36889" y1="3111" x2="42667" y2="6667"/>
                          <a14:foregroundMark x1="33778" y1="76889" x2="56000" y2="94667"/>
                          <a14:foregroundMark x1="63556" y1="1778" x2="60889" y2="1333"/>
                          <a14:foregroundMark x1="59556" y1="49778" x2="62667" y2="53333"/>
                          <a14:foregroundMark x1="42222" y1="51556" x2="39111" y2="52889"/>
                        </a14:backgroundRemoval>
                      </a14:imgEffect>
                    </a14:imgLayer>
                  </a14:imgProps>
                </a:ext>
              </a:extLst>
            </a:blip>
            <a:stretch>
              <a:fillRect/>
            </a:stretch>
          </p:blipFill>
          <p:spPr>
            <a:xfrm>
              <a:off x="4034450" y="3576742"/>
              <a:ext cx="410682" cy="410682"/>
            </a:xfrm>
            <a:prstGeom prst="rect">
              <a:avLst/>
            </a:prstGeom>
          </p:spPr>
        </p:pic>
      </p:grpSp>
      <p:sp>
        <p:nvSpPr>
          <p:cNvPr id="26" name="Isosceles Triangle 25">
            <a:extLst>
              <a:ext uri="{FF2B5EF4-FFF2-40B4-BE49-F238E27FC236}">
                <a16:creationId xmlns:a16="http://schemas.microsoft.com/office/drawing/2014/main" id="{E37B1B52-8795-4630-BF7B-F1DE3477EBE6}"/>
              </a:ext>
            </a:extLst>
          </p:cNvPr>
          <p:cNvSpPr/>
          <p:nvPr/>
        </p:nvSpPr>
        <p:spPr>
          <a:xfrm rot="6703431">
            <a:off x="6002191" y="2177521"/>
            <a:ext cx="114685" cy="13748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Isosceles Triangle 117">
            <a:extLst>
              <a:ext uri="{FF2B5EF4-FFF2-40B4-BE49-F238E27FC236}">
                <a16:creationId xmlns:a16="http://schemas.microsoft.com/office/drawing/2014/main" id="{EFCD8F00-450C-44AA-AD21-6ADB7119B764}"/>
              </a:ext>
            </a:extLst>
          </p:cNvPr>
          <p:cNvSpPr/>
          <p:nvPr/>
        </p:nvSpPr>
        <p:spPr>
          <a:xfrm rot="12362159">
            <a:off x="6552847" y="3121954"/>
            <a:ext cx="114685" cy="13748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Isosceles Triangle 119">
            <a:extLst>
              <a:ext uri="{FF2B5EF4-FFF2-40B4-BE49-F238E27FC236}">
                <a16:creationId xmlns:a16="http://schemas.microsoft.com/office/drawing/2014/main" id="{AB90A2A1-7EF5-4DFB-9E46-35E38AE035BE}"/>
              </a:ext>
            </a:extLst>
          </p:cNvPr>
          <p:cNvSpPr/>
          <p:nvPr/>
        </p:nvSpPr>
        <p:spPr>
          <a:xfrm rot="17476641">
            <a:off x="5516688" y="3596844"/>
            <a:ext cx="114685" cy="13748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Isosceles Triangle 129">
            <a:extLst>
              <a:ext uri="{FF2B5EF4-FFF2-40B4-BE49-F238E27FC236}">
                <a16:creationId xmlns:a16="http://schemas.microsoft.com/office/drawing/2014/main" id="{9288A8DE-AE20-482B-AEC9-ECCCF2EA684B}"/>
              </a:ext>
            </a:extLst>
          </p:cNvPr>
          <p:cNvSpPr/>
          <p:nvPr/>
        </p:nvSpPr>
        <p:spPr>
          <a:xfrm rot="825230">
            <a:off x="5065632" y="2813318"/>
            <a:ext cx="114685" cy="137480"/>
          </a:xfrm>
          <a:prstGeom prst="triangl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18543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2C9804508E848925AE7F7B9687CB2" ma:contentTypeVersion="8" ma:contentTypeDescription="Create a new document." ma:contentTypeScope="" ma:versionID="b1acc4e635031ab592fdd3926af1b768">
  <xsd:schema xmlns:xsd="http://www.w3.org/2001/XMLSchema" xmlns:xs="http://www.w3.org/2001/XMLSchema" xmlns:p="http://schemas.microsoft.com/office/2006/metadata/properties" xmlns:ns3="c0fd65f7-4e73-4983-bb21-592ea7224115" targetNamespace="http://schemas.microsoft.com/office/2006/metadata/properties" ma:root="true" ma:fieldsID="d7683ab20f643ee68f3afb8d7bb78338" ns3:_="">
    <xsd:import namespace="c0fd65f7-4e73-4983-bb21-592ea722411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fd65f7-4e73-4983-bb21-592ea7224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3AA0F9-25FC-43F2-B1BD-6E545BD2DB27}">
  <ds:schemaRefs>
    <ds:schemaRef ds:uri="http://schemas.microsoft.com/sharepoint/v3/contenttype/forms"/>
  </ds:schemaRefs>
</ds:datastoreItem>
</file>

<file path=customXml/itemProps2.xml><?xml version="1.0" encoding="utf-8"?>
<ds:datastoreItem xmlns:ds="http://schemas.openxmlformats.org/officeDocument/2006/customXml" ds:itemID="{007FB344-91CE-44BD-8217-678A811766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fd65f7-4e73-4983-bb21-592ea72241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2D1D38-F9AC-4EC3-B966-A8E42B8F9743}">
  <ds:schemaRefs>
    <ds:schemaRef ds:uri="http://schemas.microsoft.com/office/2006/documentManagement/types"/>
    <ds:schemaRef ds:uri="c0fd65f7-4e73-4983-bb21-592ea7224115"/>
    <ds:schemaRef ds:uri="http://purl.org/dc/dcmitype/"/>
    <ds:schemaRef ds:uri="http://schemas.microsoft.com/office/2006/metadata/properti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2278</TotalTime>
  <Words>2081</Words>
  <Application>Microsoft Office PowerPoint</Application>
  <PresentationFormat>Widescreen</PresentationFormat>
  <Paragraphs>423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SHAMIRI,Sam</dc:creator>
  <cp:lastModifiedBy>SHAMIRI,Sam</cp:lastModifiedBy>
  <cp:revision>58</cp:revision>
  <dcterms:created xsi:type="dcterms:W3CDTF">2020-07-09T04:34:06Z</dcterms:created>
  <dcterms:modified xsi:type="dcterms:W3CDTF">2024-08-13T06:27:27Z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0x0101001F02C9804508E848925AE7F7B9687CB2</vt:lpwstr>
  </property>
  <property fmtid="{D5CDD505-2E9C-101B-9397-08002B2CF9AE}" pid="3" name="MSIP_Label_5f877481-9e35-4b68-b667-876a73c6db41_Enabled">
    <vt:lpwstr>true</vt:lpwstr>
  </property>
  <property fmtid="{D5CDD505-2E9C-101B-9397-08002B2CF9AE}" pid="4" name="MSIP_Label_5f877481-9e35-4b68-b667-876a73c6db41_SetDate">
    <vt:lpwstr>2024-08-13T06:26:44Z</vt:lpwstr>
  </property>
  <property fmtid="{D5CDD505-2E9C-101B-9397-08002B2CF9AE}" pid="5" name="MSIP_Label_5f877481-9e35-4b68-b667-876a73c6db41_Method">
    <vt:lpwstr>Privileged</vt:lpwstr>
  </property>
  <property fmtid="{D5CDD505-2E9C-101B-9397-08002B2CF9AE}" pid="6" name="MSIP_Label_5f877481-9e35-4b68-b667-876a73c6db41_Name">
    <vt:lpwstr>5f877481-9e35-4b68-b667-876a73c6db41</vt:lpwstr>
  </property>
  <property fmtid="{D5CDD505-2E9C-101B-9397-08002B2CF9AE}" pid="7" name="MSIP_Label_5f877481-9e35-4b68-b667-876a73c6db41_SiteId">
    <vt:lpwstr>dd0cfd15-4558-4b12-8bad-ea26984fc417</vt:lpwstr>
  </property>
  <property fmtid="{D5CDD505-2E9C-101B-9397-08002B2CF9AE}" pid="8" name="MSIP_Label_5f877481-9e35-4b68-b667-876a73c6db41_ActionId">
    <vt:lpwstr>ab742744-a943-4a60-b520-1a334ab86680</vt:lpwstr>
  </property>
  <property fmtid="{D5CDD505-2E9C-101B-9397-08002B2CF9AE}" pid="9" name="MSIP_Label_5f877481-9e35-4b68-b667-876a73c6db41_ContentBits">
    <vt:lpwstr>0</vt:lpwstr>
  </property>
</Properties>
</file>