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Capstone Project –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Sharanya Sharma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Determining number of clusters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F8925C8-8735-4577-863D-3EE2EF1F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63" y="4379889"/>
            <a:ext cx="10058400" cy="220882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2800" dirty="0"/>
          </a:p>
          <a:p>
            <a:pPr marL="548640" lvl="2" indent="0">
              <a:buNone/>
            </a:pPr>
            <a:endParaRPr lang="en-US" sz="2700" dirty="0"/>
          </a:p>
          <a:p>
            <a:pPr marL="274320" lvl="1" indent="0"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0E40DEA-6EA9-4BC6-B481-740F659DD5D9}"/>
              </a:ext>
            </a:extLst>
          </p:cNvPr>
          <p:cNvSpPr txBox="1">
            <a:spLocks/>
          </p:cNvSpPr>
          <p:nvPr/>
        </p:nvSpPr>
        <p:spPr>
          <a:xfrm>
            <a:off x="1066800" y="4121228"/>
            <a:ext cx="10058400" cy="220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D3CC98F-1786-4AAD-8F4C-51E81E0555C0}"/>
              </a:ext>
            </a:extLst>
          </p:cNvPr>
          <p:cNvSpPr txBox="1">
            <a:spLocks/>
          </p:cNvSpPr>
          <p:nvPr/>
        </p:nvSpPr>
        <p:spPr>
          <a:xfrm>
            <a:off x="3089362" y="5360627"/>
            <a:ext cx="5459600" cy="73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Thus, 3 clusters to be used</a:t>
            </a: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1211D-5288-4793-9383-6533527EEB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2900" y="1859280"/>
            <a:ext cx="3692525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F8925C8-8735-4577-863D-3EE2EF1F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63" y="4379889"/>
            <a:ext cx="10058400" cy="220882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2800" dirty="0"/>
          </a:p>
          <a:p>
            <a:pPr marL="548640" lvl="2" indent="0">
              <a:buNone/>
            </a:pPr>
            <a:endParaRPr lang="en-US" sz="2700" dirty="0"/>
          </a:p>
          <a:p>
            <a:pPr marL="274320" lvl="1" indent="0"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0E40DEA-6EA9-4BC6-B481-740F659DD5D9}"/>
              </a:ext>
            </a:extLst>
          </p:cNvPr>
          <p:cNvSpPr txBox="1">
            <a:spLocks/>
          </p:cNvSpPr>
          <p:nvPr/>
        </p:nvSpPr>
        <p:spPr>
          <a:xfrm>
            <a:off x="1066800" y="4121228"/>
            <a:ext cx="10058400" cy="220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C120A-3C8F-4AB1-A9B1-AAE9E3AEE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957387"/>
            <a:ext cx="5619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7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Clustering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F8925C8-8735-4577-863D-3EE2EF1F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63" y="4379889"/>
            <a:ext cx="10058400" cy="220882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2800" dirty="0"/>
          </a:p>
          <a:p>
            <a:pPr marL="548640" lvl="2" indent="0">
              <a:buNone/>
            </a:pPr>
            <a:endParaRPr lang="en-US" sz="2700" dirty="0"/>
          </a:p>
          <a:p>
            <a:pPr marL="274320" lvl="1" indent="0"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0E40DEA-6EA9-4BC6-B481-740F659DD5D9}"/>
              </a:ext>
            </a:extLst>
          </p:cNvPr>
          <p:cNvSpPr txBox="1">
            <a:spLocks/>
          </p:cNvSpPr>
          <p:nvPr/>
        </p:nvSpPr>
        <p:spPr>
          <a:xfrm>
            <a:off x="1066800" y="4121228"/>
            <a:ext cx="10058400" cy="220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D3CC98F-1786-4AAD-8F4C-51E81E0555C0}"/>
              </a:ext>
            </a:extLst>
          </p:cNvPr>
          <p:cNvSpPr txBox="1">
            <a:spLocks/>
          </p:cNvSpPr>
          <p:nvPr/>
        </p:nvSpPr>
        <p:spPr>
          <a:xfrm>
            <a:off x="4982533" y="1820410"/>
            <a:ext cx="5459600" cy="34108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3 clusters are:</a:t>
            </a:r>
          </a:p>
          <a:p>
            <a:pPr lvl="2"/>
            <a:r>
              <a:rPr lang="en-US" sz="2600" dirty="0"/>
              <a:t>Cluster 0 (red): Low number of likes</a:t>
            </a:r>
          </a:p>
          <a:p>
            <a:pPr lvl="2"/>
            <a:r>
              <a:rPr lang="en-US" sz="2600" dirty="0"/>
              <a:t>Cluster 1 (purple): High number of likes</a:t>
            </a:r>
          </a:p>
          <a:p>
            <a:pPr lvl="2"/>
            <a:r>
              <a:rPr lang="en-US" sz="2600" dirty="0"/>
              <a:t>Cluster 2 (green): Intermediate number of likes</a:t>
            </a:r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B7B0B-CB26-486B-8485-122BB455F4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761191"/>
            <a:ext cx="3915733" cy="34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F8925C8-8735-4577-863D-3EE2EF1F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63" y="4379889"/>
            <a:ext cx="10058400" cy="220882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2800" dirty="0"/>
          </a:p>
          <a:p>
            <a:pPr marL="548640" lvl="2" indent="0">
              <a:buNone/>
            </a:pPr>
            <a:endParaRPr lang="en-US" sz="2700" dirty="0"/>
          </a:p>
          <a:p>
            <a:pPr marL="274320" lvl="1" indent="0"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0E40DEA-6EA9-4BC6-B481-740F659DD5D9}"/>
              </a:ext>
            </a:extLst>
          </p:cNvPr>
          <p:cNvSpPr txBox="1">
            <a:spLocks/>
          </p:cNvSpPr>
          <p:nvPr/>
        </p:nvSpPr>
        <p:spPr>
          <a:xfrm>
            <a:off x="1066800" y="4121228"/>
            <a:ext cx="10058400" cy="220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D3CC98F-1786-4AAD-8F4C-51E81E0555C0}"/>
              </a:ext>
            </a:extLst>
          </p:cNvPr>
          <p:cNvSpPr txBox="1">
            <a:spLocks/>
          </p:cNvSpPr>
          <p:nvPr/>
        </p:nvSpPr>
        <p:spPr>
          <a:xfrm>
            <a:off x="716150" y="2704052"/>
            <a:ext cx="5459600" cy="150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Two possible locations show promising results, circled on the map</a:t>
            </a:r>
            <a:endParaRPr lang="en-US" sz="26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729D32-A554-4C1A-AEB7-9A1C1348A2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6400" y="1763654"/>
            <a:ext cx="42481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F8925C8-8735-4577-863D-3EE2EF1F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63" y="4379889"/>
            <a:ext cx="10058400" cy="220882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2800" dirty="0"/>
          </a:p>
          <a:p>
            <a:pPr marL="548640" lvl="2" indent="0">
              <a:buNone/>
            </a:pPr>
            <a:endParaRPr lang="en-US" sz="2700" dirty="0"/>
          </a:p>
          <a:p>
            <a:pPr marL="274320" lvl="1" indent="0"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0E40DEA-6EA9-4BC6-B481-740F659DD5D9}"/>
              </a:ext>
            </a:extLst>
          </p:cNvPr>
          <p:cNvSpPr txBox="1">
            <a:spLocks/>
          </p:cNvSpPr>
          <p:nvPr/>
        </p:nvSpPr>
        <p:spPr>
          <a:xfrm>
            <a:off x="1066800" y="4121228"/>
            <a:ext cx="10058400" cy="220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D3CC98F-1786-4AAD-8F4C-51E81E0555C0}"/>
              </a:ext>
            </a:extLst>
          </p:cNvPr>
          <p:cNvSpPr txBox="1">
            <a:spLocks/>
          </p:cNvSpPr>
          <p:nvPr/>
        </p:nvSpPr>
        <p:spPr>
          <a:xfrm>
            <a:off x="636399" y="2008466"/>
            <a:ext cx="10765638" cy="381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restaurants in cluster 1 are in clustered together (location-based) where there are few or no restaurants from cluster 0 and few restaurants from cluster 2.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Thus, it is worth considering restaurant location as a factor in restaurant success</a:t>
            </a:r>
            <a:endParaRPr lang="en-US" sz="26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16D74-DE88-42D2-BC47-36C0DC65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57461"/>
            <a:ext cx="10058400" cy="3849624"/>
          </a:xfrm>
        </p:spPr>
        <p:txBody>
          <a:bodyPr/>
          <a:lstStyle/>
          <a:p>
            <a:pPr lvl="1"/>
            <a:r>
              <a:rPr lang="en-US" sz="2800" dirty="0"/>
              <a:t>Opening a restaurant involves an </a:t>
            </a:r>
            <a:r>
              <a:rPr lang="en-US" sz="2800" b="1" dirty="0"/>
              <a:t>extensive decision making structure</a:t>
            </a:r>
            <a:endParaRPr lang="en-US" sz="2800" dirty="0"/>
          </a:p>
          <a:p>
            <a:pPr lvl="1"/>
            <a:r>
              <a:rPr lang="en-US" sz="2800" dirty="0"/>
              <a:t>This involves </a:t>
            </a:r>
            <a:r>
              <a:rPr lang="en-US" sz="2800" b="1" dirty="0"/>
              <a:t>permanent decisions</a:t>
            </a:r>
            <a:endParaRPr lang="en-US" sz="2800" dirty="0"/>
          </a:p>
          <a:p>
            <a:pPr lvl="1"/>
            <a:r>
              <a:rPr lang="en-US" sz="2800" dirty="0"/>
              <a:t>One such example is the </a:t>
            </a:r>
            <a:r>
              <a:rPr lang="en-US" sz="2800" b="1" dirty="0"/>
              <a:t>location</a:t>
            </a:r>
            <a:r>
              <a:rPr lang="en-US" sz="2800" dirty="0"/>
              <a:t> of a restaurant.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Problem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16D74-DE88-42D2-BC47-36C0DC65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4986"/>
            <a:ext cx="10058400" cy="2208821"/>
          </a:xfrm>
        </p:spPr>
        <p:txBody>
          <a:bodyPr/>
          <a:lstStyle/>
          <a:p>
            <a:pPr lvl="1"/>
            <a:r>
              <a:rPr lang="en-US" sz="2800" dirty="0"/>
              <a:t>It is logical to treat restaurant location as a permanent decision</a:t>
            </a:r>
          </a:p>
          <a:p>
            <a:pPr lvl="1"/>
            <a:r>
              <a:rPr lang="en-US" sz="2800" dirty="0"/>
              <a:t>Therefore, a poor location decision can be a death sentence for a restaurant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5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16D74-DE88-42D2-BC47-36C0DC65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4986"/>
            <a:ext cx="10058400" cy="2208821"/>
          </a:xfrm>
        </p:spPr>
        <p:txBody>
          <a:bodyPr/>
          <a:lstStyle/>
          <a:p>
            <a:pPr lvl="1"/>
            <a:r>
              <a:rPr lang="en-US" sz="2800" dirty="0" err="1"/>
              <a:t>FourSquare</a:t>
            </a:r>
            <a:r>
              <a:rPr lang="en-US" sz="2800" dirty="0"/>
              <a:t> API – </a:t>
            </a:r>
            <a:r>
              <a:rPr lang="en-US" sz="2800" dirty="0" err="1"/>
              <a:t>neighbourhoods</a:t>
            </a:r>
            <a:r>
              <a:rPr lang="en-US" sz="2800" dirty="0"/>
              <a:t> in and around Manhattan</a:t>
            </a:r>
          </a:p>
          <a:p>
            <a:pPr lvl="1"/>
            <a:r>
              <a:rPr lang="en-US" sz="2800" dirty="0"/>
              <a:t>More data sources are also possible and easy to use with this project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3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16D74-DE88-42D2-BC47-36C0DC65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4986"/>
            <a:ext cx="10058400" cy="2208821"/>
          </a:xfrm>
        </p:spPr>
        <p:txBody>
          <a:bodyPr/>
          <a:lstStyle/>
          <a:p>
            <a:pPr lvl="1"/>
            <a:r>
              <a:rPr lang="en-US" sz="2800" dirty="0"/>
              <a:t>The dataset looks like the following:</a:t>
            </a:r>
          </a:p>
          <a:p>
            <a:pPr marL="274320" lvl="1" indent="0"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6C247C-1FF5-43DD-B151-FD4C82E6C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98362"/>
              </p:ext>
            </p:extLst>
          </p:nvPr>
        </p:nvGraphicFramePr>
        <p:xfrm>
          <a:off x="3127375" y="3531774"/>
          <a:ext cx="5937250" cy="992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355746108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11373956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926220515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81151188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676592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venue.id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venue.name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venue.location.lat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venue.location.lng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950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8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82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Visualization -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A0B2D-8E7E-46D1-98F1-71C385A875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72963" y="2014194"/>
            <a:ext cx="4846074" cy="38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Visualization – Histogram (based on number of likes)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944BA-6C89-4C32-85DD-1A70C21642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8704" y="2014194"/>
            <a:ext cx="6854592" cy="37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1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Possible Implications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F8925C8-8735-4577-863D-3EE2EF1F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220882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Histogram is skewed to the right, meaning:</a:t>
            </a:r>
          </a:p>
          <a:p>
            <a:pPr lvl="2"/>
            <a:r>
              <a:rPr lang="en-US" sz="2700" dirty="0"/>
              <a:t>Higher probability of low number of likes</a:t>
            </a:r>
          </a:p>
          <a:p>
            <a:pPr lvl="2"/>
            <a:r>
              <a:rPr lang="en-US" sz="2700" dirty="0"/>
              <a:t>Few restaurants with large number of likes could be part of a cluster</a:t>
            </a:r>
          </a:p>
          <a:p>
            <a:pPr marL="274320" lvl="1" indent="0">
              <a:buNone/>
            </a:pPr>
            <a:endParaRPr lang="en-US" sz="2800" dirty="0"/>
          </a:p>
          <a:p>
            <a:pPr marL="548640" lvl="2" indent="0">
              <a:buNone/>
            </a:pPr>
            <a:endParaRPr lang="en-US" sz="2700" dirty="0"/>
          </a:p>
          <a:p>
            <a:pPr marL="274320" lvl="1" indent="0"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0E40DEA-6EA9-4BC6-B481-740F659DD5D9}"/>
              </a:ext>
            </a:extLst>
          </p:cNvPr>
          <p:cNvSpPr txBox="1">
            <a:spLocks/>
          </p:cNvSpPr>
          <p:nvPr/>
        </p:nvSpPr>
        <p:spPr>
          <a:xfrm>
            <a:off x="1066800" y="4121228"/>
            <a:ext cx="10058400" cy="220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This can help us determine if location is worth looking at</a:t>
            </a: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4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Determining number of clusters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F8925C8-8735-4577-863D-3EE2EF1F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220882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Done using the Elbow method, with following code:</a:t>
            </a:r>
            <a:endParaRPr lang="en-US" sz="2700" dirty="0"/>
          </a:p>
          <a:p>
            <a:pPr marL="274320" lvl="1" indent="0">
              <a:buNone/>
            </a:pPr>
            <a:endParaRPr lang="en-US" sz="2800" dirty="0"/>
          </a:p>
          <a:p>
            <a:pPr marL="548640" lvl="2" indent="0">
              <a:buNone/>
            </a:pPr>
            <a:endParaRPr lang="en-US" sz="2700" dirty="0"/>
          </a:p>
          <a:p>
            <a:pPr marL="274320" lvl="1" indent="0"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0E40DEA-6EA9-4BC6-B481-740F659DD5D9}"/>
              </a:ext>
            </a:extLst>
          </p:cNvPr>
          <p:cNvSpPr txBox="1">
            <a:spLocks/>
          </p:cNvSpPr>
          <p:nvPr/>
        </p:nvSpPr>
        <p:spPr>
          <a:xfrm>
            <a:off x="1066800" y="4121228"/>
            <a:ext cx="10058400" cy="220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marL="548640" lvl="2" indent="0">
              <a:buFont typeface="Garamond" pitchFamily="18" charset="0"/>
              <a:buNone/>
            </a:pPr>
            <a:endParaRPr lang="en-US" sz="2700" dirty="0"/>
          </a:p>
          <a:p>
            <a:pPr marL="274320" lvl="1" indent="0">
              <a:buFont typeface="Garamond" pitchFamily="18" charset="0"/>
              <a:buNone/>
            </a:pPr>
            <a:endParaRPr lang="en-US" sz="2800" dirty="0"/>
          </a:p>
          <a:p>
            <a:pPr lvl="1"/>
            <a:endParaRPr lang="en-US" dirty="0"/>
          </a:p>
          <a:p>
            <a:pPr marL="274320" lvl="1" indent="0">
              <a:buFont typeface="Garamond" pitchFamily="18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6E140-78D5-4B69-8EE8-A38118C1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31" y="2980002"/>
            <a:ext cx="3028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{75A2DCD4-E889-411C-9824-D2B040E9DCE8}tf78438558</Template>
  <TotalTime>0</TotalTime>
  <Words>291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Garamond</vt:lpstr>
      <vt:lpstr>SavonVTI</vt:lpstr>
      <vt:lpstr>Capstone Project – week 5</vt:lpstr>
      <vt:lpstr>Background</vt:lpstr>
      <vt:lpstr>The Problem </vt:lpstr>
      <vt:lpstr>Data Sources</vt:lpstr>
      <vt:lpstr>Data Description</vt:lpstr>
      <vt:lpstr>Data Visualization - Map</vt:lpstr>
      <vt:lpstr>Data Visualization – Histogram (based on number of likes)</vt:lpstr>
      <vt:lpstr>Possible Implications</vt:lpstr>
      <vt:lpstr>Determining number of clusters</vt:lpstr>
      <vt:lpstr>Determining number of clusters (contd)</vt:lpstr>
      <vt:lpstr>Clustering</vt:lpstr>
      <vt:lpstr>Clustering (contd)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2020-05-24T16:23:03Z</dcterms:created>
  <dcterms:modified xsi:type="dcterms:W3CDTF">2020-05-24T16:46:27Z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