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62" r:id="rId4"/>
  </p:sldMasterIdLst>
  <p:notesMasterIdLst>
    <p:notesMasterId r:id="rId20"/>
  </p:notesMasterIdLst>
  <p:handoutMasterIdLst>
    <p:handoutMasterId r:id="rId21"/>
  </p:handoutMasterIdLst>
  <p:sldIdLst>
    <p:sldId id="256" r:id="rId5"/>
    <p:sldId id="257" r:id="rId6"/>
    <p:sldId id="259" r:id="rId7"/>
    <p:sldId id="271" r:id="rId8"/>
    <p:sldId id="272" r:id="rId9"/>
    <p:sldId id="273" r:id="rId10"/>
    <p:sldId id="274" r:id="rId11"/>
    <p:sldId id="275" r:id="rId12"/>
    <p:sldId id="276" r:id="rId13"/>
    <p:sldId id="277" r:id="rId14"/>
    <p:sldId id="278" r:id="rId15"/>
    <p:sldId id="279" r:id="rId16"/>
    <p:sldId id="281" r:id="rId17"/>
    <p:sldId id="280" r:id="rId18"/>
    <p:sldId id="282" r:id="rId19"/>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2" autoAdjust="0"/>
    <p:restoredTop sz="94598" autoAdjust="0"/>
  </p:normalViewPr>
  <p:slideViewPr>
    <p:cSldViewPr snapToGrid="0" showGuides="1">
      <p:cViewPr varScale="1">
        <p:scale>
          <a:sx n="51" d="100"/>
          <a:sy n="51" d="100"/>
        </p:scale>
        <p:origin x="922" y="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2" d="100"/>
          <a:sy n="92" d="100"/>
        </p:scale>
        <p:origin x="373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4677D23-4738-45E6-86AA-E869321E5778}" type="datetime1">
              <a:rPr lang="ru-RU" smtClean="0"/>
              <a:t>пн 18.12.23</a:t>
            </a:fld>
            <a:endParaRPr lang="ru-RU"/>
          </a:p>
        </p:txBody>
      </p:sp>
      <p:sp>
        <p:nvSpPr>
          <p:cNvPr id="4" name="Нижний колонтитул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4AB78DD-9481-4863-BCCC-946573546DA1}" type="slidenum">
              <a:rPr lang="ru-RU" smtClean="0"/>
              <a:t>‹#›</a:t>
            </a:fld>
            <a:endParaRPr lang="ru-RU"/>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84D7E94-FC64-4B7F-B130-F2187B51364B}" type="datetime1">
              <a:rPr lang="ru-RU" noProof="0" smtClean="0"/>
              <a:t>пн 18.12.23</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63359F2-43EF-4812-9DC0-98C0B1A40681}" type="slidenum">
              <a:rPr lang="ru-RU" noProof="0" smtClean="0"/>
              <a:t>‹#›</a:t>
            </a:fld>
            <a:endParaRPr lang="ru-RU" noProof="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smtClean="0"/>
              <a:t>1</a:t>
            </a:fld>
            <a:endParaRPr lang="ru-RU"/>
          </a:p>
        </p:txBody>
      </p:sp>
    </p:spTree>
    <p:extLst>
      <p:ext uri="{BB962C8B-B14F-4D97-AF65-F5344CB8AC3E}">
        <p14:creationId xmlns:p14="http://schemas.microsoft.com/office/powerpoint/2010/main" val="4228757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10</a:t>
            </a:fld>
            <a:endParaRPr lang="ru-RU" noProof="0"/>
          </a:p>
        </p:txBody>
      </p:sp>
    </p:spTree>
    <p:extLst>
      <p:ext uri="{BB962C8B-B14F-4D97-AF65-F5344CB8AC3E}">
        <p14:creationId xmlns:p14="http://schemas.microsoft.com/office/powerpoint/2010/main" val="226443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11</a:t>
            </a:fld>
            <a:endParaRPr lang="ru-RU" noProof="0"/>
          </a:p>
        </p:txBody>
      </p:sp>
    </p:spTree>
    <p:extLst>
      <p:ext uri="{BB962C8B-B14F-4D97-AF65-F5344CB8AC3E}">
        <p14:creationId xmlns:p14="http://schemas.microsoft.com/office/powerpoint/2010/main" val="3133577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12</a:t>
            </a:fld>
            <a:endParaRPr lang="ru-RU" noProof="0"/>
          </a:p>
        </p:txBody>
      </p:sp>
    </p:spTree>
    <p:extLst>
      <p:ext uri="{BB962C8B-B14F-4D97-AF65-F5344CB8AC3E}">
        <p14:creationId xmlns:p14="http://schemas.microsoft.com/office/powerpoint/2010/main" val="1086875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13</a:t>
            </a:fld>
            <a:endParaRPr lang="ru-RU" noProof="0"/>
          </a:p>
        </p:txBody>
      </p:sp>
    </p:spTree>
    <p:extLst>
      <p:ext uri="{BB962C8B-B14F-4D97-AF65-F5344CB8AC3E}">
        <p14:creationId xmlns:p14="http://schemas.microsoft.com/office/powerpoint/2010/main" val="1350053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14</a:t>
            </a:fld>
            <a:endParaRPr lang="ru-RU" noProof="0"/>
          </a:p>
        </p:txBody>
      </p:sp>
    </p:spTree>
    <p:extLst>
      <p:ext uri="{BB962C8B-B14F-4D97-AF65-F5344CB8AC3E}">
        <p14:creationId xmlns:p14="http://schemas.microsoft.com/office/powerpoint/2010/main" val="393086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15</a:t>
            </a:fld>
            <a:endParaRPr lang="ru-RU" noProof="0"/>
          </a:p>
        </p:txBody>
      </p:sp>
    </p:spTree>
    <p:extLst>
      <p:ext uri="{BB962C8B-B14F-4D97-AF65-F5344CB8AC3E}">
        <p14:creationId xmlns:p14="http://schemas.microsoft.com/office/powerpoint/2010/main" val="127187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2</a:t>
            </a:fld>
            <a:endParaRPr lang="ru-RU" noProof="0"/>
          </a:p>
        </p:txBody>
      </p:sp>
    </p:spTree>
    <p:extLst>
      <p:ext uri="{BB962C8B-B14F-4D97-AF65-F5344CB8AC3E}">
        <p14:creationId xmlns:p14="http://schemas.microsoft.com/office/powerpoint/2010/main" val="361510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3</a:t>
            </a:fld>
            <a:endParaRPr lang="ru-RU" noProof="0"/>
          </a:p>
        </p:txBody>
      </p:sp>
    </p:spTree>
    <p:extLst>
      <p:ext uri="{BB962C8B-B14F-4D97-AF65-F5344CB8AC3E}">
        <p14:creationId xmlns:p14="http://schemas.microsoft.com/office/powerpoint/2010/main" val="22307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4</a:t>
            </a:fld>
            <a:endParaRPr lang="ru-RU" noProof="0"/>
          </a:p>
        </p:txBody>
      </p:sp>
    </p:spTree>
    <p:extLst>
      <p:ext uri="{BB962C8B-B14F-4D97-AF65-F5344CB8AC3E}">
        <p14:creationId xmlns:p14="http://schemas.microsoft.com/office/powerpoint/2010/main" val="348855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5</a:t>
            </a:fld>
            <a:endParaRPr lang="ru-RU" noProof="0"/>
          </a:p>
        </p:txBody>
      </p:sp>
    </p:spTree>
    <p:extLst>
      <p:ext uri="{BB962C8B-B14F-4D97-AF65-F5344CB8AC3E}">
        <p14:creationId xmlns:p14="http://schemas.microsoft.com/office/powerpoint/2010/main" val="32433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6</a:t>
            </a:fld>
            <a:endParaRPr lang="ru-RU" noProof="0"/>
          </a:p>
        </p:txBody>
      </p:sp>
    </p:spTree>
    <p:extLst>
      <p:ext uri="{BB962C8B-B14F-4D97-AF65-F5344CB8AC3E}">
        <p14:creationId xmlns:p14="http://schemas.microsoft.com/office/powerpoint/2010/main" val="102825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7</a:t>
            </a:fld>
            <a:endParaRPr lang="ru-RU" noProof="0"/>
          </a:p>
        </p:txBody>
      </p:sp>
    </p:spTree>
    <p:extLst>
      <p:ext uri="{BB962C8B-B14F-4D97-AF65-F5344CB8AC3E}">
        <p14:creationId xmlns:p14="http://schemas.microsoft.com/office/powerpoint/2010/main" val="14554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8</a:t>
            </a:fld>
            <a:endParaRPr lang="ru-RU" noProof="0"/>
          </a:p>
        </p:txBody>
      </p:sp>
    </p:spTree>
    <p:extLst>
      <p:ext uri="{BB962C8B-B14F-4D97-AF65-F5344CB8AC3E}">
        <p14:creationId xmlns:p14="http://schemas.microsoft.com/office/powerpoint/2010/main" val="37869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B63359F2-43EF-4812-9DC0-98C0B1A40681}" type="slidenum">
              <a:rPr lang="ru-RU" noProof="0" smtClean="0"/>
              <a:t>9</a:t>
            </a:fld>
            <a:endParaRPr lang="ru-RU" noProof="0"/>
          </a:p>
        </p:txBody>
      </p:sp>
    </p:spTree>
    <p:extLst>
      <p:ext uri="{BB962C8B-B14F-4D97-AF65-F5344CB8AC3E}">
        <p14:creationId xmlns:p14="http://schemas.microsoft.com/office/powerpoint/2010/main" val="326837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rtlCol="0"/>
          <a:lstStyle/>
          <a:p>
            <a:pPr rtl="0"/>
            <a:endParaRPr lang="ru-RU" noProof="0"/>
          </a:p>
        </p:txBody>
      </p:sp>
      <p:sp>
        <p:nvSpPr>
          <p:cNvPr id="16" name="Подзаголовок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rtlCol="0"/>
          <a:lstStyle>
            <a:lvl1pPr marL="0" indent="0">
              <a:buNone/>
              <a:defRPr/>
            </a:lvl1pPr>
          </a:lstStyle>
          <a:p>
            <a:pPr rtl="0"/>
            <a:endParaRPr lang="ru-RU" noProof="0"/>
          </a:p>
        </p:txBody>
      </p:sp>
      <p:sp>
        <p:nvSpPr>
          <p:cNvPr id="25" name="Рисунок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rtlCol="0"/>
          <a:lstStyle/>
          <a:p>
            <a:pPr rtl="0"/>
            <a:endParaRPr lang="ru-RU" noProof="0"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Три объекта">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581193" y="729658"/>
            <a:ext cx="11029616" cy="988332"/>
          </a:xfrm>
        </p:spPr>
        <p:txBody>
          <a:bodyPr rtlCol="0"/>
          <a:lstStyle/>
          <a:p>
            <a:pPr rtl="0"/>
            <a:r>
              <a:rPr lang="ru-RU" noProof="0"/>
              <a:t>Образец заголовка</a:t>
            </a:r>
          </a:p>
        </p:txBody>
      </p:sp>
      <p:sp>
        <p:nvSpPr>
          <p:cNvPr id="3" name="Текст 2"/>
          <p:cNvSpPr>
            <a:spLocks noGrp="1"/>
          </p:cNvSpPr>
          <p:nvPr>
            <p:ph type="body" idx="1" hasCustomPrompt="1"/>
          </p:nvPr>
        </p:nvSpPr>
        <p:spPr>
          <a:xfrm>
            <a:off x="581191" y="2250891"/>
            <a:ext cx="3200400"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581194" y="2926052"/>
            <a:ext cx="3200400" cy="2934999"/>
          </a:xfrm>
        </p:spPr>
        <p:txBody>
          <a:bodyPr rtlCol="0" anchor="t">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4412343"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u-RU" noProof="0"/>
              <a:t>Щелкните, чтобы изменить стили текста образца слайда</a:t>
            </a:r>
          </a:p>
        </p:txBody>
      </p:sp>
      <p:sp>
        <p:nvSpPr>
          <p:cNvPr id="6" name="Объект 5"/>
          <p:cNvSpPr>
            <a:spLocks noGrp="1"/>
          </p:cNvSpPr>
          <p:nvPr>
            <p:ph sz="quarter" idx="4" hasCustomPrompt="1"/>
          </p:nvPr>
        </p:nvSpPr>
        <p:spPr>
          <a:xfrm>
            <a:off x="4412341" y="2926051"/>
            <a:ext cx="3200400" cy="2934999"/>
          </a:xfrm>
        </p:spPr>
        <p:txBody>
          <a:bodyPr rtlCol="0" anchor="t">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10" name="Текст 4">
            <a:extLst>
              <a:ext uri="{FF2B5EF4-FFF2-40B4-BE49-F238E27FC236}">
                <a16:creationId xmlns:a16="http://schemas.microsoft.com/office/drawing/2014/main" id="{4F00371C-297D-40EF-8A7B-A4A10A3E0F58}"/>
              </a:ext>
            </a:extLst>
          </p:cNvPr>
          <p:cNvSpPr>
            <a:spLocks noGrp="1"/>
          </p:cNvSpPr>
          <p:nvPr>
            <p:ph type="body" sz="quarter" idx="13" hasCustomPrompt="1"/>
          </p:nvPr>
        </p:nvSpPr>
        <p:spPr>
          <a:xfrm>
            <a:off x="8243499"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u-RU" noProof="0"/>
              <a:t>Щелкните, чтобы изменить стили текста образца слайда</a:t>
            </a:r>
          </a:p>
        </p:txBody>
      </p:sp>
      <p:sp>
        <p:nvSpPr>
          <p:cNvPr id="11" name="Объект 5">
            <a:extLst>
              <a:ext uri="{FF2B5EF4-FFF2-40B4-BE49-F238E27FC236}">
                <a16:creationId xmlns:a16="http://schemas.microsoft.com/office/drawing/2014/main" id="{54C654D6-9180-439B-AA80-A486173B740A}"/>
              </a:ext>
            </a:extLst>
          </p:cNvPr>
          <p:cNvSpPr>
            <a:spLocks noGrp="1"/>
          </p:cNvSpPr>
          <p:nvPr>
            <p:ph sz="quarter" idx="14" hasCustomPrompt="1"/>
          </p:nvPr>
        </p:nvSpPr>
        <p:spPr>
          <a:xfrm>
            <a:off x="8243497" y="2926051"/>
            <a:ext cx="3200400" cy="2934999"/>
          </a:xfrm>
        </p:spPr>
        <p:txBody>
          <a:bodyPr rtlCol="0" anchor="t">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8" name="Нижний колонтитул 7"/>
          <p:cNvSpPr>
            <a:spLocks noGrp="1"/>
          </p:cNvSpPr>
          <p:nvPr>
            <p:ph type="ftr" sz="quarter" idx="11"/>
          </p:nvPr>
        </p:nvSpPr>
        <p:spPr/>
        <p:txBody>
          <a:bodyPr rtlCol="0"/>
          <a:lstStyle/>
          <a:p>
            <a:pPr rtl="0"/>
            <a:r>
              <a:rPr lang="ru-RU" noProof="0"/>
              <a:t>Образец текста нижнего колонтитула</a:t>
            </a:r>
          </a:p>
        </p:txBody>
      </p:sp>
      <p:sp>
        <p:nvSpPr>
          <p:cNvPr id="7" name="Дата 6"/>
          <p:cNvSpPr>
            <a:spLocks noGrp="1"/>
          </p:cNvSpPr>
          <p:nvPr>
            <p:ph type="dt" sz="half" idx="10"/>
          </p:nvPr>
        </p:nvSpPr>
        <p:spPr/>
        <p:txBody>
          <a:bodyPr rtlCol="0"/>
          <a:lstStyle/>
          <a:p>
            <a:pPr rtl="0"/>
            <a:r>
              <a:rPr lang="ru-RU" noProof="0"/>
              <a:t>20XX</a:t>
            </a:r>
          </a:p>
        </p:txBody>
      </p:sp>
      <p:sp>
        <p:nvSpPr>
          <p:cNvPr id="9" name="Номер слайда 8"/>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водка">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rtlCol="0" anchor="ctr"/>
          <a:lstStyle/>
          <a:p>
            <a:pPr algn="r" rtl="0"/>
            <a:endParaRPr lang="ru-RU" noProof="0">
              <a:solidFill>
                <a:schemeClr val="tx2"/>
              </a:solidFill>
            </a:endParaRPr>
          </a:p>
        </p:txBody>
      </p:sp>
      <p:sp>
        <p:nvSpPr>
          <p:cNvPr id="12" name="Рисунок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rtlCol="0"/>
          <a:lstStyle/>
          <a:p>
            <a:pPr rtl="0"/>
            <a:endParaRPr lang="ru-RU" noProof="0"/>
          </a:p>
        </p:txBody>
      </p:sp>
      <p:sp>
        <p:nvSpPr>
          <p:cNvPr id="13" name="Рисунок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rtlCol="0"/>
          <a:lstStyle/>
          <a:p>
            <a:pPr rtl="0"/>
            <a:endParaRPr lang="ru-RU" noProof="0"/>
          </a:p>
        </p:txBody>
      </p:sp>
      <p:sp>
        <p:nvSpPr>
          <p:cNvPr id="14" name="Рисунок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rtlCol="0"/>
          <a:lstStyle/>
          <a:p>
            <a:pPr rtl="0"/>
            <a:endParaRPr lang="ru-RU" noProof="0"/>
          </a:p>
        </p:txBody>
      </p:sp>
      <p:sp>
        <p:nvSpPr>
          <p:cNvPr id="16" name="Рисунок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rtlCol="0"/>
          <a:lstStyle/>
          <a:p>
            <a:pPr rtl="0"/>
            <a:endParaRPr lang="ru-RU" noProof="0"/>
          </a:p>
        </p:txBody>
      </p:sp>
      <p:sp>
        <p:nvSpPr>
          <p:cNvPr id="10" name="Объект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rtlCol="0">
            <a:normAutofit/>
          </a:bodyPr>
          <a:lstStyle>
            <a:lvl1pPr marL="0" indent="0">
              <a:buNone/>
              <a:defRPr/>
            </a:lvl1pPr>
          </a:lstStyle>
          <a:p>
            <a:pPr rtl="0"/>
            <a:endParaRPr lang="ru-RU" noProof="0"/>
          </a:p>
        </p:txBody>
      </p:sp>
      <p:sp>
        <p:nvSpPr>
          <p:cNvPr id="3" name="Нижний колонтитул 2"/>
          <p:cNvSpPr>
            <a:spLocks noGrp="1"/>
          </p:cNvSpPr>
          <p:nvPr>
            <p:ph type="ftr" sz="quarter" idx="11"/>
          </p:nvPr>
        </p:nvSpPr>
        <p:spPr/>
        <p:txBody>
          <a:bodyPr rtlCol="0"/>
          <a:lstStyle/>
          <a:p>
            <a:pPr rtl="0"/>
            <a:r>
              <a:rPr lang="ru-RU" noProof="0"/>
              <a:t>Образец текста нижнего колонтитула</a:t>
            </a:r>
          </a:p>
        </p:txBody>
      </p:sp>
      <p:sp>
        <p:nvSpPr>
          <p:cNvPr id="2" name="Дата 1"/>
          <p:cNvSpPr>
            <a:spLocks noGrp="1"/>
          </p:cNvSpPr>
          <p:nvPr>
            <p:ph type="dt" sz="half" idx="10"/>
          </p:nvPr>
        </p:nvSpPr>
        <p:spPr/>
        <p:txBody>
          <a:bodyPr rtlCol="0"/>
          <a:lstStyle/>
          <a:p>
            <a:pPr rtl="0"/>
            <a:r>
              <a:rPr lang="ru-RU" noProof="0"/>
              <a:t>20XX</a:t>
            </a:r>
          </a:p>
        </p:txBody>
      </p:sp>
      <p:sp>
        <p:nvSpPr>
          <p:cNvPr id="4" name="Номер слайда 3"/>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ключение">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Прямоугольник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Заголовок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rtlCol="0"/>
          <a:lstStyle/>
          <a:p>
            <a:pPr rtl="0"/>
            <a:endParaRPr lang="ru-RU" noProof="0"/>
          </a:p>
        </p:txBody>
      </p:sp>
      <p:sp>
        <p:nvSpPr>
          <p:cNvPr id="6" name="Объект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rtlCol="0">
            <a:normAutofit/>
          </a:bodyPr>
          <a:lstStyle>
            <a:lvl1pPr marL="0" indent="0">
              <a:buNone/>
              <a:defRPr/>
            </a:lvl1pPr>
          </a:lstStyle>
          <a:p>
            <a:pPr rtl="0"/>
            <a:endParaRPr lang="ru-RU" noProof="0"/>
          </a:p>
        </p:txBody>
      </p:sp>
      <p:sp>
        <p:nvSpPr>
          <p:cNvPr id="3" name="Нижний колонтитул 2"/>
          <p:cNvSpPr>
            <a:spLocks noGrp="1"/>
          </p:cNvSpPr>
          <p:nvPr>
            <p:ph type="ftr" sz="quarter" idx="11"/>
          </p:nvPr>
        </p:nvSpPr>
        <p:spPr/>
        <p:txBody>
          <a:bodyPr rtlCol="0"/>
          <a:lstStyle/>
          <a:p>
            <a:pPr rtl="0"/>
            <a:r>
              <a:rPr lang="ru-RU" noProof="0"/>
              <a:t>Образец текста нижнего колонтитула</a:t>
            </a:r>
          </a:p>
        </p:txBody>
      </p:sp>
      <p:sp>
        <p:nvSpPr>
          <p:cNvPr id="13" name="Рисунок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rtlCol="0"/>
          <a:lstStyle/>
          <a:p>
            <a:pPr rtl="0"/>
            <a:endParaRPr lang="ru-RU" noProof="0"/>
          </a:p>
        </p:txBody>
      </p:sp>
      <p:sp>
        <p:nvSpPr>
          <p:cNvPr id="2" name="Дата 1"/>
          <p:cNvSpPr>
            <a:spLocks noGrp="1"/>
          </p:cNvSpPr>
          <p:nvPr>
            <p:ph type="dt" sz="half" idx="10"/>
          </p:nvPr>
        </p:nvSpPr>
        <p:spPr/>
        <p:txBody>
          <a:bodyPr rtlCol="0"/>
          <a:lstStyle/>
          <a:p>
            <a:pPr rtl="0"/>
            <a:r>
              <a:rPr lang="ru-RU" noProof="0"/>
              <a:t>20XX</a:t>
            </a:r>
          </a:p>
        </p:txBody>
      </p:sp>
      <p:sp>
        <p:nvSpPr>
          <p:cNvPr id="4" name="Номер слайда 3"/>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ru-RU" noProof="0"/>
              <a:t>Образец заголовка</a:t>
            </a:r>
          </a:p>
        </p:txBody>
      </p:sp>
      <p:sp>
        <p:nvSpPr>
          <p:cNvPr id="3" name="Текст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729658"/>
            <a:ext cx="11029616" cy="988332"/>
          </a:xfrm>
        </p:spPr>
        <p:txBody>
          <a:bodyPr rtlCol="0"/>
          <a:lstStyle/>
          <a:p>
            <a:pPr rtl="0"/>
            <a:r>
              <a:rPr lang="ru-RU" noProof="0"/>
              <a:t>Образец заголовка</a:t>
            </a:r>
          </a:p>
        </p:txBody>
      </p:sp>
      <p:sp>
        <p:nvSpPr>
          <p:cNvPr id="3" name="Объект 2"/>
          <p:cNvSpPr>
            <a:spLocks noGrp="1"/>
          </p:cNvSpPr>
          <p:nvPr>
            <p:ph sz="half" idx="1" hasCustomPrompt="1"/>
          </p:nvPr>
        </p:nvSpPr>
        <p:spPr>
          <a:xfrm>
            <a:off x="581193" y="2228003"/>
            <a:ext cx="5194767" cy="363304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6416039" y="2228003"/>
            <a:ext cx="5194769" cy="363304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11"/>
          </p:nvPr>
        </p:nvSpPr>
        <p:spPr/>
        <p:txBody>
          <a:bodyPr rtlCol="0"/>
          <a:lstStyle/>
          <a:p>
            <a:pPr rtl="0"/>
            <a:r>
              <a:rPr lang="ru-RU" noProof="0"/>
              <a:t>Образец текста нижнего колонтитула</a:t>
            </a:r>
          </a:p>
        </p:txBody>
      </p:sp>
      <p:sp>
        <p:nvSpPr>
          <p:cNvPr id="5" name="Дата 4"/>
          <p:cNvSpPr>
            <a:spLocks noGrp="1"/>
          </p:cNvSpPr>
          <p:nvPr>
            <p:ph type="dt" sz="half" idx="10"/>
          </p:nvPr>
        </p:nvSpPr>
        <p:spPr/>
        <p:txBody>
          <a:bodyPr rtlCol="0"/>
          <a:lstStyle/>
          <a:p>
            <a:pPr rtl="0"/>
            <a:r>
              <a:rPr lang="ru-RU" noProof="0"/>
              <a:t>20ГГ</a:t>
            </a:r>
          </a:p>
        </p:txBody>
      </p:sp>
      <p:sp>
        <p:nvSpPr>
          <p:cNvPr id="7" name="Номер слайда 6"/>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rtlCol="0"/>
          <a:lstStyle/>
          <a:p>
            <a:pPr rtl="0"/>
            <a:r>
              <a:rPr lang="ru-RU" noProof="0"/>
              <a:t>Образец текста нижнего колонтитула</a:t>
            </a:r>
          </a:p>
        </p:txBody>
      </p:sp>
      <p:sp>
        <p:nvSpPr>
          <p:cNvPr id="2" name="Дата 1"/>
          <p:cNvSpPr>
            <a:spLocks noGrp="1"/>
          </p:cNvSpPr>
          <p:nvPr>
            <p:ph type="dt" sz="half" idx="10"/>
          </p:nvPr>
        </p:nvSpPr>
        <p:spPr/>
        <p:txBody>
          <a:bodyPr rtlCol="0"/>
          <a:lstStyle/>
          <a:p>
            <a:pPr rtl="0"/>
            <a:r>
              <a:rPr lang="ru-RU" noProof="0"/>
              <a:t>20XX</a:t>
            </a:r>
          </a:p>
        </p:txBody>
      </p:sp>
      <p:sp>
        <p:nvSpPr>
          <p:cNvPr id="4" name="Номер слайда 3"/>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ru-RU" noProof="0"/>
              <a:t>Образец заголовка</a:t>
            </a:r>
          </a:p>
        </p:txBody>
      </p:sp>
      <p:sp>
        <p:nvSpPr>
          <p:cNvPr id="3" name="Объект 2"/>
          <p:cNvSpPr>
            <a:spLocks noGrp="1"/>
          </p:cNvSpPr>
          <p:nvPr>
            <p:ph idx="1" hasCustomPrompt="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10" name="Нижний колонтитул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ru-RU" noProof="0"/>
              <a:t>Образец текста нижнего колонтитула</a:t>
            </a:r>
          </a:p>
        </p:txBody>
      </p:sp>
      <p:sp>
        <p:nvSpPr>
          <p:cNvPr id="8" name="Дата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r>
              <a:rPr lang="ru-RU" noProof="0"/>
              <a:t>20ГГ</a:t>
            </a:r>
          </a:p>
        </p:txBody>
      </p:sp>
      <p:sp>
        <p:nvSpPr>
          <p:cNvPr id="11" name="Номер слайда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ru-RU" noProof="0" smtClean="0"/>
              <a:pPr/>
              <a:t>‹#›</a:t>
            </a:fld>
            <a:endParaRPr lang="ru-RU" noProof="0"/>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hasCustomPrompt="1"/>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6" name="Нижний колонтитул 5"/>
          <p:cNvSpPr>
            <a:spLocks noGrp="1"/>
          </p:cNvSpPr>
          <p:nvPr>
            <p:ph type="ftr" sz="quarter" idx="11"/>
          </p:nvPr>
        </p:nvSpPr>
        <p:spPr/>
        <p:txBody>
          <a:bodyPr rtlCol="0"/>
          <a:lstStyle/>
          <a:p>
            <a:pPr algn="l" rtl="0"/>
            <a:r>
              <a:rPr lang="ru-RU" noProof="0"/>
              <a:t>Образец текста нижнего колонтитула</a:t>
            </a:r>
          </a:p>
        </p:txBody>
      </p:sp>
      <p:sp>
        <p:nvSpPr>
          <p:cNvPr id="5" name="Дата 4"/>
          <p:cNvSpPr>
            <a:spLocks noGrp="1"/>
          </p:cNvSpPr>
          <p:nvPr>
            <p:ph type="dt" sz="half" idx="10"/>
          </p:nvPr>
        </p:nvSpPr>
        <p:spPr/>
        <p:txBody>
          <a:bodyPr rtlCol="0"/>
          <a:lstStyle/>
          <a:p>
            <a:pPr rtl="0"/>
            <a:r>
              <a:rPr lang="ru-RU" noProof="0"/>
              <a:t>20ГГ</a:t>
            </a:r>
          </a:p>
        </p:txBody>
      </p:sp>
      <p:sp>
        <p:nvSpPr>
          <p:cNvPr id="7" name="Номер слайда 6"/>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Повестка дня">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rtlCol="0"/>
          <a:lstStyle>
            <a:lvl1pPr>
              <a:defRPr/>
            </a:lvl1pPr>
          </a:lstStyle>
          <a:p>
            <a:pPr rtl="0"/>
            <a:endParaRPr lang="ru-RU" noProof="0"/>
          </a:p>
        </p:txBody>
      </p:sp>
      <p:sp>
        <p:nvSpPr>
          <p:cNvPr id="6" name="Объект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rtlCol="0"/>
          <a:lstStyle>
            <a:lvl1pPr marL="0" indent="0">
              <a:buNone/>
              <a:defRPr/>
            </a:lvl1pPr>
          </a:lstStyle>
          <a:p>
            <a:pPr rtl="0"/>
            <a:endParaRPr lang="ru-RU" noProof="0"/>
          </a:p>
        </p:txBody>
      </p:sp>
      <p:sp>
        <p:nvSpPr>
          <p:cNvPr id="10" name="Рисунок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rtlCol="0"/>
          <a:lstStyle/>
          <a:p>
            <a:pPr rtl="0"/>
            <a:endParaRPr lang="ru-RU" noProof="0"/>
          </a:p>
        </p:txBody>
      </p:sp>
      <p:sp>
        <p:nvSpPr>
          <p:cNvPr id="11" name="Рисунок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rtlCol="0"/>
          <a:lstStyle/>
          <a:p>
            <a:pPr rtl="0"/>
            <a:endParaRPr lang="ru-RU" noProof="0"/>
          </a:p>
        </p:txBody>
      </p:sp>
      <p:sp>
        <p:nvSpPr>
          <p:cNvPr id="3" name="Нижний колонтитул 2"/>
          <p:cNvSpPr>
            <a:spLocks noGrp="1"/>
          </p:cNvSpPr>
          <p:nvPr>
            <p:ph type="ftr" sz="quarter" idx="11"/>
          </p:nvPr>
        </p:nvSpPr>
        <p:spPr/>
        <p:txBody>
          <a:bodyPr rtlCol="0"/>
          <a:lstStyle/>
          <a:p>
            <a:pPr rtl="0"/>
            <a:r>
              <a:rPr lang="ru-RU" noProof="0"/>
              <a:t>Образец текста нижнего колонтитула</a:t>
            </a:r>
          </a:p>
        </p:txBody>
      </p:sp>
      <p:sp>
        <p:nvSpPr>
          <p:cNvPr id="2" name="Дата 1"/>
          <p:cNvSpPr>
            <a:spLocks noGrp="1"/>
          </p:cNvSpPr>
          <p:nvPr>
            <p:ph type="dt" sz="half" idx="10"/>
          </p:nvPr>
        </p:nvSpPr>
        <p:spPr/>
        <p:txBody>
          <a:bodyPr rtlCol="0"/>
          <a:lstStyle/>
          <a:p>
            <a:pPr rtl="0"/>
            <a:r>
              <a:rPr lang="ru-RU" noProof="0"/>
              <a:t>20XX</a:t>
            </a:r>
          </a:p>
        </p:txBody>
      </p:sp>
      <p:sp>
        <p:nvSpPr>
          <p:cNvPr id="4" name="Номер слайда 3"/>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Введение">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rtlCol="0">
            <a:normAutofit/>
          </a:bodyPr>
          <a:lstStyle/>
          <a:p>
            <a:pPr rtl="0"/>
            <a:endParaRPr lang="ru-RU" noProof="0">
              <a:solidFill>
                <a:schemeClr val="tx2"/>
              </a:solidFill>
            </a:endParaRPr>
          </a:p>
        </p:txBody>
      </p:sp>
      <p:sp>
        <p:nvSpPr>
          <p:cNvPr id="6" name="Объект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rtlCol="0">
            <a:normAutofit/>
          </a:bodyPr>
          <a:lstStyle>
            <a:lvl1pPr marL="0" indent="0">
              <a:buNone/>
              <a:defRPr/>
            </a:lvl1pPr>
          </a:lstStyle>
          <a:p>
            <a:pPr rtl="0"/>
            <a:endParaRPr lang="ru-RU" noProof="0"/>
          </a:p>
        </p:txBody>
      </p:sp>
      <p:sp>
        <p:nvSpPr>
          <p:cNvPr id="11" name="Рисунок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rtlCol="0"/>
          <a:lstStyle/>
          <a:p>
            <a:pPr rtl="0"/>
            <a:endParaRPr lang="ru-RU" noProof="0"/>
          </a:p>
        </p:txBody>
      </p:sp>
      <p:sp>
        <p:nvSpPr>
          <p:cNvPr id="12" name="Рисунок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rtlCol="0"/>
          <a:lstStyle/>
          <a:p>
            <a:pPr rtl="0"/>
            <a:endParaRPr lang="ru-RU" noProof="0"/>
          </a:p>
        </p:txBody>
      </p:sp>
      <p:sp>
        <p:nvSpPr>
          <p:cNvPr id="13" name="Рисунок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rtlCol="0"/>
          <a:lstStyle/>
          <a:p>
            <a:pPr rtl="0"/>
            <a:endParaRPr lang="ru-RU" noProof="0"/>
          </a:p>
        </p:txBody>
      </p:sp>
      <p:sp>
        <p:nvSpPr>
          <p:cNvPr id="3" name="Нижний колонтитул 2"/>
          <p:cNvSpPr>
            <a:spLocks noGrp="1"/>
          </p:cNvSpPr>
          <p:nvPr>
            <p:ph type="ftr" sz="quarter" idx="11"/>
          </p:nvPr>
        </p:nvSpPr>
        <p:spPr/>
        <p:txBody>
          <a:bodyPr rtlCol="0"/>
          <a:lstStyle/>
          <a:p>
            <a:pPr rtl="0"/>
            <a:r>
              <a:rPr lang="ru-RU" noProof="0"/>
              <a:t>Образец текста нижнего колонтитула</a:t>
            </a:r>
          </a:p>
        </p:txBody>
      </p:sp>
      <p:sp>
        <p:nvSpPr>
          <p:cNvPr id="2" name="Дата 1"/>
          <p:cNvSpPr>
            <a:spLocks noGrp="1"/>
          </p:cNvSpPr>
          <p:nvPr>
            <p:ph type="dt" sz="half" idx="10"/>
          </p:nvPr>
        </p:nvSpPr>
        <p:spPr/>
        <p:txBody>
          <a:bodyPr rtlCol="0"/>
          <a:lstStyle/>
          <a:p>
            <a:pPr rtl="0"/>
            <a:r>
              <a:rPr lang="ru-RU" noProof="0"/>
              <a:t>20XX</a:t>
            </a:r>
          </a:p>
        </p:txBody>
      </p:sp>
      <p:sp>
        <p:nvSpPr>
          <p:cNvPr id="4" name="Номер слайда 3"/>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азрыв раздела">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rtlCol="0"/>
          <a:lstStyle/>
          <a:p>
            <a:pPr rtl="0"/>
            <a:endParaRPr lang="ru-RU" noProof="0"/>
          </a:p>
        </p:txBody>
      </p:sp>
      <p:sp>
        <p:nvSpPr>
          <p:cNvPr id="6" name="Подзаголовок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rtlCol="0"/>
          <a:lstStyle>
            <a:lvl1pPr marL="0" indent="0">
              <a:buNone/>
              <a:defRPr/>
            </a:lvl1pPr>
          </a:lstStyle>
          <a:p>
            <a:pPr rtl="0"/>
            <a:endParaRPr lang="ru-RU" noProof="0"/>
          </a:p>
        </p:txBody>
      </p:sp>
      <p:sp>
        <p:nvSpPr>
          <p:cNvPr id="9" name="Рисунок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rtlCol="0"/>
          <a:lstStyle/>
          <a:p>
            <a:pPr rtl="0"/>
            <a:endParaRPr lang="ru-RU" noProof="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31520"/>
            <a:ext cx="11029616" cy="987552"/>
          </a:xfrm>
        </p:spPr>
        <p:txBody>
          <a:bodyPr rtlCol="0"/>
          <a:lstStyle/>
          <a:p>
            <a:pPr rtl="0"/>
            <a:r>
              <a:rPr lang="ru-RU" noProof="0"/>
              <a:t>Образец заголовка</a:t>
            </a:r>
          </a:p>
        </p:txBody>
      </p:sp>
      <p:sp>
        <p:nvSpPr>
          <p:cNvPr id="3" name="Объект 2"/>
          <p:cNvSpPr>
            <a:spLocks noGrp="1"/>
          </p:cNvSpPr>
          <p:nvPr>
            <p:ph idx="1" hasCustomPrompt="1"/>
          </p:nvPr>
        </p:nvSpPr>
        <p:spPr>
          <a:xfrm>
            <a:off x="581192" y="2340864"/>
            <a:ext cx="11029615" cy="3634486"/>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9" name="Нижний колонтитул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ru-RU" noProof="0"/>
              <a:t>Образец текста нижнего колонтитула</a:t>
            </a:r>
          </a:p>
        </p:txBody>
      </p:sp>
      <p:sp>
        <p:nvSpPr>
          <p:cNvPr id="8" name="Дата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r>
              <a:rPr lang="ru-RU" noProof="0"/>
              <a:t>20ГГ</a:t>
            </a:r>
          </a:p>
        </p:txBody>
      </p:sp>
      <p:sp>
        <p:nvSpPr>
          <p:cNvPr id="10" name="Номер слайда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31520"/>
            <a:ext cx="11029616" cy="987552"/>
          </a:xfrm>
        </p:spPr>
        <p:txBody>
          <a:bodyPr rtlCol="0"/>
          <a:lstStyle/>
          <a:p>
            <a:pPr rtl="0"/>
            <a:r>
              <a:rPr lang="ru-RU" noProof="0"/>
              <a:t>Образец заголовка</a:t>
            </a:r>
          </a:p>
        </p:txBody>
      </p:sp>
      <p:sp>
        <p:nvSpPr>
          <p:cNvPr id="9" name="Нижний колонтитул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ru-RU" noProof="0"/>
              <a:t>Образец текста нижнего колонтитула</a:t>
            </a:r>
          </a:p>
        </p:txBody>
      </p:sp>
      <p:sp>
        <p:nvSpPr>
          <p:cNvPr id="8" name="Дата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r>
              <a:rPr lang="ru-RU" noProof="0"/>
              <a:t>20ГГ</a:t>
            </a:r>
          </a:p>
        </p:txBody>
      </p:sp>
      <p:sp>
        <p:nvSpPr>
          <p:cNvPr id="10" name="Номер слайда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
        <p:nvSpPr>
          <p:cNvPr id="7" name="Рисунок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rtlCol="0"/>
          <a:lstStyle>
            <a:lvl1pPr marL="0" indent="0">
              <a:buNone/>
              <a:defRPr/>
            </a:lvl1pPr>
          </a:lstStyle>
          <a:p>
            <a:pPr rtl="0"/>
            <a:endParaRPr lang="ru-RU" noProof="0"/>
          </a:p>
        </p:txBody>
      </p:sp>
      <p:sp>
        <p:nvSpPr>
          <p:cNvPr id="11" name="Текст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rtlCol="0">
            <a:noAutofit/>
          </a:bodyPr>
          <a:lstStyle>
            <a:lvl1pPr marL="0" indent="0" algn="l">
              <a:lnSpc>
                <a:spcPct val="100000"/>
              </a:lnSpc>
              <a:spcBef>
                <a:spcPts val="0"/>
              </a:spcBef>
              <a:buNone/>
              <a:defRPr sz="1800" spc="0" baseline="0">
                <a:solidFill>
                  <a:schemeClr val="tx1"/>
                </a:solidFill>
                <a:latin typeface="Calibri" panose="020F0502020204030204" pitchFamily="34" charset="0"/>
              </a:defRPr>
            </a:lvl1pPr>
          </a:lstStyle>
          <a:p>
            <a:pPr lvl="0" rtl="0"/>
            <a:r>
              <a:rPr lang="ru-RU" noProof="0" dirty="0"/>
              <a:t>Имя</a:t>
            </a:r>
          </a:p>
        </p:txBody>
      </p:sp>
      <p:sp>
        <p:nvSpPr>
          <p:cNvPr id="12" name="Текст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rtlCol="0">
            <a:noAutofit/>
          </a:bodyPr>
          <a:lstStyle>
            <a:lvl1pPr marL="0" indent="0" algn="l">
              <a:lnSpc>
                <a:spcPct val="100000"/>
              </a:lnSpc>
              <a:spcBef>
                <a:spcPts val="0"/>
              </a:spcBef>
              <a:buNone/>
              <a:defRPr sz="1600" b="0" spc="0" baseline="0">
                <a:solidFill>
                  <a:schemeClr val="tx1"/>
                </a:solidFill>
              </a:defRPr>
            </a:lvl1pPr>
          </a:lstStyle>
          <a:p>
            <a:pPr lvl="0" rtl="0"/>
            <a:r>
              <a:rPr lang="ru-RU" noProof="0"/>
              <a:t>Должность</a:t>
            </a:r>
          </a:p>
        </p:txBody>
      </p:sp>
      <p:sp>
        <p:nvSpPr>
          <p:cNvPr id="13" name="Рисунок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rtlCol="0"/>
          <a:lstStyle>
            <a:lvl1pPr marL="0" indent="0">
              <a:buNone/>
              <a:defRPr/>
            </a:lvl1pPr>
          </a:lstStyle>
          <a:p>
            <a:pPr rtl="0"/>
            <a:endParaRPr lang="ru-RU" noProof="0"/>
          </a:p>
        </p:txBody>
      </p:sp>
      <p:sp>
        <p:nvSpPr>
          <p:cNvPr id="14" name="Текст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rtlCol="0">
            <a:noAutofit/>
          </a:bodyPr>
          <a:lstStyle>
            <a:lvl1pPr marL="0" indent="0" algn="l">
              <a:lnSpc>
                <a:spcPct val="100000"/>
              </a:lnSpc>
              <a:spcBef>
                <a:spcPts val="0"/>
              </a:spcBef>
              <a:buNone/>
              <a:defRPr sz="1800" spc="0" baseline="0">
                <a:solidFill>
                  <a:schemeClr val="tx1"/>
                </a:solidFill>
                <a:latin typeface="Calibri" panose="020F0502020204030204" pitchFamily="34" charset="0"/>
              </a:defRPr>
            </a:lvl1pPr>
          </a:lstStyle>
          <a:p>
            <a:pPr lvl="0" rtl="0"/>
            <a:r>
              <a:rPr lang="ru-RU" noProof="0" dirty="0"/>
              <a:t>Имя</a:t>
            </a:r>
          </a:p>
        </p:txBody>
      </p:sp>
      <p:sp>
        <p:nvSpPr>
          <p:cNvPr id="15" name="Текст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rtlCol="0">
            <a:noAutofit/>
          </a:bodyPr>
          <a:lstStyle>
            <a:lvl1pPr marL="0" indent="0" algn="l">
              <a:lnSpc>
                <a:spcPct val="100000"/>
              </a:lnSpc>
              <a:spcBef>
                <a:spcPts val="0"/>
              </a:spcBef>
              <a:buNone/>
              <a:defRPr sz="1600" b="0" spc="0" baseline="0">
                <a:solidFill>
                  <a:schemeClr val="tx1"/>
                </a:solidFill>
              </a:defRPr>
            </a:lvl1pPr>
          </a:lstStyle>
          <a:p>
            <a:pPr lvl="0" rtl="0"/>
            <a:r>
              <a:rPr lang="ru-RU" noProof="0"/>
              <a:t>Должность</a:t>
            </a:r>
          </a:p>
        </p:txBody>
      </p:sp>
      <p:sp>
        <p:nvSpPr>
          <p:cNvPr id="16" name="Рисунок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rtlCol="0"/>
          <a:lstStyle>
            <a:lvl1pPr marL="0" indent="0">
              <a:buNone/>
              <a:defRPr/>
            </a:lvl1pPr>
          </a:lstStyle>
          <a:p>
            <a:pPr rtl="0"/>
            <a:endParaRPr lang="ru-RU" noProof="0"/>
          </a:p>
        </p:txBody>
      </p:sp>
      <p:sp>
        <p:nvSpPr>
          <p:cNvPr id="17" name="Текст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rtlCol="0">
            <a:noAutofit/>
          </a:bodyPr>
          <a:lstStyle>
            <a:lvl1pPr marL="0" indent="0" algn="l">
              <a:lnSpc>
                <a:spcPct val="100000"/>
              </a:lnSpc>
              <a:spcBef>
                <a:spcPts val="0"/>
              </a:spcBef>
              <a:buNone/>
              <a:defRPr sz="1800" spc="0" baseline="0">
                <a:solidFill>
                  <a:schemeClr val="tx1"/>
                </a:solidFill>
                <a:latin typeface="Calibri" panose="020F0502020204030204" pitchFamily="34" charset="0"/>
              </a:defRPr>
            </a:lvl1pPr>
          </a:lstStyle>
          <a:p>
            <a:pPr lvl="0" rtl="0"/>
            <a:r>
              <a:rPr lang="ru-RU" noProof="0" dirty="0"/>
              <a:t>Имя</a:t>
            </a:r>
          </a:p>
        </p:txBody>
      </p:sp>
      <p:sp>
        <p:nvSpPr>
          <p:cNvPr id="18" name="Текст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rtlCol="0">
            <a:noAutofit/>
          </a:bodyPr>
          <a:lstStyle>
            <a:lvl1pPr marL="0" indent="0" algn="l">
              <a:lnSpc>
                <a:spcPct val="100000"/>
              </a:lnSpc>
              <a:spcBef>
                <a:spcPts val="0"/>
              </a:spcBef>
              <a:buNone/>
              <a:defRPr sz="1600" b="0" spc="0" baseline="0">
                <a:solidFill>
                  <a:schemeClr val="tx1"/>
                </a:solidFill>
              </a:defRPr>
            </a:lvl1pPr>
          </a:lstStyle>
          <a:p>
            <a:pPr lvl="0" rtl="0"/>
            <a:r>
              <a:rPr lang="ru-RU" noProof="0"/>
              <a:t>Должность</a:t>
            </a:r>
          </a:p>
        </p:txBody>
      </p:sp>
      <p:sp>
        <p:nvSpPr>
          <p:cNvPr id="19" name="Рисунок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rtlCol="0"/>
          <a:lstStyle>
            <a:lvl1pPr marL="0" indent="0">
              <a:buNone/>
              <a:defRPr/>
            </a:lvl1pPr>
          </a:lstStyle>
          <a:p>
            <a:pPr rtl="0"/>
            <a:endParaRPr lang="ru-RU" noProof="0"/>
          </a:p>
        </p:txBody>
      </p:sp>
      <p:sp>
        <p:nvSpPr>
          <p:cNvPr id="20" name="Текст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rtlCol="0">
            <a:noAutofit/>
          </a:bodyPr>
          <a:lstStyle>
            <a:lvl1pPr marL="0" indent="0" algn="l">
              <a:lnSpc>
                <a:spcPct val="100000"/>
              </a:lnSpc>
              <a:spcBef>
                <a:spcPts val="0"/>
              </a:spcBef>
              <a:buNone/>
              <a:defRPr sz="1800" spc="0" baseline="0">
                <a:solidFill>
                  <a:schemeClr val="tx1"/>
                </a:solidFill>
                <a:latin typeface="Calibri" panose="020F0502020204030204" pitchFamily="34" charset="0"/>
              </a:defRPr>
            </a:lvl1pPr>
          </a:lstStyle>
          <a:p>
            <a:pPr lvl="0" rtl="0"/>
            <a:r>
              <a:rPr lang="ru-RU" noProof="0" dirty="0"/>
              <a:t>Имя</a:t>
            </a:r>
          </a:p>
        </p:txBody>
      </p:sp>
      <p:sp>
        <p:nvSpPr>
          <p:cNvPr id="21" name="Текст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rtlCol="0">
            <a:noAutofit/>
          </a:bodyPr>
          <a:lstStyle>
            <a:lvl1pPr marL="0" indent="0" algn="l">
              <a:lnSpc>
                <a:spcPct val="100000"/>
              </a:lnSpc>
              <a:spcBef>
                <a:spcPts val="0"/>
              </a:spcBef>
              <a:buNone/>
              <a:defRPr sz="1600" b="0" spc="0" baseline="0">
                <a:solidFill>
                  <a:schemeClr val="tx1"/>
                </a:solidFill>
              </a:defRPr>
            </a:lvl1pPr>
          </a:lstStyle>
          <a:p>
            <a:pPr lvl="0" rtl="0"/>
            <a:r>
              <a:rPr lang="ru-RU" noProof="0"/>
              <a:t>Должность</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rtlCol="0"/>
          <a:lstStyle/>
          <a:p>
            <a:pPr rtl="0"/>
            <a:endParaRPr lang="ru-RU" noProof="0"/>
          </a:p>
        </p:txBody>
      </p:sp>
      <p:sp>
        <p:nvSpPr>
          <p:cNvPr id="6" name="Подзаголовок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rtlCol="0"/>
          <a:lstStyle>
            <a:lvl1pPr marL="0" indent="0">
              <a:buNone/>
              <a:defRPr/>
            </a:lvl1pPr>
          </a:lstStyle>
          <a:p>
            <a:pPr rtl="0"/>
            <a:endParaRPr lang="ru-RU" noProof="0"/>
          </a:p>
        </p:txBody>
      </p:sp>
      <p:sp>
        <p:nvSpPr>
          <p:cNvPr id="10" name="Рисунок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rtlCol="0"/>
          <a:lstStyle/>
          <a:p>
            <a:pPr rtl="0"/>
            <a:endParaRPr lang="ru-RU" noProof="0"/>
          </a:p>
        </p:txBody>
      </p:sp>
      <p:sp>
        <p:nvSpPr>
          <p:cNvPr id="11" name="Рисунок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rtlCol="0"/>
          <a:lstStyle/>
          <a:p>
            <a:pPr rtl="0"/>
            <a:endParaRPr lang="ru-RU" noProof="0"/>
          </a:p>
        </p:txBody>
      </p:sp>
      <p:sp>
        <p:nvSpPr>
          <p:cNvPr id="3" name="Нижний колонтитул 2"/>
          <p:cNvSpPr>
            <a:spLocks noGrp="1"/>
          </p:cNvSpPr>
          <p:nvPr>
            <p:ph type="ftr" sz="quarter" idx="11"/>
          </p:nvPr>
        </p:nvSpPr>
        <p:spPr/>
        <p:txBody>
          <a:bodyPr rtlCol="0"/>
          <a:lstStyle/>
          <a:p>
            <a:pPr rtl="0"/>
            <a:r>
              <a:rPr lang="ru-RU" noProof="0"/>
              <a:t>Образец текста нижнего колонтитула</a:t>
            </a:r>
          </a:p>
        </p:txBody>
      </p:sp>
      <p:sp>
        <p:nvSpPr>
          <p:cNvPr id="2" name="Дата 1"/>
          <p:cNvSpPr>
            <a:spLocks noGrp="1"/>
          </p:cNvSpPr>
          <p:nvPr>
            <p:ph type="dt" sz="half" idx="10"/>
          </p:nvPr>
        </p:nvSpPr>
        <p:spPr/>
        <p:txBody>
          <a:bodyPr rtlCol="0"/>
          <a:lstStyle/>
          <a:p>
            <a:pPr rtl="0"/>
            <a:r>
              <a:rPr lang="ru-RU" noProof="0"/>
              <a:t>20XX</a:t>
            </a:r>
          </a:p>
        </p:txBody>
      </p:sp>
      <p:sp>
        <p:nvSpPr>
          <p:cNvPr id="4" name="Номер слайда 3"/>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Команда">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575894" y="729658"/>
            <a:ext cx="11029616" cy="988332"/>
          </a:xfrm>
        </p:spPr>
        <p:txBody>
          <a:bodyPr rtlCol="0"/>
          <a:lstStyle/>
          <a:p>
            <a:pPr rtl="0"/>
            <a:r>
              <a:rPr lang="ru-RU" noProof="0"/>
              <a:t>Образец заголовка</a:t>
            </a:r>
          </a:p>
        </p:txBody>
      </p:sp>
      <p:sp>
        <p:nvSpPr>
          <p:cNvPr id="15" name="Заполнитель графического элемента SmartArt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rtlCol="0"/>
          <a:lstStyle/>
          <a:p>
            <a:pPr rtl="0"/>
            <a:endParaRPr lang="ru-RU" noProof="0"/>
          </a:p>
        </p:txBody>
      </p:sp>
      <p:sp>
        <p:nvSpPr>
          <p:cNvPr id="16" name="Заполнитель графического элемента SmartArt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rtlCol="0"/>
          <a:lstStyle/>
          <a:p>
            <a:pPr rtl="0"/>
            <a:endParaRPr lang="ru-RU" noProof="0"/>
          </a:p>
        </p:txBody>
      </p:sp>
      <p:sp>
        <p:nvSpPr>
          <p:cNvPr id="17" name="Заполнитель графического элемента SmartArt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rtlCol="0"/>
          <a:lstStyle/>
          <a:p>
            <a:pPr rtl="0"/>
            <a:endParaRPr lang="ru-RU" noProof="0"/>
          </a:p>
        </p:txBody>
      </p:sp>
      <p:sp>
        <p:nvSpPr>
          <p:cNvPr id="18" name="Заполнитель графического элемента SmartArt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rtlCol="0"/>
          <a:lstStyle/>
          <a:p>
            <a:pPr rtl="0"/>
            <a:endParaRPr lang="ru-RU" noProof="0"/>
          </a:p>
        </p:txBody>
      </p:sp>
      <p:sp>
        <p:nvSpPr>
          <p:cNvPr id="20" name="Текст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ru-RU" noProof="0"/>
              <a:t>Имя</a:t>
            </a:r>
          </a:p>
        </p:txBody>
      </p:sp>
      <p:sp>
        <p:nvSpPr>
          <p:cNvPr id="22" name="Текст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ru-RU" noProof="0"/>
              <a:t>Заголовок</a:t>
            </a:r>
          </a:p>
        </p:txBody>
      </p:sp>
      <p:sp>
        <p:nvSpPr>
          <p:cNvPr id="23" name="Текст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ru-RU" noProof="0"/>
              <a:t>Имя</a:t>
            </a:r>
          </a:p>
        </p:txBody>
      </p:sp>
      <p:sp>
        <p:nvSpPr>
          <p:cNvPr id="24" name="Текст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ru-RU" noProof="0"/>
              <a:t>Заголовок</a:t>
            </a:r>
          </a:p>
        </p:txBody>
      </p:sp>
      <p:sp>
        <p:nvSpPr>
          <p:cNvPr id="25" name="Текст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ru-RU" noProof="0"/>
              <a:t>Имя</a:t>
            </a:r>
          </a:p>
        </p:txBody>
      </p:sp>
      <p:sp>
        <p:nvSpPr>
          <p:cNvPr id="26" name="Текст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ru-RU" noProof="0"/>
              <a:t>Заголовок</a:t>
            </a:r>
          </a:p>
        </p:txBody>
      </p:sp>
      <p:sp>
        <p:nvSpPr>
          <p:cNvPr id="27" name="Текст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ru-RU" noProof="0"/>
              <a:t>Имя</a:t>
            </a:r>
          </a:p>
        </p:txBody>
      </p:sp>
      <p:sp>
        <p:nvSpPr>
          <p:cNvPr id="28" name="Текст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ru-RU" noProof="0"/>
              <a:t>Заголовок</a:t>
            </a:r>
          </a:p>
        </p:txBody>
      </p:sp>
      <p:sp>
        <p:nvSpPr>
          <p:cNvPr id="4" name="Нижний колонтитул 3"/>
          <p:cNvSpPr>
            <a:spLocks noGrp="1"/>
          </p:cNvSpPr>
          <p:nvPr>
            <p:ph type="ftr" sz="quarter" idx="11"/>
          </p:nvPr>
        </p:nvSpPr>
        <p:spPr/>
        <p:txBody>
          <a:bodyPr rtlCol="0"/>
          <a:lstStyle/>
          <a:p>
            <a:pPr rtl="0"/>
            <a:r>
              <a:rPr lang="ru-RU" noProof="0"/>
              <a:t>Образец текста нижнего колонтитула</a:t>
            </a:r>
          </a:p>
        </p:txBody>
      </p:sp>
      <p:sp>
        <p:nvSpPr>
          <p:cNvPr id="3" name="Дата 2"/>
          <p:cNvSpPr>
            <a:spLocks noGrp="1"/>
          </p:cNvSpPr>
          <p:nvPr>
            <p:ph type="dt" sz="half" idx="10"/>
          </p:nvPr>
        </p:nvSpPr>
        <p:spPr/>
        <p:txBody>
          <a:bodyPr rtlCol="0"/>
          <a:lstStyle/>
          <a:p>
            <a:pPr rtl="0"/>
            <a:r>
              <a:rPr lang="ru-RU" noProof="0"/>
              <a:t>20XX</a:t>
            </a:r>
          </a:p>
        </p:txBody>
      </p:sp>
      <p:sp>
        <p:nvSpPr>
          <p:cNvPr id="5" name="Номер слайда 4"/>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581193" y="729658"/>
            <a:ext cx="11029616" cy="988332"/>
          </a:xfrm>
        </p:spPr>
        <p:txBody>
          <a:bodyPr rtlCol="0"/>
          <a:lstStyle/>
          <a:p>
            <a:pPr rtl="0"/>
            <a:r>
              <a:rPr lang="ru-RU" noProof="0"/>
              <a:t>Образец заголовка</a:t>
            </a:r>
          </a:p>
        </p:txBody>
      </p:sp>
      <p:sp>
        <p:nvSpPr>
          <p:cNvPr id="3" name="Текст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581194" y="2926052"/>
            <a:ext cx="5194766" cy="2934999"/>
          </a:xfrm>
        </p:spPr>
        <p:txBody>
          <a:bodyPr rtlCol="0" anchor="t">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u-RU" noProof="0"/>
              <a:t>Щелкните, чтобы изменить стили текста образца слайда</a:t>
            </a:r>
          </a:p>
        </p:txBody>
      </p:sp>
      <p:sp>
        <p:nvSpPr>
          <p:cNvPr id="6" name="Объект 5"/>
          <p:cNvSpPr>
            <a:spLocks noGrp="1"/>
          </p:cNvSpPr>
          <p:nvPr>
            <p:ph sz="quarter" idx="4" hasCustomPrompt="1"/>
          </p:nvPr>
        </p:nvSpPr>
        <p:spPr>
          <a:xfrm>
            <a:off x="6416037" y="2926052"/>
            <a:ext cx="5194771" cy="2934999"/>
          </a:xfrm>
        </p:spPr>
        <p:txBody>
          <a:bodyPr rtlCol="0" anchor="t">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8" name="Нижний колонтитул 7"/>
          <p:cNvSpPr>
            <a:spLocks noGrp="1"/>
          </p:cNvSpPr>
          <p:nvPr>
            <p:ph type="ftr" sz="quarter" idx="11"/>
          </p:nvPr>
        </p:nvSpPr>
        <p:spPr/>
        <p:txBody>
          <a:bodyPr rtlCol="0"/>
          <a:lstStyle/>
          <a:p>
            <a:pPr rtl="0"/>
            <a:r>
              <a:rPr lang="ru-RU" noProof="0"/>
              <a:t>Образец текста нижнего колонтитула</a:t>
            </a:r>
          </a:p>
        </p:txBody>
      </p:sp>
      <p:sp>
        <p:nvSpPr>
          <p:cNvPr id="7" name="Дата 6"/>
          <p:cNvSpPr>
            <a:spLocks noGrp="1"/>
          </p:cNvSpPr>
          <p:nvPr>
            <p:ph type="dt" sz="half" idx="10"/>
          </p:nvPr>
        </p:nvSpPr>
        <p:spPr/>
        <p:txBody>
          <a:bodyPr rtlCol="0"/>
          <a:lstStyle/>
          <a:p>
            <a:pPr rtl="0"/>
            <a:r>
              <a:rPr lang="ru-RU" noProof="0"/>
              <a:t>20XX</a:t>
            </a:r>
          </a:p>
        </p:txBody>
      </p:sp>
      <p:sp>
        <p:nvSpPr>
          <p:cNvPr id="9" name="Номер слайда 8"/>
          <p:cNvSpPr>
            <a:spLocks noGrp="1"/>
          </p:cNvSpPr>
          <p:nvPr>
            <p:ph type="sldNum" sz="quarter" idx="12"/>
          </p:nvPr>
        </p:nvSpPr>
        <p:spPr/>
        <p:txBody>
          <a:bodyPr rtlCol="0"/>
          <a:lstStyle/>
          <a:p>
            <a:pPr rtl="0"/>
            <a:fld id="{3A98EE3D-8CD1-4C3F-BD1C-C98C9596463C}" type="slidenum">
              <a:rPr lang="ru-RU" noProof="0" smtClean="0"/>
              <a:t>‹#›</a:t>
            </a:fld>
            <a:endParaRPr lang="ru-RU" noProof="0"/>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Прямая соединительная линия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RU" noProof="0"/>
              <a:t>Образец заголовка</a:t>
            </a:r>
          </a:p>
        </p:txBody>
      </p:sp>
      <p:sp>
        <p:nvSpPr>
          <p:cNvPr id="3" name="Текст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r>
              <a:rPr lang="ru-RU" noProof="0"/>
              <a:t>20XX</a:t>
            </a:r>
            <a:endParaRPr lang="ru-RU" noProof="0">
              <a:latin typeface="Calibri" panose="020F0502020204030204" pitchFamily="34" charset="0"/>
              <a:cs typeface="Calibri" panose="020F0502020204030204" pitchFamily="34" charset="0"/>
            </a:endParaRPr>
          </a:p>
        </p:txBody>
      </p:sp>
      <p:sp>
        <p:nvSpPr>
          <p:cNvPr id="5" name="Нижний колонтитул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r>
              <a:rPr lang="ru-RU" noProof="0"/>
              <a:t>Образец текста нижнего колонтитула</a:t>
            </a:r>
            <a:endParaRPr lang="ru-RU" noProof="0">
              <a:latin typeface="Calibri" panose="020F0502020204030204" pitchFamily="34" charset="0"/>
              <a:cs typeface="Calibri" panose="020F0502020204030204" pitchFamily="34" charset="0"/>
            </a:endParaRPr>
          </a:p>
        </p:txBody>
      </p:sp>
      <p:sp>
        <p:nvSpPr>
          <p:cNvPr id="6" name="Номер слайда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ru-RU" noProof="0" smtClean="0"/>
              <a:pPr/>
              <a:t>‹#›</a:t>
            </a:fld>
            <a:endParaRPr lang="ru-RU" noProof="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359453A-78E9-42AE-AE23-C9D218CBC378}"/>
              </a:ext>
            </a:extLst>
          </p:cNvPr>
          <p:cNvSpPr>
            <a:spLocks noGrp="1"/>
          </p:cNvSpPr>
          <p:nvPr>
            <p:ph type="ctrTitle"/>
          </p:nvPr>
        </p:nvSpPr>
        <p:spPr>
          <a:xfrm>
            <a:off x="581191" y="839754"/>
            <a:ext cx="10993549" cy="1655691"/>
          </a:xfrm>
        </p:spPr>
        <p:txBody>
          <a:bodyPr rtlCol="0">
            <a:normAutofit/>
          </a:bodyPr>
          <a:lstStyle/>
          <a:p>
            <a:r>
              <a:rPr lang="en-US" b="1" dirty="0" err="1"/>
              <a:t>Analiza</a:t>
            </a:r>
            <a:r>
              <a:rPr lang="en-US" b="1" dirty="0"/>
              <a:t> </a:t>
            </a:r>
            <a:r>
              <a:rPr lang="en-US" b="1" dirty="0" err="1"/>
              <a:t>datelor</a:t>
            </a:r>
            <a:br>
              <a:rPr lang="en-US" b="1" dirty="0"/>
            </a:br>
            <a:r>
              <a:rPr lang="en-US" b="1" dirty="0"/>
              <a:t>“</a:t>
            </a:r>
            <a:r>
              <a:rPr lang="ro-MD" b="1" dirty="0"/>
              <a:t>Predicția Prezenței Afecțiunii Cardiace</a:t>
            </a:r>
            <a:r>
              <a:rPr lang="en-US" b="1" dirty="0"/>
              <a:t>”</a:t>
            </a:r>
            <a:br>
              <a:rPr lang="ru-RU" dirty="0"/>
            </a:br>
            <a:endParaRPr lang="ru-RU" dirty="0"/>
          </a:p>
        </p:txBody>
      </p:sp>
      <p:sp>
        <p:nvSpPr>
          <p:cNvPr id="5" name="Подзаголовок 4">
            <a:extLst>
              <a:ext uri="{FF2B5EF4-FFF2-40B4-BE49-F238E27FC236}">
                <a16:creationId xmlns:a16="http://schemas.microsoft.com/office/drawing/2014/main" id="{639AF166-E191-409C-98AE-C2A47C576895}"/>
              </a:ext>
            </a:extLst>
          </p:cNvPr>
          <p:cNvSpPr>
            <a:spLocks noGrp="1"/>
          </p:cNvSpPr>
          <p:nvPr>
            <p:ph type="subTitle" idx="1"/>
          </p:nvPr>
        </p:nvSpPr>
        <p:spPr>
          <a:xfrm>
            <a:off x="448055" y="2495445"/>
            <a:ext cx="11265407" cy="468233"/>
          </a:xfrm>
        </p:spPr>
        <p:txBody>
          <a:bodyPr rtlCol="0">
            <a:normAutofit fontScale="92500"/>
          </a:bodyPr>
          <a:lstStyle/>
          <a:p>
            <a:pPr rtl="0"/>
            <a:r>
              <a:rPr lang="ro-RO" b="1" dirty="0"/>
              <a:t>Studentul: </a:t>
            </a:r>
            <a:r>
              <a:rPr lang="ro-RO" dirty="0"/>
              <a:t>Șevcenco S. IA-212                                                                                                                                  </a:t>
            </a:r>
            <a:r>
              <a:rPr lang="ro-RO" b="1" dirty="0"/>
              <a:t>profesor: </a:t>
            </a:r>
            <a:r>
              <a:rPr lang="ro-RO" dirty="0"/>
              <a:t>Munteanu V.</a:t>
            </a:r>
            <a:endParaRPr lang="ru-RU" dirty="0"/>
          </a:p>
        </p:txBody>
      </p:sp>
      <p:pic>
        <p:nvPicPr>
          <p:cNvPr id="8" name="Рисунок 7" descr="Медицинское оборудование со стетоскопом">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655837" y="692280"/>
            <a:ext cx="10531567" cy="1229826"/>
          </a:xfrm>
        </p:spPr>
        <p:txBody>
          <a:bodyPr rtlCol="0">
            <a:normAutofit/>
          </a:bodyPr>
          <a:lstStyle/>
          <a:p>
            <a:r>
              <a:rPr lang="ro-RO" b="1" dirty="0"/>
              <a:t>Analiza exploratorie a datelor(EDA)</a:t>
            </a:r>
            <a:br>
              <a:rPr lang="ru-RU" dirty="0"/>
            </a:br>
            <a:endParaRPr lang="ru-RU" dirty="0"/>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912395" y="2060133"/>
            <a:ext cx="4136662" cy="684781"/>
          </a:xfrm>
        </p:spPr>
        <p:txBody>
          <a:bodyPr rtlCol="0">
            <a:normAutofit/>
          </a:bodyPr>
          <a:lstStyle/>
          <a:p>
            <a:r>
              <a:rPr lang="ro-RO" b="1" dirty="0"/>
              <a:t>Missmap-ul ca să vizualizăm datele lipsa</a:t>
            </a:r>
            <a:br>
              <a:rPr lang="en-US"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10</a:t>
            </a:fld>
            <a:endParaRPr lang="ru-RU"/>
          </a:p>
        </p:txBody>
      </p:sp>
      <p:sp>
        <p:nvSpPr>
          <p:cNvPr id="9" name="Прямоугольник 8">
            <a:extLst>
              <a:ext uri="{FF2B5EF4-FFF2-40B4-BE49-F238E27FC236}">
                <a16:creationId xmlns:a16="http://schemas.microsoft.com/office/drawing/2014/main" id="{64B88117-23D1-40FD-B979-1BBC2309BED4}"/>
              </a:ext>
            </a:extLst>
          </p:cNvPr>
          <p:cNvSpPr/>
          <p:nvPr/>
        </p:nvSpPr>
        <p:spPr>
          <a:xfrm>
            <a:off x="581190" y="1718131"/>
            <a:ext cx="4578639"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pic>
        <p:nvPicPr>
          <p:cNvPr id="7" name="Рисунок 6">
            <a:extLst>
              <a:ext uri="{FF2B5EF4-FFF2-40B4-BE49-F238E27FC236}">
                <a16:creationId xmlns:a16="http://schemas.microsoft.com/office/drawing/2014/main" id="{6A190BB5-81E7-485B-B3A2-5204DA256468}"/>
              </a:ext>
            </a:extLst>
          </p:cNvPr>
          <p:cNvPicPr>
            <a:picLocks noChangeAspect="1"/>
          </p:cNvPicPr>
          <p:nvPr/>
        </p:nvPicPr>
        <p:blipFill>
          <a:blip r:embed="rId3"/>
          <a:stretch>
            <a:fillRect/>
          </a:stretch>
        </p:blipFill>
        <p:spPr>
          <a:xfrm>
            <a:off x="581190" y="2744914"/>
            <a:ext cx="4799072" cy="2925001"/>
          </a:xfrm>
          <a:prstGeom prst="rect">
            <a:avLst/>
          </a:prstGeom>
        </p:spPr>
      </p:pic>
      <p:cxnSp>
        <p:nvCxnSpPr>
          <p:cNvPr id="5" name="Прямая соединительная линия 4">
            <a:extLst>
              <a:ext uri="{FF2B5EF4-FFF2-40B4-BE49-F238E27FC236}">
                <a16:creationId xmlns:a16="http://schemas.microsoft.com/office/drawing/2014/main" id="{61B75D27-2B70-478C-A496-7BF111EF3C0F}"/>
              </a:ext>
            </a:extLst>
          </p:cNvPr>
          <p:cNvCxnSpPr/>
          <p:nvPr/>
        </p:nvCxnSpPr>
        <p:spPr>
          <a:xfrm>
            <a:off x="6096000" y="1718131"/>
            <a:ext cx="0" cy="4678283"/>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Рисунок 9">
            <a:extLst>
              <a:ext uri="{FF2B5EF4-FFF2-40B4-BE49-F238E27FC236}">
                <a16:creationId xmlns:a16="http://schemas.microsoft.com/office/drawing/2014/main" id="{BD9817BF-BAFD-4275-B3DD-FC21504A781B}"/>
              </a:ext>
            </a:extLst>
          </p:cNvPr>
          <p:cNvPicPr>
            <a:picLocks noChangeAspect="1"/>
          </p:cNvPicPr>
          <p:nvPr/>
        </p:nvPicPr>
        <p:blipFill>
          <a:blip r:embed="rId4"/>
          <a:stretch>
            <a:fillRect/>
          </a:stretch>
        </p:blipFill>
        <p:spPr>
          <a:xfrm>
            <a:off x="6663580" y="2655582"/>
            <a:ext cx="5283495" cy="3103664"/>
          </a:xfrm>
          <a:prstGeom prst="rect">
            <a:avLst/>
          </a:prstGeom>
        </p:spPr>
      </p:pic>
      <p:sp>
        <p:nvSpPr>
          <p:cNvPr id="12" name="Объект 2">
            <a:extLst>
              <a:ext uri="{FF2B5EF4-FFF2-40B4-BE49-F238E27FC236}">
                <a16:creationId xmlns:a16="http://schemas.microsoft.com/office/drawing/2014/main" id="{694899FE-BB69-4FF2-9417-A241E16DF62C}"/>
              </a:ext>
            </a:extLst>
          </p:cNvPr>
          <p:cNvSpPr txBox="1">
            <a:spLocks/>
          </p:cNvSpPr>
          <p:nvPr/>
        </p:nvSpPr>
        <p:spPr>
          <a:xfrm>
            <a:off x="7236996" y="2067531"/>
            <a:ext cx="4136662" cy="68478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ro-RO" b="1" dirty="0"/>
              <a:t>Vizualizarea tipurilor de variabile</a:t>
            </a:r>
            <a:br>
              <a:rPr lang="en-US" dirty="0"/>
            </a:br>
            <a:endParaRPr lang="ru-RU" dirty="0"/>
          </a:p>
        </p:txBody>
      </p:sp>
    </p:spTree>
    <p:extLst>
      <p:ext uri="{BB962C8B-B14F-4D97-AF65-F5344CB8AC3E}">
        <p14:creationId xmlns:p14="http://schemas.microsoft.com/office/powerpoint/2010/main" val="308926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655837" y="692280"/>
            <a:ext cx="10531567" cy="1229826"/>
          </a:xfrm>
        </p:spPr>
        <p:txBody>
          <a:bodyPr rtlCol="0">
            <a:normAutofit/>
          </a:bodyPr>
          <a:lstStyle/>
          <a:p>
            <a:r>
              <a:rPr lang="ro-RO" b="1" dirty="0"/>
              <a:t>Analiza regresiei logistice</a:t>
            </a:r>
            <a:br>
              <a:rPr lang="ru-RU"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11</a:t>
            </a:fld>
            <a:endParaRPr lang="ru-RU"/>
          </a:p>
        </p:txBody>
      </p:sp>
      <p:pic>
        <p:nvPicPr>
          <p:cNvPr id="13" name="Рисунок 12">
            <a:extLst>
              <a:ext uri="{FF2B5EF4-FFF2-40B4-BE49-F238E27FC236}">
                <a16:creationId xmlns:a16="http://schemas.microsoft.com/office/drawing/2014/main" id="{0267D681-CBDC-43AB-9E76-D2CC559FE679}"/>
              </a:ext>
            </a:extLst>
          </p:cNvPr>
          <p:cNvPicPr/>
          <p:nvPr/>
        </p:nvPicPr>
        <p:blipFill>
          <a:blip r:embed="rId3"/>
          <a:stretch>
            <a:fillRect/>
          </a:stretch>
        </p:blipFill>
        <p:spPr>
          <a:xfrm>
            <a:off x="5548999" y="1922106"/>
            <a:ext cx="6373425" cy="3753919"/>
          </a:xfrm>
          <a:prstGeom prst="rect">
            <a:avLst/>
          </a:prstGeom>
        </p:spPr>
      </p:pic>
      <p:sp>
        <p:nvSpPr>
          <p:cNvPr id="8" name="Прямоугольник 7">
            <a:extLst>
              <a:ext uri="{FF2B5EF4-FFF2-40B4-BE49-F238E27FC236}">
                <a16:creationId xmlns:a16="http://schemas.microsoft.com/office/drawing/2014/main" id="{18D87C97-319F-4787-9F51-0F771EF73360}"/>
              </a:ext>
            </a:extLst>
          </p:cNvPr>
          <p:cNvSpPr/>
          <p:nvPr/>
        </p:nvSpPr>
        <p:spPr>
          <a:xfrm>
            <a:off x="556727" y="1813906"/>
            <a:ext cx="4640424" cy="3970318"/>
          </a:xfrm>
          <a:prstGeom prst="rect">
            <a:avLst/>
          </a:prstGeom>
        </p:spPr>
        <p:txBody>
          <a:bodyPr wrap="square">
            <a:spAutoFit/>
          </a:bodyPr>
          <a:lstStyle/>
          <a:p>
            <a:r>
              <a:rPr lang="en-US" dirty="0" err="1">
                <a:latin typeface="Calibri" panose="020F0502020204030204" pitchFamily="34" charset="0"/>
                <a:cs typeface="Calibri" panose="020F0502020204030204" pitchFamily="34" charset="0"/>
              </a:rPr>
              <a:t>Diagrama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compară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eficiența</a:t>
            </a:r>
            <a:r>
              <a:rPr lang="en-US" dirty="0">
                <a:latin typeface="Calibri" panose="020F0502020204030204" pitchFamily="34" charset="0"/>
                <a:cs typeface="Calibri" panose="020F0502020204030204" pitchFamily="34" charset="0"/>
              </a:rPr>
              <a:t> a </a:t>
            </a:r>
            <a:r>
              <a:rPr lang="en-US" dirty="0" err="1">
                <a:latin typeface="Calibri" panose="020F0502020204030204" pitchFamily="34" charset="0"/>
                <a:cs typeface="Calibri" panose="020F0502020204030204" pitchFamily="34" charset="0"/>
              </a:rPr>
              <a:t>trei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modele</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predicție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utilizând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Criteriul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Informațional</a:t>
            </a:r>
            <a:r>
              <a:rPr lang="en-US" dirty="0">
                <a:latin typeface="Calibri" panose="020F0502020204030204" pitchFamily="34" charset="0"/>
                <a:cs typeface="Calibri" panose="020F0502020204030204" pitchFamily="34" charset="0"/>
              </a:rPr>
              <a:t> Akaike (AIC), care </a:t>
            </a:r>
            <a:r>
              <a:rPr lang="en-US" dirty="0" err="1">
                <a:latin typeface="Calibri" panose="020F0502020204030204" pitchFamily="34" charset="0"/>
                <a:cs typeface="Calibri" panose="020F0502020204030204" pitchFamily="34" charset="0"/>
              </a:rPr>
              <a:t>măsoară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precizia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modelului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ajustat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pentru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numărul</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predictorii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utilizați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1 are </a:t>
            </a:r>
            <a:r>
              <a:rPr lang="en-US" dirty="0" err="1">
                <a:latin typeface="Calibri" panose="020F0502020204030204" pitchFamily="34" charset="0"/>
                <a:cs typeface="Calibri" panose="020F0502020204030204" pitchFamily="34" charset="0"/>
              </a:rPr>
              <a:t>cea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înaltă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valoare</a:t>
            </a:r>
            <a:r>
              <a:rPr lang="en-US" dirty="0">
                <a:latin typeface="Calibri" panose="020F0502020204030204" pitchFamily="34" charset="0"/>
                <a:cs typeface="Calibri" panose="020F0502020204030204" pitchFamily="34" charset="0"/>
              </a:rPr>
              <a:t> AIC, </a:t>
            </a:r>
            <a:r>
              <a:rPr lang="en-US" dirty="0" err="1">
                <a:latin typeface="Calibri" panose="020F0502020204030204" pitchFamily="34" charset="0"/>
                <a:cs typeface="Calibri" panose="020F0502020204030204" pitchFamily="34" charset="0"/>
              </a:rPr>
              <a:t>indicând</a:t>
            </a:r>
            <a:r>
              <a:rPr lang="en-US" dirty="0">
                <a:latin typeface="Calibri" panose="020F0502020204030204" pitchFamily="34" charset="0"/>
                <a:cs typeface="Calibri" panose="020F0502020204030204" pitchFamily="34" charset="0"/>
              </a:rPr>
              <a:t> o </a:t>
            </a:r>
            <a:r>
              <a:rPr lang="en-US" dirty="0" err="1">
                <a:latin typeface="Calibri" panose="020F0502020204030204" pitchFamily="34" charset="0"/>
                <a:cs typeface="Calibri" panose="020F0502020204030204" pitchFamily="34" charset="0"/>
              </a:rPr>
              <a:t>potrivire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inferioară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datelor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față</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acestea</a:t>
            </a:r>
            <a:r>
              <a:rPr lang="en-US" dirty="0">
                <a:latin typeface="Calibri" panose="020F0502020204030204" pitchFamily="34" charset="0"/>
                <a:cs typeface="Calibri" panose="020F0502020204030204" pitchFamily="34" charset="0"/>
              </a:rPr>
              <a:t> din </a:t>
            </a:r>
            <a:r>
              <a:rPr lang="en-US" dirty="0" err="1">
                <a:latin typeface="Calibri" panose="020F0502020204030204" pitchFamily="34" charset="0"/>
                <a:cs typeface="Calibri" panose="020F0502020204030204" pitchFamily="34" charset="0"/>
              </a:rPr>
              <a:t>urmă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având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valori</a:t>
            </a:r>
            <a:r>
              <a:rPr lang="en-US" dirty="0">
                <a:latin typeface="Calibri" panose="020F0502020204030204" pitchFamily="34" charset="0"/>
                <a:cs typeface="Calibri" panose="020F0502020204030204" pitchFamily="34" charset="0"/>
              </a:rPr>
              <a:t> AIC </a:t>
            </a:r>
            <a:r>
              <a:rPr lang="en-US" dirty="0" err="1">
                <a:latin typeface="Calibri" panose="020F0502020204030204" pitchFamily="34" charset="0"/>
                <a:cs typeface="Calibri" panose="020F0502020204030204" pitchFamily="34" charset="0"/>
              </a:rPr>
              <a:t>mai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scăzute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urmare</a:t>
            </a:r>
            <a:r>
              <a:rPr lang="en-US" dirty="0">
                <a:latin typeface="Calibri" panose="020F0502020204030204" pitchFamily="34" charset="0"/>
                <a:cs typeface="Calibri" panose="020F0502020204030204" pitchFamily="34" charset="0"/>
              </a:rPr>
              <a:t>, o </a:t>
            </a:r>
            <a:r>
              <a:rPr lang="en-US" dirty="0" err="1">
                <a:latin typeface="Calibri" panose="020F0502020204030204" pitchFamily="34" charset="0"/>
                <a:cs typeface="Calibri" panose="020F0502020204030204" pitchFamily="34" charset="0"/>
              </a:rPr>
              <a:t>conformitate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bună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În</a:t>
            </a:r>
            <a:r>
              <a:rPr lang="en-US" dirty="0">
                <a:latin typeface="Calibri" panose="020F0502020204030204" pitchFamily="34" charset="0"/>
                <a:cs typeface="Calibri" panose="020F0502020204030204" pitchFamily="34" charset="0"/>
              </a:rPr>
              <a:t> particular,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2 pare </a:t>
            </a:r>
            <a:r>
              <a:rPr lang="en-US" dirty="0" err="1">
                <a:latin typeface="Calibri" panose="020F0502020204030204" pitchFamily="34" charset="0"/>
                <a:cs typeface="Calibri" panose="020F0502020204030204" pitchFamily="34" charset="0"/>
              </a:rPr>
              <a:t>să</a:t>
            </a:r>
            <a:r>
              <a:rPr lang="en-US" dirty="0">
                <a:latin typeface="Calibri" panose="020F0502020204030204" pitchFamily="34" charset="0"/>
                <a:cs typeface="Calibri" panose="020F0502020204030204" pitchFamily="34" charset="0"/>
              </a:rPr>
              <a:t> fie </a:t>
            </a:r>
            <a:r>
              <a:rPr lang="en-US" dirty="0" err="1">
                <a:latin typeface="Calibri" panose="020F0502020204030204" pitchFamily="34" charset="0"/>
                <a:cs typeface="Calibri" panose="020F0502020204030204" pitchFamily="34" charset="0"/>
              </a:rPr>
              <a:t>ușor</a:t>
            </a:r>
            <a:r>
              <a:rPr lang="en-US" dirty="0">
                <a:latin typeface="Calibri" panose="020F0502020204030204" pitchFamily="34" charset="0"/>
                <a:cs typeface="Calibri" panose="020F0502020204030204" pitchFamily="34" charset="0"/>
              </a:rPr>
              <a:t> superior </a:t>
            </a:r>
            <a:r>
              <a:rPr lang="en-US" dirty="0" err="1">
                <a:latin typeface="Calibri" panose="020F0502020204030204" pitchFamily="34" charset="0"/>
                <a:cs typeface="Calibri" panose="020F0502020204030204" pitchFamily="34" charset="0"/>
              </a:rPr>
              <a:t>Modelului</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Prin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urmare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pentru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estimarea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riscului</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boli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cardiace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1 </a:t>
            </a:r>
            <a:r>
              <a:rPr lang="en-US" dirty="0" err="1">
                <a:latin typeface="Calibri" panose="020F0502020204030204" pitchFamily="34" charset="0"/>
                <a:cs typeface="Calibri" panose="020F0502020204030204" pitchFamily="34" charset="0"/>
              </a:rPr>
              <a:t>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putea</a:t>
            </a:r>
            <a:r>
              <a:rPr lang="en-US" dirty="0">
                <a:latin typeface="Calibri" panose="020F0502020204030204" pitchFamily="34" charset="0"/>
                <a:cs typeface="Calibri" panose="020F0502020204030204" pitchFamily="34" charset="0"/>
              </a:rPr>
              <a:t> fi </a:t>
            </a:r>
            <a:r>
              <a:rPr lang="en-US" dirty="0" err="1">
                <a:latin typeface="Calibri" panose="020F0502020204030204" pitchFamily="34" charset="0"/>
                <a:cs typeface="Calibri" panose="020F0502020204030204" pitchFamily="34" charset="0"/>
              </a:rPr>
              <a:t>mai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puțin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preferabil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în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timp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promit</a:t>
            </a:r>
            <a:r>
              <a:rPr lang="en-US" dirty="0">
                <a:latin typeface="Calibri" panose="020F0502020204030204" pitchFamily="34" charset="0"/>
                <a:cs typeface="Calibri" panose="020F0502020204030204" pitchFamily="34" charset="0"/>
              </a:rPr>
              <a:t> o </a:t>
            </a:r>
            <a:r>
              <a:rPr lang="en-US" dirty="0" err="1">
                <a:latin typeface="Calibri" panose="020F0502020204030204" pitchFamily="34" charset="0"/>
                <a:cs typeface="Calibri" panose="020F0502020204030204" pitchFamily="34" charset="0"/>
              </a:rPr>
              <a:t>acuratețe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mai</a:t>
            </a:r>
            <a:r>
              <a:rPr lang="en-US" dirty="0">
                <a:latin typeface="Calibri" panose="020F0502020204030204" pitchFamily="34" charset="0"/>
                <a:cs typeface="Calibri" panose="020F0502020204030204" pitchFamily="34" charset="0"/>
              </a:rPr>
              <a:t> mare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rezultate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robuste</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259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655837" y="692280"/>
            <a:ext cx="10531567" cy="1229826"/>
          </a:xfrm>
        </p:spPr>
        <p:txBody>
          <a:bodyPr rtlCol="0">
            <a:normAutofit/>
          </a:bodyPr>
          <a:lstStyle/>
          <a:p>
            <a:r>
              <a:rPr lang="ro-RO" b="1" dirty="0"/>
              <a:t>Analiza regresiei logistice</a:t>
            </a:r>
            <a:br>
              <a:rPr lang="ru-RU"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12</a:t>
            </a:fld>
            <a:endParaRPr lang="ru-RU"/>
          </a:p>
        </p:txBody>
      </p:sp>
      <p:pic>
        <p:nvPicPr>
          <p:cNvPr id="6" name="Рисунок 5">
            <a:extLst>
              <a:ext uri="{FF2B5EF4-FFF2-40B4-BE49-F238E27FC236}">
                <a16:creationId xmlns:a16="http://schemas.microsoft.com/office/drawing/2014/main" id="{E480EA61-AB99-45EA-87F6-1864D3CAED1C}"/>
              </a:ext>
            </a:extLst>
          </p:cNvPr>
          <p:cNvPicPr/>
          <p:nvPr/>
        </p:nvPicPr>
        <p:blipFill>
          <a:blip r:embed="rId3"/>
          <a:stretch>
            <a:fillRect/>
          </a:stretch>
        </p:blipFill>
        <p:spPr>
          <a:xfrm>
            <a:off x="6382139" y="1662378"/>
            <a:ext cx="5084971" cy="4121846"/>
          </a:xfrm>
          <a:prstGeom prst="rect">
            <a:avLst/>
          </a:prstGeom>
        </p:spPr>
      </p:pic>
      <p:sp>
        <p:nvSpPr>
          <p:cNvPr id="3" name="Прямоугольник 2">
            <a:extLst>
              <a:ext uri="{FF2B5EF4-FFF2-40B4-BE49-F238E27FC236}">
                <a16:creationId xmlns:a16="http://schemas.microsoft.com/office/drawing/2014/main" id="{F30493D6-7C09-4727-B363-FA3A2AA46B64}"/>
              </a:ext>
            </a:extLst>
          </p:cNvPr>
          <p:cNvSpPr/>
          <p:nvPr/>
        </p:nvSpPr>
        <p:spPr>
          <a:xfrm>
            <a:off x="481457" y="1729507"/>
            <a:ext cx="5440163" cy="4247317"/>
          </a:xfrm>
          <a:prstGeom prst="rect">
            <a:avLst/>
          </a:prstGeom>
        </p:spPr>
        <p:txBody>
          <a:bodyPr wrap="square">
            <a:spAutoFit/>
          </a:bodyPr>
          <a:lstStyle/>
          <a:p>
            <a:r>
              <a:rPr lang="en-US" dirty="0" err="1">
                <a:latin typeface="Calibri" panose="020F0502020204030204" pitchFamily="34" charset="0"/>
                <a:cs typeface="Calibri" panose="020F0502020204030204" pitchFamily="34" charset="0"/>
              </a:rPr>
              <a:t>Curbele</a:t>
            </a:r>
            <a:r>
              <a:rPr lang="en-US" dirty="0">
                <a:latin typeface="Calibri" panose="020F0502020204030204" pitchFamily="34" charset="0"/>
                <a:cs typeface="Calibri" panose="020F0502020204030204" pitchFamily="34" charset="0"/>
              </a:rPr>
              <a:t> ROC </a:t>
            </a:r>
            <a:r>
              <a:rPr lang="en-US" dirty="0" err="1">
                <a:latin typeface="Calibri" panose="020F0502020204030204" pitchFamily="34" charset="0"/>
                <a:cs typeface="Calibri" panose="020F0502020204030204" pitchFamily="34" charset="0"/>
              </a:rPr>
              <a:t>ilustrează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performanțe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contrastante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între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cele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trei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modele</a:t>
            </a:r>
            <a:r>
              <a:rPr lang="en-US" dirty="0">
                <a:latin typeface="Calibri" panose="020F0502020204030204" pitchFamily="34" charset="0"/>
                <a:cs typeface="Calibri" panose="020F0502020204030204" pitchFamily="34" charset="0"/>
              </a:rPr>
              <a:t> testate.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1, </a:t>
            </a:r>
            <a:r>
              <a:rPr lang="en-US" dirty="0" err="1">
                <a:latin typeface="Calibri" panose="020F0502020204030204" pitchFamily="34" charset="0"/>
                <a:cs typeface="Calibri" panose="020F0502020204030204" pitchFamily="34" charset="0"/>
              </a:rPr>
              <a:t>reprezentat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curba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albastră</a:t>
            </a:r>
            <a:r>
              <a:rPr lang="en-US" dirty="0">
                <a:latin typeface="Calibri" panose="020F0502020204030204" pitchFamily="34" charset="0"/>
                <a:cs typeface="Calibri" panose="020F0502020204030204" pitchFamily="34" charset="0"/>
              </a:rPr>
              <a:t>, se </a:t>
            </a:r>
            <a:r>
              <a:rPr lang="en-US" dirty="0" err="1">
                <a:latin typeface="Calibri" panose="020F0502020204030204" pitchFamily="34" charset="0"/>
                <a:cs typeface="Calibri" panose="020F0502020204030204" pitchFamily="34" charset="0"/>
              </a:rPr>
              <a:t>distinge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apropierea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punctul</a:t>
            </a:r>
            <a:r>
              <a:rPr lang="en-US" dirty="0">
                <a:latin typeface="Calibri" panose="020F0502020204030204" pitchFamily="34" charset="0"/>
                <a:cs typeface="Calibri" panose="020F0502020204030204" pitchFamily="34" charset="0"/>
              </a:rPr>
              <a:t> perfect din </a:t>
            </a:r>
            <a:r>
              <a:rPr lang="en-US" dirty="0" err="1">
                <a:latin typeface="Calibri" panose="020F0502020204030204" pitchFamily="34" charset="0"/>
                <a:cs typeface="Calibri" panose="020F0502020204030204" pitchFamily="34" charset="0"/>
              </a:rPr>
              <a:t>colțul</a:t>
            </a:r>
            <a:r>
              <a:rPr lang="en-US" dirty="0">
                <a:latin typeface="Calibri" panose="020F0502020204030204" pitchFamily="34" charset="0"/>
                <a:cs typeface="Calibri" panose="020F0502020204030204" pitchFamily="34" charset="0"/>
              </a:rPr>
              <a:t> superior </a:t>
            </a:r>
            <a:r>
              <a:rPr lang="en-US" dirty="0" err="1">
                <a:latin typeface="Calibri" panose="020F0502020204030204" pitchFamily="34" charset="0"/>
                <a:cs typeface="Calibri" panose="020F0502020204030204" pitchFamily="34" charset="0"/>
              </a:rPr>
              <a:t>stâng</a:t>
            </a:r>
            <a:r>
              <a:rPr lang="en-US" dirty="0">
                <a:latin typeface="Calibri" panose="020F0502020204030204" pitchFamily="34" charset="0"/>
                <a:cs typeface="Calibri" panose="020F0502020204030204" pitchFamily="34" charset="0"/>
              </a:rPr>
              <a:t> al </a:t>
            </a:r>
            <a:r>
              <a:rPr lang="en-US" dirty="0" err="1">
                <a:latin typeface="Calibri" panose="020F0502020204030204" pitchFamily="34" charset="0"/>
                <a:cs typeface="Calibri" panose="020F0502020204030204" pitchFamily="34" charset="0"/>
              </a:rPr>
              <a:t>graficului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sugerând</a:t>
            </a:r>
            <a:r>
              <a:rPr lang="en-US" dirty="0">
                <a:latin typeface="Calibri" panose="020F0502020204030204" pitchFamily="34" charset="0"/>
                <a:cs typeface="Calibri" panose="020F0502020204030204" pitchFamily="34" charset="0"/>
              </a:rPr>
              <a:t> o capacitate </a:t>
            </a:r>
            <a:r>
              <a:rPr lang="en-US" dirty="0" err="1">
                <a:latin typeface="Calibri" panose="020F0502020204030204" pitchFamily="34" charset="0"/>
                <a:cs typeface="Calibri" panose="020F0502020204030204" pitchFamily="34" charset="0"/>
              </a:rPr>
              <a:t>excelentă</a:t>
            </a:r>
            <a:r>
              <a:rPr lang="en-US" dirty="0">
                <a:latin typeface="Calibri" panose="020F0502020204030204" pitchFamily="34" charset="0"/>
                <a:cs typeface="Calibri" panose="020F0502020204030204" pitchFamily="34" charset="0"/>
              </a:rPr>
              <a:t> de a </a:t>
            </a:r>
            <a:r>
              <a:rPr lang="en-US" dirty="0" err="1">
                <a:latin typeface="Calibri" panose="020F0502020204030204" pitchFamily="34" charset="0"/>
                <a:cs typeface="Calibri" panose="020F0502020204030204" pitchFamily="34" charset="0"/>
              </a:rPr>
              <a:t>diferenția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între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evenimentele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pozitive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cele</a:t>
            </a:r>
            <a:r>
              <a:rPr lang="en-US" dirty="0">
                <a:latin typeface="Calibri" panose="020F0502020204030204" pitchFamily="34" charset="0"/>
                <a:cs typeface="Calibri" panose="020F0502020204030204" pitchFamily="34" charset="0"/>
              </a:rPr>
              <a:t> negative. </a:t>
            </a:r>
            <a:r>
              <a:rPr lang="en-US" dirty="0" err="1">
                <a:latin typeface="Calibri" panose="020F0502020204030204" pitchFamily="34" charset="0"/>
                <a:cs typeface="Calibri" panose="020F0502020204030204" pitchFamily="34" charset="0"/>
              </a:rPr>
              <a:t>Acest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profil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indică</a:t>
            </a:r>
            <a:r>
              <a:rPr lang="en-US" dirty="0">
                <a:latin typeface="Calibri" panose="020F0502020204030204" pitchFamily="34" charset="0"/>
                <a:cs typeface="Calibri" panose="020F0502020204030204" pitchFamily="34" charset="0"/>
              </a:rPr>
              <a:t> o </a:t>
            </a:r>
            <a:r>
              <a:rPr lang="en-US" dirty="0" err="1">
                <a:latin typeface="Calibri" panose="020F0502020204030204" pitchFamily="34" charset="0"/>
                <a:cs typeface="Calibri" panose="020F0502020204030204" pitchFamily="34" charset="0"/>
              </a:rPr>
              <a:t>sensibilitate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specificitate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echilibrate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esențiale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pentru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precizia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diagnosticului</a:t>
            </a:r>
            <a:r>
              <a:rPr lang="en-US" dirty="0">
                <a:latin typeface="Calibri" panose="020F0502020204030204" pitchFamily="34" charset="0"/>
                <a:cs typeface="Calibri" panose="020F0502020204030204" pitchFamily="34" charset="0"/>
              </a:rPr>
              <a:t>.</a:t>
            </a:r>
            <a:endParaRPr lang="ro-RO"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Pe de </a:t>
            </a:r>
            <a:r>
              <a:rPr lang="en-US" dirty="0" err="1">
                <a:latin typeface="Calibri" panose="020F0502020204030204" pitchFamily="34" charset="0"/>
                <a:cs typeface="Calibri" panose="020F0502020204030204" pitchFamily="34" charset="0"/>
              </a:rPr>
              <a:t>altă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parte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Modelul</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deși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depășesc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pragul</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performanță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aleatoriu</a:t>
            </a:r>
            <a:r>
              <a:rPr lang="en-US" dirty="0">
                <a:latin typeface="Calibri" panose="020F0502020204030204" pitchFamily="34" charset="0"/>
                <a:cs typeface="Calibri" panose="020F0502020204030204" pitchFamily="34" charset="0"/>
              </a:rPr>
              <a:t>, nu </a:t>
            </a:r>
            <a:r>
              <a:rPr lang="en-US" dirty="0" err="1">
                <a:latin typeface="Calibri" panose="020F0502020204030204" pitchFamily="34" charset="0"/>
                <a:cs typeface="Calibri" panose="020F0502020204030204" pitchFamily="34" charset="0"/>
              </a:rPr>
              <a:t>ating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nivelul</a:t>
            </a:r>
            <a:r>
              <a:rPr lang="en-US" dirty="0">
                <a:latin typeface="Calibri" panose="020F0502020204030204" pitchFamily="34" charset="0"/>
                <a:cs typeface="Calibri" panose="020F0502020204030204" pitchFamily="34" charset="0"/>
              </a:rPr>
              <a:t> superior al </a:t>
            </a:r>
            <a:r>
              <a:rPr lang="en-US" dirty="0" err="1">
                <a:latin typeface="Calibri" panose="020F0502020204030204" pitchFamily="34" charset="0"/>
                <a:cs typeface="Calibri" panose="020F0502020204030204" pitchFamily="34" charset="0"/>
              </a:rPr>
              <a:t>Modelului</a:t>
            </a:r>
            <a:r>
              <a:rPr lang="en-US" dirty="0">
                <a:latin typeface="Calibri" panose="020F0502020204030204" pitchFamily="34" charset="0"/>
                <a:cs typeface="Calibri" panose="020F0502020204030204" pitchFamily="34" charset="0"/>
              </a:rPr>
              <a:t> 1. </a:t>
            </a:r>
            <a:r>
              <a:rPr lang="en-US" dirty="0" err="1">
                <a:latin typeface="Calibri" panose="020F0502020204030204" pitchFamily="34" charset="0"/>
                <a:cs typeface="Calibri" panose="020F0502020204030204" pitchFamily="34" charset="0"/>
              </a:rPr>
              <a:t>Aceste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diferențe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în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acuratețe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reflectă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importanța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alegerii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atente</a:t>
            </a:r>
            <a:r>
              <a:rPr lang="en-US" dirty="0">
                <a:latin typeface="Calibri" panose="020F0502020204030204" pitchFamily="34" charset="0"/>
                <a:cs typeface="Calibri" panose="020F0502020204030204" pitchFamily="34" charset="0"/>
              </a:rPr>
              <a:t> a </a:t>
            </a:r>
            <a:r>
              <a:rPr lang="en-US" dirty="0" err="1">
                <a:latin typeface="Calibri" panose="020F0502020204030204" pitchFamily="34" charset="0"/>
                <a:cs typeface="Calibri" panose="020F0502020204030204" pitchFamily="34" charset="0"/>
              </a:rPr>
              <a:t>variabilelor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și</a:t>
            </a:r>
            <a:r>
              <a:rPr lang="en-US" dirty="0">
                <a:latin typeface="Calibri" panose="020F0502020204030204" pitchFamily="34" charset="0"/>
                <a:cs typeface="Calibri" panose="020F0502020204030204" pitchFamily="34" charset="0"/>
              </a:rPr>
              <a:t> a </a:t>
            </a:r>
            <a:r>
              <a:rPr lang="en-US" dirty="0" err="1">
                <a:latin typeface="Calibri" panose="020F0502020204030204" pitchFamily="34" charset="0"/>
                <a:cs typeface="Calibri" panose="020F0502020204030204" pitchFamily="34" charset="0"/>
              </a:rPr>
              <a:t>tehnicilor</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modelare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pentru</a:t>
            </a:r>
            <a:r>
              <a:rPr lang="en-US" dirty="0">
                <a:latin typeface="Calibri" panose="020F0502020204030204" pitchFamily="34" charset="0"/>
                <a:cs typeface="Calibri" panose="020F0502020204030204" pitchFamily="34" charset="0"/>
              </a:rPr>
              <a:t> a </a:t>
            </a:r>
            <a:r>
              <a:rPr lang="en-US" dirty="0" err="1">
                <a:latin typeface="Calibri" panose="020F0502020204030204" pitchFamily="34" charset="0"/>
                <a:cs typeface="Calibri" panose="020F0502020204030204" pitchFamily="34" charset="0"/>
              </a:rPr>
              <a:t>optimiza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predicțiile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bolilor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cardiace</a:t>
            </a:r>
            <a:r>
              <a:rPr lang="en-US" dirty="0">
                <a:latin typeface="Calibri" panose="020F0502020204030204" pitchFamily="34" charset="0"/>
                <a:cs typeface="Calibri" panose="020F0502020204030204" pitchFamily="34" charset="0"/>
              </a:rPr>
              <a:t>.</a:t>
            </a: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317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655837" y="692280"/>
            <a:ext cx="10531567" cy="1229826"/>
          </a:xfrm>
        </p:spPr>
        <p:txBody>
          <a:bodyPr rtlCol="0">
            <a:normAutofit/>
          </a:bodyPr>
          <a:lstStyle/>
          <a:p>
            <a:r>
              <a:rPr lang="ro-RO" b="1" dirty="0"/>
              <a:t>Importanța variabilelor</a:t>
            </a:r>
            <a:br>
              <a:rPr lang="ru-RU"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13</a:t>
            </a:fld>
            <a:endParaRPr lang="ru-RU"/>
          </a:p>
        </p:txBody>
      </p:sp>
      <p:pic>
        <p:nvPicPr>
          <p:cNvPr id="6" name="Рисунок 5">
            <a:extLst>
              <a:ext uri="{FF2B5EF4-FFF2-40B4-BE49-F238E27FC236}">
                <a16:creationId xmlns:a16="http://schemas.microsoft.com/office/drawing/2014/main" id="{175FD537-647D-4CFF-972A-DA22E2BD2CB3}"/>
              </a:ext>
            </a:extLst>
          </p:cNvPr>
          <p:cNvPicPr/>
          <p:nvPr/>
        </p:nvPicPr>
        <p:blipFill>
          <a:blip r:embed="rId3"/>
          <a:stretch>
            <a:fillRect/>
          </a:stretch>
        </p:blipFill>
        <p:spPr>
          <a:xfrm>
            <a:off x="326572" y="2206663"/>
            <a:ext cx="5676144" cy="3392638"/>
          </a:xfrm>
          <a:prstGeom prst="rect">
            <a:avLst/>
          </a:prstGeom>
        </p:spPr>
      </p:pic>
      <p:sp>
        <p:nvSpPr>
          <p:cNvPr id="3" name="Прямоугольник 2">
            <a:extLst>
              <a:ext uri="{FF2B5EF4-FFF2-40B4-BE49-F238E27FC236}">
                <a16:creationId xmlns:a16="http://schemas.microsoft.com/office/drawing/2014/main" id="{0C64A6EE-97C3-4729-8360-1BFC428F4875}"/>
              </a:ext>
            </a:extLst>
          </p:cNvPr>
          <p:cNvSpPr/>
          <p:nvPr/>
        </p:nvSpPr>
        <p:spPr>
          <a:xfrm>
            <a:off x="6096000" y="1307193"/>
            <a:ext cx="6096000" cy="4770537"/>
          </a:xfrm>
          <a:prstGeom prst="rect">
            <a:avLst/>
          </a:prstGeom>
        </p:spPr>
        <p:txBody>
          <a:bodyPr>
            <a:spAutoFit/>
          </a:bodyPr>
          <a:lstStyle/>
          <a:p>
            <a:r>
              <a:rPr lang="en-US" sz="1600" dirty="0" err="1">
                <a:latin typeface="Söhne"/>
              </a:rPr>
              <a:t>Diagrama</a:t>
            </a:r>
            <a:r>
              <a:rPr lang="en-US" sz="1600" dirty="0">
                <a:latin typeface="Söhne"/>
              </a:rPr>
              <a:t> </a:t>
            </a:r>
            <a:r>
              <a:rPr lang="en-US" sz="1600" dirty="0" err="1">
                <a:latin typeface="Söhne"/>
              </a:rPr>
              <a:t>afișează</a:t>
            </a:r>
            <a:r>
              <a:rPr lang="en-US" sz="1600" dirty="0">
                <a:latin typeface="Söhne"/>
              </a:rPr>
              <a:t> </a:t>
            </a:r>
            <a:r>
              <a:rPr lang="en-US" sz="1600" dirty="0" err="1">
                <a:latin typeface="Söhne"/>
              </a:rPr>
              <a:t>importanța</a:t>
            </a:r>
            <a:r>
              <a:rPr lang="en-US" sz="1600" dirty="0">
                <a:latin typeface="Söhne"/>
              </a:rPr>
              <a:t> </a:t>
            </a:r>
            <a:r>
              <a:rPr lang="en-US" sz="1600" dirty="0" err="1">
                <a:latin typeface="Söhne"/>
              </a:rPr>
              <a:t>diferitelor</a:t>
            </a:r>
            <a:r>
              <a:rPr lang="en-US" sz="1600" dirty="0">
                <a:latin typeface="Söhne"/>
              </a:rPr>
              <a:t> </a:t>
            </a:r>
            <a:r>
              <a:rPr lang="en-US" sz="1600" dirty="0" err="1">
                <a:latin typeface="Söhne"/>
              </a:rPr>
              <a:t>variabile</a:t>
            </a:r>
            <a:r>
              <a:rPr lang="en-US" sz="1600" dirty="0">
                <a:latin typeface="Söhne"/>
              </a:rPr>
              <a:t> </a:t>
            </a:r>
            <a:r>
              <a:rPr lang="en-US" sz="1600" dirty="0" err="1">
                <a:latin typeface="Söhne"/>
              </a:rPr>
              <a:t>în</a:t>
            </a:r>
            <a:r>
              <a:rPr lang="en-US" sz="1600" dirty="0">
                <a:latin typeface="Söhne"/>
              </a:rPr>
              <a:t> </a:t>
            </a:r>
            <a:r>
              <a:rPr lang="en-US" sz="1600" dirty="0" err="1">
                <a:latin typeface="Söhne"/>
              </a:rPr>
              <a:t>contextul</a:t>
            </a:r>
            <a:r>
              <a:rPr lang="en-US" sz="1600" dirty="0">
                <a:latin typeface="Söhne"/>
              </a:rPr>
              <a:t> </a:t>
            </a:r>
            <a:r>
              <a:rPr lang="en-US" sz="1600" dirty="0" err="1">
                <a:latin typeface="Söhne"/>
              </a:rPr>
              <a:t>unui</a:t>
            </a:r>
            <a:r>
              <a:rPr lang="en-US" sz="1600" dirty="0">
                <a:latin typeface="Söhne"/>
              </a:rPr>
              <a:t> model de </a:t>
            </a:r>
            <a:r>
              <a:rPr lang="en-US" sz="1600" dirty="0" err="1">
                <a:latin typeface="Söhne"/>
              </a:rPr>
              <a:t>predicție</a:t>
            </a:r>
            <a:r>
              <a:rPr lang="en-US" sz="1600" dirty="0">
                <a:latin typeface="Söhne"/>
              </a:rPr>
              <a:t> </a:t>
            </a:r>
            <a:r>
              <a:rPr lang="en-US" sz="1600" dirty="0" err="1">
                <a:latin typeface="Söhne"/>
              </a:rPr>
              <a:t>pentru</a:t>
            </a:r>
            <a:r>
              <a:rPr lang="en-US" sz="1600" dirty="0">
                <a:latin typeface="Söhne"/>
              </a:rPr>
              <a:t> </a:t>
            </a:r>
            <a:r>
              <a:rPr lang="en-US" sz="1600" dirty="0" err="1">
                <a:latin typeface="Söhne"/>
              </a:rPr>
              <a:t>boli</a:t>
            </a:r>
            <a:r>
              <a:rPr lang="en-US" sz="1600" dirty="0">
                <a:latin typeface="Söhne"/>
              </a:rPr>
              <a:t> </a:t>
            </a:r>
            <a:r>
              <a:rPr lang="en-US" sz="1600" dirty="0" err="1">
                <a:latin typeface="Söhne"/>
              </a:rPr>
              <a:t>cardiace</a:t>
            </a:r>
            <a:r>
              <a:rPr lang="en-US" sz="1600" dirty="0">
                <a:latin typeface="Söhne"/>
              </a:rPr>
              <a:t>. </a:t>
            </a:r>
            <a:r>
              <a:rPr lang="en-US" sz="1600" dirty="0" err="1">
                <a:latin typeface="Söhne"/>
              </a:rPr>
              <a:t>Valorile</a:t>
            </a:r>
            <a:r>
              <a:rPr lang="en-US" sz="1600" dirty="0">
                <a:latin typeface="Söhne"/>
              </a:rPr>
              <a:t> pe </a:t>
            </a:r>
            <a:r>
              <a:rPr lang="en-US" sz="1600" dirty="0" err="1">
                <a:latin typeface="Söhne"/>
              </a:rPr>
              <a:t>axa</a:t>
            </a:r>
            <a:r>
              <a:rPr lang="en-US" sz="1600" dirty="0">
                <a:latin typeface="Söhne"/>
              </a:rPr>
              <a:t> </a:t>
            </a:r>
            <a:r>
              <a:rPr lang="en-US" sz="1600" dirty="0" err="1">
                <a:latin typeface="Söhne"/>
              </a:rPr>
              <a:t>orizontală</a:t>
            </a:r>
            <a:r>
              <a:rPr lang="en-US" sz="1600" dirty="0">
                <a:latin typeface="Söhne"/>
              </a:rPr>
              <a:t> </a:t>
            </a:r>
            <a:r>
              <a:rPr lang="en-US" sz="1600" dirty="0" err="1">
                <a:latin typeface="Söhne"/>
              </a:rPr>
              <a:t>reprezintă</a:t>
            </a:r>
            <a:r>
              <a:rPr lang="en-US" sz="1600" dirty="0">
                <a:latin typeface="Söhne"/>
              </a:rPr>
              <a:t> </a:t>
            </a:r>
            <a:r>
              <a:rPr lang="en-US" sz="1600" dirty="0" err="1">
                <a:latin typeface="Söhne"/>
              </a:rPr>
              <a:t>importanța</a:t>
            </a:r>
            <a:r>
              <a:rPr lang="en-US" sz="1600" dirty="0">
                <a:latin typeface="Söhne"/>
              </a:rPr>
              <a:t> </a:t>
            </a:r>
            <a:r>
              <a:rPr lang="en-US" sz="1600" dirty="0" err="1">
                <a:latin typeface="Söhne"/>
              </a:rPr>
              <a:t>relativă</a:t>
            </a:r>
            <a:r>
              <a:rPr lang="en-US" sz="1600" dirty="0">
                <a:latin typeface="Söhne"/>
              </a:rPr>
              <a:t> a </a:t>
            </a:r>
            <a:r>
              <a:rPr lang="en-US" sz="1600" dirty="0" err="1">
                <a:latin typeface="Söhne"/>
              </a:rPr>
              <a:t>fiecărei</a:t>
            </a:r>
            <a:r>
              <a:rPr lang="en-US" sz="1600" dirty="0">
                <a:latin typeface="Söhne"/>
              </a:rPr>
              <a:t> </a:t>
            </a:r>
            <a:r>
              <a:rPr lang="en-US" sz="1600" dirty="0" err="1">
                <a:latin typeface="Söhne"/>
              </a:rPr>
              <a:t>variabile</a:t>
            </a:r>
            <a:r>
              <a:rPr lang="en-US" sz="1600" dirty="0">
                <a:latin typeface="Söhne"/>
              </a:rPr>
              <a:t>, </a:t>
            </a:r>
            <a:r>
              <a:rPr lang="en-US" sz="1600" dirty="0" err="1">
                <a:latin typeface="Söhne"/>
              </a:rPr>
              <a:t>ceea</a:t>
            </a:r>
            <a:r>
              <a:rPr lang="en-US" sz="1600" dirty="0">
                <a:latin typeface="Söhne"/>
              </a:rPr>
              <a:t> </a:t>
            </a:r>
            <a:r>
              <a:rPr lang="en-US" sz="1600" dirty="0" err="1">
                <a:latin typeface="Söhne"/>
              </a:rPr>
              <a:t>ce</a:t>
            </a:r>
            <a:r>
              <a:rPr lang="en-US" sz="1600" dirty="0">
                <a:latin typeface="Söhne"/>
              </a:rPr>
              <a:t> </a:t>
            </a:r>
            <a:r>
              <a:rPr lang="en-US" sz="1600" dirty="0" err="1">
                <a:latin typeface="Söhne"/>
              </a:rPr>
              <a:t>poate</a:t>
            </a:r>
            <a:r>
              <a:rPr lang="en-US" sz="1600" dirty="0">
                <a:latin typeface="Söhne"/>
              </a:rPr>
              <a:t> </a:t>
            </a:r>
            <a:r>
              <a:rPr lang="en-US" sz="1600" dirty="0" err="1">
                <a:latin typeface="Söhne"/>
              </a:rPr>
              <a:t>indica</a:t>
            </a:r>
            <a:r>
              <a:rPr lang="en-US" sz="1600" dirty="0">
                <a:latin typeface="Söhne"/>
              </a:rPr>
              <a:t> </a:t>
            </a:r>
            <a:r>
              <a:rPr lang="en-US" sz="1600" dirty="0" err="1">
                <a:latin typeface="Söhne"/>
              </a:rPr>
              <a:t>cât</a:t>
            </a:r>
            <a:r>
              <a:rPr lang="en-US" sz="1600" dirty="0">
                <a:latin typeface="Söhne"/>
              </a:rPr>
              <a:t> de </a:t>
            </a:r>
            <a:r>
              <a:rPr lang="en-US" sz="1600" dirty="0" err="1">
                <a:latin typeface="Söhne"/>
              </a:rPr>
              <a:t>mult</a:t>
            </a:r>
            <a:r>
              <a:rPr lang="en-US" sz="1600" dirty="0">
                <a:latin typeface="Söhne"/>
              </a:rPr>
              <a:t> </a:t>
            </a:r>
            <a:r>
              <a:rPr lang="en-US" sz="1600" dirty="0" err="1">
                <a:latin typeface="Söhne"/>
              </a:rPr>
              <a:t>contribuie</a:t>
            </a:r>
            <a:r>
              <a:rPr lang="en-US" sz="1600" dirty="0">
                <a:latin typeface="Söhne"/>
              </a:rPr>
              <a:t> </a:t>
            </a:r>
            <a:r>
              <a:rPr lang="en-US" sz="1600" dirty="0" err="1">
                <a:latin typeface="Söhne"/>
              </a:rPr>
              <a:t>fiecare</a:t>
            </a:r>
            <a:r>
              <a:rPr lang="en-US" sz="1600" dirty="0">
                <a:latin typeface="Söhne"/>
              </a:rPr>
              <a:t> la </a:t>
            </a:r>
            <a:r>
              <a:rPr lang="en-US" sz="1600" dirty="0" err="1">
                <a:latin typeface="Söhne"/>
              </a:rPr>
              <a:t>puterea</a:t>
            </a:r>
            <a:r>
              <a:rPr lang="en-US" sz="1600" dirty="0">
                <a:latin typeface="Söhne"/>
              </a:rPr>
              <a:t> </a:t>
            </a:r>
            <a:r>
              <a:rPr lang="en-US" sz="1600" dirty="0" err="1">
                <a:latin typeface="Söhne"/>
              </a:rPr>
              <a:t>predictivă</a:t>
            </a:r>
            <a:r>
              <a:rPr lang="en-US" sz="1600" dirty="0">
                <a:latin typeface="Söhne"/>
              </a:rPr>
              <a:t> a </a:t>
            </a:r>
            <a:r>
              <a:rPr lang="en-US" sz="1600" dirty="0" err="1">
                <a:latin typeface="Söhne"/>
              </a:rPr>
              <a:t>modelului</a:t>
            </a:r>
            <a:r>
              <a:rPr lang="en-US" sz="1600" dirty="0">
                <a:latin typeface="Söhne"/>
              </a:rPr>
              <a:t>.</a:t>
            </a:r>
            <a:endParaRPr lang="ro-RO" sz="1600" dirty="0">
              <a:latin typeface="Söhne"/>
            </a:endParaRPr>
          </a:p>
          <a:p>
            <a:endParaRPr lang="en-US" sz="1600" dirty="0">
              <a:latin typeface="Söhne"/>
            </a:endParaRPr>
          </a:p>
          <a:p>
            <a:pPr>
              <a:buFont typeface="Arial" panose="020B0604020202020204" pitchFamily="34" charset="0"/>
              <a:buChar char="•"/>
            </a:pPr>
            <a:r>
              <a:rPr lang="en-US" sz="1600" dirty="0">
                <a:latin typeface="Söhne"/>
              </a:rPr>
              <a:t>cp (</a:t>
            </a:r>
            <a:r>
              <a:rPr lang="en-US" sz="1600" dirty="0" err="1">
                <a:latin typeface="Söhne"/>
              </a:rPr>
              <a:t>tipul</a:t>
            </a:r>
            <a:r>
              <a:rPr lang="en-US" sz="1600" dirty="0">
                <a:latin typeface="Söhne"/>
              </a:rPr>
              <a:t> </a:t>
            </a:r>
            <a:r>
              <a:rPr lang="en-US" sz="1600" dirty="0" err="1">
                <a:latin typeface="Söhne"/>
              </a:rPr>
              <a:t>durerii</a:t>
            </a:r>
            <a:r>
              <a:rPr lang="en-US" sz="1600" dirty="0">
                <a:latin typeface="Söhne"/>
              </a:rPr>
              <a:t> </a:t>
            </a:r>
            <a:r>
              <a:rPr lang="en-US" sz="1600" dirty="0" err="1">
                <a:latin typeface="Söhne"/>
              </a:rPr>
              <a:t>în</a:t>
            </a:r>
            <a:r>
              <a:rPr lang="en-US" sz="1600" dirty="0">
                <a:latin typeface="Söhne"/>
              </a:rPr>
              <a:t> </a:t>
            </a:r>
            <a:r>
              <a:rPr lang="en-US" sz="1600" dirty="0" err="1">
                <a:latin typeface="Söhne"/>
              </a:rPr>
              <a:t>piept</a:t>
            </a:r>
            <a:r>
              <a:rPr lang="en-US" sz="1600" dirty="0">
                <a:latin typeface="Söhne"/>
              </a:rPr>
              <a:t>) </a:t>
            </a:r>
            <a:r>
              <a:rPr lang="en-US" sz="1600" dirty="0" err="1">
                <a:latin typeface="Söhne"/>
              </a:rPr>
              <a:t>este</a:t>
            </a:r>
            <a:r>
              <a:rPr lang="en-US" sz="1600" dirty="0">
                <a:latin typeface="Söhne"/>
              </a:rPr>
              <a:t> </a:t>
            </a:r>
            <a:r>
              <a:rPr lang="en-US" sz="1600" dirty="0" err="1">
                <a:latin typeface="Söhne"/>
              </a:rPr>
              <a:t>prezentat</a:t>
            </a:r>
            <a:r>
              <a:rPr lang="en-US" sz="1600" dirty="0">
                <a:latin typeface="Söhne"/>
              </a:rPr>
              <a:t> ca </a:t>
            </a:r>
            <a:r>
              <a:rPr lang="en-US" sz="1600" dirty="0" err="1">
                <a:latin typeface="Söhne"/>
              </a:rPr>
              <a:t>fiind</a:t>
            </a:r>
            <a:r>
              <a:rPr lang="en-US" sz="1600" dirty="0">
                <a:latin typeface="Söhne"/>
              </a:rPr>
              <a:t> </a:t>
            </a:r>
            <a:r>
              <a:rPr lang="en-US" sz="1600" dirty="0" err="1">
                <a:latin typeface="Söhne"/>
              </a:rPr>
              <a:t>cea</a:t>
            </a:r>
            <a:r>
              <a:rPr lang="en-US" sz="1600" dirty="0">
                <a:latin typeface="Söhne"/>
              </a:rPr>
              <a:t> </a:t>
            </a:r>
            <a:r>
              <a:rPr lang="en-US" sz="1600" dirty="0" err="1">
                <a:latin typeface="Söhne"/>
              </a:rPr>
              <a:t>mai</a:t>
            </a:r>
            <a:r>
              <a:rPr lang="en-US" sz="1600" dirty="0">
                <a:latin typeface="Söhne"/>
              </a:rPr>
              <a:t> </a:t>
            </a:r>
            <a:r>
              <a:rPr lang="en-US" sz="1600" dirty="0" err="1">
                <a:latin typeface="Söhne"/>
              </a:rPr>
              <a:t>semnificativă</a:t>
            </a:r>
            <a:r>
              <a:rPr lang="en-US" sz="1600" dirty="0">
                <a:latin typeface="Söhne"/>
              </a:rPr>
              <a:t> </a:t>
            </a:r>
            <a:r>
              <a:rPr lang="en-US" sz="1600" dirty="0" err="1">
                <a:latin typeface="Söhne"/>
              </a:rPr>
              <a:t>variabilă</a:t>
            </a:r>
            <a:r>
              <a:rPr lang="en-US" sz="1600" dirty="0">
                <a:latin typeface="Söhne"/>
              </a:rPr>
              <a:t>, </a:t>
            </a:r>
            <a:r>
              <a:rPr lang="en-US" sz="1600" dirty="0" err="1">
                <a:latin typeface="Söhne"/>
              </a:rPr>
              <a:t>indicând</a:t>
            </a:r>
            <a:r>
              <a:rPr lang="en-US" sz="1600" dirty="0">
                <a:latin typeface="Söhne"/>
              </a:rPr>
              <a:t> o </a:t>
            </a:r>
            <a:r>
              <a:rPr lang="en-US" sz="1600" dirty="0" err="1">
                <a:latin typeface="Söhne"/>
              </a:rPr>
              <a:t>asociere</a:t>
            </a:r>
            <a:r>
              <a:rPr lang="en-US" sz="1600" dirty="0">
                <a:latin typeface="Söhne"/>
              </a:rPr>
              <a:t> </a:t>
            </a:r>
            <a:r>
              <a:rPr lang="en-US" sz="1600" dirty="0" err="1">
                <a:latin typeface="Söhne"/>
              </a:rPr>
              <a:t>puternică</a:t>
            </a:r>
            <a:r>
              <a:rPr lang="en-US" sz="1600" dirty="0">
                <a:latin typeface="Söhne"/>
              </a:rPr>
              <a:t> cu </a:t>
            </a:r>
            <a:r>
              <a:rPr lang="en-US" sz="1600" dirty="0" err="1">
                <a:latin typeface="Söhne"/>
              </a:rPr>
              <a:t>rezultatele</a:t>
            </a:r>
            <a:r>
              <a:rPr lang="en-US" sz="1600" dirty="0">
                <a:latin typeface="Söhne"/>
              </a:rPr>
              <a:t> </a:t>
            </a:r>
            <a:r>
              <a:rPr lang="en-US" sz="1600" dirty="0" err="1">
                <a:latin typeface="Söhne"/>
              </a:rPr>
              <a:t>modelului</a:t>
            </a:r>
            <a:r>
              <a:rPr lang="en-US" sz="1600" dirty="0">
                <a:latin typeface="Söhne"/>
              </a:rPr>
              <a:t>.</a:t>
            </a:r>
          </a:p>
          <a:p>
            <a:pPr>
              <a:buFont typeface="Arial" panose="020B0604020202020204" pitchFamily="34" charset="0"/>
              <a:buChar char="•"/>
            </a:pPr>
            <a:r>
              <a:rPr lang="en-US" sz="1600" dirty="0">
                <a:latin typeface="Söhne"/>
              </a:rPr>
              <a:t>ca (</a:t>
            </a:r>
            <a:r>
              <a:rPr lang="en-US" sz="1600" dirty="0" err="1">
                <a:latin typeface="Söhne"/>
              </a:rPr>
              <a:t>numărul</a:t>
            </a:r>
            <a:r>
              <a:rPr lang="en-US" sz="1600" dirty="0">
                <a:latin typeface="Söhne"/>
              </a:rPr>
              <a:t> de vase </a:t>
            </a:r>
            <a:r>
              <a:rPr lang="en-US" sz="1600" dirty="0" err="1">
                <a:latin typeface="Söhne"/>
              </a:rPr>
              <a:t>mari</a:t>
            </a:r>
            <a:r>
              <a:rPr lang="en-US" sz="1600" dirty="0">
                <a:latin typeface="Söhne"/>
              </a:rPr>
              <a:t> </a:t>
            </a:r>
            <a:r>
              <a:rPr lang="en-US" sz="1600" dirty="0" err="1">
                <a:latin typeface="Söhne"/>
              </a:rPr>
              <a:t>colorate</a:t>
            </a:r>
            <a:r>
              <a:rPr lang="en-US" sz="1600" dirty="0">
                <a:latin typeface="Söhne"/>
              </a:rPr>
              <a:t> la </a:t>
            </a:r>
            <a:r>
              <a:rPr lang="en-US" sz="1600" dirty="0" err="1">
                <a:latin typeface="Söhne"/>
              </a:rPr>
              <a:t>fluoroscopie</a:t>
            </a:r>
            <a:r>
              <a:rPr lang="en-US" sz="1600" dirty="0">
                <a:latin typeface="Söhne"/>
              </a:rPr>
              <a:t>) </a:t>
            </a:r>
            <a:r>
              <a:rPr lang="en-US" sz="1600" dirty="0" err="1">
                <a:latin typeface="Söhne"/>
              </a:rPr>
              <a:t>și</a:t>
            </a:r>
            <a:r>
              <a:rPr lang="en-US" sz="1600" dirty="0">
                <a:latin typeface="Söhne"/>
              </a:rPr>
              <a:t> </a:t>
            </a:r>
            <a:r>
              <a:rPr lang="en-US" sz="1600" dirty="0" err="1">
                <a:latin typeface="Söhne"/>
              </a:rPr>
              <a:t>oldpeak</a:t>
            </a:r>
            <a:r>
              <a:rPr lang="en-US" sz="1600" dirty="0">
                <a:latin typeface="Söhne"/>
              </a:rPr>
              <a:t> (</a:t>
            </a:r>
            <a:r>
              <a:rPr lang="en-US" sz="1600" dirty="0" err="1">
                <a:latin typeface="Söhne"/>
              </a:rPr>
              <a:t>depresia</a:t>
            </a:r>
            <a:r>
              <a:rPr lang="en-US" sz="1600" dirty="0">
                <a:latin typeface="Söhne"/>
              </a:rPr>
              <a:t> ST </a:t>
            </a:r>
            <a:r>
              <a:rPr lang="en-US" sz="1600" dirty="0" err="1">
                <a:latin typeface="Söhne"/>
              </a:rPr>
              <a:t>indusă</a:t>
            </a:r>
            <a:r>
              <a:rPr lang="en-US" sz="1600" dirty="0">
                <a:latin typeface="Söhne"/>
              </a:rPr>
              <a:t> de </a:t>
            </a:r>
            <a:r>
              <a:rPr lang="en-US" sz="1600" dirty="0" err="1">
                <a:latin typeface="Söhne"/>
              </a:rPr>
              <a:t>exercițiu</a:t>
            </a:r>
            <a:r>
              <a:rPr lang="en-US" sz="1600" dirty="0">
                <a:latin typeface="Söhne"/>
              </a:rPr>
              <a:t>) sunt de </a:t>
            </a:r>
            <a:r>
              <a:rPr lang="en-US" sz="1600" dirty="0" err="1">
                <a:latin typeface="Söhne"/>
              </a:rPr>
              <a:t>asemenea</a:t>
            </a:r>
            <a:r>
              <a:rPr lang="en-US" sz="1600" dirty="0">
                <a:latin typeface="Söhne"/>
              </a:rPr>
              <a:t> </a:t>
            </a:r>
            <a:r>
              <a:rPr lang="en-US" sz="1600" dirty="0" err="1">
                <a:latin typeface="Söhne"/>
              </a:rPr>
              <a:t>factori</a:t>
            </a:r>
            <a:r>
              <a:rPr lang="en-US" sz="1600" dirty="0">
                <a:latin typeface="Söhne"/>
              </a:rPr>
              <a:t> </a:t>
            </a:r>
            <a:r>
              <a:rPr lang="en-US" sz="1600" dirty="0" err="1">
                <a:latin typeface="Söhne"/>
              </a:rPr>
              <a:t>importanți</a:t>
            </a:r>
            <a:r>
              <a:rPr lang="en-US" sz="1600" dirty="0">
                <a:latin typeface="Söhne"/>
              </a:rPr>
              <a:t>, cu </a:t>
            </a:r>
            <a:r>
              <a:rPr lang="en-US" sz="1600" dirty="0" err="1">
                <a:latin typeface="Söhne"/>
              </a:rPr>
              <a:t>valori</a:t>
            </a:r>
            <a:r>
              <a:rPr lang="en-US" sz="1600" dirty="0">
                <a:latin typeface="Söhne"/>
              </a:rPr>
              <a:t> </a:t>
            </a:r>
            <a:r>
              <a:rPr lang="en-US" sz="1600" dirty="0" err="1">
                <a:latin typeface="Söhne"/>
              </a:rPr>
              <a:t>mari</a:t>
            </a:r>
            <a:r>
              <a:rPr lang="en-US" sz="1600" dirty="0">
                <a:latin typeface="Söhne"/>
              </a:rPr>
              <a:t> de </a:t>
            </a:r>
            <a:r>
              <a:rPr lang="en-US" sz="1600" dirty="0" err="1">
                <a:latin typeface="Söhne"/>
              </a:rPr>
              <a:t>importanță</a:t>
            </a:r>
            <a:r>
              <a:rPr lang="en-US" sz="1600" dirty="0">
                <a:latin typeface="Söhne"/>
              </a:rPr>
              <a:t>.</a:t>
            </a:r>
          </a:p>
          <a:p>
            <a:pPr>
              <a:buFont typeface="Arial" panose="020B0604020202020204" pitchFamily="34" charset="0"/>
              <a:buChar char="•"/>
            </a:pPr>
            <a:r>
              <a:rPr lang="en-US" sz="1600" dirty="0" err="1">
                <a:latin typeface="Söhne"/>
              </a:rPr>
              <a:t>thal</a:t>
            </a:r>
            <a:r>
              <a:rPr lang="en-US" sz="1600" dirty="0">
                <a:latin typeface="Söhne"/>
              </a:rPr>
              <a:t> (</a:t>
            </a:r>
            <a:r>
              <a:rPr lang="en-US" sz="1600" dirty="0" err="1">
                <a:latin typeface="Söhne"/>
              </a:rPr>
              <a:t>rezultatele</a:t>
            </a:r>
            <a:r>
              <a:rPr lang="en-US" sz="1600" dirty="0">
                <a:latin typeface="Söhne"/>
              </a:rPr>
              <a:t> </a:t>
            </a:r>
            <a:r>
              <a:rPr lang="en-US" sz="1600" dirty="0" err="1">
                <a:latin typeface="Söhne"/>
              </a:rPr>
              <a:t>testului</a:t>
            </a:r>
            <a:r>
              <a:rPr lang="en-US" sz="1600" dirty="0">
                <a:latin typeface="Söhne"/>
              </a:rPr>
              <a:t> thallium) </a:t>
            </a:r>
            <a:r>
              <a:rPr lang="en-US" sz="1600" dirty="0" err="1">
                <a:latin typeface="Söhne"/>
              </a:rPr>
              <a:t>și</a:t>
            </a:r>
            <a:r>
              <a:rPr lang="en-US" sz="1600" dirty="0">
                <a:latin typeface="Söhne"/>
              </a:rPr>
              <a:t> </a:t>
            </a:r>
            <a:r>
              <a:rPr lang="en-US" sz="1600" dirty="0" err="1">
                <a:latin typeface="Söhne"/>
              </a:rPr>
              <a:t>thalach</a:t>
            </a:r>
            <a:r>
              <a:rPr lang="en-US" sz="1600" dirty="0">
                <a:latin typeface="Söhne"/>
              </a:rPr>
              <a:t> (</a:t>
            </a:r>
            <a:r>
              <a:rPr lang="en-US" sz="1600" dirty="0" err="1">
                <a:latin typeface="Söhne"/>
              </a:rPr>
              <a:t>ritmul</a:t>
            </a:r>
            <a:r>
              <a:rPr lang="en-US" sz="1600" dirty="0">
                <a:latin typeface="Söhne"/>
              </a:rPr>
              <a:t> cardiac maxim </a:t>
            </a:r>
            <a:r>
              <a:rPr lang="en-US" sz="1600" dirty="0" err="1">
                <a:latin typeface="Söhne"/>
              </a:rPr>
              <a:t>atins</a:t>
            </a:r>
            <a:r>
              <a:rPr lang="en-US" sz="1600" dirty="0">
                <a:latin typeface="Söhne"/>
              </a:rPr>
              <a:t>) </a:t>
            </a:r>
            <a:r>
              <a:rPr lang="en-US" sz="1600" dirty="0" err="1">
                <a:latin typeface="Söhne"/>
              </a:rPr>
              <a:t>urmează</a:t>
            </a:r>
            <a:r>
              <a:rPr lang="en-US" sz="1600" dirty="0">
                <a:latin typeface="Söhne"/>
              </a:rPr>
              <a:t> </a:t>
            </a:r>
            <a:r>
              <a:rPr lang="en-US" sz="1600" dirty="0" err="1">
                <a:latin typeface="Söhne"/>
              </a:rPr>
              <a:t>în</a:t>
            </a:r>
            <a:r>
              <a:rPr lang="en-US" sz="1600" dirty="0">
                <a:latin typeface="Söhne"/>
              </a:rPr>
              <a:t> </a:t>
            </a:r>
            <a:r>
              <a:rPr lang="en-US" sz="1600" dirty="0" err="1">
                <a:latin typeface="Söhne"/>
              </a:rPr>
              <a:t>ordinea</a:t>
            </a:r>
            <a:r>
              <a:rPr lang="en-US" sz="1600" dirty="0">
                <a:latin typeface="Söhne"/>
              </a:rPr>
              <a:t> </a:t>
            </a:r>
            <a:r>
              <a:rPr lang="en-US" sz="1600" dirty="0" err="1">
                <a:latin typeface="Söhne"/>
              </a:rPr>
              <a:t>importanței</a:t>
            </a:r>
            <a:r>
              <a:rPr lang="en-US" sz="1600" dirty="0">
                <a:latin typeface="Söhne"/>
              </a:rPr>
              <a:t>, </a:t>
            </a:r>
            <a:r>
              <a:rPr lang="en-US" sz="1600" dirty="0" err="1">
                <a:latin typeface="Söhne"/>
              </a:rPr>
              <a:t>având</a:t>
            </a:r>
            <a:r>
              <a:rPr lang="en-US" sz="1600" dirty="0">
                <a:latin typeface="Söhne"/>
              </a:rPr>
              <a:t> o </a:t>
            </a:r>
            <a:r>
              <a:rPr lang="en-US" sz="1600" dirty="0" err="1">
                <a:latin typeface="Söhne"/>
              </a:rPr>
              <a:t>influență</a:t>
            </a:r>
            <a:r>
              <a:rPr lang="en-US" sz="1600" dirty="0">
                <a:latin typeface="Söhne"/>
              </a:rPr>
              <a:t> </a:t>
            </a:r>
            <a:r>
              <a:rPr lang="en-US" sz="1600" dirty="0" err="1">
                <a:latin typeface="Söhne"/>
              </a:rPr>
              <a:t>considerabilă</a:t>
            </a:r>
            <a:r>
              <a:rPr lang="en-US" sz="1600" dirty="0">
                <a:latin typeface="Söhne"/>
              </a:rPr>
              <a:t> </a:t>
            </a:r>
            <a:r>
              <a:rPr lang="en-US" sz="1600" dirty="0" err="1">
                <a:latin typeface="Söhne"/>
              </a:rPr>
              <a:t>asupra</a:t>
            </a:r>
            <a:r>
              <a:rPr lang="en-US" sz="1600" dirty="0">
                <a:latin typeface="Söhne"/>
              </a:rPr>
              <a:t> </a:t>
            </a:r>
            <a:r>
              <a:rPr lang="en-US" sz="1600" dirty="0" err="1">
                <a:latin typeface="Söhne"/>
              </a:rPr>
              <a:t>modelului</a:t>
            </a:r>
            <a:r>
              <a:rPr lang="en-US" sz="1600" dirty="0">
                <a:latin typeface="Söhne"/>
              </a:rPr>
              <a:t>.</a:t>
            </a:r>
          </a:p>
          <a:p>
            <a:pPr>
              <a:buFont typeface="Arial" panose="020B0604020202020204" pitchFamily="34" charset="0"/>
              <a:buChar char="•"/>
            </a:pPr>
            <a:r>
              <a:rPr lang="en-US" sz="1600" dirty="0" err="1">
                <a:latin typeface="Söhne"/>
              </a:rPr>
              <a:t>Variabilele</a:t>
            </a:r>
            <a:r>
              <a:rPr lang="en-US" sz="1600" dirty="0">
                <a:latin typeface="Söhne"/>
              </a:rPr>
              <a:t> age (</a:t>
            </a:r>
            <a:r>
              <a:rPr lang="en-US" sz="1600" dirty="0" err="1">
                <a:latin typeface="Söhne"/>
              </a:rPr>
              <a:t>vârstă</a:t>
            </a:r>
            <a:r>
              <a:rPr lang="en-US" sz="1600" dirty="0">
                <a:latin typeface="Söhne"/>
              </a:rPr>
              <a:t>) </a:t>
            </a:r>
            <a:r>
              <a:rPr lang="en-US" sz="1600" dirty="0" err="1">
                <a:latin typeface="Söhne"/>
              </a:rPr>
              <a:t>și</a:t>
            </a:r>
            <a:r>
              <a:rPr lang="en-US" sz="1600" dirty="0">
                <a:latin typeface="Söhne"/>
              </a:rPr>
              <a:t> </a:t>
            </a:r>
            <a:r>
              <a:rPr lang="en-US" sz="1600" dirty="0" err="1">
                <a:latin typeface="Söhne"/>
              </a:rPr>
              <a:t>chol</a:t>
            </a:r>
            <a:r>
              <a:rPr lang="en-US" sz="1600" dirty="0">
                <a:latin typeface="Söhne"/>
              </a:rPr>
              <a:t> (</a:t>
            </a:r>
            <a:r>
              <a:rPr lang="en-US" sz="1600" dirty="0" err="1">
                <a:latin typeface="Söhne"/>
              </a:rPr>
              <a:t>colesterolul</a:t>
            </a:r>
            <a:r>
              <a:rPr lang="en-US" sz="1600" dirty="0">
                <a:latin typeface="Söhne"/>
              </a:rPr>
              <a:t>) </a:t>
            </a:r>
            <a:r>
              <a:rPr lang="en-US" sz="1600" dirty="0" err="1">
                <a:latin typeface="Söhne"/>
              </a:rPr>
              <a:t>prezintă</a:t>
            </a:r>
            <a:r>
              <a:rPr lang="en-US" sz="1600" dirty="0">
                <a:latin typeface="Söhne"/>
              </a:rPr>
              <a:t> o </a:t>
            </a:r>
            <a:r>
              <a:rPr lang="en-US" sz="1600" dirty="0" err="1">
                <a:latin typeface="Söhne"/>
              </a:rPr>
              <a:t>importanță</a:t>
            </a:r>
            <a:r>
              <a:rPr lang="en-US" sz="1600" dirty="0">
                <a:latin typeface="Söhne"/>
              </a:rPr>
              <a:t> </a:t>
            </a:r>
            <a:r>
              <a:rPr lang="en-US" sz="1600" dirty="0" err="1">
                <a:latin typeface="Söhne"/>
              </a:rPr>
              <a:t>moderată</a:t>
            </a:r>
            <a:r>
              <a:rPr lang="en-US" sz="1600" dirty="0">
                <a:latin typeface="Söhne"/>
              </a:rPr>
              <a:t>.</a:t>
            </a:r>
          </a:p>
          <a:p>
            <a:pPr>
              <a:buFont typeface="Arial" panose="020B0604020202020204" pitchFamily="34" charset="0"/>
              <a:buChar char="•"/>
            </a:pPr>
            <a:r>
              <a:rPr lang="en-US" sz="1600" dirty="0">
                <a:latin typeface="Söhne"/>
              </a:rPr>
              <a:t>Alte </a:t>
            </a:r>
            <a:r>
              <a:rPr lang="en-US" sz="1600" dirty="0" err="1">
                <a:latin typeface="Söhne"/>
              </a:rPr>
              <a:t>variabile</a:t>
            </a:r>
            <a:r>
              <a:rPr lang="en-US" sz="1600" dirty="0">
                <a:latin typeface="Söhne"/>
              </a:rPr>
              <a:t>, cum </a:t>
            </a:r>
            <a:r>
              <a:rPr lang="en-US" sz="1600" dirty="0" err="1">
                <a:latin typeface="Söhne"/>
              </a:rPr>
              <a:t>ar</a:t>
            </a:r>
            <a:r>
              <a:rPr lang="en-US" sz="1600" dirty="0">
                <a:latin typeface="Söhne"/>
              </a:rPr>
              <a:t> fi </a:t>
            </a:r>
            <a:r>
              <a:rPr lang="en-US" sz="1600" dirty="0" err="1">
                <a:latin typeface="Söhne"/>
              </a:rPr>
              <a:t>trestbps</a:t>
            </a:r>
            <a:r>
              <a:rPr lang="en-US" sz="1600" dirty="0">
                <a:latin typeface="Söhne"/>
              </a:rPr>
              <a:t> (</a:t>
            </a:r>
            <a:r>
              <a:rPr lang="en-US" sz="1600" dirty="0" err="1">
                <a:latin typeface="Söhne"/>
              </a:rPr>
              <a:t>tensiunea</a:t>
            </a:r>
            <a:r>
              <a:rPr lang="en-US" sz="1600" dirty="0">
                <a:latin typeface="Söhne"/>
              </a:rPr>
              <a:t> </a:t>
            </a:r>
            <a:r>
              <a:rPr lang="en-US" sz="1600" dirty="0" err="1">
                <a:latin typeface="Söhne"/>
              </a:rPr>
              <a:t>arterială</a:t>
            </a:r>
            <a:r>
              <a:rPr lang="en-US" sz="1600" dirty="0">
                <a:latin typeface="Söhne"/>
              </a:rPr>
              <a:t> la </a:t>
            </a:r>
            <a:r>
              <a:rPr lang="en-US" sz="1600" dirty="0" err="1">
                <a:latin typeface="Söhne"/>
              </a:rPr>
              <a:t>repaus</a:t>
            </a:r>
            <a:r>
              <a:rPr lang="en-US" sz="1600" dirty="0">
                <a:latin typeface="Söhne"/>
              </a:rPr>
              <a:t>), </a:t>
            </a:r>
            <a:r>
              <a:rPr lang="en-US" sz="1600" dirty="0" err="1">
                <a:latin typeface="Söhne"/>
              </a:rPr>
              <a:t>exang</a:t>
            </a:r>
            <a:r>
              <a:rPr lang="en-US" sz="1600" dirty="0">
                <a:latin typeface="Söhne"/>
              </a:rPr>
              <a:t> (angina </a:t>
            </a:r>
            <a:r>
              <a:rPr lang="en-US" sz="1600" dirty="0" err="1">
                <a:latin typeface="Söhne"/>
              </a:rPr>
              <a:t>indusă</a:t>
            </a:r>
            <a:r>
              <a:rPr lang="en-US" sz="1600" dirty="0">
                <a:latin typeface="Söhne"/>
              </a:rPr>
              <a:t> de </a:t>
            </a:r>
            <a:r>
              <a:rPr lang="en-US" sz="1600" dirty="0" err="1">
                <a:latin typeface="Söhne"/>
              </a:rPr>
              <a:t>exercițiu</a:t>
            </a:r>
            <a:r>
              <a:rPr lang="en-US" sz="1600" dirty="0">
                <a:latin typeface="Söhne"/>
              </a:rPr>
              <a:t>), slope (</a:t>
            </a:r>
            <a:r>
              <a:rPr lang="en-US" sz="1600" dirty="0" err="1">
                <a:latin typeface="Söhne"/>
              </a:rPr>
              <a:t>panta</a:t>
            </a:r>
            <a:r>
              <a:rPr lang="en-US" sz="1600" dirty="0">
                <a:latin typeface="Söhne"/>
              </a:rPr>
              <a:t> </a:t>
            </a:r>
            <a:r>
              <a:rPr lang="en-US" sz="1600" dirty="0" err="1">
                <a:latin typeface="Söhne"/>
              </a:rPr>
              <a:t>segmentului</a:t>
            </a:r>
            <a:r>
              <a:rPr lang="en-US" sz="1600" dirty="0">
                <a:latin typeface="Söhne"/>
              </a:rPr>
              <a:t> ST de </a:t>
            </a:r>
            <a:r>
              <a:rPr lang="en-US" sz="1600" dirty="0" err="1">
                <a:latin typeface="Söhne"/>
              </a:rPr>
              <a:t>exercițiu</a:t>
            </a:r>
            <a:r>
              <a:rPr lang="en-US" sz="1600" dirty="0">
                <a:latin typeface="Söhne"/>
              </a:rPr>
              <a:t>), sex, </a:t>
            </a:r>
            <a:r>
              <a:rPr lang="en-US" sz="1600" dirty="0" err="1">
                <a:latin typeface="Söhne"/>
              </a:rPr>
              <a:t>age_group</a:t>
            </a:r>
            <a:r>
              <a:rPr lang="en-US" sz="1600" dirty="0">
                <a:latin typeface="Söhne"/>
              </a:rPr>
              <a:t>, </a:t>
            </a:r>
            <a:r>
              <a:rPr lang="en-US" sz="1600" dirty="0" err="1">
                <a:latin typeface="Söhne"/>
              </a:rPr>
              <a:t>restecg</a:t>
            </a:r>
            <a:r>
              <a:rPr lang="en-US" sz="1600" dirty="0">
                <a:latin typeface="Söhne"/>
              </a:rPr>
              <a:t> (</a:t>
            </a:r>
            <a:r>
              <a:rPr lang="en-US" sz="1600" dirty="0" err="1">
                <a:latin typeface="Söhne"/>
              </a:rPr>
              <a:t>rezultatele</a:t>
            </a:r>
            <a:r>
              <a:rPr lang="en-US" sz="1600" dirty="0">
                <a:latin typeface="Söhne"/>
              </a:rPr>
              <a:t> </a:t>
            </a:r>
            <a:r>
              <a:rPr lang="en-US" sz="1600" dirty="0" err="1">
                <a:latin typeface="Söhne"/>
              </a:rPr>
              <a:t>electrocardiogramelor</a:t>
            </a:r>
            <a:r>
              <a:rPr lang="en-US" sz="1600" dirty="0">
                <a:latin typeface="Söhne"/>
              </a:rPr>
              <a:t> de </a:t>
            </a:r>
            <a:r>
              <a:rPr lang="en-US" sz="1600" dirty="0" err="1">
                <a:latin typeface="Söhne"/>
              </a:rPr>
              <a:t>repaus</a:t>
            </a:r>
            <a:r>
              <a:rPr lang="en-US" sz="1600" dirty="0">
                <a:latin typeface="Söhne"/>
              </a:rPr>
              <a:t>) </a:t>
            </a:r>
            <a:r>
              <a:rPr lang="en-US" sz="1600" dirty="0" err="1">
                <a:latin typeface="Söhne"/>
              </a:rPr>
              <a:t>și</a:t>
            </a:r>
            <a:r>
              <a:rPr lang="en-US" sz="1600" dirty="0">
                <a:latin typeface="Söhne"/>
              </a:rPr>
              <a:t> </a:t>
            </a:r>
            <a:r>
              <a:rPr lang="en-US" sz="1600" dirty="0" err="1">
                <a:latin typeface="Söhne"/>
              </a:rPr>
              <a:t>fbs</a:t>
            </a:r>
            <a:r>
              <a:rPr lang="en-US" sz="1600" dirty="0">
                <a:latin typeface="Söhne"/>
              </a:rPr>
              <a:t> (</a:t>
            </a:r>
            <a:r>
              <a:rPr lang="en-US" sz="1600" dirty="0" err="1">
                <a:latin typeface="Söhne"/>
              </a:rPr>
              <a:t>glicemia</a:t>
            </a:r>
            <a:r>
              <a:rPr lang="en-US" sz="1600" dirty="0">
                <a:latin typeface="Söhne"/>
              </a:rPr>
              <a:t> a </a:t>
            </a:r>
            <a:r>
              <a:rPr lang="en-US" sz="1600" dirty="0" err="1">
                <a:latin typeface="Söhne"/>
              </a:rPr>
              <a:t>jeun</a:t>
            </a:r>
            <a:r>
              <a:rPr lang="en-US" sz="1600" dirty="0">
                <a:latin typeface="Söhne"/>
              </a:rPr>
              <a:t>), au </a:t>
            </a:r>
            <a:r>
              <a:rPr lang="en-US" sz="1600" dirty="0" err="1">
                <a:latin typeface="Söhne"/>
              </a:rPr>
              <a:t>importanțe</a:t>
            </a:r>
            <a:r>
              <a:rPr lang="en-US" sz="1600" dirty="0">
                <a:latin typeface="Söhne"/>
              </a:rPr>
              <a:t> </a:t>
            </a:r>
            <a:r>
              <a:rPr lang="en-US" sz="1600" dirty="0" err="1">
                <a:latin typeface="Söhne"/>
              </a:rPr>
              <a:t>mai</a:t>
            </a:r>
            <a:r>
              <a:rPr lang="en-US" sz="1600" dirty="0">
                <a:latin typeface="Söhne"/>
              </a:rPr>
              <a:t> </a:t>
            </a:r>
            <a:r>
              <a:rPr lang="en-US" sz="1600" dirty="0" err="1">
                <a:latin typeface="Söhne"/>
              </a:rPr>
              <a:t>reduse</a:t>
            </a:r>
            <a:r>
              <a:rPr lang="en-US" sz="1600" dirty="0">
                <a:latin typeface="Söhne"/>
              </a:rPr>
              <a:t>.</a:t>
            </a:r>
            <a:endParaRPr lang="en-US" sz="1600" i="0" dirty="0">
              <a:effectLst/>
              <a:latin typeface="Söhne"/>
            </a:endParaRPr>
          </a:p>
        </p:txBody>
      </p:sp>
    </p:spTree>
    <p:extLst>
      <p:ext uri="{BB962C8B-B14F-4D97-AF65-F5344CB8AC3E}">
        <p14:creationId xmlns:p14="http://schemas.microsoft.com/office/powerpoint/2010/main" val="193929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655837" y="692280"/>
            <a:ext cx="10531567" cy="1229826"/>
          </a:xfrm>
        </p:spPr>
        <p:txBody>
          <a:bodyPr rtlCol="0">
            <a:normAutofit/>
          </a:bodyPr>
          <a:lstStyle/>
          <a:p>
            <a:r>
              <a:rPr lang="ro-RO" b="1" dirty="0"/>
              <a:t>rezultatele matricei de confizie</a:t>
            </a:r>
            <a:br>
              <a:rPr lang="ru-RU"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14</a:t>
            </a:fld>
            <a:endParaRPr lang="ru-RU"/>
          </a:p>
        </p:txBody>
      </p:sp>
      <p:graphicFrame>
        <p:nvGraphicFramePr>
          <p:cNvPr id="4" name="Таблица 3">
            <a:extLst>
              <a:ext uri="{FF2B5EF4-FFF2-40B4-BE49-F238E27FC236}">
                <a16:creationId xmlns:a16="http://schemas.microsoft.com/office/drawing/2014/main" id="{26B0A361-79F4-4988-8775-7913B4EF5EB1}"/>
              </a:ext>
            </a:extLst>
          </p:cNvPr>
          <p:cNvGraphicFramePr>
            <a:graphicFrameLocks noGrp="1"/>
          </p:cNvGraphicFramePr>
          <p:nvPr>
            <p:extLst>
              <p:ext uri="{D42A27DB-BD31-4B8C-83A1-F6EECF244321}">
                <p14:modId xmlns:p14="http://schemas.microsoft.com/office/powerpoint/2010/main" val="3170495936"/>
              </p:ext>
            </p:extLst>
          </p:nvPr>
        </p:nvGraphicFramePr>
        <p:xfrm>
          <a:off x="655837" y="3778898"/>
          <a:ext cx="11029952" cy="2011680"/>
        </p:xfrm>
        <a:graphic>
          <a:graphicData uri="http://schemas.openxmlformats.org/drawingml/2006/table">
            <a:tbl>
              <a:tblPr/>
              <a:tblGrid>
                <a:gridCol w="1378744">
                  <a:extLst>
                    <a:ext uri="{9D8B030D-6E8A-4147-A177-3AD203B41FA5}">
                      <a16:colId xmlns:a16="http://schemas.microsoft.com/office/drawing/2014/main" val="3201944690"/>
                    </a:ext>
                  </a:extLst>
                </a:gridCol>
                <a:gridCol w="1378744">
                  <a:extLst>
                    <a:ext uri="{9D8B030D-6E8A-4147-A177-3AD203B41FA5}">
                      <a16:colId xmlns:a16="http://schemas.microsoft.com/office/drawing/2014/main" val="1992958947"/>
                    </a:ext>
                  </a:extLst>
                </a:gridCol>
                <a:gridCol w="1378744">
                  <a:extLst>
                    <a:ext uri="{9D8B030D-6E8A-4147-A177-3AD203B41FA5}">
                      <a16:colId xmlns:a16="http://schemas.microsoft.com/office/drawing/2014/main" val="4160845827"/>
                    </a:ext>
                  </a:extLst>
                </a:gridCol>
                <a:gridCol w="1378744">
                  <a:extLst>
                    <a:ext uri="{9D8B030D-6E8A-4147-A177-3AD203B41FA5}">
                      <a16:colId xmlns:a16="http://schemas.microsoft.com/office/drawing/2014/main" val="608685624"/>
                    </a:ext>
                  </a:extLst>
                </a:gridCol>
                <a:gridCol w="1378744">
                  <a:extLst>
                    <a:ext uri="{9D8B030D-6E8A-4147-A177-3AD203B41FA5}">
                      <a16:colId xmlns:a16="http://schemas.microsoft.com/office/drawing/2014/main" val="2755092999"/>
                    </a:ext>
                  </a:extLst>
                </a:gridCol>
                <a:gridCol w="1378744">
                  <a:extLst>
                    <a:ext uri="{9D8B030D-6E8A-4147-A177-3AD203B41FA5}">
                      <a16:colId xmlns:a16="http://schemas.microsoft.com/office/drawing/2014/main" val="3018123606"/>
                    </a:ext>
                  </a:extLst>
                </a:gridCol>
                <a:gridCol w="1378744">
                  <a:extLst>
                    <a:ext uri="{9D8B030D-6E8A-4147-A177-3AD203B41FA5}">
                      <a16:colId xmlns:a16="http://schemas.microsoft.com/office/drawing/2014/main" val="3970529198"/>
                    </a:ext>
                  </a:extLst>
                </a:gridCol>
                <a:gridCol w="1378744">
                  <a:extLst>
                    <a:ext uri="{9D8B030D-6E8A-4147-A177-3AD203B41FA5}">
                      <a16:colId xmlns:a16="http://schemas.microsoft.com/office/drawing/2014/main" val="3706133088"/>
                    </a:ext>
                  </a:extLst>
                </a:gridCol>
              </a:tblGrid>
              <a:tr h="914400">
                <a:tc>
                  <a:txBody>
                    <a:bodyPr/>
                    <a:lstStyle/>
                    <a:p>
                      <a:pPr fontAlgn="b"/>
                      <a:r>
                        <a:rPr lang="en-US" sz="1800" b="1">
                          <a:effectLst/>
                        </a:rPr>
                        <a:t>Model</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800" b="1" dirty="0" err="1">
                          <a:effectLst/>
                        </a:rPr>
                        <a:t>Acuratețe</a:t>
                      </a:r>
                      <a:endParaRPr lang="en-US" sz="1800" b="1" dirty="0">
                        <a:effectLst/>
                      </a:endParaRP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800" b="1">
                          <a:effectLst/>
                        </a:rPr>
                        <a:t>Sensibilitate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800" b="1" dirty="0" err="1">
                          <a:effectLst/>
                        </a:rPr>
                        <a:t>Specificitate</a:t>
                      </a:r>
                      <a:endParaRPr lang="en-US" sz="1800" b="1" dirty="0">
                        <a:effectLst/>
                      </a:endParaRP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800" b="1">
                          <a:effectLst/>
                        </a:rPr>
                        <a:t>Kappa</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800" b="1" dirty="0">
                          <a:effectLst/>
                        </a:rPr>
                        <a:t>PPV</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800" b="1">
                          <a:effectLst/>
                        </a:rPr>
                        <a:t>NPV</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800" b="1">
                          <a:effectLst/>
                        </a:rPr>
                        <a:t>Acuratețea echilibrată (BA)</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54965952"/>
                  </a:ext>
                </a:extLst>
              </a:tr>
              <a:tr h="365760">
                <a:tc>
                  <a:txBody>
                    <a:bodyPr/>
                    <a:lstStyle/>
                    <a:p>
                      <a:pPr fontAlgn="base"/>
                      <a:r>
                        <a:rPr lang="en-US" sz="1800" dirty="0">
                          <a:solidFill>
                            <a:srgbClr val="FF0000"/>
                          </a:solidFill>
                          <a:effectLst/>
                        </a:rPr>
                        <a:t>Model 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65.69%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71.72%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60.00%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0.3159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62.83%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69.23%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65.86%</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08494730"/>
                  </a:ext>
                </a:extLst>
              </a:tr>
              <a:tr h="365760">
                <a:tc>
                  <a:txBody>
                    <a:bodyPr/>
                    <a:lstStyle/>
                    <a:p>
                      <a:pPr fontAlgn="base"/>
                      <a:r>
                        <a:rPr lang="en-US" sz="1800" dirty="0">
                          <a:solidFill>
                            <a:srgbClr val="0070C0"/>
                          </a:solidFill>
                          <a:effectLst/>
                        </a:rPr>
                        <a:t>Model 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81.37%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76.77%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85.71%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0.6263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83.52%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79.65%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ru-RU" sz="1800">
                          <a:effectLst/>
                        </a:rPr>
                        <a:t>81.24%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62875968"/>
                  </a:ext>
                </a:extLst>
              </a:tr>
              <a:tr h="365760">
                <a:tc>
                  <a:txBody>
                    <a:bodyPr/>
                    <a:lstStyle/>
                    <a:p>
                      <a:pPr fontAlgn="base"/>
                      <a:r>
                        <a:rPr lang="en-US" sz="1800" dirty="0">
                          <a:solidFill>
                            <a:srgbClr val="00B050"/>
                          </a:solidFill>
                          <a:effectLst/>
                        </a:rPr>
                        <a:t>Model 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ru-RU" sz="1800">
                          <a:effectLst/>
                        </a:rPr>
                        <a:t>78.92%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ru-RU" sz="1800">
                          <a:effectLst/>
                        </a:rPr>
                        <a:t>77.78%</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ru-RU" sz="1800">
                          <a:effectLst/>
                        </a:rPr>
                        <a:t>80.00%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ru-RU" sz="1800">
                          <a:effectLst/>
                        </a:rPr>
                        <a:t>0.5779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ru-RU" sz="1800">
                          <a:effectLst/>
                        </a:rPr>
                        <a:t>78.57%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ru-RU" sz="1800">
                          <a:effectLst/>
                        </a:rPr>
                        <a:t>79.25%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ru-RU" sz="1800" dirty="0">
                          <a:effectLst/>
                        </a:rPr>
                        <a:t>78.89%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50620295"/>
                  </a:ext>
                </a:extLst>
              </a:tr>
            </a:tbl>
          </a:graphicData>
        </a:graphic>
      </p:graphicFrame>
      <p:sp>
        <p:nvSpPr>
          <p:cNvPr id="5" name="Прямоугольник 4">
            <a:extLst>
              <a:ext uri="{FF2B5EF4-FFF2-40B4-BE49-F238E27FC236}">
                <a16:creationId xmlns:a16="http://schemas.microsoft.com/office/drawing/2014/main" id="{AB77AF57-2308-41E3-AD76-88ABDBFBFB65}"/>
              </a:ext>
            </a:extLst>
          </p:cNvPr>
          <p:cNvSpPr/>
          <p:nvPr/>
        </p:nvSpPr>
        <p:spPr>
          <a:xfrm>
            <a:off x="655837" y="1690482"/>
            <a:ext cx="11029952" cy="1938992"/>
          </a:xfrm>
          <a:prstGeom prst="rect">
            <a:avLst/>
          </a:prstGeom>
        </p:spPr>
        <p:txBody>
          <a:bodyPr wrap="square">
            <a:spAutoFit/>
          </a:bodyPr>
          <a:lstStyle/>
          <a:p>
            <a:r>
              <a:rPr lang="en-US" sz="2400" dirty="0" err="1">
                <a:latin typeface="Söhne"/>
              </a:rPr>
              <a:t>Modelul</a:t>
            </a:r>
            <a:r>
              <a:rPr lang="en-US" sz="2400" dirty="0">
                <a:latin typeface="Söhne"/>
              </a:rPr>
              <a:t> 2 se </a:t>
            </a:r>
            <a:r>
              <a:rPr lang="en-US" sz="2400" dirty="0" err="1">
                <a:latin typeface="Söhne"/>
              </a:rPr>
              <a:t>remarcă</a:t>
            </a:r>
            <a:r>
              <a:rPr lang="en-US" sz="2400" dirty="0">
                <a:latin typeface="Söhne"/>
              </a:rPr>
              <a:t> </a:t>
            </a:r>
            <a:r>
              <a:rPr lang="en-US" sz="2400" dirty="0" err="1">
                <a:latin typeface="Söhne"/>
              </a:rPr>
              <a:t>prin</a:t>
            </a:r>
            <a:r>
              <a:rPr lang="en-US" sz="2400" dirty="0">
                <a:latin typeface="Söhne"/>
              </a:rPr>
              <a:t> </a:t>
            </a:r>
            <a:r>
              <a:rPr lang="en-US" sz="2400" dirty="0" err="1">
                <a:latin typeface="Söhne"/>
              </a:rPr>
              <a:t>performanța</a:t>
            </a:r>
            <a:r>
              <a:rPr lang="en-US" sz="2400" dirty="0">
                <a:latin typeface="Söhne"/>
              </a:rPr>
              <a:t> </a:t>
            </a:r>
            <a:r>
              <a:rPr lang="en-US" sz="2400" dirty="0" err="1">
                <a:latin typeface="Söhne"/>
              </a:rPr>
              <a:t>superioară</a:t>
            </a:r>
            <a:r>
              <a:rPr lang="en-US" sz="2400" dirty="0">
                <a:latin typeface="Söhne"/>
              </a:rPr>
              <a:t> </a:t>
            </a:r>
            <a:r>
              <a:rPr lang="en-US" sz="2400" dirty="0" err="1">
                <a:latin typeface="Söhne"/>
              </a:rPr>
              <a:t>în</a:t>
            </a:r>
            <a:r>
              <a:rPr lang="en-US" sz="2400" dirty="0">
                <a:latin typeface="Söhne"/>
              </a:rPr>
              <a:t> </a:t>
            </a:r>
            <a:r>
              <a:rPr lang="en-US" sz="2400" dirty="0" err="1">
                <a:latin typeface="Söhne"/>
              </a:rPr>
              <a:t>majoritatea</a:t>
            </a:r>
            <a:r>
              <a:rPr lang="en-US" sz="2400" dirty="0">
                <a:latin typeface="Söhne"/>
              </a:rPr>
              <a:t> </a:t>
            </a:r>
            <a:r>
              <a:rPr lang="en-US" sz="2400" dirty="0" err="1">
                <a:latin typeface="Söhne"/>
              </a:rPr>
              <a:t>metricilor</a:t>
            </a:r>
            <a:r>
              <a:rPr lang="en-US" sz="2400" dirty="0">
                <a:latin typeface="Söhne"/>
              </a:rPr>
              <a:t> evaluative, </a:t>
            </a:r>
            <a:r>
              <a:rPr lang="en-US" sz="2400" dirty="0" err="1">
                <a:latin typeface="Söhne"/>
              </a:rPr>
              <a:t>în</a:t>
            </a:r>
            <a:r>
              <a:rPr lang="en-US" sz="2400" dirty="0">
                <a:latin typeface="Söhne"/>
              </a:rPr>
              <a:t> </a:t>
            </a:r>
            <a:r>
              <a:rPr lang="en-US" sz="2400" dirty="0" err="1">
                <a:latin typeface="Söhne"/>
              </a:rPr>
              <a:t>timp</a:t>
            </a:r>
            <a:r>
              <a:rPr lang="en-US" sz="2400" dirty="0">
                <a:latin typeface="Söhne"/>
              </a:rPr>
              <a:t> </a:t>
            </a:r>
            <a:r>
              <a:rPr lang="en-US" sz="2400" dirty="0" err="1">
                <a:latin typeface="Söhne"/>
              </a:rPr>
              <a:t>ce</a:t>
            </a:r>
            <a:r>
              <a:rPr lang="en-US" sz="2400" dirty="0">
                <a:latin typeface="Söhne"/>
              </a:rPr>
              <a:t> </a:t>
            </a:r>
            <a:r>
              <a:rPr lang="en-US" sz="2400" dirty="0" err="1">
                <a:latin typeface="Söhne"/>
              </a:rPr>
              <a:t>Modelul</a:t>
            </a:r>
            <a:r>
              <a:rPr lang="en-US" sz="2400" dirty="0">
                <a:latin typeface="Söhne"/>
              </a:rPr>
              <a:t> 3 </a:t>
            </a:r>
            <a:r>
              <a:rPr lang="en-US" sz="2400" dirty="0" err="1">
                <a:latin typeface="Söhne"/>
              </a:rPr>
              <a:t>arată</a:t>
            </a:r>
            <a:r>
              <a:rPr lang="en-US" sz="2400" dirty="0">
                <a:latin typeface="Söhne"/>
              </a:rPr>
              <a:t> </a:t>
            </a:r>
            <a:r>
              <a:rPr lang="en-US" sz="2400" dirty="0" err="1">
                <a:latin typeface="Söhne"/>
              </a:rPr>
              <a:t>rezultate</a:t>
            </a:r>
            <a:r>
              <a:rPr lang="en-US" sz="2400" dirty="0">
                <a:latin typeface="Söhne"/>
              </a:rPr>
              <a:t> competitive. </a:t>
            </a:r>
            <a:r>
              <a:rPr lang="en-US" sz="2400" dirty="0" err="1">
                <a:latin typeface="Söhne"/>
              </a:rPr>
              <a:t>Modelul</a:t>
            </a:r>
            <a:r>
              <a:rPr lang="en-US" sz="2400" dirty="0">
                <a:latin typeface="Söhne"/>
              </a:rPr>
              <a:t> 1, pe de </a:t>
            </a:r>
            <a:r>
              <a:rPr lang="en-US" sz="2400" dirty="0" err="1">
                <a:latin typeface="Söhne"/>
              </a:rPr>
              <a:t>altă</a:t>
            </a:r>
            <a:r>
              <a:rPr lang="en-US" sz="2400" dirty="0">
                <a:latin typeface="Söhne"/>
              </a:rPr>
              <a:t> </a:t>
            </a:r>
            <a:r>
              <a:rPr lang="en-US" sz="2400" dirty="0" err="1">
                <a:latin typeface="Söhne"/>
              </a:rPr>
              <a:t>parte</a:t>
            </a:r>
            <a:r>
              <a:rPr lang="en-US" sz="2400" dirty="0">
                <a:latin typeface="Söhne"/>
              </a:rPr>
              <a:t>, are o </a:t>
            </a:r>
            <a:r>
              <a:rPr lang="en-US" sz="2400" dirty="0" err="1">
                <a:latin typeface="Söhne"/>
              </a:rPr>
              <a:t>performanță</a:t>
            </a:r>
            <a:r>
              <a:rPr lang="en-US" sz="2400" dirty="0">
                <a:latin typeface="Söhne"/>
              </a:rPr>
              <a:t> </a:t>
            </a:r>
            <a:r>
              <a:rPr lang="en-US" sz="2400" dirty="0" err="1">
                <a:latin typeface="Söhne"/>
              </a:rPr>
              <a:t>relativ</a:t>
            </a:r>
            <a:r>
              <a:rPr lang="en-US" sz="2400" dirty="0">
                <a:latin typeface="Söhne"/>
              </a:rPr>
              <a:t> </a:t>
            </a:r>
            <a:r>
              <a:rPr lang="en-US" sz="2400" dirty="0" err="1">
                <a:latin typeface="Söhne"/>
              </a:rPr>
              <a:t>mai</a:t>
            </a:r>
            <a:r>
              <a:rPr lang="en-US" sz="2400" dirty="0">
                <a:latin typeface="Söhne"/>
              </a:rPr>
              <a:t> </a:t>
            </a:r>
            <a:r>
              <a:rPr lang="en-US" sz="2400" dirty="0" err="1">
                <a:latin typeface="Söhne"/>
              </a:rPr>
              <a:t>scăzută</a:t>
            </a:r>
            <a:r>
              <a:rPr lang="en-US" sz="2400" dirty="0">
                <a:latin typeface="Söhne"/>
              </a:rPr>
              <a:t> </a:t>
            </a:r>
            <a:r>
              <a:rPr lang="en-US" sz="2400" dirty="0" err="1">
                <a:latin typeface="Söhne"/>
              </a:rPr>
              <a:t>comparativ</a:t>
            </a:r>
            <a:r>
              <a:rPr lang="en-US" sz="2400" dirty="0">
                <a:latin typeface="Söhne"/>
              </a:rPr>
              <a:t> cu </a:t>
            </a:r>
            <a:r>
              <a:rPr lang="en-US" sz="2400" dirty="0" err="1">
                <a:latin typeface="Söhne"/>
              </a:rPr>
              <a:t>celelalte</a:t>
            </a:r>
            <a:r>
              <a:rPr lang="en-US" sz="2400" dirty="0">
                <a:latin typeface="Söhne"/>
              </a:rPr>
              <a:t> </a:t>
            </a:r>
            <a:r>
              <a:rPr lang="en-US" sz="2400" dirty="0" err="1">
                <a:latin typeface="Söhne"/>
              </a:rPr>
              <a:t>modele</a:t>
            </a:r>
            <a:r>
              <a:rPr lang="en-US" sz="2400" dirty="0">
                <a:latin typeface="Söhne"/>
              </a:rPr>
              <a:t>. </a:t>
            </a:r>
            <a:r>
              <a:rPr lang="en-US" sz="2400" dirty="0" err="1">
                <a:latin typeface="Söhne"/>
              </a:rPr>
              <a:t>Aceste</a:t>
            </a:r>
            <a:r>
              <a:rPr lang="en-US" sz="2400" dirty="0">
                <a:latin typeface="Söhne"/>
              </a:rPr>
              <a:t> </a:t>
            </a:r>
            <a:r>
              <a:rPr lang="en-US" sz="2400" dirty="0" err="1">
                <a:latin typeface="Söhne"/>
              </a:rPr>
              <a:t>rezultate</a:t>
            </a:r>
            <a:r>
              <a:rPr lang="en-US" sz="2400" dirty="0">
                <a:latin typeface="Söhne"/>
              </a:rPr>
              <a:t> </a:t>
            </a:r>
            <a:r>
              <a:rPr lang="en-US" sz="2400" dirty="0" err="1">
                <a:latin typeface="Söhne"/>
              </a:rPr>
              <a:t>subliniază</a:t>
            </a:r>
            <a:r>
              <a:rPr lang="en-US" sz="2400" dirty="0">
                <a:latin typeface="Söhne"/>
              </a:rPr>
              <a:t> </a:t>
            </a:r>
            <a:r>
              <a:rPr lang="en-US" sz="2400" dirty="0" err="1">
                <a:latin typeface="Söhne"/>
              </a:rPr>
              <a:t>eficacitatea</a:t>
            </a:r>
            <a:r>
              <a:rPr lang="en-US" sz="2400" dirty="0">
                <a:latin typeface="Söhne"/>
              </a:rPr>
              <a:t> </a:t>
            </a:r>
            <a:r>
              <a:rPr lang="en-US" sz="2400" dirty="0" err="1">
                <a:latin typeface="Söhne"/>
              </a:rPr>
              <a:t>diferită</a:t>
            </a:r>
            <a:r>
              <a:rPr lang="en-US" sz="2400" dirty="0">
                <a:latin typeface="Söhne"/>
              </a:rPr>
              <a:t> a </a:t>
            </a:r>
            <a:r>
              <a:rPr lang="en-US" sz="2400" dirty="0" err="1">
                <a:latin typeface="Söhne"/>
              </a:rPr>
              <a:t>modelelor</a:t>
            </a:r>
            <a:r>
              <a:rPr lang="en-US" sz="2400" dirty="0">
                <a:latin typeface="Söhne"/>
              </a:rPr>
              <a:t> </a:t>
            </a:r>
            <a:r>
              <a:rPr lang="en-US" sz="2400" dirty="0" err="1">
                <a:latin typeface="Söhne"/>
              </a:rPr>
              <a:t>în</a:t>
            </a:r>
            <a:r>
              <a:rPr lang="en-US" sz="2400" dirty="0">
                <a:latin typeface="Söhne"/>
              </a:rPr>
              <a:t> </a:t>
            </a:r>
            <a:r>
              <a:rPr lang="en-US" sz="2400" dirty="0" err="1">
                <a:latin typeface="Söhne"/>
              </a:rPr>
              <a:t>clasificarea</a:t>
            </a:r>
            <a:r>
              <a:rPr lang="en-US" sz="2400" dirty="0">
                <a:latin typeface="Söhne"/>
              </a:rPr>
              <a:t> </a:t>
            </a:r>
            <a:r>
              <a:rPr lang="en-US" sz="2400" dirty="0" err="1">
                <a:latin typeface="Söhne"/>
              </a:rPr>
              <a:t>corectă</a:t>
            </a:r>
            <a:r>
              <a:rPr lang="en-US" sz="2400" dirty="0">
                <a:latin typeface="Söhne"/>
              </a:rPr>
              <a:t> a </a:t>
            </a:r>
            <a:r>
              <a:rPr lang="en-US" sz="2400" dirty="0" err="1">
                <a:latin typeface="Söhne"/>
              </a:rPr>
              <a:t>cazurilor</a:t>
            </a:r>
            <a:r>
              <a:rPr lang="en-US" sz="2400" dirty="0">
                <a:latin typeface="Söhne"/>
              </a:rPr>
              <a:t> de </a:t>
            </a:r>
            <a:r>
              <a:rPr lang="en-US" sz="2400" dirty="0" err="1">
                <a:latin typeface="Söhne"/>
              </a:rPr>
              <a:t>boli</a:t>
            </a:r>
            <a:r>
              <a:rPr lang="en-US" sz="2400" dirty="0">
                <a:latin typeface="Söhne"/>
              </a:rPr>
              <a:t> </a:t>
            </a:r>
            <a:r>
              <a:rPr lang="en-US" sz="2400" dirty="0" err="1">
                <a:latin typeface="Söhne"/>
              </a:rPr>
              <a:t>cardiace</a:t>
            </a:r>
            <a:r>
              <a:rPr lang="en-US" sz="2400" dirty="0">
                <a:latin typeface="Söhne"/>
              </a:rPr>
              <a:t>.</a:t>
            </a:r>
            <a:endParaRPr lang="ru-RU" sz="2400" dirty="0"/>
          </a:p>
        </p:txBody>
      </p:sp>
    </p:spTree>
    <p:extLst>
      <p:ext uri="{BB962C8B-B14F-4D97-AF65-F5344CB8AC3E}">
        <p14:creationId xmlns:p14="http://schemas.microsoft.com/office/powerpoint/2010/main" val="199651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655837" y="692280"/>
            <a:ext cx="10531567" cy="1229826"/>
          </a:xfrm>
        </p:spPr>
        <p:txBody>
          <a:bodyPr rtlCol="0">
            <a:normAutofit/>
          </a:bodyPr>
          <a:lstStyle/>
          <a:p>
            <a:r>
              <a:rPr lang="en-US" b="1" dirty="0"/>
              <a:t>Di</a:t>
            </a:r>
            <a:r>
              <a:rPr lang="ro-RO" b="1" dirty="0"/>
              <a:t>scuții </a:t>
            </a:r>
            <a:br>
              <a:rPr lang="ru-RU"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15</a:t>
            </a:fld>
            <a:endParaRPr lang="ru-RU"/>
          </a:p>
        </p:txBody>
      </p:sp>
      <p:sp>
        <p:nvSpPr>
          <p:cNvPr id="3" name="Прямоугольник 2">
            <a:extLst>
              <a:ext uri="{FF2B5EF4-FFF2-40B4-BE49-F238E27FC236}">
                <a16:creationId xmlns:a16="http://schemas.microsoft.com/office/drawing/2014/main" id="{23AC4D8D-4684-464C-8C03-1E018EA8302E}"/>
              </a:ext>
            </a:extLst>
          </p:cNvPr>
          <p:cNvSpPr/>
          <p:nvPr/>
        </p:nvSpPr>
        <p:spPr>
          <a:xfrm>
            <a:off x="655837" y="1633764"/>
            <a:ext cx="10954973" cy="4431983"/>
          </a:xfrm>
          <a:prstGeom prst="rect">
            <a:avLst/>
          </a:prstGeom>
        </p:spPr>
        <p:txBody>
          <a:bodyPr wrap="square">
            <a:spAutoFit/>
          </a:bodyPr>
          <a:lstStyle/>
          <a:p>
            <a:pPr algn="just"/>
            <a:br>
              <a:rPr lang="en-US" dirty="0">
                <a:solidFill>
                  <a:srgbClr val="D1D5DB"/>
                </a:solidFill>
                <a:latin typeface="Söhne"/>
              </a:rPr>
            </a:br>
            <a:r>
              <a:rPr lang="en-US" sz="2400" dirty="0" err="1">
                <a:latin typeface="Söhne"/>
              </a:rPr>
              <a:t>În</a:t>
            </a:r>
            <a:r>
              <a:rPr lang="en-US" sz="2400" dirty="0">
                <a:latin typeface="Söhne"/>
              </a:rPr>
              <a:t> </a:t>
            </a:r>
            <a:r>
              <a:rPr lang="en-US" sz="2400" dirty="0" err="1">
                <a:latin typeface="Söhne"/>
              </a:rPr>
              <a:t>concluzie</a:t>
            </a:r>
            <a:r>
              <a:rPr lang="en-US" sz="2400" dirty="0">
                <a:latin typeface="Söhne"/>
              </a:rPr>
              <a:t>, </a:t>
            </a:r>
            <a:r>
              <a:rPr lang="en-US" sz="2400" dirty="0" err="1">
                <a:latin typeface="Söhne"/>
              </a:rPr>
              <a:t>analiza</a:t>
            </a:r>
            <a:r>
              <a:rPr lang="en-US" sz="2400" dirty="0">
                <a:latin typeface="Söhne"/>
              </a:rPr>
              <a:t> </a:t>
            </a:r>
            <a:r>
              <a:rPr lang="en-US" sz="2400" dirty="0" err="1">
                <a:latin typeface="Söhne"/>
              </a:rPr>
              <a:t>noastră</a:t>
            </a:r>
            <a:r>
              <a:rPr lang="en-US" sz="2400" dirty="0">
                <a:latin typeface="Söhne"/>
              </a:rPr>
              <a:t> a </a:t>
            </a:r>
            <a:r>
              <a:rPr lang="en-US" sz="2400" dirty="0" err="1">
                <a:latin typeface="Söhne"/>
              </a:rPr>
              <a:t>evidențiat</a:t>
            </a:r>
            <a:r>
              <a:rPr lang="en-US" sz="2400" dirty="0">
                <a:latin typeface="Söhne"/>
              </a:rPr>
              <a:t> </a:t>
            </a:r>
            <a:r>
              <a:rPr lang="en-US" sz="2400" dirty="0" err="1">
                <a:latin typeface="Söhne"/>
              </a:rPr>
              <a:t>elemente</a:t>
            </a:r>
            <a:r>
              <a:rPr lang="en-US" sz="2400" dirty="0">
                <a:latin typeface="Söhne"/>
              </a:rPr>
              <a:t> </a:t>
            </a:r>
            <a:r>
              <a:rPr lang="en-US" sz="2400" dirty="0" err="1">
                <a:latin typeface="Söhne"/>
              </a:rPr>
              <a:t>esențiale</a:t>
            </a:r>
            <a:r>
              <a:rPr lang="en-US" sz="2400" dirty="0">
                <a:latin typeface="Söhne"/>
              </a:rPr>
              <a:t> </a:t>
            </a:r>
            <a:r>
              <a:rPr lang="en-US" sz="2400" dirty="0" err="1">
                <a:latin typeface="Söhne"/>
              </a:rPr>
              <a:t>în</a:t>
            </a:r>
            <a:r>
              <a:rPr lang="en-US" sz="2400" dirty="0">
                <a:latin typeface="Söhne"/>
              </a:rPr>
              <a:t> </a:t>
            </a:r>
            <a:r>
              <a:rPr lang="en-US" sz="2400" dirty="0" err="1">
                <a:latin typeface="Söhne"/>
              </a:rPr>
              <a:t>predicția</a:t>
            </a:r>
            <a:r>
              <a:rPr lang="en-US" sz="2400" dirty="0">
                <a:latin typeface="Söhne"/>
              </a:rPr>
              <a:t> </a:t>
            </a:r>
            <a:r>
              <a:rPr lang="en-US" sz="2400" dirty="0" err="1">
                <a:latin typeface="Söhne"/>
              </a:rPr>
              <a:t>bolilor</a:t>
            </a:r>
            <a:r>
              <a:rPr lang="en-US" sz="2400" dirty="0">
                <a:latin typeface="Söhne"/>
              </a:rPr>
              <a:t> </a:t>
            </a:r>
            <a:r>
              <a:rPr lang="en-US" sz="2400" dirty="0" err="1">
                <a:latin typeface="Söhne"/>
              </a:rPr>
              <a:t>cardiace</a:t>
            </a:r>
            <a:r>
              <a:rPr lang="en-US" sz="2400" dirty="0">
                <a:latin typeface="Söhne"/>
              </a:rPr>
              <a:t> </a:t>
            </a:r>
            <a:r>
              <a:rPr lang="en-US" sz="2400" dirty="0" err="1">
                <a:latin typeface="Söhne"/>
              </a:rPr>
              <a:t>prin</a:t>
            </a:r>
            <a:r>
              <a:rPr lang="en-US" sz="2400" dirty="0">
                <a:latin typeface="Söhne"/>
              </a:rPr>
              <a:t> </a:t>
            </a:r>
            <a:r>
              <a:rPr lang="en-US" sz="2400" dirty="0" err="1">
                <a:latin typeface="Söhne"/>
              </a:rPr>
              <a:t>utilizarea</a:t>
            </a:r>
            <a:r>
              <a:rPr lang="en-US" sz="2400" dirty="0">
                <a:latin typeface="Söhne"/>
              </a:rPr>
              <a:t> </a:t>
            </a:r>
            <a:r>
              <a:rPr lang="en-US" sz="2400" dirty="0" err="1">
                <a:latin typeface="Söhne"/>
              </a:rPr>
              <a:t>modelelor</a:t>
            </a:r>
            <a:r>
              <a:rPr lang="en-US" sz="2400" dirty="0">
                <a:latin typeface="Söhne"/>
              </a:rPr>
              <a:t> de </a:t>
            </a:r>
            <a:r>
              <a:rPr lang="en-US" sz="2400" dirty="0" err="1">
                <a:latin typeface="Söhne"/>
              </a:rPr>
              <a:t>regresie</a:t>
            </a:r>
            <a:r>
              <a:rPr lang="en-US" sz="2400" dirty="0">
                <a:latin typeface="Söhne"/>
              </a:rPr>
              <a:t> </a:t>
            </a:r>
            <a:r>
              <a:rPr lang="en-US" sz="2400" dirty="0" err="1">
                <a:latin typeface="Söhne"/>
              </a:rPr>
              <a:t>logistică</a:t>
            </a:r>
            <a:r>
              <a:rPr lang="en-US" sz="2400" dirty="0">
                <a:latin typeface="Söhne"/>
              </a:rPr>
              <a:t>. </a:t>
            </a:r>
            <a:r>
              <a:rPr lang="en-US" sz="2400" dirty="0" err="1">
                <a:latin typeface="Söhne"/>
              </a:rPr>
              <a:t>Modelul</a:t>
            </a:r>
            <a:r>
              <a:rPr lang="en-US" sz="2400" dirty="0">
                <a:latin typeface="Söhne"/>
              </a:rPr>
              <a:t> 2 a </a:t>
            </a:r>
            <a:r>
              <a:rPr lang="en-US" sz="2400" dirty="0" err="1">
                <a:latin typeface="Söhne"/>
              </a:rPr>
              <a:t>fost</a:t>
            </a:r>
            <a:r>
              <a:rPr lang="en-US" sz="2400" dirty="0">
                <a:latin typeface="Söhne"/>
              </a:rPr>
              <a:t> </a:t>
            </a:r>
            <a:r>
              <a:rPr lang="en-US" sz="2400" dirty="0" err="1">
                <a:latin typeface="Söhne"/>
              </a:rPr>
              <a:t>cel</a:t>
            </a:r>
            <a:r>
              <a:rPr lang="en-US" sz="2400" dirty="0">
                <a:latin typeface="Söhne"/>
              </a:rPr>
              <a:t> </a:t>
            </a:r>
            <a:r>
              <a:rPr lang="en-US" sz="2400" dirty="0" err="1">
                <a:latin typeface="Söhne"/>
              </a:rPr>
              <a:t>mai</a:t>
            </a:r>
            <a:r>
              <a:rPr lang="en-US" sz="2400" dirty="0">
                <a:latin typeface="Söhne"/>
              </a:rPr>
              <a:t> performant, cu o </a:t>
            </a:r>
            <a:r>
              <a:rPr lang="en-US" sz="2400" dirty="0" err="1">
                <a:latin typeface="Söhne"/>
              </a:rPr>
              <a:t>acuratețe</a:t>
            </a:r>
            <a:r>
              <a:rPr lang="en-US" sz="2400" dirty="0">
                <a:latin typeface="Söhne"/>
              </a:rPr>
              <a:t> </a:t>
            </a:r>
            <a:r>
              <a:rPr lang="en-US" sz="2400" dirty="0" err="1">
                <a:latin typeface="Söhne"/>
              </a:rPr>
              <a:t>impresionantă</a:t>
            </a:r>
            <a:r>
              <a:rPr lang="en-US" sz="2400" dirty="0">
                <a:latin typeface="Söhne"/>
              </a:rPr>
              <a:t> </a:t>
            </a:r>
            <a:r>
              <a:rPr lang="en-US" sz="2400" dirty="0" err="1">
                <a:latin typeface="Söhne"/>
              </a:rPr>
              <a:t>și</a:t>
            </a:r>
            <a:r>
              <a:rPr lang="en-US" sz="2400" dirty="0">
                <a:latin typeface="Söhne"/>
              </a:rPr>
              <a:t> </a:t>
            </a:r>
            <a:r>
              <a:rPr lang="en-US" sz="2400" dirty="0" err="1">
                <a:latin typeface="Söhne"/>
              </a:rPr>
              <a:t>echilibru</a:t>
            </a:r>
            <a:r>
              <a:rPr lang="en-US" sz="2400" dirty="0">
                <a:latin typeface="Söhne"/>
              </a:rPr>
              <a:t> </a:t>
            </a:r>
            <a:r>
              <a:rPr lang="en-US" sz="2400" dirty="0" err="1">
                <a:latin typeface="Söhne"/>
              </a:rPr>
              <a:t>între</a:t>
            </a:r>
            <a:r>
              <a:rPr lang="en-US" sz="2400" dirty="0">
                <a:latin typeface="Söhne"/>
              </a:rPr>
              <a:t> </a:t>
            </a:r>
            <a:r>
              <a:rPr lang="en-US" sz="2400" dirty="0" err="1">
                <a:latin typeface="Söhne"/>
              </a:rPr>
              <a:t>sensibilitate</a:t>
            </a:r>
            <a:r>
              <a:rPr lang="en-US" sz="2400" dirty="0">
                <a:latin typeface="Söhne"/>
              </a:rPr>
              <a:t> </a:t>
            </a:r>
            <a:r>
              <a:rPr lang="en-US" sz="2400" dirty="0" err="1">
                <a:latin typeface="Söhne"/>
              </a:rPr>
              <a:t>și</a:t>
            </a:r>
            <a:r>
              <a:rPr lang="en-US" sz="2400" dirty="0">
                <a:latin typeface="Söhne"/>
              </a:rPr>
              <a:t> </a:t>
            </a:r>
            <a:r>
              <a:rPr lang="en-US" sz="2400" dirty="0" err="1">
                <a:latin typeface="Söhne"/>
              </a:rPr>
              <a:t>specificitate</a:t>
            </a:r>
            <a:r>
              <a:rPr lang="en-US" sz="2400" dirty="0">
                <a:latin typeface="Söhne"/>
              </a:rPr>
              <a:t>, </a:t>
            </a:r>
            <a:r>
              <a:rPr lang="en-US" sz="2400" dirty="0" err="1">
                <a:latin typeface="Söhne"/>
              </a:rPr>
              <a:t>potrivit</a:t>
            </a:r>
            <a:r>
              <a:rPr lang="en-US" sz="2400" dirty="0">
                <a:latin typeface="Söhne"/>
              </a:rPr>
              <a:t> </a:t>
            </a:r>
            <a:r>
              <a:rPr lang="en-US" sz="2400" dirty="0" err="1">
                <a:latin typeface="Söhne"/>
              </a:rPr>
              <a:t>valorilor</a:t>
            </a:r>
            <a:r>
              <a:rPr lang="en-US" sz="2400" dirty="0">
                <a:latin typeface="Söhne"/>
              </a:rPr>
              <a:t> AIC </a:t>
            </a:r>
            <a:r>
              <a:rPr lang="en-US" sz="2400" dirty="0" err="1">
                <a:latin typeface="Söhne"/>
              </a:rPr>
              <a:t>și</a:t>
            </a:r>
            <a:r>
              <a:rPr lang="en-US" sz="2400" dirty="0">
                <a:latin typeface="Söhne"/>
              </a:rPr>
              <a:t> </a:t>
            </a:r>
            <a:r>
              <a:rPr lang="en-US" sz="2400" dirty="0" err="1">
                <a:latin typeface="Söhne"/>
              </a:rPr>
              <a:t>curbelor</a:t>
            </a:r>
            <a:r>
              <a:rPr lang="en-US" sz="2400" dirty="0">
                <a:latin typeface="Söhne"/>
              </a:rPr>
              <a:t> ROC. </a:t>
            </a:r>
            <a:r>
              <a:rPr lang="en-US" sz="2400" dirty="0" err="1">
                <a:latin typeface="Söhne"/>
              </a:rPr>
              <a:t>Factori</a:t>
            </a:r>
            <a:r>
              <a:rPr lang="en-US" sz="2400" dirty="0">
                <a:latin typeface="Söhne"/>
              </a:rPr>
              <a:t> precum </a:t>
            </a:r>
            <a:r>
              <a:rPr lang="en-US" sz="2400" dirty="0" err="1">
                <a:latin typeface="Söhne"/>
              </a:rPr>
              <a:t>tipul</a:t>
            </a:r>
            <a:r>
              <a:rPr lang="en-US" sz="2400" dirty="0">
                <a:latin typeface="Söhne"/>
              </a:rPr>
              <a:t> </a:t>
            </a:r>
            <a:r>
              <a:rPr lang="en-US" sz="2400" dirty="0" err="1">
                <a:latin typeface="Söhne"/>
              </a:rPr>
              <a:t>durerii</a:t>
            </a:r>
            <a:r>
              <a:rPr lang="en-US" sz="2400" dirty="0">
                <a:latin typeface="Söhne"/>
              </a:rPr>
              <a:t> </a:t>
            </a:r>
            <a:r>
              <a:rPr lang="en-US" sz="2400" dirty="0" err="1">
                <a:latin typeface="Söhne"/>
              </a:rPr>
              <a:t>în</a:t>
            </a:r>
            <a:r>
              <a:rPr lang="en-US" sz="2400" dirty="0">
                <a:latin typeface="Söhne"/>
              </a:rPr>
              <a:t> </a:t>
            </a:r>
            <a:r>
              <a:rPr lang="en-US" sz="2400" dirty="0" err="1">
                <a:latin typeface="Söhne"/>
              </a:rPr>
              <a:t>piept</a:t>
            </a:r>
            <a:r>
              <a:rPr lang="en-US" sz="2400" dirty="0">
                <a:latin typeface="Söhne"/>
              </a:rPr>
              <a:t>, </a:t>
            </a:r>
            <a:r>
              <a:rPr lang="en-US" sz="2400" dirty="0" err="1">
                <a:latin typeface="Söhne"/>
              </a:rPr>
              <a:t>numărul</a:t>
            </a:r>
            <a:r>
              <a:rPr lang="en-US" sz="2400" dirty="0">
                <a:latin typeface="Söhne"/>
              </a:rPr>
              <a:t> de vase </a:t>
            </a:r>
            <a:r>
              <a:rPr lang="en-US" sz="2400" dirty="0" err="1">
                <a:latin typeface="Söhne"/>
              </a:rPr>
              <a:t>vizibile</a:t>
            </a:r>
            <a:r>
              <a:rPr lang="en-US" sz="2400" dirty="0">
                <a:latin typeface="Söhne"/>
              </a:rPr>
              <a:t> la </a:t>
            </a:r>
            <a:r>
              <a:rPr lang="en-US" sz="2400" dirty="0" err="1">
                <a:latin typeface="Söhne"/>
              </a:rPr>
              <a:t>fluoroscopie</a:t>
            </a:r>
            <a:r>
              <a:rPr lang="en-US" sz="2400" dirty="0">
                <a:latin typeface="Söhne"/>
              </a:rPr>
              <a:t> </a:t>
            </a:r>
            <a:r>
              <a:rPr lang="en-US" sz="2400" dirty="0" err="1">
                <a:latin typeface="Söhne"/>
              </a:rPr>
              <a:t>și</a:t>
            </a:r>
            <a:r>
              <a:rPr lang="en-US" sz="2400" dirty="0">
                <a:latin typeface="Söhne"/>
              </a:rPr>
              <a:t> </a:t>
            </a:r>
            <a:r>
              <a:rPr lang="en-US" sz="2400" dirty="0" err="1">
                <a:latin typeface="Söhne"/>
              </a:rPr>
              <a:t>rezultatele</a:t>
            </a:r>
            <a:r>
              <a:rPr lang="en-US" sz="2400" dirty="0">
                <a:latin typeface="Söhne"/>
              </a:rPr>
              <a:t> </a:t>
            </a:r>
            <a:r>
              <a:rPr lang="en-US" sz="2400" dirty="0" err="1">
                <a:latin typeface="Söhne"/>
              </a:rPr>
              <a:t>testului</a:t>
            </a:r>
            <a:r>
              <a:rPr lang="en-US" sz="2400" dirty="0">
                <a:latin typeface="Söhne"/>
              </a:rPr>
              <a:t> thallium s-au </a:t>
            </a:r>
            <a:r>
              <a:rPr lang="en-US" sz="2400" dirty="0" err="1">
                <a:latin typeface="Söhne"/>
              </a:rPr>
              <a:t>dovedit</a:t>
            </a:r>
            <a:r>
              <a:rPr lang="en-US" sz="2400" dirty="0">
                <a:latin typeface="Söhne"/>
              </a:rPr>
              <a:t> a fi </a:t>
            </a:r>
            <a:r>
              <a:rPr lang="en-US" sz="2400" dirty="0" err="1">
                <a:latin typeface="Söhne"/>
              </a:rPr>
              <a:t>predictorii</a:t>
            </a:r>
            <a:r>
              <a:rPr lang="en-US" sz="2400" dirty="0">
                <a:latin typeface="Söhne"/>
              </a:rPr>
              <a:t> </a:t>
            </a:r>
            <a:r>
              <a:rPr lang="en-US" sz="2400" dirty="0" err="1">
                <a:latin typeface="Söhne"/>
              </a:rPr>
              <a:t>cei</a:t>
            </a:r>
            <a:r>
              <a:rPr lang="en-US" sz="2400" dirty="0">
                <a:latin typeface="Söhne"/>
              </a:rPr>
              <a:t> </a:t>
            </a:r>
            <a:r>
              <a:rPr lang="en-US" sz="2400" dirty="0" err="1">
                <a:latin typeface="Söhne"/>
              </a:rPr>
              <a:t>mai</a:t>
            </a:r>
            <a:r>
              <a:rPr lang="en-US" sz="2400" dirty="0">
                <a:latin typeface="Söhne"/>
              </a:rPr>
              <a:t> </a:t>
            </a:r>
            <a:r>
              <a:rPr lang="en-US" sz="2400" dirty="0" err="1">
                <a:latin typeface="Söhne"/>
              </a:rPr>
              <a:t>influenți</a:t>
            </a:r>
            <a:r>
              <a:rPr lang="en-US" sz="2400" dirty="0">
                <a:latin typeface="Söhne"/>
              </a:rPr>
              <a:t>.</a:t>
            </a:r>
            <a:endParaRPr lang="ro-RO" sz="2400" dirty="0">
              <a:latin typeface="Söhne"/>
            </a:endParaRPr>
          </a:p>
          <a:p>
            <a:pPr algn="just"/>
            <a:endParaRPr lang="en-US" sz="2400" dirty="0">
              <a:latin typeface="Söhne"/>
            </a:endParaRPr>
          </a:p>
          <a:p>
            <a:pPr algn="just"/>
            <a:r>
              <a:rPr lang="en-US" sz="2400" dirty="0" err="1">
                <a:latin typeface="Söhne"/>
              </a:rPr>
              <a:t>Aceste</a:t>
            </a:r>
            <a:r>
              <a:rPr lang="en-US" sz="2400" dirty="0">
                <a:latin typeface="Söhne"/>
              </a:rPr>
              <a:t> </a:t>
            </a:r>
            <a:r>
              <a:rPr lang="en-US" sz="2400" dirty="0" err="1">
                <a:latin typeface="Söhne"/>
              </a:rPr>
              <a:t>descoperiri</a:t>
            </a:r>
            <a:r>
              <a:rPr lang="en-US" sz="2400" dirty="0">
                <a:latin typeface="Söhne"/>
              </a:rPr>
              <a:t> ne </a:t>
            </a:r>
            <a:r>
              <a:rPr lang="en-US" sz="2400" dirty="0" err="1">
                <a:latin typeface="Söhne"/>
              </a:rPr>
              <a:t>oferă</a:t>
            </a:r>
            <a:r>
              <a:rPr lang="en-US" sz="2400" dirty="0">
                <a:latin typeface="Söhne"/>
              </a:rPr>
              <a:t> o </a:t>
            </a:r>
            <a:r>
              <a:rPr lang="en-US" sz="2400" dirty="0" err="1">
                <a:latin typeface="Söhne"/>
              </a:rPr>
              <a:t>înțelegere</a:t>
            </a:r>
            <a:r>
              <a:rPr lang="en-US" sz="2400" dirty="0">
                <a:latin typeface="Söhne"/>
              </a:rPr>
              <a:t> </a:t>
            </a:r>
            <a:r>
              <a:rPr lang="en-US" sz="2400" dirty="0" err="1">
                <a:latin typeface="Söhne"/>
              </a:rPr>
              <a:t>mai</a:t>
            </a:r>
            <a:r>
              <a:rPr lang="en-US" sz="2400" dirty="0">
                <a:latin typeface="Söhne"/>
              </a:rPr>
              <a:t> </a:t>
            </a:r>
            <a:r>
              <a:rPr lang="en-US" sz="2400" dirty="0" err="1">
                <a:latin typeface="Söhne"/>
              </a:rPr>
              <a:t>profundă</a:t>
            </a:r>
            <a:r>
              <a:rPr lang="en-US" sz="2400" dirty="0">
                <a:latin typeface="Söhne"/>
              </a:rPr>
              <a:t> a </a:t>
            </a:r>
            <a:r>
              <a:rPr lang="en-US" sz="2400" dirty="0" err="1">
                <a:latin typeface="Söhne"/>
              </a:rPr>
              <a:t>complexității</a:t>
            </a:r>
            <a:r>
              <a:rPr lang="en-US" sz="2400" dirty="0">
                <a:latin typeface="Söhne"/>
              </a:rPr>
              <a:t> </a:t>
            </a:r>
            <a:r>
              <a:rPr lang="en-US" sz="2400" dirty="0" err="1">
                <a:latin typeface="Söhne"/>
              </a:rPr>
              <a:t>bolilor</a:t>
            </a:r>
            <a:r>
              <a:rPr lang="en-US" sz="2400" dirty="0">
                <a:latin typeface="Söhne"/>
              </a:rPr>
              <a:t> </a:t>
            </a:r>
            <a:r>
              <a:rPr lang="en-US" sz="2400" dirty="0" err="1">
                <a:latin typeface="Söhne"/>
              </a:rPr>
              <a:t>cardiace</a:t>
            </a:r>
            <a:r>
              <a:rPr lang="en-US" sz="2400" dirty="0">
                <a:latin typeface="Söhne"/>
              </a:rPr>
              <a:t> </a:t>
            </a:r>
            <a:r>
              <a:rPr lang="en-US" sz="2400" dirty="0" err="1">
                <a:latin typeface="Söhne"/>
              </a:rPr>
              <a:t>și</a:t>
            </a:r>
            <a:r>
              <a:rPr lang="en-US" sz="2400" dirty="0">
                <a:latin typeface="Söhne"/>
              </a:rPr>
              <a:t> </a:t>
            </a:r>
            <a:r>
              <a:rPr lang="en-US" sz="2400" dirty="0" err="1">
                <a:latin typeface="Söhne"/>
              </a:rPr>
              <a:t>subliniază</a:t>
            </a:r>
            <a:r>
              <a:rPr lang="en-US" sz="2400" dirty="0">
                <a:latin typeface="Söhne"/>
              </a:rPr>
              <a:t> </a:t>
            </a:r>
            <a:r>
              <a:rPr lang="en-US" sz="2400" dirty="0" err="1">
                <a:latin typeface="Söhne"/>
              </a:rPr>
              <a:t>necesitatea</a:t>
            </a:r>
            <a:r>
              <a:rPr lang="en-US" sz="2400" dirty="0">
                <a:latin typeface="Söhne"/>
              </a:rPr>
              <a:t> </a:t>
            </a:r>
            <a:r>
              <a:rPr lang="en-US" sz="2400" dirty="0" err="1">
                <a:latin typeface="Söhne"/>
              </a:rPr>
              <a:t>unei</a:t>
            </a:r>
            <a:r>
              <a:rPr lang="en-US" sz="2400" dirty="0">
                <a:latin typeface="Söhne"/>
              </a:rPr>
              <a:t> </a:t>
            </a:r>
            <a:r>
              <a:rPr lang="en-US" sz="2400" dirty="0" err="1">
                <a:latin typeface="Söhne"/>
              </a:rPr>
              <a:t>analize</a:t>
            </a:r>
            <a:r>
              <a:rPr lang="en-US" sz="2400" dirty="0">
                <a:latin typeface="Söhne"/>
              </a:rPr>
              <a:t> </a:t>
            </a:r>
            <a:r>
              <a:rPr lang="en-US" sz="2400" dirty="0" err="1">
                <a:latin typeface="Söhne"/>
              </a:rPr>
              <a:t>atente</a:t>
            </a:r>
            <a:r>
              <a:rPr lang="en-US" sz="2400" dirty="0">
                <a:latin typeface="Söhne"/>
              </a:rPr>
              <a:t> </a:t>
            </a:r>
            <a:r>
              <a:rPr lang="en-US" sz="2400" dirty="0" err="1">
                <a:latin typeface="Söhne"/>
              </a:rPr>
              <a:t>în</a:t>
            </a:r>
            <a:r>
              <a:rPr lang="en-US" sz="2400" dirty="0">
                <a:latin typeface="Söhne"/>
              </a:rPr>
              <a:t> </a:t>
            </a:r>
            <a:r>
              <a:rPr lang="en-US" sz="2400" dirty="0" err="1">
                <a:latin typeface="Söhne"/>
              </a:rPr>
              <a:t>dezvoltarea</a:t>
            </a:r>
            <a:r>
              <a:rPr lang="en-US" sz="2400" dirty="0">
                <a:latin typeface="Söhne"/>
              </a:rPr>
              <a:t> de </a:t>
            </a:r>
            <a:r>
              <a:rPr lang="en-US" sz="2400" dirty="0" err="1">
                <a:latin typeface="Söhne"/>
              </a:rPr>
              <a:t>instrumente</a:t>
            </a:r>
            <a:r>
              <a:rPr lang="en-US" sz="2400" dirty="0">
                <a:latin typeface="Söhne"/>
              </a:rPr>
              <a:t> predictive. Cu </a:t>
            </a:r>
            <a:r>
              <a:rPr lang="en-US" sz="2400" dirty="0" err="1">
                <a:latin typeface="Söhne"/>
              </a:rPr>
              <a:t>aceste</a:t>
            </a:r>
            <a:r>
              <a:rPr lang="en-US" sz="2400" dirty="0">
                <a:latin typeface="Söhne"/>
              </a:rPr>
              <a:t> </a:t>
            </a:r>
            <a:r>
              <a:rPr lang="en-US" sz="2400" dirty="0" err="1">
                <a:latin typeface="Söhne"/>
              </a:rPr>
              <a:t>cunoștințe</a:t>
            </a:r>
            <a:r>
              <a:rPr lang="en-US" sz="2400" dirty="0">
                <a:latin typeface="Söhne"/>
              </a:rPr>
              <a:t>, </a:t>
            </a:r>
            <a:r>
              <a:rPr lang="en-US" sz="2400" dirty="0" err="1">
                <a:latin typeface="Söhne"/>
              </a:rPr>
              <a:t>putem</a:t>
            </a:r>
            <a:r>
              <a:rPr lang="en-US" sz="2400" dirty="0">
                <a:latin typeface="Söhne"/>
              </a:rPr>
              <a:t> </a:t>
            </a:r>
            <a:r>
              <a:rPr lang="en-US" sz="2400" dirty="0" err="1">
                <a:latin typeface="Söhne"/>
              </a:rPr>
              <a:t>îmbunătăți</a:t>
            </a:r>
            <a:r>
              <a:rPr lang="en-US" sz="2400" dirty="0">
                <a:latin typeface="Söhne"/>
              </a:rPr>
              <a:t> </a:t>
            </a:r>
            <a:r>
              <a:rPr lang="en-US" sz="2400" dirty="0" err="1">
                <a:latin typeface="Söhne"/>
              </a:rPr>
              <a:t>strategiile</a:t>
            </a:r>
            <a:r>
              <a:rPr lang="en-US" sz="2400" dirty="0">
                <a:latin typeface="Söhne"/>
              </a:rPr>
              <a:t> de </a:t>
            </a:r>
            <a:r>
              <a:rPr lang="en-US" sz="2400" dirty="0" err="1">
                <a:latin typeface="Söhne"/>
              </a:rPr>
              <a:t>prevenție</a:t>
            </a:r>
            <a:r>
              <a:rPr lang="en-US" sz="2400" dirty="0">
                <a:latin typeface="Söhne"/>
              </a:rPr>
              <a:t> </a:t>
            </a:r>
            <a:r>
              <a:rPr lang="en-US" sz="2400" dirty="0" err="1">
                <a:latin typeface="Söhne"/>
              </a:rPr>
              <a:t>și</a:t>
            </a:r>
            <a:r>
              <a:rPr lang="en-US" sz="2400" dirty="0">
                <a:latin typeface="Söhne"/>
              </a:rPr>
              <a:t> </a:t>
            </a:r>
            <a:r>
              <a:rPr lang="en-US" sz="2400" dirty="0" err="1">
                <a:latin typeface="Söhne"/>
              </a:rPr>
              <a:t>intervenție</a:t>
            </a:r>
            <a:r>
              <a:rPr lang="en-US" sz="2400" dirty="0">
                <a:latin typeface="Söhne"/>
              </a:rPr>
              <a:t> </a:t>
            </a:r>
            <a:r>
              <a:rPr lang="en-US" sz="2400" dirty="0" err="1">
                <a:latin typeface="Söhne"/>
              </a:rPr>
              <a:t>timpurie</a:t>
            </a:r>
            <a:r>
              <a:rPr lang="en-US" sz="2400" dirty="0">
                <a:latin typeface="Söhne"/>
              </a:rPr>
              <a:t>, </a:t>
            </a:r>
            <a:r>
              <a:rPr lang="en-US" sz="2400" dirty="0" err="1">
                <a:latin typeface="Söhne"/>
              </a:rPr>
              <a:t>ceea</a:t>
            </a:r>
            <a:r>
              <a:rPr lang="en-US" sz="2400" dirty="0">
                <a:latin typeface="Söhne"/>
              </a:rPr>
              <a:t> </a:t>
            </a:r>
            <a:r>
              <a:rPr lang="en-US" sz="2400" dirty="0" err="1">
                <a:latin typeface="Söhne"/>
              </a:rPr>
              <a:t>ce</a:t>
            </a:r>
            <a:r>
              <a:rPr lang="en-US" sz="2400" dirty="0">
                <a:latin typeface="Söhne"/>
              </a:rPr>
              <a:t> </a:t>
            </a:r>
            <a:r>
              <a:rPr lang="en-US" sz="2400" dirty="0" err="1">
                <a:latin typeface="Söhne"/>
              </a:rPr>
              <a:t>este</a:t>
            </a:r>
            <a:r>
              <a:rPr lang="en-US" sz="2400" dirty="0">
                <a:latin typeface="Söhne"/>
              </a:rPr>
              <a:t> crucial </a:t>
            </a:r>
            <a:r>
              <a:rPr lang="en-US" sz="2400" dirty="0" err="1">
                <a:latin typeface="Söhne"/>
              </a:rPr>
              <a:t>în</a:t>
            </a:r>
            <a:r>
              <a:rPr lang="en-US" sz="2400" dirty="0">
                <a:latin typeface="Söhne"/>
              </a:rPr>
              <a:t> </a:t>
            </a:r>
            <a:r>
              <a:rPr lang="en-US" sz="2400" dirty="0" err="1">
                <a:latin typeface="Söhne"/>
              </a:rPr>
              <a:t>reducerea</a:t>
            </a:r>
            <a:r>
              <a:rPr lang="en-US" sz="2400" dirty="0">
                <a:latin typeface="Söhne"/>
              </a:rPr>
              <a:t> </a:t>
            </a:r>
            <a:r>
              <a:rPr lang="en-US" sz="2400" dirty="0" err="1">
                <a:latin typeface="Söhne"/>
              </a:rPr>
              <a:t>povarei</a:t>
            </a:r>
            <a:r>
              <a:rPr lang="en-US" sz="2400" dirty="0">
                <a:latin typeface="Söhne"/>
              </a:rPr>
              <a:t> </a:t>
            </a:r>
            <a:r>
              <a:rPr lang="en-US" sz="2400" dirty="0" err="1">
                <a:latin typeface="Söhne"/>
              </a:rPr>
              <a:t>bolilor</a:t>
            </a:r>
            <a:r>
              <a:rPr lang="en-US" sz="2400" dirty="0">
                <a:latin typeface="Söhne"/>
              </a:rPr>
              <a:t> </a:t>
            </a:r>
            <a:r>
              <a:rPr lang="en-US" sz="2400" dirty="0" err="1">
                <a:latin typeface="Söhne"/>
              </a:rPr>
              <a:t>cardiace</a:t>
            </a:r>
            <a:r>
              <a:rPr lang="en-US" sz="2400" dirty="0">
                <a:latin typeface="Söhne"/>
              </a:rPr>
              <a:t> la </a:t>
            </a:r>
            <a:r>
              <a:rPr lang="en-US" sz="2400" dirty="0" err="1">
                <a:latin typeface="Söhne"/>
              </a:rPr>
              <a:t>nivel</a:t>
            </a:r>
            <a:r>
              <a:rPr lang="en-US" sz="2400" dirty="0">
                <a:latin typeface="Söhne"/>
              </a:rPr>
              <a:t> global.</a:t>
            </a:r>
            <a:endParaRPr lang="en-US" sz="2400" b="0" i="0" dirty="0">
              <a:effectLst/>
              <a:latin typeface="Söhne"/>
            </a:endParaRPr>
          </a:p>
        </p:txBody>
      </p:sp>
    </p:spTree>
    <p:extLst>
      <p:ext uri="{BB962C8B-B14F-4D97-AF65-F5344CB8AC3E}">
        <p14:creationId xmlns:p14="http://schemas.microsoft.com/office/powerpoint/2010/main" val="58287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912041"/>
          </a:xfrm>
        </p:spPr>
        <p:txBody>
          <a:bodyPr rtlCol="0">
            <a:normAutofit/>
          </a:bodyPr>
          <a:lstStyle/>
          <a:p>
            <a:pPr rtl="0"/>
            <a:r>
              <a:rPr lang="ro-RO" sz="3600" b="1" dirty="0"/>
              <a:t>INtroducere</a:t>
            </a:r>
            <a:r>
              <a:rPr lang="ru-RU" sz="3600" b="1" dirty="0"/>
              <a:t>	</a:t>
            </a:r>
          </a:p>
        </p:txBody>
      </p:sp>
      <p:sp>
        <p:nvSpPr>
          <p:cNvPr id="3" name="Объект 2">
            <a:extLst>
              <a:ext uri="{FF2B5EF4-FFF2-40B4-BE49-F238E27FC236}">
                <a16:creationId xmlns:a16="http://schemas.microsoft.com/office/drawing/2014/main" id="{F0495D9B-1C30-46A7-AC78-0AD00F70BCAE}"/>
              </a:ext>
            </a:extLst>
          </p:cNvPr>
          <p:cNvSpPr>
            <a:spLocks noGrp="1"/>
          </p:cNvSpPr>
          <p:nvPr>
            <p:ph idx="1"/>
          </p:nvPr>
        </p:nvSpPr>
        <p:spPr>
          <a:xfrm>
            <a:off x="581190" y="1614196"/>
            <a:ext cx="10951445" cy="4825767"/>
          </a:xfrm>
        </p:spPr>
        <p:txBody>
          <a:bodyPr rtlCol="0">
            <a:normAutofit/>
          </a:bodyPr>
          <a:lstStyle/>
          <a:p>
            <a:r>
              <a:rPr lang="en-US" sz="3200" dirty="0">
                <a:latin typeface="Söhne"/>
              </a:rPr>
              <a:t>Conform </a:t>
            </a:r>
            <a:r>
              <a:rPr lang="en-US" sz="3200" dirty="0" err="1">
                <a:latin typeface="Söhne"/>
              </a:rPr>
              <a:t>Organizației</a:t>
            </a:r>
            <a:r>
              <a:rPr lang="en-US" sz="3200" dirty="0">
                <a:latin typeface="Söhne"/>
              </a:rPr>
              <a:t> </a:t>
            </a:r>
            <a:r>
              <a:rPr lang="en-US" sz="3200" dirty="0" err="1">
                <a:latin typeface="Söhne"/>
              </a:rPr>
              <a:t>Mondiale</a:t>
            </a:r>
            <a:r>
              <a:rPr lang="en-US" sz="3200" dirty="0">
                <a:latin typeface="Söhne"/>
              </a:rPr>
              <a:t> a </a:t>
            </a:r>
            <a:r>
              <a:rPr lang="en-US" sz="3200" dirty="0" err="1">
                <a:latin typeface="Söhne"/>
              </a:rPr>
              <a:t>Sănătății</a:t>
            </a:r>
            <a:r>
              <a:rPr lang="en-US" sz="3200" dirty="0">
                <a:latin typeface="Söhne"/>
              </a:rPr>
              <a:t>, </a:t>
            </a:r>
            <a:r>
              <a:rPr lang="en-US" sz="3200" dirty="0" err="1">
                <a:latin typeface="Söhne"/>
              </a:rPr>
              <a:t>bolile</a:t>
            </a:r>
            <a:r>
              <a:rPr lang="en-US" sz="3200" dirty="0">
                <a:latin typeface="Söhne"/>
              </a:rPr>
              <a:t> </a:t>
            </a:r>
            <a:r>
              <a:rPr lang="en-US" sz="3200" dirty="0" err="1">
                <a:latin typeface="Söhne"/>
              </a:rPr>
              <a:t>cardiovasculare</a:t>
            </a:r>
            <a:r>
              <a:rPr lang="en-US" sz="3200" dirty="0">
                <a:latin typeface="Söhne"/>
              </a:rPr>
              <a:t> sunt </a:t>
            </a:r>
            <a:r>
              <a:rPr lang="en-US" sz="3200" dirty="0" err="1">
                <a:latin typeface="Söhne"/>
              </a:rPr>
              <a:t>printre</a:t>
            </a:r>
            <a:r>
              <a:rPr lang="en-US" sz="3200" dirty="0">
                <a:latin typeface="Söhne"/>
              </a:rPr>
              <a:t> </a:t>
            </a:r>
            <a:r>
              <a:rPr lang="en-US" sz="3200" dirty="0" err="1">
                <a:latin typeface="Söhne"/>
              </a:rPr>
              <a:t>cele</a:t>
            </a:r>
            <a:r>
              <a:rPr lang="en-US" sz="3200" dirty="0">
                <a:latin typeface="Söhne"/>
              </a:rPr>
              <a:t> </a:t>
            </a:r>
            <a:r>
              <a:rPr lang="en-US" sz="3200" dirty="0" err="1">
                <a:latin typeface="Söhne"/>
              </a:rPr>
              <a:t>mai</a:t>
            </a:r>
            <a:r>
              <a:rPr lang="en-US" sz="3200" dirty="0">
                <a:latin typeface="Söhne"/>
              </a:rPr>
              <a:t> grave </a:t>
            </a:r>
            <a:r>
              <a:rPr lang="en-US" sz="3200" dirty="0" err="1">
                <a:latin typeface="Söhne"/>
              </a:rPr>
              <a:t>amenințări</a:t>
            </a:r>
            <a:r>
              <a:rPr lang="en-US" sz="3200" dirty="0">
                <a:latin typeface="Söhne"/>
              </a:rPr>
              <a:t> la </a:t>
            </a:r>
            <a:r>
              <a:rPr lang="en-US" sz="3200" dirty="0" err="1">
                <a:latin typeface="Söhne"/>
              </a:rPr>
              <a:t>adresa</a:t>
            </a:r>
            <a:r>
              <a:rPr lang="en-US" sz="3200" dirty="0">
                <a:latin typeface="Söhne"/>
              </a:rPr>
              <a:t> </a:t>
            </a:r>
            <a:r>
              <a:rPr lang="en-US" sz="3200" dirty="0" err="1">
                <a:latin typeface="Söhne"/>
              </a:rPr>
              <a:t>sănătății</a:t>
            </a:r>
            <a:r>
              <a:rPr lang="en-US" sz="3200" dirty="0">
                <a:latin typeface="Söhne"/>
              </a:rPr>
              <a:t> </a:t>
            </a:r>
            <a:r>
              <a:rPr lang="en-US" sz="3200" dirty="0" err="1">
                <a:latin typeface="Söhne"/>
              </a:rPr>
              <a:t>globale</a:t>
            </a:r>
            <a:r>
              <a:rPr lang="en-US" sz="3200" dirty="0">
                <a:latin typeface="Söhne"/>
              </a:rPr>
              <a:t>, cu o </a:t>
            </a:r>
            <a:r>
              <a:rPr lang="en-US" sz="3200" dirty="0" err="1">
                <a:latin typeface="Söhne"/>
              </a:rPr>
              <a:t>incidență</a:t>
            </a:r>
            <a:r>
              <a:rPr lang="en-US" sz="3200" dirty="0">
                <a:latin typeface="Söhne"/>
              </a:rPr>
              <a:t> </a:t>
            </a:r>
            <a:r>
              <a:rPr lang="en-US" sz="3200" dirty="0" err="1">
                <a:latin typeface="Söhne"/>
              </a:rPr>
              <a:t>în</a:t>
            </a:r>
            <a:r>
              <a:rPr lang="en-US" sz="3200" dirty="0">
                <a:latin typeface="Söhne"/>
              </a:rPr>
              <a:t> </a:t>
            </a:r>
            <a:r>
              <a:rPr lang="en-US" sz="3200" dirty="0" err="1">
                <a:latin typeface="Söhne"/>
              </a:rPr>
              <a:t>creștere</a:t>
            </a:r>
            <a:r>
              <a:rPr lang="en-US" sz="3200" dirty="0">
                <a:latin typeface="Söhne"/>
              </a:rPr>
              <a:t> </a:t>
            </a:r>
            <a:r>
              <a:rPr lang="en-US" sz="3200" dirty="0" err="1">
                <a:latin typeface="Söhne"/>
              </a:rPr>
              <a:t>și</a:t>
            </a:r>
            <a:r>
              <a:rPr lang="en-US" sz="3200" dirty="0">
                <a:latin typeface="Söhne"/>
              </a:rPr>
              <a:t> la </a:t>
            </a:r>
            <a:r>
              <a:rPr lang="en-US" sz="3200" dirty="0" err="1">
                <a:latin typeface="Söhne"/>
              </a:rPr>
              <a:t>adulții</a:t>
            </a:r>
            <a:r>
              <a:rPr lang="en-US" sz="3200" dirty="0">
                <a:latin typeface="Söhne"/>
              </a:rPr>
              <a:t> </a:t>
            </a:r>
            <a:r>
              <a:rPr lang="en-US" sz="3200" dirty="0" err="1">
                <a:latin typeface="Söhne"/>
              </a:rPr>
              <a:t>tineri</a:t>
            </a:r>
            <a:r>
              <a:rPr lang="en-US" sz="3200" dirty="0">
                <a:latin typeface="Söhne"/>
              </a:rPr>
              <a:t>. </a:t>
            </a:r>
            <a:r>
              <a:rPr lang="en-US" sz="3200" dirty="0" err="1">
                <a:latin typeface="Söhne"/>
              </a:rPr>
              <a:t>Acest</a:t>
            </a:r>
            <a:r>
              <a:rPr lang="en-US" sz="3200" dirty="0">
                <a:latin typeface="Söhne"/>
              </a:rPr>
              <a:t> </a:t>
            </a:r>
            <a:r>
              <a:rPr lang="en-US" sz="3200" dirty="0" err="1">
                <a:latin typeface="Söhne"/>
              </a:rPr>
              <a:t>studiu</a:t>
            </a:r>
            <a:r>
              <a:rPr lang="en-US" sz="3200" dirty="0">
                <a:latin typeface="Söhne"/>
              </a:rPr>
              <a:t> </a:t>
            </a:r>
            <a:r>
              <a:rPr lang="en-US" sz="3200" dirty="0" err="1">
                <a:latin typeface="Söhne"/>
              </a:rPr>
              <a:t>răspunde</a:t>
            </a:r>
            <a:r>
              <a:rPr lang="en-US" sz="3200" dirty="0">
                <a:latin typeface="Söhne"/>
              </a:rPr>
              <a:t> </a:t>
            </a:r>
            <a:r>
              <a:rPr lang="en-US" sz="3200" dirty="0" err="1">
                <a:latin typeface="Söhne"/>
              </a:rPr>
              <a:t>nevoii</a:t>
            </a:r>
            <a:r>
              <a:rPr lang="en-US" sz="3200" dirty="0">
                <a:latin typeface="Söhne"/>
              </a:rPr>
              <a:t> de </a:t>
            </a:r>
            <a:r>
              <a:rPr lang="en-US" sz="3200" dirty="0" err="1">
                <a:latin typeface="Söhne"/>
              </a:rPr>
              <a:t>cercetare</a:t>
            </a:r>
            <a:r>
              <a:rPr lang="en-US" sz="3200" dirty="0">
                <a:latin typeface="Söhne"/>
              </a:rPr>
              <a:t> </a:t>
            </a:r>
            <a:r>
              <a:rPr lang="en-US" sz="3200" dirty="0" err="1">
                <a:latin typeface="Söhne"/>
              </a:rPr>
              <a:t>în</a:t>
            </a:r>
            <a:r>
              <a:rPr lang="en-US" sz="3200" dirty="0">
                <a:latin typeface="Söhne"/>
              </a:rPr>
              <a:t> </a:t>
            </a:r>
            <a:r>
              <a:rPr lang="en-US" sz="3200" dirty="0" err="1">
                <a:latin typeface="Söhne"/>
              </a:rPr>
              <a:t>acest</a:t>
            </a:r>
            <a:r>
              <a:rPr lang="en-US" sz="3200" dirty="0">
                <a:latin typeface="Söhne"/>
              </a:rPr>
              <a:t> </a:t>
            </a:r>
            <a:r>
              <a:rPr lang="en-US" sz="3200" dirty="0" err="1">
                <a:latin typeface="Söhne"/>
              </a:rPr>
              <a:t>domeniu</a:t>
            </a:r>
            <a:r>
              <a:rPr lang="en-US" sz="3200" dirty="0">
                <a:latin typeface="Söhne"/>
              </a:rPr>
              <a:t> </a:t>
            </a:r>
            <a:r>
              <a:rPr lang="en-US" sz="3200" dirty="0" err="1">
                <a:latin typeface="Söhne"/>
              </a:rPr>
              <a:t>prin</a:t>
            </a:r>
            <a:r>
              <a:rPr lang="en-US" sz="3200" dirty="0">
                <a:latin typeface="Söhne"/>
              </a:rPr>
              <a:t> </a:t>
            </a:r>
            <a:r>
              <a:rPr lang="en-US" sz="3200" dirty="0" err="1">
                <a:latin typeface="Söhne"/>
              </a:rPr>
              <a:t>analiza</a:t>
            </a:r>
            <a:r>
              <a:rPr lang="en-US" sz="3200" dirty="0">
                <a:latin typeface="Söhne"/>
              </a:rPr>
              <a:t> </a:t>
            </a:r>
            <a:r>
              <a:rPr lang="en-US" sz="3200" dirty="0" err="1">
                <a:latin typeface="Söhne"/>
              </a:rPr>
              <a:t>unui</a:t>
            </a:r>
            <a:r>
              <a:rPr lang="en-US" sz="3200" dirty="0">
                <a:latin typeface="Söhne"/>
              </a:rPr>
              <a:t> set de date </a:t>
            </a:r>
            <a:r>
              <a:rPr lang="en-US" sz="3200" dirty="0" err="1">
                <a:latin typeface="Söhne"/>
              </a:rPr>
              <a:t>cuprinzător</a:t>
            </a:r>
            <a:r>
              <a:rPr lang="en-US" sz="3200" dirty="0">
                <a:latin typeface="Söhne"/>
              </a:rPr>
              <a:t>, cu </a:t>
            </a:r>
            <a:r>
              <a:rPr lang="en-US" sz="3200" dirty="0" err="1">
                <a:latin typeface="Söhne"/>
              </a:rPr>
              <a:t>scopul</a:t>
            </a:r>
            <a:r>
              <a:rPr lang="en-US" sz="3200" dirty="0">
                <a:latin typeface="Söhne"/>
              </a:rPr>
              <a:t> de a </a:t>
            </a:r>
            <a:r>
              <a:rPr lang="en-US" sz="3200" dirty="0" err="1">
                <a:latin typeface="Söhne"/>
              </a:rPr>
              <a:t>dezvolta</a:t>
            </a:r>
            <a:r>
              <a:rPr lang="en-US" sz="3200" dirty="0">
                <a:latin typeface="Söhne"/>
              </a:rPr>
              <a:t> </a:t>
            </a:r>
            <a:r>
              <a:rPr lang="en-US" sz="3200" dirty="0" err="1">
                <a:latin typeface="Söhne"/>
              </a:rPr>
              <a:t>modele</a:t>
            </a:r>
            <a:r>
              <a:rPr lang="en-US" sz="3200" dirty="0">
                <a:latin typeface="Söhne"/>
              </a:rPr>
              <a:t> predictive </a:t>
            </a:r>
            <a:r>
              <a:rPr lang="en-US" sz="3200" dirty="0" err="1">
                <a:latin typeface="Söhne"/>
              </a:rPr>
              <a:t>avansate</a:t>
            </a:r>
            <a:r>
              <a:rPr lang="en-US" sz="3200" dirty="0">
                <a:latin typeface="Söhne"/>
              </a:rPr>
              <a:t> </a:t>
            </a:r>
            <a:r>
              <a:rPr lang="en-US" sz="3200" dirty="0" err="1">
                <a:latin typeface="Söhne"/>
              </a:rPr>
              <a:t>pentru</a:t>
            </a:r>
            <a:r>
              <a:rPr lang="en-US" sz="3200" dirty="0">
                <a:latin typeface="Söhne"/>
              </a:rPr>
              <a:t> </a:t>
            </a:r>
            <a:r>
              <a:rPr lang="en-US" sz="3200" dirty="0" err="1">
                <a:latin typeface="Söhne"/>
              </a:rPr>
              <a:t>evaluarea</a:t>
            </a:r>
            <a:r>
              <a:rPr lang="en-US" sz="3200" dirty="0">
                <a:latin typeface="Söhne"/>
              </a:rPr>
              <a:t> </a:t>
            </a:r>
            <a:r>
              <a:rPr lang="en-US" sz="3200" dirty="0" err="1">
                <a:latin typeface="Söhne"/>
              </a:rPr>
              <a:t>riscului</a:t>
            </a:r>
            <a:r>
              <a:rPr lang="en-US" sz="3200" dirty="0">
                <a:latin typeface="Söhne"/>
              </a:rPr>
              <a:t> de </a:t>
            </a:r>
            <a:r>
              <a:rPr lang="en-US" sz="3200" dirty="0" err="1">
                <a:latin typeface="Söhne"/>
              </a:rPr>
              <a:t>boli</a:t>
            </a:r>
            <a:r>
              <a:rPr lang="en-US" sz="3200" dirty="0">
                <a:latin typeface="Söhne"/>
              </a:rPr>
              <a:t> de </a:t>
            </a:r>
            <a:r>
              <a:rPr lang="en-US" sz="3200" dirty="0" err="1">
                <a:latin typeface="Söhne"/>
              </a:rPr>
              <a:t>inimă</a:t>
            </a:r>
            <a:r>
              <a:rPr lang="en-US" sz="3200" dirty="0">
                <a:latin typeface="Söhne"/>
              </a:rPr>
              <a:t>. </a:t>
            </a:r>
            <a:r>
              <a:rPr lang="en-US" sz="3200" dirty="0" err="1">
                <a:latin typeface="Söhne"/>
              </a:rPr>
              <a:t>Prin</a:t>
            </a:r>
            <a:r>
              <a:rPr lang="en-US" sz="3200" dirty="0">
                <a:latin typeface="Söhne"/>
              </a:rPr>
              <a:t> </a:t>
            </a:r>
            <a:r>
              <a:rPr lang="en-US" sz="3200" dirty="0" err="1">
                <a:latin typeface="Söhne"/>
              </a:rPr>
              <a:t>combinarea</a:t>
            </a:r>
            <a:r>
              <a:rPr lang="en-US" sz="3200" dirty="0">
                <a:latin typeface="Söhne"/>
              </a:rPr>
              <a:t> </a:t>
            </a:r>
            <a:r>
              <a:rPr lang="en-US" sz="3200" dirty="0" err="1">
                <a:latin typeface="Söhne"/>
              </a:rPr>
              <a:t>evaluării</a:t>
            </a:r>
            <a:r>
              <a:rPr lang="en-US" sz="3200" dirty="0">
                <a:latin typeface="Söhne"/>
              </a:rPr>
              <a:t> </a:t>
            </a:r>
            <a:r>
              <a:rPr lang="en-US" sz="3200" dirty="0" err="1">
                <a:latin typeface="Söhne"/>
              </a:rPr>
              <a:t>datelor</a:t>
            </a:r>
            <a:r>
              <a:rPr lang="en-US" sz="3200" dirty="0">
                <a:latin typeface="Söhne"/>
              </a:rPr>
              <a:t> </a:t>
            </a:r>
            <a:r>
              <a:rPr lang="en-US" sz="3200" dirty="0" err="1">
                <a:latin typeface="Söhne"/>
              </a:rPr>
              <a:t>și</a:t>
            </a:r>
            <a:r>
              <a:rPr lang="en-US" sz="3200" dirty="0">
                <a:latin typeface="Söhne"/>
              </a:rPr>
              <a:t> a </a:t>
            </a:r>
            <a:r>
              <a:rPr lang="en-US" sz="3200" dirty="0" err="1">
                <a:latin typeface="Söhne"/>
              </a:rPr>
              <a:t>modelării</a:t>
            </a:r>
            <a:r>
              <a:rPr lang="en-US" sz="3200" dirty="0">
                <a:latin typeface="Söhne"/>
              </a:rPr>
              <a:t> </a:t>
            </a:r>
            <a:r>
              <a:rPr lang="en-US" sz="3200" dirty="0" err="1">
                <a:latin typeface="Söhne"/>
              </a:rPr>
              <a:t>statistice</a:t>
            </a:r>
            <a:r>
              <a:rPr lang="en-US" sz="3200" dirty="0">
                <a:latin typeface="Söhne"/>
              </a:rPr>
              <a:t>, </a:t>
            </a:r>
            <a:r>
              <a:rPr lang="en-US" sz="3200" dirty="0" err="1">
                <a:latin typeface="Söhne"/>
              </a:rPr>
              <a:t>cercetarea</a:t>
            </a:r>
            <a:r>
              <a:rPr lang="en-US" sz="3200" dirty="0">
                <a:latin typeface="Söhne"/>
              </a:rPr>
              <a:t> </a:t>
            </a:r>
            <a:r>
              <a:rPr lang="en-US" sz="3200" dirty="0" err="1">
                <a:latin typeface="Söhne"/>
              </a:rPr>
              <a:t>noastră</a:t>
            </a:r>
            <a:r>
              <a:rPr lang="en-US" sz="3200" dirty="0">
                <a:latin typeface="Söhne"/>
              </a:rPr>
              <a:t> </a:t>
            </a:r>
            <a:r>
              <a:rPr lang="en-US" sz="3200" dirty="0" err="1">
                <a:latin typeface="Söhne"/>
              </a:rPr>
              <a:t>vizează</a:t>
            </a:r>
            <a:r>
              <a:rPr lang="en-US" sz="3200" dirty="0">
                <a:latin typeface="Söhne"/>
              </a:rPr>
              <a:t> </a:t>
            </a:r>
            <a:r>
              <a:rPr lang="en-US" sz="3200" dirty="0" err="1">
                <a:latin typeface="Söhne"/>
              </a:rPr>
              <a:t>îmbunătățirea</a:t>
            </a:r>
            <a:r>
              <a:rPr lang="en-US" sz="3200" dirty="0">
                <a:latin typeface="Söhne"/>
              </a:rPr>
              <a:t> </a:t>
            </a:r>
            <a:r>
              <a:rPr lang="en-US" sz="3200" dirty="0" err="1">
                <a:latin typeface="Söhne"/>
              </a:rPr>
              <a:t>strategiilor</a:t>
            </a:r>
            <a:r>
              <a:rPr lang="en-US" sz="3200" dirty="0">
                <a:latin typeface="Söhne"/>
              </a:rPr>
              <a:t> de </a:t>
            </a:r>
            <a:r>
              <a:rPr lang="en-US" sz="3200" dirty="0" err="1">
                <a:latin typeface="Söhne"/>
              </a:rPr>
              <a:t>prevenție</a:t>
            </a:r>
            <a:r>
              <a:rPr lang="en-US" sz="3200" dirty="0">
                <a:latin typeface="Söhne"/>
              </a:rPr>
              <a:t> </a:t>
            </a:r>
            <a:r>
              <a:rPr lang="en-US" sz="3200" dirty="0" err="1">
                <a:latin typeface="Söhne"/>
              </a:rPr>
              <a:t>și</a:t>
            </a:r>
            <a:r>
              <a:rPr lang="en-US" sz="3200" dirty="0">
                <a:latin typeface="Söhne"/>
              </a:rPr>
              <a:t> </a:t>
            </a:r>
            <a:r>
              <a:rPr lang="en-US" sz="3200" dirty="0" err="1">
                <a:latin typeface="Söhne"/>
              </a:rPr>
              <a:t>intervenție</a:t>
            </a:r>
            <a:r>
              <a:rPr lang="en-US" sz="3200" dirty="0">
                <a:latin typeface="Söhne"/>
              </a:rPr>
              <a:t> </a:t>
            </a:r>
            <a:r>
              <a:rPr lang="en-US" sz="3200" dirty="0" err="1">
                <a:latin typeface="Söhne"/>
              </a:rPr>
              <a:t>timpurie</a:t>
            </a:r>
            <a:r>
              <a:rPr lang="en-US" sz="3200" dirty="0">
                <a:latin typeface="Söhne"/>
              </a:rPr>
              <a:t> </a:t>
            </a:r>
            <a:r>
              <a:rPr lang="en-US" sz="3200" dirty="0" err="1">
                <a:latin typeface="Söhne"/>
              </a:rPr>
              <a:t>în</a:t>
            </a:r>
            <a:r>
              <a:rPr lang="en-US" sz="3200" dirty="0">
                <a:latin typeface="Söhne"/>
              </a:rPr>
              <a:t> </a:t>
            </a:r>
            <a:r>
              <a:rPr lang="en-US" sz="3200" dirty="0" err="1">
                <a:latin typeface="Söhne"/>
              </a:rPr>
              <a:t>sănătatea</a:t>
            </a:r>
            <a:r>
              <a:rPr lang="en-US" sz="3200" dirty="0">
                <a:latin typeface="Söhne"/>
              </a:rPr>
              <a:t> </a:t>
            </a:r>
            <a:r>
              <a:rPr lang="en-US" sz="3200" dirty="0" err="1">
                <a:latin typeface="Söhne"/>
              </a:rPr>
              <a:t>cardiovasculară</a:t>
            </a:r>
            <a:r>
              <a:rPr lang="en-US" sz="3200" dirty="0">
                <a:latin typeface="Söhne"/>
              </a:rPr>
              <a:t>.</a:t>
            </a:r>
            <a:endParaRPr lang="ru-RU" sz="3200" dirty="0"/>
          </a:p>
        </p:txBody>
      </p:sp>
      <p:sp>
        <p:nvSpPr>
          <p:cNvPr id="12" name="Номер слайда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a:t>2</a:t>
            </a:fld>
            <a:endParaRPr lang="ru-RU"/>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659531"/>
          </a:xfrm>
        </p:spPr>
        <p:txBody>
          <a:bodyPr rtlCol="0"/>
          <a:lstStyle/>
          <a:p>
            <a:pPr rtl="0"/>
            <a:r>
              <a:rPr lang="ro-RO" b="1" dirty="0"/>
              <a:t>Scopul</a:t>
            </a:r>
            <a:endParaRPr lang="ru-RU" b="1" dirty="0"/>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581192" y="1794420"/>
            <a:ext cx="10895461" cy="3404848"/>
          </a:xfrm>
        </p:spPr>
        <p:txBody>
          <a:bodyPr rtlCol="0"/>
          <a:lstStyle/>
          <a:p>
            <a:br>
              <a:rPr lang="en-US" dirty="0"/>
            </a:br>
            <a:r>
              <a:rPr lang="en-US" sz="2400" dirty="0" err="1"/>
              <a:t>Scopul</a:t>
            </a:r>
            <a:r>
              <a:rPr lang="en-US" sz="2400" dirty="0"/>
              <a:t> </a:t>
            </a:r>
            <a:r>
              <a:rPr lang="en-US" sz="2400" dirty="0" err="1"/>
              <a:t>acestei</a:t>
            </a:r>
            <a:r>
              <a:rPr lang="en-US" sz="2400" dirty="0"/>
              <a:t> </a:t>
            </a:r>
            <a:r>
              <a:rPr lang="en-US" sz="2400" dirty="0" err="1"/>
              <a:t>analize</a:t>
            </a:r>
            <a:r>
              <a:rPr lang="en-US" sz="2400" dirty="0"/>
              <a:t> </a:t>
            </a:r>
            <a:r>
              <a:rPr lang="en-US" sz="2400" dirty="0" err="1"/>
              <a:t>este</a:t>
            </a:r>
            <a:r>
              <a:rPr lang="en-US" sz="2400" dirty="0"/>
              <a:t> de a </a:t>
            </a:r>
            <a:r>
              <a:rPr lang="en-US" sz="2400" dirty="0" err="1"/>
              <a:t>dezvolta</a:t>
            </a:r>
            <a:r>
              <a:rPr lang="en-US" sz="2400" dirty="0"/>
              <a:t> un model </a:t>
            </a:r>
            <a:r>
              <a:rPr lang="en-US" sz="2400" dirty="0" err="1"/>
              <a:t>predictiv</a:t>
            </a:r>
            <a:r>
              <a:rPr lang="en-US" sz="2400" dirty="0"/>
              <a:t> </a:t>
            </a:r>
            <a:r>
              <a:rPr lang="en-US" sz="2400" dirty="0" err="1"/>
              <a:t>fiabil</a:t>
            </a:r>
            <a:r>
              <a:rPr lang="en-US" sz="2400" dirty="0"/>
              <a:t> </a:t>
            </a:r>
            <a:r>
              <a:rPr lang="en-US" sz="2400" dirty="0" err="1"/>
              <a:t>pentru</a:t>
            </a:r>
            <a:r>
              <a:rPr lang="en-US" sz="2400" dirty="0"/>
              <a:t> </a:t>
            </a:r>
            <a:r>
              <a:rPr lang="en-US" sz="2400" dirty="0" err="1"/>
              <a:t>identificarea</a:t>
            </a:r>
            <a:r>
              <a:rPr lang="en-US" sz="2400" dirty="0"/>
              <a:t> </a:t>
            </a:r>
            <a:r>
              <a:rPr lang="en-US" sz="2400" dirty="0" err="1"/>
              <a:t>riscului</a:t>
            </a:r>
            <a:r>
              <a:rPr lang="en-US" sz="2400" dirty="0"/>
              <a:t> de </a:t>
            </a:r>
            <a:r>
              <a:rPr lang="en-US" sz="2400" dirty="0" err="1"/>
              <a:t>boli</a:t>
            </a:r>
            <a:r>
              <a:rPr lang="en-US" sz="2400" dirty="0"/>
              <a:t> </a:t>
            </a:r>
            <a:r>
              <a:rPr lang="en-US" sz="2400" dirty="0" err="1"/>
              <a:t>cardiace</a:t>
            </a:r>
            <a:r>
              <a:rPr lang="en-US" sz="2400" dirty="0"/>
              <a:t> </a:t>
            </a:r>
            <a:r>
              <a:rPr lang="en-US" sz="2400" dirty="0" err="1"/>
              <a:t>în</a:t>
            </a:r>
            <a:r>
              <a:rPr lang="en-US" sz="2400" dirty="0"/>
              <a:t> </a:t>
            </a:r>
            <a:r>
              <a:rPr lang="en-US" sz="2400" dirty="0" err="1"/>
              <a:t>populație</a:t>
            </a:r>
            <a:r>
              <a:rPr lang="en-US" sz="2400" dirty="0"/>
              <a:t>, </a:t>
            </a:r>
            <a:r>
              <a:rPr lang="en-US" sz="2400" dirty="0" err="1"/>
              <a:t>utilizând</a:t>
            </a:r>
            <a:r>
              <a:rPr lang="en-US" sz="2400" dirty="0"/>
              <a:t> </a:t>
            </a:r>
            <a:r>
              <a:rPr lang="en-US" sz="2400" dirty="0" err="1"/>
              <a:t>tehnici</a:t>
            </a:r>
            <a:r>
              <a:rPr lang="en-US" sz="2400" dirty="0"/>
              <a:t> </a:t>
            </a:r>
            <a:r>
              <a:rPr lang="en-US" sz="2400" dirty="0" err="1"/>
              <a:t>avansate</a:t>
            </a:r>
            <a:r>
              <a:rPr lang="en-US" sz="2400" dirty="0"/>
              <a:t> de </a:t>
            </a:r>
            <a:r>
              <a:rPr lang="en-US" sz="2400" dirty="0" err="1"/>
              <a:t>prelucrare</a:t>
            </a:r>
            <a:r>
              <a:rPr lang="en-US" sz="2400" dirty="0"/>
              <a:t> </a:t>
            </a:r>
            <a:r>
              <a:rPr lang="en-US" sz="2400" dirty="0" err="1"/>
              <a:t>și</a:t>
            </a:r>
            <a:r>
              <a:rPr lang="en-US" sz="2400" dirty="0"/>
              <a:t> </a:t>
            </a:r>
            <a:r>
              <a:rPr lang="en-US" sz="2400" dirty="0" err="1"/>
              <a:t>analiză</a:t>
            </a:r>
            <a:r>
              <a:rPr lang="en-US" sz="2400" dirty="0"/>
              <a:t> a </a:t>
            </a:r>
            <a:r>
              <a:rPr lang="en-US" sz="2400" dirty="0" err="1"/>
              <a:t>datelor</a:t>
            </a:r>
            <a:r>
              <a:rPr lang="en-US" sz="2400" dirty="0"/>
              <a:t> </a:t>
            </a:r>
            <a:r>
              <a:rPr lang="en-US" sz="2400" dirty="0" err="1"/>
              <a:t>clinice</a:t>
            </a:r>
            <a:r>
              <a:rPr lang="en-US" sz="2400" dirty="0"/>
              <a:t>. </a:t>
            </a:r>
            <a:r>
              <a:rPr lang="en-US" sz="2400" dirty="0" err="1"/>
              <a:t>Prin</a:t>
            </a:r>
            <a:r>
              <a:rPr lang="en-US" sz="2400" dirty="0"/>
              <a:t> </a:t>
            </a:r>
            <a:r>
              <a:rPr lang="en-US" sz="2400" dirty="0" err="1"/>
              <a:t>această</a:t>
            </a:r>
            <a:r>
              <a:rPr lang="en-US" sz="2400" dirty="0"/>
              <a:t> </a:t>
            </a:r>
            <a:r>
              <a:rPr lang="en-US" sz="2400" dirty="0" err="1"/>
              <a:t>cercetare</a:t>
            </a:r>
            <a:r>
              <a:rPr lang="en-US" sz="2400" dirty="0"/>
              <a:t>, </a:t>
            </a:r>
            <a:r>
              <a:rPr lang="en-US" sz="2400" dirty="0" err="1"/>
              <a:t>dorim</a:t>
            </a:r>
            <a:r>
              <a:rPr lang="en-US" sz="2400" dirty="0"/>
              <a:t> </a:t>
            </a:r>
            <a:r>
              <a:rPr lang="en-US" sz="2400" dirty="0" err="1"/>
              <a:t>să</a:t>
            </a:r>
            <a:r>
              <a:rPr lang="en-US" sz="2400" dirty="0"/>
              <a:t> </a:t>
            </a:r>
            <a:r>
              <a:rPr lang="en-US" sz="2400" dirty="0" err="1"/>
              <a:t>contribuim</a:t>
            </a:r>
            <a:r>
              <a:rPr lang="en-US" sz="2400" dirty="0"/>
              <a:t> la </a:t>
            </a:r>
            <a:r>
              <a:rPr lang="en-US" sz="2400" dirty="0" err="1"/>
              <a:t>optimizarea</a:t>
            </a:r>
            <a:r>
              <a:rPr lang="en-US" sz="2400" dirty="0"/>
              <a:t> </a:t>
            </a:r>
            <a:r>
              <a:rPr lang="en-US" sz="2400" dirty="0" err="1"/>
              <a:t>strategiilor</a:t>
            </a:r>
            <a:r>
              <a:rPr lang="en-US" sz="2400" dirty="0"/>
              <a:t> de diagnostic </a:t>
            </a:r>
            <a:r>
              <a:rPr lang="en-US" sz="2400" dirty="0" err="1"/>
              <a:t>precoce</a:t>
            </a:r>
            <a:r>
              <a:rPr lang="en-US" sz="2400" dirty="0"/>
              <a:t> </a:t>
            </a:r>
            <a:r>
              <a:rPr lang="en-US" sz="2400" dirty="0" err="1"/>
              <a:t>și</a:t>
            </a:r>
            <a:r>
              <a:rPr lang="en-US" sz="2400" dirty="0"/>
              <a:t> la </a:t>
            </a:r>
            <a:r>
              <a:rPr lang="en-US" sz="2400" dirty="0" err="1"/>
              <a:t>îmbunătățirea</a:t>
            </a:r>
            <a:r>
              <a:rPr lang="en-US" sz="2400" dirty="0"/>
              <a:t> </a:t>
            </a:r>
            <a:r>
              <a:rPr lang="en-US" sz="2400" dirty="0" err="1"/>
              <a:t>măsurilor</a:t>
            </a:r>
            <a:r>
              <a:rPr lang="en-US" sz="2400" dirty="0"/>
              <a:t> preventive, </a:t>
            </a:r>
            <a:r>
              <a:rPr lang="en-US" sz="2400" dirty="0" err="1"/>
              <a:t>având</a:t>
            </a:r>
            <a:r>
              <a:rPr lang="en-US" sz="2400" dirty="0"/>
              <a:t> ca </a:t>
            </a:r>
            <a:r>
              <a:rPr lang="en-US" sz="2400" dirty="0" err="1"/>
              <a:t>finalitate</a:t>
            </a:r>
            <a:r>
              <a:rPr lang="en-US" sz="2400" dirty="0"/>
              <a:t> </a:t>
            </a:r>
            <a:r>
              <a:rPr lang="en-US" sz="2400" dirty="0" err="1"/>
              <a:t>reducerea</a:t>
            </a:r>
            <a:r>
              <a:rPr lang="en-US" sz="2400" dirty="0"/>
              <a:t> </a:t>
            </a:r>
            <a:r>
              <a:rPr lang="en-US" sz="2400" dirty="0" err="1"/>
              <a:t>incidenței</a:t>
            </a:r>
            <a:r>
              <a:rPr lang="en-US" sz="2400" dirty="0"/>
              <a:t> </a:t>
            </a:r>
            <a:r>
              <a:rPr lang="en-US" sz="2400" dirty="0" err="1"/>
              <a:t>și</a:t>
            </a:r>
            <a:r>
              <a:rPr lang="en-US" sz="2400" dirty="0"/>
              <a:t> a </a:t>
            </a:r>
            <a:r>
              <a:rPr lang="en-US" sz="2400" dirty="0" err="1"/>
              <a:t>impactului</a:t>
            </a:r>
            <a:r>
              <a:rPr lang="en-US" sz="2400" dirty="0"/>
              <a:t> </a:t>
            </a:r>
            <a:r>
              <a:rPr lang="en-US" sz="2400" dirty="0" err="1"/>
              <a:t>bolilor</a:t>
            </a:r>
            <a:r>
              <a:rPr lang="en-US" sz="2400" dirty="0"/>
              <a:t> </a:t>
            </a:r>
            <a:r>
              <a:rPr lang="en-US" sz="2400" dirty="0" err="1"/>
              <a:t>cardiace</a:t>
            </a:r>
            <a:r>
              <a:rPr lang="en-US" sz="2400" dirty="0"/>
              <a:t> la </a:t>
            </a:r>
            <a:r>
              <a:rPr lang="en-US" sz="2400" dirty="0" err="1"/>
              <a:t>nivel</a:t>
            </a:r>
            <a:r>
              <a:rPr lang="en-US" sz="2400" dirty="0"/>
              <a:t> global.</a:t>
            </a: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a:t>3</a:t>
            </a:fld>
            <a:endParaRPr lang="ru-RU"/>
          </a:p>
        </p:txBody>
      </p:sp>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659531"/>
          </a:xfrm>
        </p:spPr>
        <p:txBody>
          <a:bodyPr rtlCol="0"/>
          <a:lstStyle/>
          <a:p>
            <a:pPr rtl="0"/>
            <a:r>
              <a:rPr lang="ro-RO" b="1" dirty="0"/>
              <a:t>obiective</a:t>
            </a:r>
            <a:endParaRPr lang="ru-RU" b="1" dirty="0"/>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581192" y="1794420"/>
            <a:ext cx="10895461" cy="4792992"/>
          </a:xfrm>
        </p:spPr>
        <p:txBody>
          <a:bodyPr rtlCol="0">
            <a:normAutofit fontScale="62500" lnSpcReduction="20000"/>
          </a:bodyPr>
          <a:lstStyle/>
          <a:p>
            <a:pPr marL="285750" indent="-285750">
              <a:buFont typeface="Arial" panose="020B0604020202020204" pitchFamily="34" charset="0"/>
              <a:buChar char="•"/>
            </a:pPr>
            <a:r>
              <a:rPr lang="en-US" sz="4400" b="1" dirty="0" err="1"/>
              <a:t>Identificarea</a:t>
            </a:r>
            <a:r>
              <a:rPr lang="en-US" sz="4400" b="1" dirty="0"/>
              <a:t> </a:t>
            </a:r>
            <a:r>
              <a:rPr lang="en-US" sz="4400" b="1" dirty="0" err="1"/>
              <a:t>Factorilor</a:t>
            </a:r>
            <a:r>
              <a:rPr lang="en-US" sz="4400" b="1" dirty="0"/>
              <a:t> de </a:t>
            </a:r>
            <a:r>
              <a:rPr lang="en-US" sz="4400" b="1" dirty="0" err="1"/>
              <a:t>Risc</a:t>
            </a:r>
            <a:r>
              <a:rPr lang="en-US" sz="4400" b="1" dirty="0"/>
              <a:t>:</a:t>
            </a:r>
            <a:r>
              <a:rPr lang="en-US" sz="4400" dirty="0"/>
              <a:t> A </a:t>
            </a:r>
            <a:r>
              <a:rPr lang="en-US" sz="4400" dirty="0" err="1"/>
              <a:t>determina</a:t>
            </a:r>
            <a:r>
              <a:rPr lang="en-US" sz="4400" dirty="0"/>
              <a:t> care </a:t>
            </a:r>
            <a:r>
              <a:rPr lang="en-US" sz="4400" dirty="0" err="1"/>
              <a:t>dintre</a:t>
            </a:r>
            <a:r>
              <a:rPr lang="en-US" sz="4400" dirty="0"/>
              <a:t> </a:t>
            </a:r>
            <a:r>
              <a:rPr lang="en-US" sz="4400" dirty="0" err="1"/>
              <a:t>caracteristicile</a:t>
            </a:r>
            <a:r>
              <a:rPr lang="en-US" sz="4400" dirty="0"/>
              <a:t> </a:t>
            </a:r>
            <a:r>
              <a:rPr lang="en-US" sz="4400" dirty="0" err="1"/>
              <a:t>clinice</a:t>
            </a:r>
            <a:r>
              <a:rPr lang="en-US" sz="4400" dirty="0"/>
              <a:t> </a:t>
            </a:r>
            <a:r>
              <a:rPr lang="en-US" sz="4400" dirty="0" err="1"/>
              <a:t>disponibile</a:t>
            </a:r>
            <a:r>
              <a:rPr lang="en-US" sz="4400" dirty="0"/>
              <a:t> </a:t>
            </a:r>
            <a:r>
              <a:rPr lang="en-US" sz="4400" dirty="0" err="1"/>
              <a:t>în</a:t>
            </a:r>
            <a:r>
              <a:rPr lang="en-US" sz="4400" dirty="0"/>
              <a:t> </a:t>
            </a:r>
            <a:r>
              <a:rPr lang="en-US" sz="4400" dirty="0" err="1"/>
              <a:t>setul</a:t>
            </a:r>
            <a:r>
              <a:rPr lang="en-US" sz="4400" dirty="0"/>
              <a:t> de date sunt </a:t>
            </a:r>
            <a:r>
              <a:rPr lang="en-US" sz="4400" dirty="0" err="1"/>
              <a:t>predictorii</a:t>
            </a:r>
            <a:r>
              <a:rPr lang="en-US" sz="4400" dirty="0"/>
              <a:t> </a:t>
            </a:r>
            <a:r>
              <a:rPr lang="en-US" sz="4400" dirty="0" err="1"/>
              <a:t>semnificativi</a:t>
            </a:r>
            <a:r>
              <a:rPr lang="en-US" sz="4400" dirty="0"/>
              <a:t> ai </a:t>
            </a:r>
            <a:r>
              <a:rPr lang="en-US" sz="4400" dirty="0" err="1"/>
              <a:t>bolilor</a:t>
            </a:r>
            <a:r>
              <a:rPr lang="en-US" sz="4400" dirty="0"/>
              <a:t> </a:t>
            </a:r>
            <a:r>
              <a:rPr lang="en-US" sz="4400" dirty="0" err="1"/>
              <a:t>cardiace</a:t>
            </a:r>
            <a:r>
              <a:rPr lang="en-US" sz="4400" dirty="0"/>
              <a:t>.</a:t>
            </a:r>
          </a:p>
          <a:p>
            <a:pPr marL="285750" indent="-285750">
              <a:buFont typeface="Arial" panose="020B0604020202020204" pitchFamily="34" charset="0"/>
              <a:buChar char="•"/>
            </a:pPr>
            <a:r>
              <a:rPr lang="en-US" sz="4400" b="1" dirty="0" err="1"/>
              <a:t>Dezvoltarea</a:t>
            </a:r>
            <a:r>
              <a:rPr lang="en-US" sz="4400" b="1" dirty="0"/>
              <a:t> </a:t>
            </a:r>
            <a:r>
              <a:rPr lang="en-US" sz="4400" b="1" dirty="0" err="1"/>
              <a:t>Modelului</a:t>
            </a:r>
            <a:r>
              <a:rPr lang="en-US" sz="4400" b="1" dirty="0"/>
              <a:t> </a:t>
            </a:r>
            <a:r>
              <a:rPr lang="en-US" sz="4400" b="1" dirty="0" err="1"/>
              <a:t>Predictiv</a:t>
            </a:r>
            <a:r>
              <a:rPr lang="en-US" sz="4400" b="1" dirty="0"/>
              <a:t>:</a:t>
            </a:r>
            <a:r>
              <a:rPr lang="en-US" sz="4400" dirty="0"/>
              <a:t> A </a:t>
            </a:r>
            <a:r>
              <a:rPr lang="en-US" sz="4400" dirty="0" err="1"/>
              <a:t>construi</a:t>
            </a:r>
            <a:r>
              <a:rPr lang="en-US" sz="4400" dirty="0"/>
              <a:t> un model care </a:t>
            </a:r>
            <a:r>
              <a:rPr lang="en-US" sz="4400" dirty="0" err="1"/>
              <a:t>să</a:t>
            </a:r>
            <a:r>
              <a:rPr lang="en-US" sz="4400" dirty="0"/>
              <a:t> </a:t>
            </a:r>
            <a:r>
              <a:rPr lang="en-US" sz="4400" dirty="0" err="1"/>
              <a:t>poată</a:t>
            </a:r>
            <a:r>
              <a:rPr lang="en-US" sz="4400" dirty="0"/>
              <a:t> </a:t>
            </a:r>
            <a:r>
              <a:rPr lang="en-US" sz="4400" dirty="0" err="1"/>
              <a:t>estima</a:t>
            </a:r>
            <a:r>
              <a:rPr lang="en-US" sz="4400" dirty="0"/>
              <a:t> cu </a:t>
            </a:r>
            <a:r>
              <a:rPr lang="en-US" sz="4400" dirty="0" err="1"/>
              <a:t>acuratețe</a:t>
            </a:r>
            <a:r>
              <a:rPr lang="en-US" sz="4400" dirty="0"/>
              <a:t> </a:t>
            </a:r>
            <a:r>
              <a:rPr lang="en-US" sz="4400" dirty="0" err="1"/>
              <a:t>riscul</a:t>
            </a:r>
            <a:r>
              <a:rPr lang="en-US" sz="4400" dirty="0"/>
              <a:t> de </a:t>
            </a:r>
            <a:r>
              <a:rPr lang="en-US" sz="4400" dirty="0" err="1"/>
              <a:t>boli</a:t>
            </a:r>
            <a:r>
              <a:rPr lang="en-US" sz="4400" dirty="0"/>
              <a:t> </a:t>
            </a:r>
            <a:r>
              <a:rPr lang="en-US" sz="4400" dirty="0" err="1"/>
              <a:t>cardiace</a:t>
            </a:r>
            <a:r>
              <a:rPr lang="en-US" sz="4400" dirty="0"/>
              <a:t> </a:t>
            </a:r>
            <a:r>
              <a:rPr lang="en-US" sz="4400" dirty="0" err="1"/>
              <a:t>bazat</a:t>
            </a:r>
            <a:r>
              <a:rPr lang="en-US" sz="4400" dirty="0"/>
              <a:t> pe </a:t>
            </a:r>
            <a:r>
              <a:rPr lang="en-US" sz="4400" dirty="0" err="1"/>
              <a:t>variabilele</a:t>
            </a:r>
            <a:r>
              <a:rPr lang="en-US" sz="4400" dirty="0"/>
              <a:t> </a:t>
            </a:r>
            <a:r>
              <a:rPr lang="en-US" sz="4400" dirty="0" err="1"/>
              <a:t>identificate</a:t>
            </a:r>
            <a:r>
              <a:rPr lang="en-US" sz="4400" dirty="0"/>
              <a:t>.</a:t>
            </a:r>
          </a:p>
          <a:p>
            <a:pPr marL="285750" indent="-285750">
              <a:buFont typeface="Arial" panose="020B0604020202020204" pitchFamily="34" charset="0"/>
              <a:buChar char="•"/>
            </a:pPr>
            <a:r>
              <a:rPr lang="en-US" sz="4400" b="1" dirty="0" err="1"/>
              <a:t>Validarea</a:t>
            </a:r>
            <a:r>
              <a:rPr lang="en-US" sz="4400" b="1" dirty="0"/>
              <a:t> </a:t>
            </a:r>
            <a:r>
              <a:rPr lang="en-US" sz="4400" b="1" dirty="0" err="1"/>
              <a:t>Modelului</a:t>
            </a:r>
            <a:r>
              <a:rPr lang="en-US" sz="4400" b="1" dirty="0"/>
              <a:t>:</a:t>
            </a:r>
            <a:r>
              <a:rPr lang="en-US" sz="4400" dirty="0"/>
              <a:t> A </a:t>
            </a:r>
            <a:r>
              <a:rPr lang="en-US" sz="4400" dirty="0" err="1"/>
              <a:t>testa</a:t>
            </a:r>
            <a:r>
              <a:rPr lang="en-US" sz="4400" dirty="0"/>
              <a:t> </a:t>
            </a:r>
            <a:r>
              <a:rPr lang="en-US" sz="4400" dirty="0" err="1"/>
              <a:t>eficacitatea</a:t>
            </a:r>
            <a:r>
              <a:rPr lang="en-US" sz="4400" dirty="0"/>
              <a:t> </a:t>
            </a:r>
            <a:r>
              <a:rPr lang="en-US" sz="4400" dirty="0" err="1"/>
              <a:t>modelului</a:t>
            </a:r>
            <a:r>
              <a:rPr lang="en-US" sz="4400" dirty="0"/>
              <a:t> </a:t>
            </a:r>
            <a:r>
              <a:rPr lang="en-US" sz="4400" dirty="0" err="1"/>
              <a:t>prin</a:t>
            </a:r>
            <a:r>
              <a:rPr lang="en-US" sz="4400" dirty="0"/>
              <a:t> </a:t>
            </a:r>
            <a:r>
              <a:rPr lang="en-US" sz="4400" dirty="0" err="1"/>
              <a:t>compararea</a:t>
            </a:r>
            <a:r>
              <a:rPr lang="en-US" sz="4400" dirty="0"/>
              <a:t> </a:t>
            </a:r>
            <a:r>
              <a:rPr lang="en-US" sz="4400" dirty="0" err="1"/>
              <a:t>predicțiilor</a:t>
            </a:r>
            <a:r>
              <a:rPr lang="en-US" sz="4400" dirty="0"/>
              <a:t> sale cu </a:t>
            </a:r>
            <a:r>
              <a:rPr lang="en-US" sz="4400" dirty="0" err="1"/>
              <a:t>datele</a:t>
            </a:r>
            <a:r>
              <a:rPr lang="en-US" sz="4400" dirty="0"/>
              <a:t> </a:t>
            </a:r>
            <a:r>
              <a:rPr lang="en-US" sz="4400" dirty="0" err="1"/>
              <a:t>reale</a:t>
            </a:r>
            <a:r>
              <a:rPr lang="en-US" sz="4400" dirty="0"/>
              <a:t>, </a:t>
            </a:r>
            <a:r>
              <a:rPr lang="en-US" sz="4400" dirty="0" err="1"/>
              <a:t>evaluând</a:t>
            </a:r>
            <a:r>
              <a:rPr lang="en-US" sz="4400" dirty="0"/>
              <a:t> </a:t>
            </a:r>
            <a:r>
              <a:rPr lang="en-US" sz="4400" dirty="0" err="1"/>
              <a:t>acuratețea</a:t>
            </a:r>
            <a:r>
              <a:rPr lang="en-US" sz="4400" dirty="0"/>
              <a:t>, </a:t>
            </a:r>
            <a:r>
              <a:rPr lang="en-US" sz="4400" dirty="0" err="1"/>
              <a:t>sensibilitatea</a:t>
            </a:r>
            <a:r>
              <a:rPr lang="en-US" sz="4400" dirty="0"/>
              <a:t> </a:t>
            </a:r>
            <a:r>
              <a:rPr lang="en-US" sz="4400" dirty="0" err="1"/>
              <a:t>și</a:t>
            </a:r>
            <a:r>
              <a:rPr lang="en-US" sz="4400" dirty="0"/>
              <a:t> </a:t>
            </a:r>
            <a:r>
              <a:rPr lang="en-US" sz="4400" dirty="0" err="1"/>
              <a:t>specificitatea</a:t>
            </a:r>
            <a:r>
              <a:rPr lang="en-US" sz="4400" dirty="0"/>
              <a:t>.</a:t>
            </a:r>
          </a:p>
          <a:p>
            <a:pPr marL="285750" indent="-285750">
              <a:buFont typeface="Arial" panose="020B0604020202020204" pitchFamily="34" charset="0"/>
              <a:buChar char="•"/>
            </a:pPr>
            <a:r>
              <a:rPr lang="en-US" sz="4400" b="1" dirty="0" err="1"/>
              <a:t>Optimizarea</a:t>
            </a:r>
            <a:r>
              <a:rPr lang="en-US" sz="4400" b="1" dirty="0"/>
              <a:t> </a:t>
            </a:r>
            <a:r>
              <a:rPr lang="en-US" sz="4400" b="1" dirty="0" err="1"/>
              <a:t>Modelului</a:t>
            </a:r>
            <a:r>
              <a:rPr lang="en-US" sz="4400" b="1" dirty="0"/>
              <a:t>:</a:t>
            </a:r>
            <a:r>
              <a:rPr lang="en-US" sz="4400" dirty="0"/>
              <a:t> </a:t>
            </a:r>
            <a:r>
              <a:rPr lang="en-US" sz="4400" dirty="0" err="1"/>
              <a:t>Ajustarea</a:t>
            </a:r>
            <a:r>
              <a:rPr lang="en-US" sz="4400" dirty="0"/>
              <a:t> </a:t>
            </a:r>
            <a:r>
              <a:rPr lang="en-US" sz="4400" dirty="0" err="1"/>
              <a:t>parametrilor</a:t>
            </a:r>
            <a:r>
              <a:rPr lang="en-US" sz="4400" dirty="0"/>
              <a:t> </a:t>
            </a:r>
            <a:r>
              <a:rPr lang="en-US" sz="4400" dirty="0" err="1"/>
              <a:t>modelului</a:t>
            </a:r>
            <a:r>
              <a:rPr lang="en-US" sz="4400" dirty="0"/>
              <a:t> </a:t>
            </a:r>
            <a:r>
              <a:rPr lang="en-US" sz="4400" dirty="0" err="1"/>
              <a:t>pentru</a:t>
            </a:r>
            <a:r>
              <a:rPr lang="en-US" sz="4400" dirty="0"/>
              <a:t> a </a:t>
            </a:r>
            <a:r>
              <a:rPr lang="en-US" sz="4400" dirty="0" err="1"/>
              <a:t>maximiza</a:t>
            </a:r>
            <a:r>
              <a:rPr lang="en-US" sz="4400" dirty="0"/>
              <a:t> </a:t>
            </a:r>
            <a:r>
              <a:rPr lang="en-US" sz="4400" dirty="0" err="1"/>
              <a:t>performanța</a:t>
            </a:r>
            <a:r>
              <a:rPr lang="en-US" sz="4400" dirty="0"/>
              <a:t> </a:t>
            </a:r>
            <a:r>
              <a:rPr lang="en-US" sz="4400" dirty="0" err="1"/>
              <a:t>și</a:t>
            </a:r>
            <a:r>
              <a:rPr lang="en-US" sz="4400" dirty="0"/>
              <a:t> a </a:t>
            </a:r>
            <a:r>
              <a:rPr lang="en-US" sz="4400" dirty="0" err="1"/>
              <a:t>minimiza</a:t>
            </a:r>
            <a:r>
              <a:rPr lang="en-US" sz="4400" dirty="0"/>
              <a:t> </a:t>
            </a:r>
            <a:r>
              <a:rPr lang="en-US" sz="4400" dirty="0" err="1"/>
              <a:t>eroarea</a:t>
            </a:r>
            <a:r>
              <a:rPr lang="en-US" sz="4400" dirty="0"/>
              <a:t> de </a:t>
            </a:r>
            <a:r>
              <a:rPr lang="en-US" sz="4400" dirty="0" err="1"/>
              <a:t>predicție</a:t>
            </a:r>
            <a:r>
              <a:rPr lang="en-US" sz="4400" dirty="0"/>
              <a:t>.</a:t>
            </a:r>
          </a:p>
          <a:p>
            <a:br>
              <a:rPr lang="en-US"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4</a:t>
            </a:fld>
            <a:endParaRPr lang="ru-RU"/>
          </a:p>
        </p:txBody>
      </p:sp>
    </p:spTree>
    <p:extLst>
      <p:ext uri="{BB962C8B-B14F-4D97-AF65-F5344CB8AC3E}">
        <p14:creationId xmlns:p14="http://schemas.microsoft.com/office/powerpoint/2010/main" val="39612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659531"/>
          </a:xfrm>
        </p:spPr>
        <p:txBody>
          <a:bodyPr rtlCol="0"/>
          <a:lstStyle/>
          <a:p>
            <a:pPr rtl="0"/>
            <a:r>
              <a:rPr lang="ro-RO" b="1" dirty="0"/>
              <a:t>Presupuneri</a:t>
            </a:r>
            <a:endParaRPr lang="ru-RU" b="1" dirty="0"/>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581190" y="1610550"/>
            <a:ext cx="10895461" cy="5247450"/>
          </a:xfrm>
        </p:spPr>
        <p:txBody>
          <a:bodyPr rtlCol="0">
            <a:normAutofit fontScale="92500" lnSpcReduction="10000"/>
          </a:bodyPr>
          <a:lstStyle/>
          <a:p>
            <a:pPr marL="285750" lvl="0" indent="-285750">
              <a:buFont typeface="Arial" panose="020B0604020202020204" pitchFamily="34" charset="0"/>
              <a:buChar char="•"/>
            </a:pPr>
            <a:r>
              <a:rPr lang="ro-RO" sz="2200" dirty="0"/>
              <a:t>Oare există o corelație pozitivă între vârsta unei persoane (</a:t>
            </a:r>
            <a:r>
              <a:rPr lang="ro-RO" sz="2200" b="1" dirty="0"/>
              <a:t>age</a:t>
            </a:r>
            <a:r>
              <a:rPr lang="ro-RO" sz="2200" dirty="0"/>
              <a:t>) și riscul de a dezvolta boli cardiace?</a:t>
            </a:r>
            <a:endParaRPr lang="ru-RU" sz="2200" dirty="0"/>
          </a:p>
          <a:p>
            <a:pPr marL="285750" lvl="0" indent="-285750">
              <a:buFont typeface="Arial" panose="020B0604020202020204" pitchFamily="34" charset="0"/>
              <a:buChar char="•"/>
            </a:pPr>
            <a:r>
              <a:rPr lang="ro-RO" sz="2200" dirty="0"/>
              <a:t>Este sexul (</a:t>
            </a:r>
            <a:r>
              <a:rPr lang="ro-RO" sz="2200" b="1" dirty="0"/>
              <a:t>sex</a:t>
            </a:r>
            <a:r>
              <a:rPr lang="ro-RO" sz="2200" dirty="0"/>
              <a:t>) un factor determinant în riscul de a dezvolta boli cardiace, cu bărbații fiind mai predispuși decât femeile?</a:t>
            </a:r>
            <a:endParaRPr lang="ru-RU" sz="2200" dirty="0"/>
          </a:p>
          <a:p>
            <a:pPr marL="285750" lvl="0" indent="-285750">
              <a:buFont typeface="Arial" panose="020B0604020202020204" pitchFamily="34" charset="0"/>
              <a:buChar char="•"/>
            </a:pPr>
            <a:r>
              <a:rPr lang="ro-RO" sz="2200" dirty="0"/>
              <a:t>Cum sunt diferite tipurile de dureri toracice (</a:t>
            </a:r>
            <a:r>
              <a:rPr lang="ro-RO" sz="2200" b="1" dirty="0"/>
              <a:t>cp</a:t>
            </a:r>
            <a:r>
              <a:rPr lang="ro-RO" sz="2200" dirty="0"/>
              <a:t>) asociate cu riscul de boli cardiace?</a:t>
            </a:r>
            <a:endParaRPr lang="ru-RU" sz="2200" dirty="0"/>
          </a:p>
          <a:p>
            <a:pPr marL="285750" lvl="0" indent="-285750">
              <a:buFont typeface="Arial" panose="020B0604020202020204" pitchFamily="34" charset="0"/>
              <a:buChar char="•"/>
            </a:pPr>
            <a:r>
              <a:rPr lang="ro-RO" sz="2200" dirty="0"/>
              <a:t>Există o relație între nivelurile ridicate de tensiune arterială la repaus (</a:t>
            </a:r>
            <a:r>
              <a:rPr lang="ro-RO" sz="2200" b="1" dirty="0"/>
              <a:t>trestbps</a:t>
            </a:r>
            <a:r>
              <a:rPr lang="ro-RO" sz="2200" dirty="0"/>
              <a:t>) și colesterol (</a:t>
            </a:r>
            <a:r>
              <a:rPr lang="ro-RO" sz="2200" b="1" dirty="0"/>
              <a:t>chol</a:t>
            </a:r>
            <a:r>
              <a:rPr lang="ro-RO" sz="2200" dirty="0"/>
              <a:t>) și un risc crescut de boli cardiace?</a:t>
            </a:r>
            <a:endParaRPr lang="ru-RU" sz="2200" dirty="0"/>
          </a:p>
          <a:p>
            <a:pPr marL="285750" lvl="0" indent="-285750">
              <a:buFont typeface="Arial" panose="020B0604020202020204" pitchFamily="34" charset="0"/>
              <a:buChar char="•"/>
            </a:pPr>
            <a:r>
              <a:rPr lang="ro-RO" sz="2200" dirty="0"/>
              <a:t>Glicemia în repaus (</a:t>
            </a:r>
            <a:r>
              <a:rPr lang="ro-RO" sz="2200" b="1" dirty="0"/>
              <a:t>fbs</a:t>
            </a:r>
            <a:r>
              <a:rPr lang="ro-RO" sz="2200" dirty="0"/>
              <a:t>) peste un anumit prag este un indicator al riscului de boli cardiace?</a:t>
            </a:r>
            <a:endParaRPr lang="ru-RU" sz="2200" dirty="0"/>
          </a:p>
          <a:p>
            <a:pPr marL="285750" lvl="0" indent="-285750">
              <a:buFont typeface="Arial" panose="020B0604020202020204" pitchFamily="34" charset="0"/>
              <a:buChar char="•"/>
            </a:pPr>
            <a:r>
              <a:rPr lang="ro-RO" sz="2200" dirty="0"/>
              <a:t>Există o corelație inversă între frecvența cardiacă maximă atinsă (</a:t>
            </a:r>
            <a:r>
              <a:rPr lang="ro-RO" sz="2200" b="1" dirty="0"/>
              <a:t>thalach</a:t>
            </a:r>
            <a:r>
              <a:rPr lang="ro-RO" sz="2200" dirty="0"/>
              <a:t>) și riscul de boli cardiace?</a:t>
            </a:r>
            <a:endParaRPr lang="ru-RU" sz="2200" dirty="0"/>
          </a:p>
          <a:p>
            <a:pPr marL="285750" lvl="0" indent="-285750">
              <a:buFont typeface="Arial" panose="020B0604020202020204" pitchFamily="34" charset="0"/>
              <a:buChar char="•"/>
            </a:pPr>
            <a:r>
              <a:rPr lang="ro-RO" sz="2200" dirty="0"/>
              <a:t>Prezența anginei induse de exercițiu (</a:t>
            </a:r>
            <a:r>
              <a:rPr lang="ro-RO" sz="2200" b="1" dirty="0"/>
              <a:t>exang</a:t>
            </a:r>
            <a:r>
              <a:rPr lang="ro-RO" sz="2200" dirty="0"/>
              <a:t>) este un indicator puternic al bolilor cardiace?</a:t>
            </a:r>
            <a:endParaRPr lang="ru-RU" sz="2200" dirty="0"/>
          </a:p>
          <a:p>
            <a:pPr marL="285750" lvl="0" indent="-285750">
              <a:buFont typeface="Arial" panose="020B0604020202020204" pitchFamily="34" charset="0"/>
              <a:buChar char="•"/>
            </a:pPr>
            <a:r>
              <a:rPr lang="ro-RO" sz="2200" dirty="0"/>
              <a:t>Cum sunt asociate variabilele legate de teste cardiace, cum ar fi depresia ST indusă de exercițiu (</a:t>
            </a:r>
            <a:r>
              <a:rPr lang="ro-RO" sz="2200" b="1" dirty="0"/>
              <a:t>oldpeak</a:t>
            </a:r>
            <a:r>
              <a:rPr lang="ro-RO" sz="2200" dirty="0"/>
              <a:t>), panta segmentului ST de exercițiu vârf (</a:t>
            </a:r>
            <a:r>
              <a:rPr lang="ro-RO" sz="2200" b="1" dirty="0"/>
              <a:t>slope</a:t>
            </a:r>
            <a:r>
              <a:rPr lang="ro-RO" sz="2200" dirty="0"/>
              <a:t>), numărul de vase mari colorate prin fluoroscopie (</a:t>
            </a:r>
            <a:r>
              <a:rPr lang="ro-RO" sz="2200" b="1" dirty="0"/>
              <a:t>ca</a:t>
            </a:r>
            <a:r>
              <a:rPr lang="ro-RO" sz="2200" dirty="0"/>
              <a:t>), și defectele de stres (</a:t>
            </a:r>
            <a:r>
              <a:rPr lang="ro-RO" sz="2200" b="1" dirty="0"/>
              <a:t>thal</a:t>
            </a:r>
            <a:r>
              <a:rPr lang="ro-RO" sz="2200" dirty="0"/>
              <a:t>), cu prezența bolilor cardiace?</a:t>
            </a:r>
            <a:endParaRPr lang="ru-RU" sz="2200" dirty="0"/>
          </a:p>
          <a:p>
            <a:br>
              <a:rPr lang="en-US"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5</a:t>
            </a:fld>
            <a:endParaRPr lang="ru-RU"/>
          </a:p>
        </p:txBody>
      </p:sp>
    </p:spTree>
    <p:extLst>
      <p:ext uri="{BB962C8B-B14F-4D97-AF65-F5344CB8AC3E}">
        <p14:creationId xmlns:p14="http://schemas.microsoft.com/office/powerpoint/2010/main" val="29475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659531"/>
          </a:xfrm>
        </p:spPr>
        <p:txBody>
          <a:bodyPr rtlCol="0">
            <a:normAutofit fontScale="90000"/>
          </a:bodyPr>
          <a:lstStyle/>
          <a:p>
            <a:pPr rtl="0"/>
            <a:r>
              <a:rPr lang="ro-RO" b="1" dirty="0"/>
              <a:t>Setul de date selectat</a:t>
            </a:r>
            <a:endParaRPr lang="ru-RU" b="1" dirty="0"/>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581190" y="1610550"/>
            <a:ext cx="10895461" cy="5247450"/>
          </a:xfrm>
        </p:spPr>
        <p:txBody>
          <a:bodyPr rtlCol="0">
            <a:normAutofit/>
          </a:bodyPr>
          <a:lstStyle/>
          <a:p>
            <a:br>
              <a:rPr lang="en-US"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6</a:t>
            </a:fld>
            <a:endParaRPr lang="ru-RU"/>
          </a:p>
        </p:txBody>
      </p:sp>
      <p:pic>
        <p:nvPicPr>
          <p:cNvPr id="5" name="Рисунок 4">
            <a:extLst>
              <a:ext uri="{FF2B5EF4-FFF2-40B4-BE49-F238E27FC236}">
                <a16:creationId xmlns:a16="http://schemas.microsoft.com/office/drawing/2014/main" id="{70980030-2B9B-415A-92A8-EFDA5A8B1860}"/>
              </a:ext>
            </a:extLst>
          </p:cNvPr>
          <p:cNvPicPr>
            <a:picLocks noChangeAspect="1"/>
          </p:cNvPicPr>
          <p:nvPr/>
        </p:nvPicPr>
        <p:blipFill>
          <a:blip r:embed="rId3"/>
          <a:stretch>
            <a:fillRect/>
          </a:stretch>
        </p:blipFill>
        <p:spPr>
          <a:xfrm>
            <a:off x="1912332" y="1489252"/>
            <a:ext cx="8233176" cy="4813364"/>
          </a:xfrm>
          <a:prstGeom prst="rect">
            <a:avLst/>
          </a:prstGeom>
        </p:spPr>
      </p:pic>
    </p:spTree>
    <p:extLst>
      <p:ext uri="{BB962C8B-B14F-4D97-AF65-F5344CB8AC3E}">
        <p14:creationId xmlns:p14="http://schemas.microsoft.com/office/powerpoint/2010/main" val="263927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10531567" cy="659531"/>
          </a:xfrm>
        </p:spPr>
        <p:txBody>
          <a:bodyPr rtlCol="0">
            <a:normAutofit fontScale="90000"/>
          </a:bodyPr>
          <a:lstStyle/>
          <a:p>
            <a:pPr marL="342900" lvl="0" indent="-342900" algn="just">
              <a:spcAft>
                <a:spcPts val="0"/>
              </a:spcAft>
              <a:buFont typeface="+mj-lt"/>
              <a:buAutoNum type="arabicPeriod"/>
            </a:pPr>
            <a:r>
              <a:rPr lang="ro-RO" b="1" dirty="0">
                <a:solidFill>
                  <a:srgbClr val="000000"/>
                </a:solidFill>
                <a:ea typeface="Calibri" panose="020F0502020204030204" pitchFamily="34" charset="0"/>
              </a:rPr>
              <a:t>Distribuția Tipului Durerii Toracice în Funcție de Boala Cardiacă</a:t>
            </a:r>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581190" y="1610550"/>
            <a:ext cx="10895461" cy="5247450"/>
          </a:xfrm>
        </p:spPr>
        <p:txBody>
          <a:bodyPr rtlCol="0">
            <a:normAutofit/>
          </a:bodyPr>
          <a:lstStyle/>
          <a:p>
            <a:br>
              <a:rPr lang="en-US"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7</a:t>
            </a:fld>
            <a:endParaRPr lang="ru-RU"/>
          </a:p>
        </p:txBody>
      </p:sp>
      <p:pic>
        <p:nvPicPr>
          <p:cNvPr id="6" name="Рисунок 5">
            <a:extLst>
              <a:ext uri="{FF2B5EF4-FFF2-40B4-BE49-F238E27FC236}">
                <a16:creationId xmlns:a16="http://schemas.microsoft.com/office/drawing/2014/main" id="{251E82F2-7F8C-4DC6-BD65-91454B2436A2}"/>
              </a:ext>
            </a:extLst>
          </p:cNvPr>
          <p:cNvPicPr>
            <a:picLocks noChangeAspect="1"/>
          </p:cNvPicPr>
          <p:nvPr/>
        </p:nvPicPr>
        <p:blipFill>
          <a:blip r:embed="rId3"/>
          <a:stretch>
            <a:fillRect/>
          </a:stretch>
        </p:blipFill>
        <p:spPr>
          <a:xfrm>
            <a:off x="715349" y="2194117"/>
            <a:ext cx="6202165" cy="3781808"/>
          </a:xfrm>
          <a:prstGeom prst="rect">
            <a:avLst/>
          </a:prstGeom>
        </p:spPr>
      </p:pic>
      <p:sp>
        <p:nvSpPr>
          <p:cNvPr id="9" name="Прямоугольник 8">
            <a:extLst>
              <a:ext uri="{FF2B5EF4-FFF2-40B4-BE49-F238E27FC236}">
                <a16:creationId xmlns:a16="http://schemas.microsoft.com/office/drawing/2014/main" id="{64B88117-23D1-40FD-B979-1BBC2309BED4}"/>
              </a:ext>
            </a:extLst>
          </p:cNvPr>
          <p:cNvSpPr/>
          <p:nvPr/>
        </p:nvSpPr>
        <p:spPr>
          <a:xfrm>
            <a:off x="7551996" y="1886206"/>
            <a:ext cx="3778898" cy="5755422"/>
          </a:xfrm>
          <a:prstGeom prst="rect">
            <a:avLst/>
          </a:prstGeom>
        </p:spPr>
        <p:txBody>
          <a:bodyPr wrap="square">
            <a:spAutoFit/>
          </a:bodyPr>
          <a:lstStyle/>
          <a:p>
            <a:r>
              <a:rPr lang="en-US" sz="2000" dirty="0" err="1"/>
              <a:t>Diagrama</a:t>
            </a:r>
            <a:r>
              <a:rPr lang="en-US" sz="2000" dirty="0"/>
              <a:t> </a:t>
            </a:r>
            <a:r>
              <a:rPr lang="en-US" sz="2000" dirty="0" err="1"/>
              <a:t>indică</a:t>
            </a:r>
            <a:r>
              <a:rPr lang="en-US" sz="2000" dirty="0"/>
              <a:t> </a:t>
            </a:r>
            <a:r>
              <a:rPr lang="en-US" sz="2000" dirty="0" err="1"/>
              <a:t>că</a:t>
            </a:r>
            <a:r>
              <a:rPr lang="en-US" sz="2000" dirty="0"/>
              <a:t> </a:t>
            </a:r>
            <a:r>
              <a:rPr lang="en-US" sz="2000" dirty="0" err="1"/>
              <a:t>tipul</a:t>
            </a:r>
            <a:r>
              <a:rPr lang="en-US" sz="2000" dirty="0"/>
              <a:t> 0 de </a:t>
            </a:r>
            <a:r>
              <a:rPr lang="en-US" sz="2000" dirty="0" err="1"/>
              <a:t>durere</a:t>
            </a:r>
            <a:r>
              <a:rPr lang="en-US" sz="2000" dirty="0"/>
              <a:t> </a:t>
            </a:r>
            <a:r>
              <a:rPr lang="en-US" sz="2000" dirty="0" err="1"/>
              <a:t>toracică</a:t>
            </a:r>
            <a:r>
              <a:rPr lang="en-US" sz="2000" dirty="0"/>
              <a:t> </a:t>
            </a:r>
            <a:r>
              <a:rPr lang="en-US" sz="2000" dirty="0" err="1"/>
              <a:t>apare</a:t>
            </a:r>
            <a:r>
              <a:rPr lang="en-US" sz="2000" dirty="0"/>
              <a:t> </a:t>
            </a:r>
            <a:r>
              <a:rPr lang="en-US" sz="2000" dirty="0" err="1"/>
              <a:t>frecvent</a:t>
            </a:r>
            <a:r>
              <a:rPr lang="en-US" sz="2000" dirty="0"/>
              <a:t> la </a:t>
            </a:r>
            <a:r>
              <a:rPr lang="en-US" sz="2000" dirty="0" err="1"/>
              <a:t>pacienții</a:t>
            </a:r>
            <a:r>
              <a:rPr lang="en-US" sz="2000" dirty="0"/>
              <a:t> </a:t>
            </a:r>
            <a:r>
              <a:rPr lang="en-US" sz="2000" dirty="0" err="1"/>
              <a:t>fără</a:t>
            </a:r>
            <a:r>
              <a:rPr lang="en-US" sz="2000" dirty="0"/>
              <a:t> </a:t>
            </a:r>
            <a:r>
              <a:rPr lang="en-US" sz="2000" dirty="0" err="1"/>
              <a:t>boală</a:t>
            </a:r>
            <a:r>
              <a:rPr lang="en-US" sz="2000" dirty="0"/>
              <a:t> </a:t>
            </a:r>
            <a:r>
              <a:rPr lang="en-US" sz="2000" dirty="0" err="1"/>
              <a:t>cardiacă</a:t>
            </a:r>
            <a:r>
              <a:rPr lang="en-US" sz="2000" dirty="0"/>
              <a:t>, </a:t>
            </a:r>
            <a:r>
              <a:rPr lang="en-US" sz="2000" dirty="0" err="1"/>
              <a:t>în</a:t>
            </a:r>
            <a:r>
              <a:rPr lang="en-US" sz="2000" dirty="0"/>
              <a:t> </a:t>
            </a:r>
            <a:r>
              <a:rPr lang="en-US" sz="2000" dirty="0" err="1"/>
              <a:t>timp</a:t>
            </a:r>
            <a:r>
              <a:rPr lang="en-US" sz="2000" dirty="0"/>
              <a:t> </a:t>
            </a:r>
            <a:r>
              <a:rPr lang="en-US" sz="2000" dirty="0" err="1"/>
              <a:t>ce</a:t>
            </a:r>
            <a:r>
              <a:rPr lang="en-US" sz="2000" dirty="0"/>
              <a:t> </a:t>
            </a:r>
            <a:r>
              <a:rPr lang="en-US" sz="2000" dirty="0" err="1"/>
              <a:t>tipul</a:t>
            </a:r>
            <a:r>
              <a:rPr lang="en-US" sz="2000" dirty="0"/>
              <a:t> 2 </a:t>
            </a:r>
            <a:r>
              <a:rPr lang="en-US" sz="2000" dirty="0" err="1"/>
              <a:t>este</a:t>
            </a:r>
            <a:r>
              <a:rPr lang="en-US" sz="2000" dirty="0"/>
              <a:t> </a:t>
            </a:r>
            <a:r>
              <a:rPr lang="en-US" sz="2000" dirty="0" err="1"/>
              <a:t>strâns</a:t>
            </a:r>
            <a:r>
              <a:rPr lang="en-US" sz="2000" dirty="0"/>
              <a:t> </a:t>
            </a:r>
            <a:r>
              <a:rPr lang="en-US" sz="2000" dirty="0" err="1"/>
              <a:t>asociat</a:t>
            </a:r>
            <a:r>
              <a:rPr lang="en-US" sz="2000" dirty="0"/>
              <a:t> cu </a:t>
            </a:r>
            <a:r>
              <a:rPr lang="en-US" sz="2000" dirty="0" err="1"/>
              <a:t>prezența</a:t>
            </a:r>
            <a:r>
              <a:rPr lang="en-US" sz="2000" dirty="0"/>
              <a:t> </a:t>
            </a:r>
            <a:r>
              <a:rPr lang="en-US" sz="2000" dirty="0" err="1"/>
              <a:t>acesteia</a:t>
            </a:r>
            <a:r>
              <a:rPr lang="en-US" sz="2000" dirty="0"/>
              <a:t>. </a:t>
            </a:r>
            <a:r>
              <a:rPr lang="en-US" sz="2000" dirty="0" err="1"/>
              <a:t>Tipul</a:t>
            </a:r>
            <a:r>
              <a:rPr lang="en-US" sz="2000" dirty="0"/>
              <a:t> 1 </a:t>
            </a:r>
            <a:r>
              <a:rPr lang="en-US" sz="2000" dirty="0" err="1"/>
              <a:t>prezintă</a:t>
            </a:r>
            <a:r>
              <a:rPr lang="en-US" sz="2000" dirty="0"/>
              <a:t> o </a:t>
            </a:r>
            <a:r>
              <a:rPr lang="en-US" sz="2000" dirty="0" err="1"/>
              <a:t>distribuție</a:t>
            </a:r>
            <a:r>
              <a:rPr lang="en-US" sz="2000" dirty="0"/>
              <a:t> </a:t>
            </a:r>
            <a:r>
              <a:rPr lang="en-US" sz="2000" dirty="0" err="1"/>
              <a:t>echilibrată</a:t>
            </a:r>
            <a:r>
              <a:rPr lang="en-US" sz="2000" dirty="0"/>
              <a:t> </a:t>
            </a:r>
            <a:r>
              <a:rPr lang="en-US" sz="2000" dirty="0" err="1"/>
              <a:t>între</a:t>
            </a:r>
            <a:r>
              <a:rPr lang="en-US" sz="2000" dirty="0"/>
              <a:t> </a:t>
            </a:r>
            <a:r>
              <a:rPr lang="en-US" sz="2000" dirty="0" err="1"/>
              <a:t>pacienții</a:t>
            </a:r>
            <a:r>
              <a:rPr lang="en-US" sz="2000" dirty="0"/>
              <a:t> </a:t>
            </a:r>
            <a:r>
              <a:rPr lang="en-US" sz="2000" dirty="0" err="1"/>
              <a:t>sănătoși</a:t>
            </a:r>
            <a:r>
              <a:rPr lang="en-US" sz="2000" dirty="0"/>
              <a:t> </a:t>
            </a:r>
            <a:r>
              <a:rPr lang="en-US" sz="2000" dirty="0" err="1"/>
              <a:t>și</a:t>
            </a:r>
            <a:r>
              <a:rPr lang="en-US" sz="2000" dirty="0"/>
              <a:t> </a:t>
            </a:r>
            <a:r>
              <a:rPr lang="en-US" sz="2000" dirty="0" err="1"/>
              <a:t>cei</a:t>
            </a:r>
            <a:r>
              <a:rPr lang="en-US" sz="2000" dirty="0"/>
              <a:t> </a:t>
            </a:r>
            <a:r>
              <a:rPr lang="en-US" sz="2000" dirty="0" err="1"/>
              <a:t>bolnavi</a:t>
            </a:r>
            <a:r>
              <a:rPr lang="en-US" sz="2000" dirty="0"/>
              <a:t>, </a:t>
            </a:r>
            <a:r>
              <a:rPr lang="en-US" sz="2000" dirty="0" err="1"/>
              <a:t>iar</a:t>
            </a:r>
            <a:r>
              <a:rPr lang="en-US" sz="2000" dirty="0"/>
              <a:t> </a:t>
            </a:r>
            <a:r>
              <a:rPr lang="en-US" sz="2000" dirty="0" err="1"/>
              <a:t>tipul</a:t>
            </a:r>
            <a:r>
              <a:rPr lang="en-US" sz="2000" dirty="0"/>
              <a:t> 3 </a:t>
            </a:r>
            <a:r>
              <a:rPr lang="en-US" sz="2000" dirty="0" err="1"/>
              <a:t>este</a:t>
            </a:r>
            <a:r>
              <a:rPr lang="en-US" sz="2000" dirty="0"/>
              <a:t> </a:t>
            </a:r>
            <a:r>
              <a:rPr lang="en-US" sz="2000" dirty="0" err="1"/>
              <a:t>rar</a:t>
            </a:r>
            <a:r>
              <a:rPr lang="en-US" sz="2000" dirty="0"/>
              <a:t> </a:t>
            </a:r>
            <a:r>
              <a:rPr lang="en-US" sz="2000" dirty="0" err="1"/>
              <a:t>întâlnit</a:t>
            </a:r>
            <a:r>
              <a:rPr lang="en-US" sz="2000" dirty="0"/>
              <a:t>, </a:t>
            </a:r>
            <a:r>
              <a:rPr lang="en-US" sz="2000" dirty="0" err="1"/>
              <a:t>sugerând</a:t>
            </a:r>
            <a:r>
              <a:rPr lang="en-US" sz="2000" dirty="0"/>
              <a:t> o </a:t>
            </a:r>
            <a:r>
              <a:rPr lang="en-US" sz="2000" dirty="0" err="1"/>
              <a:t>relevanță</a:t>
            </a:r>
            <a:r>
              <a:rPr lang="en-US" sz="2000" dirty="0"/>
              <a:t> </a:t>
            </a:r>
            <a:r>
              <a:rPr lang="en-US" sz="2000" dirty="0" err="1"/>
              <a:t>redusă</a:t>
            </a:r>
            <a:r>
              <a:rPr lang="en-US" sz="2000" dirty="0"/>
              <a:t> </a:t>
            </a:r>
            <a:r>
              <a:rPr lang="en-US" sz="2000" dirty="0" err="1"/>
              <a:t>în</a:t>
            </a:r>
            <a:r>
              <a:rPr lang="en-US" sz="2000" dirty="0"/>
              <a:t> </a:t>
            </a:r>
            <a:r>
              <a:rPr lang="en-US" sz="2000" dirty="0" err="1"/>
              <a:t>diagnosticul</a:t>
            </a:r>
            <a:r>
              <a:rPr lang="en-US" sz="2000" dirty="0"/>
              <a:t> cardiac. </a:t>
            </a:r>
            <a:r>
              <a:rPr lang="en-US" sz="2000" dirty="0" err="1"/>
              <a:t>Aceste</a:t>
            </a:r>
            <a:r>
              <a:rPr lang="en-US" sz="2000" dirty="0"/>
              <a:t> date </a:t>
            </a:r>
            <a:r>
              <a:rPr lang="en-US" sz="2000" dirty="0" err="1"/>
              <a:t>sugerează</a:t>
            </a:r>
            <a:r>
              <a:rPr lang="en-US" sz="2000" dirty="0"/>
              <a:t> </a:t>
            </a:r>
            <a:r>
              <a:rPr lang="en-US" sz="2000" dirty="0" err="1"/>
              <a:t>că</a:t>
            </a:r>
            <a:r>
              <a:rPr lang="en-US" sz="2000" dirty="0"/>
              <a:t> </a:t>
            </a:r>
            <a:r>
              <a:rPr lang="en-US" sz="2000" dirty="0" err="1"/>
              <a:t>natura</a:t>
            </a:r>
            <a:r>
              <a:rPr lang="en-US" sz="2000" dirty="0"/>
              <a:t> </a:t>
            </a:r>
            <a:r>
              <a:rPr lang="en-US" sz="2000" dirty="0" err="1"/>
              <a:t>durerii</a:t>
            </a:r>
            <a:r>
              <a:rPr lang="en-US" sz="2000" dirty="0"/>
              <a:t> </a:t>
            </a:r>
            <a:r>
              <a:rPr lang="en-US" sz="2000" dirty="0" err="1"/>
              <a:t>toracice</a:t>
            </a:r>
            <a:r>
              <a:rPr lang="en-US" sz="2000" dirty="0"/>
              <a:t> </a:t>
            </a:r>
            <a:r>
              <a:rPr lang="en-US" sz="2000" dirty="0" err="1"/>
              <a:t>poate</a:t>
            </a:r>
            <a:r>
              <a:rPr lang="en-US" sz="2000" dirty="0"/>
              <a:t> fi un indicator </a:t>
            </a:r>
            <a:r>
              <a:rPr lang="en-US" sz="2000" dirty="0" err="1"/>
              <a:t>util</a:t>
            </a:r>
            <a:r>
              <a:rPr lang="en-US" sz="2000" dirty="0"/>
              <a:t> </a:t>
            </a:r>
            <a:r>
              <a:rPr lang="en-US" sz="2000" dirty="0" err="1"/>
              <a:t>în</a:t>
            </a:r>
            <a:r>
              <a:rPr lang="en-US" sz="2000" dirty="0"/>
              <a:t> </a:t>
            </a:r>
            <a:r>
              <a:rPr lang="en-US" sz="2000" dirty="0" err="1"/>
              <a:t>predicția</a:t>
            </a:r>
            <a:r>
              <a:rPr lang="en-US" sz="2000" dirty="0"/>
              <a:t> </a:t>
            </a:r>
            <a:r>
              <a:rPr lang="en-US" sz="2000" dirty="0" err="1"/>
              <a:t>riscului</a:t>
            </a:r>
            <a:r>
              <a:rPr lang="en-US" sz="2000" dirty="0"/>
              <a:t> cardiac.</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6516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10531567" cy="659531"/>
          </a:xfrm>
        </p:spPr>
        <p:txBody>
          <a:bodyPr rtlCol="0">
            <a:normAutofit/>
          </a:bodyPr>
          <a:lstStyle/>
          <a:p>
            <a:pPr lvl="0"/>
            <a:r>
              <a:rPr lang="ro-RO" b="1" dirty="0"/>
              <a:t>2.Distribuția bolii cardiace în funcție de sex</a:t>
            </a:r>
            <a:endParaRPr lang="ru-RU" dirty="0"/>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407346" y="1610550"/>
            <a:ext cx="5037184" cy="5247450"/>
          </a:xfrm>
        </p:spPr>
        <p:txBody>
          <a:bodyPr rtlCol="0">
            <a:normAutofit/>
          </a:bodyPr>
          <a:lstStyle/>
          <a:p>
            <a:r>
              <a:rPr lang="ro-RO" dirty="0"/>
              <a:t>Diagrama ilustrează distribuția bolilor cardiace în funcție de sex, unde sexul este codificat ca 0 și 1. Observăm că există o diferență notabilă între numărul de cazuri de boli cardiace în funcție de sex pentru pacienții care prezintă boala cardiacă (codificat cu 1) comparativ cu cei fără boală cardiacă (codificat cu 0). În particular, sexul codificat cu 1 are o incidență mai mare a bolilor cardiace decât sexul codificat cu 0, indiferent de prezența bolii.</a:t>
            </a:r>
            <a:endParaRPr lang="ru-RU" dirty="0"/>
          </a:p>
          <a:p>
            <a:br>
              <a:rPr lang="en-US"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8</a:t>
            </a:fld>
            <a:endParaRPr lang="ru-RU"/>
          </a:p>
        </p:txBody>
      </p:sp>
      <p:sp>
        <p:nvSpPr>
          <p:cNvPr id="9" name="Прямоугольник 8">
            <a:extLst>
              <a:ext uri="{FF2B5EF4-FFF2-40B4-BE49-F238E27FC236}">
                <a16:creationId xmlns:a16="http://schemas.microsoft.com/office/drawing/2014/main" id="{64B88117-23D1-40FD-B979-1BBC2309BED4}"/>
              </a:ext>
            </a:extLst>
          </p:cNvPr>
          <p:cNvSpPr/>
          <p:nvPr/>
        </p:nvSpPr>
        <p:spPr>
          <a:xfrm>
            <a:off x="581190" y="1718131"/>
            <a:ext cx="4578639"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pic>
        <p:nvPicPr>
          <p:cNvPr id="7" name="Рисунок 6">
            <a:extLst>
              <a:ext uri="{FF2B5EF4-FFF2-40B4-BE49-F238E27FC236}">
                <a16:creationId xmlns:a16="http://schemas.microsoft.com/office/drawing/2014/main" id="{FB5284A3-FD50-417A-A8C1-E3590029EE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230" y="1718131"/>
            <a:ext cx="6153513" cy="4447589"/>
          </a:xfrm>
          <a:prstGeom prst="rect">
            <a:avLst/>
          </a:prstGeom>
          <a:noFill/>
        </p:spPr>
      </p:pic>
    </p:spTree>
    <p:extLst>
      <p:ext uri="{BB962C8B-B14F-4D97-AF65-F5344CB8AC3E}">
        <p14:creationId xmlns:p14="http://schemas.microsoft.com/office/powerpoint/2010/main" val="347484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C271D-D3EB-4A78-9929-4B8E740B50B4}"/>
              </a:ext>
            </a:extLst>
          </p:cNvPr>
          <p:cNvSpPr>
            <a:spLocks noGrp="1"/>
          </p:cNvSpPr>
          <p:nvPr>
            <p:ph type="title"/>
          </p:nvPr>
        </p:nvSpPr>
        <p:spPr>
          <a:xfrm>
            <a:off x="655837" y="692280"/>
            <a:ext cx="10531567" cy="1229826"/>
          </a:xfrm>
        </p:spPr>
        <p:txBody>
          <a:bodyPr rtlCol="0">
            <a:normAutofit fontScale="90000"/>
          </a:bodyPr>
          <a:lstStyle/>
          <a:p>
            <a:r>
              <a:rPr lang="ro-RO" b="1" dirty="0"/>
              <a:t>3. Distribuția Anginei Induse de Exercițiu în Funcție de Boala Cardiacă</a:t>
            </a:r>
            <a:br>
              <a:rPr lang="ru-RU" dirty="0"/>
            </a:br>
            <a:endParaRPr lang="ru-RU" dirty="0"/>
          </a:p>
        </p:txBody>
      </p:sp>
      <p:sp>
        <p:nvSpPr>
          <p:cNvPr id="3" name="Объект 2">
            <a:extLst>
              <a:ext uri="{FF2B5EF4-FFF2-40B4-BE49-F238E27FC236}">
                <a16:creationId xmlns:a16="http://schemas.microsoft.com/office/drawing/2014/main" id="{F210F1C6-68F4-48F7-97E9-343EE7513674}"/>
              </a:ext>
            </a:extLst>
          </p:cNvPr>
          <p:cNvSpPr>
            <a:spLocks noGrp="1"/>
          </p:cNvSpPr>
          <p:nvPr>
            <p:ph idx="1"/>
          </p:nvPr>
        </p:nvSpPr>
        <p:spPr>
          <a:xfrm>
            <a:off x="426007" y="1610550"/>
            <a:ext cx="4136662" cy="5247450"/>
          </a:xfrm>
        </p:spPr>
        <p:txBody>
          <a:bodyPr rtlCol="0">
            <a:normAutofit/>
          </a:bodyPr>
          <a:lstStyle/>
          <a:p>
            <a:r>
              <a:rPr lang="en-US" dirty="0"/>
              <a:t>Boxplot-ul </a:t>
            </a:r>
            <a:r>
              <a:rPr lang="en-US" dirty="0" err="1"/>
              <a:t>arată</a:t>
            </a:r>
            <a:r>
              <a:rPr lang="en-US" dirty="0"/>
              <a:t> </a:t>
            </a:r>
            <a:r>
              <a:rPr lang="en-US" dirty="0" err="1"/>
              <a:t>că</a:t>
            </a:r>
            <a:r>
              <a:rPr lang="en-US" dirty="0"/>
              <a:t> </a:t>
            </a:r>
            <a:r>
              <a:rPr lang="en-US" dirty="0" err="1"/>
              <a:t>pacienții</a:t>
            </a:r>
            <a:r>
              <a:rPr lang="en-US" dirty="0"/>
              <a:t> cu </a:t>
            </a:r>
            <a:r>
              <a:rPr lang="en-US" dirty="0" err="1"/>
              <a:t>boli</a:t>
            </a:r>
            <a:r>
              <a:rPr lang="en-US" dirty="0"/>
              <a:t> </a:t>
            </a:r>
            <a:r>
              <a:rPr lang="en-US" dirty="0" err="1"/>
              <a:t>cardiace</a:t>
            </a:r>
            <a:r>
              <a:rPr lang="en-US" dirty="0"/>
              <a:t> </a:t>
            </a:r>
            <a:r>
              <a:rPr lang="en-US" dirty="0" err="1"/>
              <a:t>tind</a:t>
            </a:r>
            <a:r>
              <a:rPr lang="en-US" dirty="0"/>
              <a:t> </a:t>
            </a:r>
            <a:r>
              <a:rPr lang="en-US" dirty="0" err="1"/>
              <a:t>să</a:t>
            </a:r>
            <a:r>
              <a:rPr lang="en-US" dirty="0"/>
              <a:t> </a:t>
            </a:r>
            <a:r>
              <a:rPr lang="en-US" dirty="0" err="1"/>
              <a:t>aibă</a:t>
            </a:r>
            <a:r>
              <a:rPr lang="en-US" dirty="0"/>
              <a:t> o </a:t>
            </a:r>
            <a:r>
              <a:rPr lang="en-US" dirty="0" err="1"/>
              <a:t>frecvență</a:t>
            </a:r>
            <a:r>
              <a:rPr lang="en-US" dirty="0"/>
              <a:t> </a:t>
            </a:r>
            <a:r>
              <a:rPr lang="en-US" dirty="0" err="1"/>
              <a:t>cardiacă</a:t>
            </a:r>
            <a:r>
              <a:rPr lang="en-US" dirty="0"/>
              <a:t> </a:t>
            </a:r>
            <a:r>
              <a:rPr lang="en-US" dirty="0" err="1"/>
              <a:t>maximă</a:t>
            </a:r>
            <a:r>
              <a:rPr lang="en-US" dirty="0"/>
              <a:t> </a:t>
            </a:r>
            <a:r>
              <a:rPr lang="en-US" dirty="0" err="1"/>
              <a:t>mai</a:t>
            </a:r>
            <a:r>
              <a:rPr lang="en-US" dirty="0"/>
              <a:t> </a:t>
            </a:r>
            <a:r>
              <a:rPr lang="en-US" dirty="0" err="1"/>
              <a:t>scăzută</a:t>
            </a:r>
            <a:r>
              <a:rPr lang="en-US" dirty="0"/>
              <a:t> </a:t>
            </a:r>
            <a:r>
              <a:rPr lang="en-US" dirty="0" err="1"/>
              <a:t>în</a:t>
            </a:r>
            <a:r>
              <a:rPr lang="en-US" dirty="0"/>
              <a:t> </a:t>
            </a:r>
            <a:r>
              <a:rPr lang="en-US" dirty="0" err="1"/>
              <a:t>comparație</a:t>
            </a:r>
            <a:r>
              <a:rPr lang="en-US" dirty="0"/>
              <a:t> cu </a:t>
            </a:r>
            <a:r>
              <a:rPr lang="en-US" dirty="0" err="1"/>
              <a:t>indivizii</a:t>
            </a:r>
            <a:r>
              <a:rPr lang="en-US" dirty="0"/>
              <a:t> </a:t>
            </a:r>
            <a:r>
              <a:rPr lang="en-US" dirty="0" err="1"/>
              <a:t>sănătoși</a:t>
            </a:r>
            <a:r>
              <a:rPr lang="en-US" dirty="0"/>
              <a:t>, </a:t>
            </a:r>
            <a:r>
              <a:rPr lang="en-US" dirty="0" err="1"/>
              <a:t>ceea</a:t>
            </a:r>
            <a:r>
              <a:rPr lang="en-US" dirty="0"/>
              <a:t> </a:t>
            </a:r>
            <a:r>
              <a:rPr lang="en-US" dirty="0" err="1"/>
              <a:t>ce</a:t>
            </a:r>
            <a:r>
              <a:rPr lang="en-US" dirty="0"/>
              <a:t> </a:t>
            </a:r>
            <a:r>
              <a:rPr lang="en-US" dirty="0" err="1"/>
              <a:t>ar</a:t>
            </a:r>
            <a:r>
              <a:rPr lang="en-US" dirty="0"/>
              <a:t> </a:t>
            </a:r>
            <a:r>
              <a:rPr lang="en-US" dirty="0" err="1"/>
              <a:t>putea</a:t>
            </a:r>
            <a:r>
              <a:rPr lang="en-US" dirty="0"/>
              <a:t> </a:t>
            </a:r>
            <a:r>
              <a:rPr lang="en-US" dirty="0" err="1"/>
              <a:t>indica</a:t>
            </a:r>
            <a:r>
              <a:rPr lang="en-US" dirty="0"/>
              <a:t> o </a:t>
            </a:r>
            <a:r>
              <a:rPr lang="en-US" dirty="0" err="1"/>
              <a:t>corelație</a:t>
            </a:r>
            <a:r>
              <a:rPr lang="en-US" dirty="0"/>
              <a:t> </a:t>
            </a:r>
            <a:r>
              <a:rPr lang="en-US" dirty="0" err="1"/>
              <a:t>între</a:t>
            </a:r>
            <a:r>
              <a:rPr lang="en-US" dirty="0"/>
              <a:t> </a:t>
            </a:r>
            <a:r>
              <a:rPr lang="en-US" dirty="0" err="1"/>
              <a:t>ritmul</a:t>
            </a:r>
            <a:r>
              <a:rPr lang="en-US" dirty="0"/>
              <a:t> cardiac </a:t>
            </a:r>
            <a:r>
              <a:rPr lang="en-US" dirty="0" err="1"/>
              <a:t>redus</a:t>
            </a:r>
            <a:r>
              <a:rPr lang="en-US" dirty="0"/>
              <a:t> </a:t>
            </a:r>
            <a:r>
              <a:rPr lang="en-US" dirty="0" err="1"/>
              <a:t>și</a:t>
            </a:r>
            <a:r>
              <a:rPr lang="en-US" dirty="0"/>
              <a:t> </a:t>
            </a:r>
            <a:r>
              <a:rPr lang="en-US" dirty="0" err="1"/>
              <a:t>prezența</a:t>
            </a:r>
            <a:r>
              <a:rPr lang="en-US" dirty="0"/>
              <a:t> </a:t>
            </a:r>
            <a:r>
              <a:rPr lang="en-US" dirty="0" err="1"/>
              <a:t>bolilor</a:t>
            </a:r>
            <a:r>
              <a:rPr lang="en-US" dirty="0"/>
              <a:t> de </a:t>
            </a:r>
            <a:r>
              <a:rPr lang="en-US" dirty="0" err="1"/>
              <a:t>inimă</a:t>
            </a:r>
            <a:r>
              <a:rPr lang="en-US" dirty="0"/>
              <a:t>. </a:t>
            </a:r>
            <a:r>
              <a:rPr lang="en-US" dirty="0" err="1"/>
              <a:t>Observăm</a:t>
            </a:r>
            <a:r>
              <a:rPr lang="en-US" dirty="0"/>
              <a:t>, de </a:t>
            </a:r>
            <a:r>
              <a:rPr lang="en-US" dirty="0" err="1"/>
              <a:t>asemenea</a:t>
            </a:r>
            <a:r>
              <a:rPr lang="en-US" dirty="0"/>
              <a:t>, o </a:t>
            </a:r>
            <a:r>
              <a:rPr lang="en-US" dirty="0" err="1"/>
              <a:t>variație</a:t>
            </a:r>
            <a:r>
              <a:rPr lang="en-US" dirty="0"/>
              <a:t> </a:t>
            </a:r>
            <a:r>
              <a:rPr lang="en-US" dirty="0" err="1"/>
              <a:t>mai</a:t>
            </a:r>
            <a:r>
              <a:rPr lang="en-US" dirty="0"/>
              <a:t> </a:t>
            </a:r>
            <a:r>
              <a:rPr lang="en-US" dirty="0" err="1"/>
              <a:t>largă</a:t>
            </a:r>
            <a:r>
              <a:rPr lang="en-US" dirty="0"/>
              <a:t> </a:t>
            </a:r>
            <a:r>
              <a:rPr lang="en-US" dirty="0" err="1"/>
              <a:t>în</a:t>
            </a:r>
            <a:r>
              <a:rPr lang="en-US" dirty="0"/>
              <a:t> </a:t>
            </a:r>
            <a:r>
              <a:rPr lang="en-US" dirty="0" err="1"/>
              <a:t>frecvențele</a:t>
            </a:r>
            <a:r>
              <a:rPr lang="en-US" dirty="0"/>
              <a:t> </a:t>
            </a:r>
            <a:r>
              <a:rPr lang="en-US" dirty="0" err="1"/>
              <a:t>cardiace</a:t>
            </a:r>
            <a:r>
              <a:rPr lang="en-US" dirty="0"/>
              <a:t> </a:t>
            </a:r>
            <a:r>
              <a:rPr lang="en-US" dirty="0" err="1"/>
              <a:t>maximale</a:t>
            </a:r>
            <a:r>
              <a:rPr lang="en-US" dirty="0"/>
              <a:t> </a:t>
            </a:r>
            <a:r>
              <a:rPr lang="en-US" dirty="0" err="1"/>
              <a:t>printre</a:t>
            </a:r>
            <a:r>
              <a:rPr lang="en-US" dirty="0"/>
              <a:t> </a:t>
            </a:r>
            <a:r>
              <a:rPr lang="en-US" dirty="0" err="1"/>
              <a:t>pacienții</a:t>
            </a:r>
            <a:r>
              <a:rPr lang="en-US" dirty="0"/>
              <a:t> </a:t>
            </a:r>
            <a:r>
              <a:rPr lang="en-US" dirty="0" err="1"/>
              <a:t>cardiaci</a:t>
            </a:r>
            <a:r>
              <a:rPr lang="en-US" dirty="0"/>
              <a:t>, </a:t>
            </a:r>
            <a:r>
              <a:rPr lang="en-US" dirty="0" err="1"/>
              <a:t>sugestivă</a:t>
            </a:r>
            <a:r>
              <a:rPr lang="en-US" dirty="0"/>
              <a:t> </a:t>
            </a:r>
            <a:r>
              <a:rPr lang="en-US" dirty="0" err="1"/>
              <a:t>pentru</a:t>
            </a:r>
            <a:r>
              <a:rPr lang="en-US" dirty="0"/>
              <a:t> </a:t>
            </a:r>
            <a:r>
              <a:rPr lang="en-US" dirty="0" err="1"/>
              <a:t>diferite</a:t>
            </a:r>
            <a:r>
              <a:rPr lang="en-US" dirty="0"/>
              <a:t> </a:t>
            </a:r>
            <a:r>
              <a:rPr lang="en-US" dirty="0" err="1"/>
              <a:t>niveluri</a:t>
            </a:r>
            <a:r>
              <a:rPr lang="en-US" dirty="0"/>
              <a:t> de </a:t>
            </a:r>
            <a:r>
              <a:rPr lang="en-US" dirty="0" err="1"/>
              <a:t>afectare</a:t>
            </a:r>
            <a:r>
              <a:rPr lang="en-US" dirty="0"/>
              <a:t> </a:t>
            </a:r>
            <a:r>
              <a:rPr lang="en-US" dirty="0" err="1"/>
              <a:t>cardiacă</a:t>
            </a:r>
            <a:r>
              <a:rPr lang="en-US" dirty="0"/>
              <a:t>. </a:t>
            </a:r>
            <a:r>
              <a:rPr lang="en-US" dirty="0" err="1"/>
              <a:t>Aceste</a:t>
            </a:r>
            <a:r>
              <a:rPr lang="en-US" dirty="0"/>
              <a:t> </a:t>
            </a:r>
            <a:r>
              <a:rPr lang="en-US" dirty="0" err="1"/>
              <a:t>constatări</a:t>
            </a:r>
            <a:r>
              <a:rPr lang="en-US" dirty="0"/>
              <a:t> </a:t>
            </a:r>
            <a:r>
              <a:rPr lang="en-US" dirty="0" err="1"/>
              <a:t>sugerează</a:t>
            </a:r>
            <a:r>
              <a:rPr lang="en-US" dirty="0"/>
              <a:t> </a:t>
            </a:r>
            <a:r>
              <a:rPr lang="en-US" dirty="0" err="1"/>
              <a:t>importanța</a:t>
            </a:r>
            <a:r>
              <a:rPr lang="en-US" dirty="0"/>
              <a:t> </a:t>
            </a:r>
            <a:r>
              <a:rPr lang="en-US" dirty="0" err="1"/>
              <a:t>frecvenței</a:t>
            </a:r>
            <a:r>
              <a:rPr lang="en-US" dirty="0"/>
              <a:t> </a:t>
            </a:r>
            <a:r>
              <a:rPr lang="en-US" dirty="0" err="1"/>
              <a:t>cardiace</a:t>
            </a:r>
            <a:r>
              <a:rPr lang="en-US" dirty="0"/>
              <a:t> </a:t>
            </a:r>
            <a:r>
              <a:rPr lang="en-US" dirty="0" err="1"/>
              <a:t>maximale</a:t>
            </a:r>
            <a:r>
              <a:rPr lang="en-US" dirty="0"/>
              <a:t> ca marker </a:t>
            </a:r>
            <a:r>
              <a:rPr lang="en-US" dirty="0" err="1"/>
              <a:t>potențial</a:t>
            </a:r>
            <a:r>
              <a:rPr lang="en-US" dirty="0"/>
              <a:t> </a:t>
            </a:r>
            <a:r>
              <a:rPr lang="en-US" dirty="0" err="1"/>
              <a:t>în</a:t>
            </a:r>
            <a:r>
              <a:rPr lang="en-US" dirty="0"/>
              <a:t> </a:t>
            </a:r>
            <a:r>
              <a:rPr lang="en-US" dirty="0" err="1"/>
              <a:t>evaluarea</a:t>
            </a:r>
            <a:r>
              <a:rPr lang="en-US" dirty="0"/>
              <a:t> </a:t>
            </a:r>
            <a:r>
              <a:rPr lang="en-US" dirty="0" err="1"/>
              <a:t>stării</a:t>
            </a:r>
            <a:r>
              <a:rPr lang="en-US" dirty="0"/>
              <a:t> de </a:t>
            </a:r>
            <a:r>
              <a:rPr lang="en-US" dirty="0" err="1"/>
              <a:t>sănătate</a:t>
            </a:r>
            <a:r>
              <a:rPr lang="en-US" dirty="0"/>
              <a:t> a </a:t>
            </a:r>
            <a:r>
              <a:rPr lang="en-US" dirty="0" err="1"/>
              <a:t>inimii</a:t>
            </a:r>
            <a:r>
              <a:rPr lang="en-US" dirty="0"/>
              <a:t>.</a:t>
            </a:r>
            <a:br>
              <a:rPr lang="en-US" dirty="0"/>
            </a:br>
            <a:endParaRPr lang="ru-RU" dirty="0"/>
          </a:p>
        </p:txBody>
      </p:sp>
      <p:sp>
        <p:nvSpPr>
          <p:cNvPr id="15" name="Номер слайда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ru-RU" smtClean="0"/>
              <a:pPr rtl="0"/>
              <a:t>9</a:t>
            </a:fld>
            <a:endParaRPr lang="ru-RU"/>
          </a:p>
        </p:txBody>
      </p:sp>
      <p:sp>
        <p:nvSpPr>
          <p:cNvPr id="9" name="Прямоугольник 8">
            <a:extLst>
              <a:ext uri="{FF2B5EF4-FFF2-40B4-BE49-F238E27FC236}">
                <a16:creationId xmlns:a16="http://schemas.microsoft.com/office/drawing/2014/main" id="{64B88117-23D1-40FD-B979-1BBC2309BED4}"/>
              </a:ext>
            </a:extLst>
          </p:cNvPr>
          <p:cNvSpPr/>
          <p:nvPr/>
        </p:nvSpPr>
        <p:spPr>
          <a:xfrm>
            <a:off x="581190" y="1718131"/>
            <a:ext cx="4578639"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pic>
        <p:nvPicPr>
          <p:cNvPr id="8" name="Рисунок 7">
            <a:extLst>
              <a:ext uri="{FF2B5EF4-FFF2-40B4-BE49-F238E27FC236}">
                <a16:creationId xmlns:a16="http://schemas.microsoft.com/office/drawing/2014/main" id="{C881B360-7FF4-453A-BD30-7C168FE1567E}"/>
              </a:ext>
            </a:extLst>
          </p:cNvPr>
          <p:cNvPicPr/>
          <p:nvPr/>
        </p:nvPicPr>
        <p:blipFill>
          <a:blip r:embed="rId3"/>
          <a:stretch>
            <a:fillRect/>
          </a:stretch>
        </p:blipFill>
        <p:spPr>
          <a:xfrm>
            <a:off x="4792499" y="1840093"/>
            <a:ext cx="7168446" cy="4325627"/>
          </a:xfrm>
          <a:prstGeom prst="rect">
            <a:avLst/>
          </a:prstGeom>
        </p:spPr>
      </p:pic>
    </p:spTree>
    <p:extLst>
      <p:ext uri="{BB962C8B-B14F-4D97-AF65-F5344CB8AC3E}">
        <p14:creationId xmlns:p14="http://schemas.microsoft.com/office/powerpoint/2010/main" val="4238111321"/>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EB89B-922A-4F66-97DB-EDD8F270360B}">
  <ds:schemaRefs>
    <ds:schemaRef ds:uri="http://schemas.microsoft.com/sharepoint/v3/contenttype/forms"/>
  </ds:schemaRefs>
</ds:datastoreItem>
</file>

<file path=customXml/itemProps2.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15B051E-3904-4E9D-85DB-A0B426C9A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_DividendVTI</Template>
  <TotalTime>0</TotalTime>
  <Words>1241</Words>
  <Application>Microsoft Office PowerPoint</Application>
  <PresentationFormat>Широкоэкранный</PresentationFormat>
  <Paragraphs>132</Paragraphs>
  <Slides>15</Slides>
  <Notes>15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Calibri</vt:lpstr>
      <vt:lpstr>Corbel</vt:lpstr>
      <vt:lpstr>Gill Sans MT</vt:lpstr>
      <vt:lpstr>Söhne</vt:lpstr>
      <vt:lpstr>Wingdings 2</vt:lpstr>
      <vt:lpstr>DividendVTI</vt:lpstr>
      <vt:lpstr>Analiza datelor “Predicția Prezenței Afecțiunii Cardiace” </vt:lpstr>
      <vt:lpstr>INtroducere </vt:lpstr>
      <vt:lpstr>Scopul</vt:lpstr>
      <vt:lpstr>obiective</vt:lpstr>
      <vt:lpstr>Presupuneri</vt:lpstr>
      <vt:lpstr>Setul de date selectat</vt:lpstr>
      <vt:lpstr>Distribuția Tipului Durerii Toracice în Funcție de Boala Cardiacă</vt:lpstr>
      <vt:lpstr>2.Distribuția bolii cardiace în funcție de sex</vt:lpstr>
      <vt:lpstr>3. Distribuția Anginei Induse de Exercițiu în Funcție de Boala Cardiacă </vt:lpstr>
      <vt:lpstr>Analiza exploratorie a datelor(EDA) </vt:lpstr>
      <vt:lpstr>Analiza regresiei logistice </vt:lpstr>
      <vt:lpstr>Analiza regresiei logistice </vt:lpstr>
      <vt:lpstr>Importanța variabilelor </vt:lpstr>
      <vt:lpstr>rezultatele matricei de confizie </vt:lpstr>
      <vt:lpstr>Discuții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2021-04-23T08:52:05Z</dcterms:created>
  <dcterms:modified xsi:type="dcterms:W3CDTF">2023-12-18T19:00:30Z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