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455D-07E2-48B9-9AF9-0ECBB89F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387" y="1831738"/>
            <a:ext cx="9629775" cy="1071096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EQ2340  Pattern Recognition</a:t>
            </a:r>
            <a:br>
              <a:rPr lang="en-US" altLang="zh-CN" sz="4800" dirty="0"/>
            </a:br>
            <a:r>
              <a:rPr lang="en-US" altLang="zh-CN" sz="4800" dirty="0"/>
              <a:t>                         </a:t>
            </a:r>
            <a:br>
              <a:rPr lang="en-US" altLang="zh-CN" sz="4800" dirty="0"/>
            </a:br>
            <a:r>
              <a:rPr lang="en-US" altLang="zh-CN" sz="4800" dirty="0"/>
              <a:t>                            ----song recognition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54E319-BF32-42A0-8C83-9D8256C04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3079" y="3429000"/>
            <a:ext cx="1900546" cy="1071096"/>
          </a:xfrm>
        </p:spPr>
        <p:txBody>
          <a:bodyPr/>
          <a:lstStyle/>
          <a:p>
            <a:r>
              <a:rPr lang="en-US" altLang="zh-CN" dirty="0" err="1"/>
              <a:t>Feiyang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Baoqing She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2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E813B-9749-459C-BA4B-F067CCA1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95" y="67499"/>
            <a:ext cx="9603275" cy="1049235"/>
          </a:xfrm>
        </p:spPr>
        <p:txBody>
          <a:bodyPr/>
          <a:lstStyle/>
          <a:p>
            <a:r>
              <a:rPr lang="en-US" altLang="zh-CN" dirty="0"/>
              <a:t>HMM-Learning-Algorithm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C2D37-7461-4468-89F7-A3E801AF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17" y="933518"/>
            <a:ext cx="11452233" cy="5295832"/>
          </a:xfrm>
        </p:spPr>
        <p:txBody>
          <a:bodyPr>
            <a:noAutofit/>
          </a:bodyPr>
          <a:lstStyle/>
          <a:p>
            <a:r>
              <a:rPr lang="en-US" altLang="zh-CN" sz="1500" b="1" dirty="0"/>
              <a:t> 7 songs </a:t>
            </a:r>
            <a:r>
              <a:rPr lang="en-US" altLang="zh-CN" sz="1500" dirty="0"/>
              <a:t>data set with </a:t>
            </a:r>
            <a:r>
              <a:rPr lang="en-US" altLang="zh-CN" sz="1500" b="1" dirty="0"/>
              <a:t>10 samples for each </a:t>
            </a:r>
            <a:r>
              <a:rPr lang="en-US" altLang="zh-CN" sz="1500" dirty="0"/>
              <a:t>song, with which </a:t>
            </a:r>
            <a:r>
              <a:rPr lang="en-US" altLang="zh-CN" sz="1500" b="1" dirty="0"/>
              <a:t>8 training data </a:t>
            </a:r>
            <a:r>
              <a:rPr lang="en-US" altLang="zh-CN" sz="1500" dirty="0"/>
              <a:t>and </a:t>
            </a:r>
            <a:r>
              <a:rPr lang="en-US" altLang="zh-CN" sz="1500" b="1" dirty="0"/>
              <a:t>2 test data</a:t>
            </a:r>
            <a:r>
              <a:rPr lang="en-US" altLang="zh-CN" sz="1500" dirty="0"/>
              <a:t>. </a:t>
            </a:r>
          </a:p>
          <a:p>
            <a:endParaRPr lang="en-US" altLang="zh-CN" sz="1500" dirty="0"/>
          </a:p>
          <a:p>
            <a:r>
              <a:rPr lang="en-US" altLang="zh-CN" sz="2400" dirty="0"/>
              <a:t>contributed codes for this implementation:</a:t>
            </a:r>
          </a:p>
          <a:p>
            <a:r>
              <a:rPr lang="en-US" altLang="zh-CN" sz="1500" dirty="0"/>
              <a:t>Create random scalar for given discrete distribution mass: </a:t>
            </a:r>
            <a:r>
              <a:rPr lang="en-US" altLang="zh-CN" sz="1500" b="1" dirty="0"/>
              <a:t>@</a:t>
            </a:r>
            <a:r>
              <a:rPr lang="en-US" altLang="zh-CN" sz="1500" b="1" dirty="0" err="1"/>
              <a:t>DiscreteD</a:t>
            </a:r>
            <a:r>
              <a:rPr lang="en-US" altLang="zh-CN" sz="1500" b="1" dirty="0"/>
              <a:t>/</a:t>
            </a:r>
            <a:r>
              <a:rPr lang="en-US" altLang="zh-CN" sz="1500" b="1" dirty="0" err="1"/>
              <a:t>rand.m</a:t>
            </a:r>
            <a:endParaRPr lang="en-US" altLang="zh-CN" sz="1500" b="1" dirty="0"/>
          </a:p>
          <a:p>
            <a:r>
              <a:rPr lang="en-US" altLang="zh-CN" sz="1500" dirty="0"/>
              <a:t>Generate Random Markov Chain states sequence (finite and infinite) from give MC model: </a:t>
            </a:r>
            <a:r>
              <a:rPr lang="en-US" altLang="zh-CN" sz="1500" b="1" dirty="0"/>
              <a:t>@</a:t>
            </a:r>
            <a:r>
              <a:rPr lang="en-US" altLang="zh-CN" sz="1500" b="1" dirty="0" err="1"/>
              <a:t>MarkovChain</a:t>
            </a:r>
            <a:r>
              <a:rPr lang="en-US" altLang="zh-CN" sz="1500" b="1" dirty="0"/>
              <a:t>/</a:t>
            </a:r>
            <a:r>
              <a:rPr lang="en-US" altLang="zh-CN" sz="1500" b="1" dirty="0" err="1"/>
              <a:t>rand.m</a:t>
            </a:r>
            <a:endParaRPr lang="en-US" altLang="zh-CN" sz="1500" b="1" dirty="0"/>
          </a:p>
          <a:p>
            <a:r>
              <a:rPr lang="en-US" altLang="zh-CN" sz="1500" dirty="0"/>
              <a:t>Generate Random HMM output data from given HMM model: </a:t>
            </a:r>
            <a:r>
              <a:rPr lang="en-US" altLang="zh-CN" sz="1500" b="1" dirty="0"/>
              <a:t>@HMM/</a:t>
            </a:r>
            <a:r>
              <a:rPr lang="en-US" altLang="zh-CN" sz="1500" b="1" dirty="0" err="1"/>
              <a:t>rand.m</a:t>
            </a:r>
            <a:endParaRPr lang="en-US" altLang="zh-CN" sz="1500" b="1" dirty="0"/>
          </a:p>
          <a:p>
            <a:r>
              <a:rPr lang="en-US" altLang="zh-CN" sz="1500" dirty="0"/>
              <a:t>HMM model Algorithm: </a:t>
            </a:r>
            <a:r>
              <a:rPr lang="en-US" altLang="zh-CN" sz="1500" b="1" dirty="0" err="1"/>
              <a:t>forward.m</a:t>
            </a:r>
            <a:r>
              <a:rPr lang="en-US" altLang="zh-CN" sz="1500" b="1" dirty="0"/>
              <a:t> , </a:t>
            </a:r>
            <a:r>
              <a:rPr lang="en-US" altLang="zh-CN" sz="1500" b="1" dirty="0" err="1"/>
              <a:t>backward.m</a:t>
            </a:r>
            <a:endParaRPr lang="en-US" altLang="zh-CN" sz="1500" b="1" dirty="0"/>
          </a:p>
          <a:p>
            <a:r>
              <a:rPr lang="en-US" altLang="zh-CN" sz="1500" dirty="0"/>
              <a:t>Calculate logarithm likelihood probability of given training song sample: </a:t>
            </a:r>
            <a:r>
              <a:rPr lang="en-US" altLang="zh-CN" sz="1500" b="1" dirty="0"/>
              <a:t>@HMM/</a:t>
            </a:r>
            <a:r>
              <a:rPr lang="en-US" altLang="zh-CN" sz="1500" b="1" dirty="0" err="1"/>
              <a:t>logprob.m</a:t>
            </a:r>
            <a:endParaRPr lang="en-US" altLang="zh-CN" sz="1500" b="1" dirty="0"/>
          </a:p>
          <a:p>
            <a:r>
              <a:rPr lang="en-US" altLang="zh-CN" sz="1500" dirty="0"/>
              <a:t>Feature Extractor of song melody: </a:t>
            </a:r>
            <a:r>
              <a:rPr lang="en-US" altLang="zh-CN" sz="1500" b="1" dirty="0" err="1"/>
              <a:t>FeatureExtractor.m</a:t>
            </a:r>
            <a:endParaRPr lang="en-US" altLang="zh-CN" sz="1500" b="1" dirty="0"/>
          </a:p>
          <a:p>
            <a:r>
              <a:rPr lang="en-US" altLang="zh-CN" sz="1500" dirty="0"/>
              <a:t>HMM model Training Code: </a:t>
            </a:r>
            <a:r>
              <a:rPr lang="en-US" altLang="zh-CN" sz="1500" b="1" dirty="0" err="1"/>
              <a:t>TrainHmm.m</a:t>
            </a:r>
            <a:r>
              <a:rPr lang="en-US" altLang="zh-CN" sz="1500" b="1" dirty="0"/>
              <a:t>, </a:t>
            </a:r>
            <a:r>
              <a:rPr lang="en-US" altLang="zh-CN" sz="1500" b="1" dirty="0" err="1"/>
              <a:t>HmmBuild.m</a:t>
            </a:r>
            <a:endParaRPr lang="en-US" altLang="zh-CN" sz="1500" b="1" dirty="0"/>
          </a:p>
          <a:p>
            <a:r>
              <a:rPr lang="en-US" altLang="zh-CN" sz="1500" dirty="0"/>
              <a:t>Cross verification: </a:t>
            </a:r>
            <a:r>
              <a:rPr lang="en-US" altLang="zh-CN" sz="1500" b="1" dirty="0" err="1"/>
              <a:t>test.m</a:t>
            </a:r>
            <a:endParaRPr lang="en-US" altLang="zh-CN" sz="1500" b="1" dirty="0"/>
          </a:p>
          <a:p>
            <a:r>
              <a:rPr lang="en-US" altLang="zh-CN" sz="1500" dirty="0"/>
              <a:t>Demonstrate song recognition</a:t>
            </a:r>
            <a:r>
              <a:rPr lang="en-US" altLang="zh-CN" sz="1500" b="1" dirty="0"/>
              <a:t>: </a:t>
            </a:r>
            <a:r>
              <a:rPr lang="en-US" altLang="zh-CN" sz="1500" b="1" dirty="0" err="1"/>
              <a:t>livedemo.m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966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B021-9B58-4192-BB06-B852AE05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extractor: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A2796E-5769-455B-BFA7-10C4A2359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42" y="2022273"/>
            <a:ext cx="2914140" cy="8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331C36-A5C3-46C2-895D-CFF6E65CB712}"/>
              </a:ext>
            </a:extLst>
          </p:cNvPr>
          <p:cNvSpPr/>
          <p:nvPr/>
        </p:nvSpPr>
        <p:spPr>
          <a:xfrm>
            <a:off x="4860923" y="2004867"/>
            <a:ext cx="3044825" cy="874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Eliminate the Non-harmonic Components in the Pitch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061D9-9584-4BB5-9A09-BB4CB8A4A692}"/>
              </a:ext>
            </a:extLst>
          </p:cNvPr>
          <p:cNvSpPr/>
          <p:nvPr/>
        </p:nvSpPr>
        <p:spPr>
          <a:xfrm>
            <a:off x="8810624" y="2002558"/>
            <a:ext cx="2581275" cy="85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Robust to Transposition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FDF6F-018F-42DA-98D7-3B5D1BEDC93F}"/>
              </a:ext>
            </a:extLst>
          </p:cNvPr>
          <p:cNvSpPr/>
          <p:nvPr/>
        </p:nvSpPr>
        <p:spPr>
          <a:xfrm>
            <a:off x="8810624" y="4186931"/>
            <a:ext cx="2581275" cy="874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Noise to Low-bound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095158-67DF-4FFF-ACD1-D20A50B59566}"/>
              </a:ext>
            </a:extLst>
          </p:cNvPr>
          <p:cNvSpPr/>
          <p:nvPr/>
        </p:nvSpPr>
        <p:spPr>
          <a:xfrm>
            <a:off x="4853781" y="4186931"/>
            <a:ext cx="3044825" cy="874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Frequency to Semitones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B24B3A-DD0A-4788-8617-4242236243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15682" y="2442353"/>
            <a:ext cx="1045241" cy="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67DFC1-4321-4821-9B88-7E9A6595567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905748" y="2431343"/>
            <a:ext cx="904876" cy="1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1A1215-E118-4F34-BAB8-DCBD330486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101262" y="2860125"/>
            <a:ext cx="0" cy="132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52DFE6-9C6E-4BFC-B3E7-839E148A022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7898606" y="4624417"/>
            <a:ext cx="912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A9F5CF-7A2D-4AA9-B71C-D9839FC607F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643983" y="4615715"/>
            <a:ext cx="2209798" cy="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764FB-28CF-4423-82D2-9E51252B999F}"/>
              </a:ext>
            </a:extLst>
          </p:cNvPr>
          <p:cNvSpPr txBox="1"/>
          <p:nvPr/>
        </p:nvSpPr>
        <p:spPr>
          <a:xfrm>
            <a:off x="3362326" y="4292548"/>
            <a:ext cx="124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</a:t>
            </a:r>
          </a:p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2D0D72-9345-48F7-B8C1-D8232626CABC}"/>
              </a:ext>
            </a:extLst>
          </p:cNvPr>
          <p:cNvSpPr/>
          <p:nvPr/>
        </p:nvSpPr>
        <p:spPr>
          <a:xfrm>
            <a:off x="6096000" y="1340975"/>
            <a:ext cx="1476376" cy="470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int</a:t>
            </a:r>
            <a:r>
              <a:rPr lang="en-US" altLang="zh-CN" sz="1100" dirty="0"/>
              <a:t> = 0.8;</a:t>
            </a:r>
          </a:p>
          <a:p>
            <a:pPr algn="ctr"/>
            <a:r>
              <a:rPr lang="en-US" altLang="zh-CN" sz="1100" dirty="0" err="1"/>
              <a:t>corr</a:t>
            </a:r>
            <a:r>
              <a:rPr lang="en-US" altLang="zh-CN" sz="1100" dirty="0"/>
              <a:t> = 0.95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37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2188F-103F-471A-A57A-3F486178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56" y="125076"/>
            <a:ext cx="9603275" cy="1049235"/>
          </a:xfrm>
        </p:spPr>
        <p:txBody>
          <a:bodyPr/>
          <a:lstStyle/>
          <a:p>
            <a:r>
              <a:rPr lang="en-US" altLang="zh-CN" sz="2800" dirty="0"/>
              <a:t>Training</a:t>
            </a:r>
            <a:r>
              <a:rPr lang="en-US" altLang="zh-CN" dirty="0"/>
              <a:t> </a:t>
            </a:r>
            <a:r>
              <a:rPr lang="en-US" altLang="zh-CN" sz="2800" dirty="0"/>
              <a:t>process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DD306A-0EC9-4A0E-B3E1-3848EEEBCF6A}"/>
              </a:ext>
            </a:extLst>
          </p:cNvPr>
          <p:cNvSpPr/>
          <p:nvPr/>
        </p:nvSpPr>
        <p:spPr>
          <a:xfrm>
            <a:off x="4374354" y="5801697"/>
            <a:ext cx="3081338" cy="331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arg</a:t>
            </a:r>
            <a:r>
              <a:rPr lang="en-US" altLang="zh-CN" dirty="0"/>
              <a:t> Max P(</a:t>
            </a:r>
            <a:r>
              <a:rPr lang="en-US" altLang="zh-CN" dirty="0" err="1"/>
              <a:t>X|hmm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F4A123-2CDD-494B-B088-2E31AE3D0DC4}"/>
              </a:ext>
            </a:extLst>
          </p:cNvPr>
          <p:cNvSpPr/>
          <p:nvPr/>
        </p:nvSpPr>
        <p:spPr>
          <a:xfrm>
            <a:off x="2662237" y="890801"/>
            <a:ext cx="6486525" cy="550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altLang="zh-CN" dirty="0"/>
              <a:t> </a:t>
            </a:r>
          </a:p>
          <a:p>
            <a:pPr algn="ctr"/>
            <a:r>
              <a:rPr lang="sv-SE" altLang="zh-CN" dirty="0"/>
              <a:t>hmm (i) = MakeLeftRightHMM(nStates,pD,obsData,lData)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10272-F654-427C-9A82-AE03C83FAF90}"/>
              </a:ext>
            </a:extLst>
          </p:cNvPr>
          <p:cNvSpPr/>
          <p:nvPr/>
        </p:nvSpPr>
        <p:spPr>
          <a:xfrm>
            <a:off x="4443411" y="1684832"/>
            <a:ext cx="2924175" cy="4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Cross- verification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629467-0DD3-49F7-8970-395E87D08D52}"/>
              </a:ext>
            </a:extLst>
          </p:cNvPr>
          <p:cNvSpPr/>
          <p:nvPr/>
        </p:nvSpPr>
        <p:spPr>
          <a:xfrm>
            <a:off x="337556" y="3485547"/>
            <a:ext cx="5084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Recognition  process: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4B8634-7642-4C5F-B7F8-F97963450E0B}"/>
              </a:ext>
            </a:extLst>
          </p:cNvPr>
          <p:cNvSpPr/>
          <p:nvPr/>
        </p:nvSpPr>
        <p:spPr>
          <a:xfrm>
            <a:off x="4410073" y="4257937"/>
            <a:ext cx="3009900" cy="394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 humming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54F5C4-CECF-4D6D-A5F4-A8D0C4D42059}"/>
              </a:ext>
            </a:extLst>
          </p:cNvPr>
          <p:cNvSpPr/>
          <p:nvPr/>
        </p:nvSpPr>
        <p:spPr>
          <a:xfrm>
            <a:off x="4410073" y="4959362"/>
            <a:ext cx="3009900" cy="394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extractor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18DEDC-0278-4103-B41B-FE12133D2537}"/>
              </a:ext>
            </a:extLst>
          </p:cNvPr>
          <p:cNvSpPr/>
          <p:nvPr/>
        </p:nvSpPr>
        <p:spPr>
          <a:xfrm>
            <a:off x="4452936" y="2550531"/>
            <a:ext cx="2924175" cy="49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hmm(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D7A5D9-4E2F-4B7A-912E-50906E72619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905499" y="1440942"/>
            <a:ext cx="1" cy="2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58B64F-F36E-40D1-AE40-812508C2FE3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905499" y="2180051"/>
            <a:ext cx="9525" cy="3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FFE476-E4F3-4F41-A652-F758313F779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15023" y="4652456"/>
            <a:ext cx="0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3992B2-5410-4F57-8C40-75944A334569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5915023" y="5353881"/>
            <a:ext cx="0" cy="44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8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B276-6645-47A0-AEC8-1A1A9286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95" y="2420174"/>
            <a:ext cx="11814205" cy="1599376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THANKS FOR YOUR ATTENTION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6688275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123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Century Gothic</vt:lpstr>
      <vt:lpstr>画廊</vt:lpstr>
      <vt:lpstr>EQ2340  Pattern Recognition                                                       ----song recognition</vt:lpstr>
      <vt:lpstr>HMM-Learning-Algorithm</vt:lpstr>
      <vt:lpstr>Feature extractor:</vt:lpstr>
      <vt:lpstr>Training process: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EQ2340  Pattern Recognition                                                       ----song recognition</dc:title>
  <dc:creator>Baoqing She</dc:creator>
  <cp:lastModifiedBy>Baoqing She</cp:lastModifiedBy>
  <cp:revision>8</cp:revision>
  <dcterms:created xsi:type="dcterms:W3CDTF">2017-11-01T13:29:45Z</dcterms:created>
  <dcterms:modified xsi:type="dcterms:W3CDTF">2017-11-01T14:37:24Z</dcterms:modified>
</cp:coreProperties>
</file>