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1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  <p14:sldId id="261"/>
            <p14:sldId id="259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CC0D33D7-1912-4A75-971D-2C09EE8E938D}"/>
    <pc:docChg chg="undo redo custSel delSld modSld delSection modSection">
      <pc:chgData name="Shojaie, Sheri" userId="47fee82b-f055-4c7f-9882-34505c0b1ac8" providerId="ADAL" clId="{CC0D33D7-1912-4A75-971D-2C09EE8E938D}" dt="2020-06-20T18:29:19.491" v="1221" actId="948"/>
      <pc:docMkLst>
        <pc:docMk/>
      </pc:docMkLst>
      <pc:sldChg chg="modSp">
        <pc:chgData name="Shojaie, Sheri" userId="47fee82b-f055-4c7f-9882-34505c0b1ac8" providerId="ADAL" clId="{CC0D33D7-1912-4A75-971D-2C09EE8E938D}" dt="2020-06-20T17:56:12.498" v="2" actId="20577"/>
        <pc:sldMkLst>
          <pc:docMk/>
          <pc:sldMk cId="3672346102" sldId="257"/>
        </pc:sldMkLst>
        <pc:spChg chg="mod">
          <ac:chgData name="Shojaie, Sheri" userId="47fee82b-f055-4c7f-9882-34505c0b1ac8" providerId="ADAL" clId="{CC0D33D7-1912-4A75-971D-2C09EE8E938D}" dt="2020-06-20T17:56:12.498" v="2" actId="20577"/>
          <ac:spMkLst>
            <pc:docMk/>
            <pc:sldMk cId="3672346102" sldId="257"/>
            <ac:spMk id="2" creationId="{E82D79E8-4059-47E7-B294-F6BBA2191E4D}"/>
          </ac:spMkLst>
        </pc:spChg>
      </pc:sldChg>
      <pc:sldChg chg="modSp">
        <pc:chgData name="Shojaie, Sheri" userId="47fee82b-f055-4c7f-9882-34505c0b1ac8" providerId="ADAL" clId="{CC0D33D7-1912-4A75-971D-2C09EE8E938D}" dt="2020-06-20T17:56:28.883" v="39" actId="6549"/>
        <pc:sldMkLst>
          <pc:docMk/>
          <pc:sldMk cId="1844842962" sldId="258"/>
        </pc:sldMkLst>
        <pc:spChg chg="mod">
          <ac:chgData name="Shojaie, Sheri" userId="47fee82b-f055-4c7f-9882-34505c0b1ac8" providerId="ADAL" clId="{CC0D33D7-1912-4A75-971D-2C09EE8E938D}" dt="2020-06-20T17:56:28.883" v="39" actId="6549"/>
          <ac:spMkLst>
            <pc:docMk/>
            <pc:sldMk cId="1844842962" sldId="258"/>
            <ac:spMk id="3" creationId="{0A4D5C9C-A68B-4D44-A1CE-F12F65E9A007}"/>
          </ac:spMkLst>
        </pc:spChg>
      </pc:sldChg>
      <pc:sldChg chg="addSp delSp modSp">
        <pc:chgData name="Shojaie, Sheri" userId="47fee82b-f055-4c7f-9882-34505c0b1ac8" providerId="ADAL" clId="{CC0D33D7-1912-4A75-971D-2C09EE8E938D}" dt="2020-06-20T18:18:30.051" v="728" actId="20577"/>
        <pc:sldMkLst>
          <pc:docMk/>
          <pc:sldMk cId="4144002330" sldId="259"/>
        </pc:sldMkLst>
        <pc:spChg chg="mod">
          <ac:chgData name="Shojaie, Sheri" userId="47fee82b-f055-4c7f-9882-34505c0b1ac8" providerId="ADAL" clId="{CC0D33D7-1912-4A75-971D-2C09EE8E938D}" dt="2020-06-20T17:58:37.754" v="193" actId="27636"/>
          <ac:spMkLst>
            <pc:docMk/>
            <pc:sldMk cId="4144002330" sldId="259"/>
            <ac:spMk id="2" creationId="{9F385D4D-74A9-40E6-A9CC-3FD82DFFE2F3}"/>
          </ac:spMkLst>
        </pc:spChg>
        <pc:spChg chg="mod">
          <ac:chgData name="Shojaie, Sheri" userId="47fee82b-f055-4c7f-9882-34505c0b1ac8" providerId="ADAL" clId="{CC0D33D7-1912-4A75-971D-2C09EE8E938D}" dt="2020-06-20T18:18:30.051" v="728" actId="20577"/>
          <ac:spMkLst>
            <pc:docMk/>
            <pc:sldMk cId="4144002330" sldId="259"/>
            <ac:spMk id="3" creationId="{0A4D5C9C-A68B-4D44-A1CE-F12F65E9A007}"/>
          </ac:spMkLst>
        </pc:spChg>
        <pc:spChg chg="add del mod">
          <ac:chgData name="Shojaie, Sheri" userId="47fee82b-f055-4c7f-9882-34505c0b1ac8" providerId="ADAL" clId="{CC0D33D7-1912-4A75-971D-2C09EE8E938D}" dt="2020-06-20T18:18:03.525" v="646" actId="478"/>
          <ac:spMkLst>
            <pc:docMk/>
            <pc:sldMk cId="4144002330" sldId="259"/>
            <ac:spMk id="4" creationId="{56B04F09-B32B-442D-AAE5-83DF1565A7BB}"/>
          </ac:spMkLst>
        </pc:spChg>
        <pc:spChg chg="add del mod">
          <ac:chgData name="Shojaie, Sheri" userId="47fee82b-f055-4c7f-9882-34505c0b1ac8" providerId="ADAL" clId="{CC0D33D7-1912-4A75-971D-2C09EE8E938D}" dt="2020-06-20T18:18:03.525" v="646" actId="478"/>
          <ac:spMkLst>
            <pc:docMk/>
            <pc:sldMk cId="4144002330" sldId="259"/>
            <ac:spMk id="5" creationId="{504C9EB8-BC88-4DF4-BBED-488292B28721}"/>
          </ac:spMkLst>
        </pc:spChg>
        <pc:spChg chg="add del mod">
          <ac:chgData name="Shojaie, Sheri" userId="47fee82b-f055-4c7f-9882-34505c0b1ac8" providerId="ADAL" clId="{CC0D33D7-1912-4A75-971D-2C09EE8E938D}" dt="2020-06-20T18:18:03.525" v="646" actId="478"/>
          <ac:spMkLst>
            <pc:docMk/>
            <pc:sldMk cId="4144002330" sldId="259"/>
            <ac:spMk id="6" creationId="{5EF5D11F-A79C-4197-89B6-3308936AD86D}"/>
          </ac:spMkLst>
        </pc:spChg>
        <pc:spChg chg="add del mod">
          <ac:chgData name="Shojaie, Sheri" userId="47fee82b-f055-4c7f-9882-34505c0b1ac8" providerId="ADAL" clId="{CC0D33D7-1912-4A75-971D-2C09EE8E938D}" dt="2020-06-20T18:18:03.525" v="646" actId="478"/>
          <ac:spMkLst>
            <pc:docMk/>
            <pc:sldMk cId="4144002330" sldId="259"/>
            <ac:spMk id="7" creationId="{DA859510-CC36-4AD1-86F4-4A811255D43D}"/>
          </ac:spMkLst>
        </pc:spChg>
        <pc:spChg chg="add del mod">
          <ac:chgData name="Shojaie, Sheri" userId="47fee82b-f055-4c7f-9882-34505c0b1ac8" providerId="ADAL" clId="{CC0D33D7-1912-4A75-971D-2C09EE8E938D}" dt="2020-06-20T18:18:03.525" v="646" actId="478"/>
          <ac:spMkLst>
            <pc:docMk/>
            <pc:sldMk cId="4144002330" sldId="259"/>
            <ac:spMk id="8" creationId="{36394B9B-1F00-4E71-86B0-CBE0FD64ACB7}"/>
          </ac:spMkLst>
        </pc:spChg>
        <pc:spChg chg="add del mod">
          <ac:chgData name="Shojaie, Sheri" userId="47fee82b-f055-4c7f-9882-34505c0b1ac8" providerId="ADAL" clId="{CC0D33D7-1912-4A75-971D-2C09EE8E938D}" dt="2020-06-20T18:18:03.525" v="646" actId="478"/>
          <ac:spMkLst>
            <pc:docMk/>
            <pc:sldMk cId="4144002330" sldId="259"/>
            <ac:spMk id="9" creationId="{47924C4F-1913-4112-A302-8BB3A51BE609}"/>
          </ac:spMkLst>
        </pc:spChg>
      </pc:sldChg>
      <pc:sldChg chg="del">
        <pc:chgData name="Shojaie, Sheri" userId="47fee82b-f055-4c7f-9882-34505c0b1ac8" providerId="ADAL" clId="{CC0D33D7-1912-4A75-971D-2C09EE8E938D}" dt="2020-06-20T17:55:59.675" v="0" actId="2696"/>
        <pc:sldMkLst>
          <pc:docMk/>
          <pc:sldMk cId="1892750080" sldId="260"/>
        </pc:sldMkLst>
      </pc:sldChg>
      <pc:sldChg chg="modSp">
        <pc:chgData name="Shojaie, Sheri" userId="47fee82b-f055-4c7f-9882-34505c0b1ac8" providerId="ADAL" clId="{CC0D33D7-1912-4A75-971D-2C09EE8E938D}" dt="2020-06-20T18:26:19.462" v="1071" actId="20577"/>
        <pc:sldMkLst>
          <pc:docMk/>
          <pc:sldMk cId="3006969196" sldId="261"/>
        </pc:sldMkLst>
        <pc:spChg chg="mod">
          <ac:chgData name="Shojaie, Sheri" userId="47fee82b-f055-4c7f-9882-34505c0b1ac8" providerId="ADAL" clId="{CC0D33D7-1912-4A75-971D-2C09EE8E938D}" dt="2020-06-20T18:26:19.462" v="1071" actId="20577"/>
          <ac:spMkLst>
            <pc:docMk/>
            <pc:sldMk cId="3006969196" sldId="261"/>
            <ac:spMk id="3" creationId="{0A4D5C9C-A68B-4D44-A1CE-F12F65E9A007}"/>
          </ac:spMkLst>
        </pc:spChg>
      </pc:sldChg>
      <pc:sldChg chg="modSp">
        <pc:chgData name="Shojaie, Sheri" userId="47fee82b-f055-4c7f-9882-34505c0b1ac8" providerId="ADAL" clId="{CC0D33D7-1912-4A75-971D-2C09EE8E938D}" dt="2020-06-20T18:25:22.955" v="1025" actId="948"/>
        <pc:sldMkLst>
          <pc:docMk/>
          <pc:sldMk cId="3857161072" sldId="264"/>
        </pc:sldMkLst>
        <pc:spChg chg="mod">
          <ac:chgData name="Shojaie, Sheri" userId="47fee82b-f055-4c7f-9882-34505c0b1ac8" providerId="ADAL" clId="{CC0D33D7-1912-4A75-971D-2C09EE8E938D}" dt="2020-06-20T18:00:13.214" v="430" actId="20577"/>
          <ac:spMkLst>
            <pc:docMk/>
            <pc:sldMk cId="3857161072" sldId="264"/>
            <ac:spMk id="2" creationId="{9F385D4D-74A9-40E6-A9CC-3FD82DFFE2F3}"/>
          </ac:spMkLst>
        </pc:spChg>
        <pc:spChg chg="mod">
          <ac:chgData name="Shojaie, Sheri" userId="47fee82b-f055-4c7f-9882-34505c0b1ac8" providerId="ADAL" clId="{CC0D33D7-1912-4A75-971D-2C09EE8E938D}" dt="2020-06-20T18:25:22.955" v="1025" actId="948"/>
          <ac:spMkLst>
            <pc:docMk/>
            <pc:sldMk cId="3857161072" sldId="264"/>
            <ac:spMk id="3" creationId="{0A4D5C9C-A68B-4D44-A1CE-F12F65E9A007}"/>
          </ac:spMkLst>
        </pc:spChg>
      </pc:sldChg>
      <pc:sldChg chg="addSp delSp modSp">
        <pc:chgData name="Shojaie, Sheri" userId="47fee82b-f055-4c7f-9882-34505c0b1ac8" providerId="ADAL" clId="{CC0D33D7-1912-4A75-971D-2C09EE8E938D}" dt="2020-06-20T18:29:19.491" v="1221" actId="948"/>
        <pc:sldMkLst>
          <pc:docMk/>
          <pc:sldMk cId="66879561" sldId="265"/>
        </pc:sldMkLst>
        <pc:spChg chg="del">
          <ac:chgData name="Shojaie, Sheri" userId="47fee82b-f055-4c7f-9882-34505c0b1ac8" providerId="ADAL" clId="{CC0D33D7-1912-4A75-971D-2C09EE8E938D}" dt="2020-06-20T18:00:34.416" v="434" actId="478"/>
          <ac:spMkLst>
            <pc:docMk/>
            <pc:sldMk cId="66879561" sldId="265"/>
            <ac:spMk id="2" creationId="{9F385D4D-74A9-40E6-A9CC-3FD82DFFE2F3}"/>
          </ac:spMkLst>
        </pc:spChg>
        <pc:spChg chg="mod">
          <ac:chgData name="Shojaie, Sheri" userId="47fee82b-f055-4c7f-9882-34505c0b1ac8" providerId="ADAL" clId="{CC0D33D7-1912-4A75-971D-2C09EE8E938D}" dt="2020-06-20T18:29:19.491" v="1221" actId="948"/>
          <ac:spMkLst>
            <pc:docMk/>
            <pc:sldMk cId="66879561" sldId="265"/>
            <ac:spMk id="3" creationId="{0A4D5C9C-A68B-4D44-A1CE-F12F65E9A007}"/>
          </ac:spMkLst>
        </pc:spChg>
        <pc:spChg chg="add del mod">
          <ac:chgData name="Shojaie, Sheri" userId="47fee82b-f055-4c7f-9882-34505c0b1ac8" providerId="ADAL" clId="{CC0D33D7-1912-4A75-971D-2C09EE8E938D}" dt="2020-06-20T18:00:36.869" v="435" actId="478"/>
          <ac:spMkLst>
            <pc:docMk/>
            <pc:sldMk cId="66879561" sldId="265"/>
            <ac:spMk id="5" creationId="{EFDAACE5-80E1-4E3E-9129-7459D0B3E18A}"/>
          </ac:spMkLst>
        </pc:spChg>
        <pc:spChg chg="add mod">
          <ac:chgData name="Shojaie, Sheri" userId="47fee82b-f055-4c7f-9882-34505c0b1ac8" providerId="ADAL" clId="{CC0D33D7-1912-4A75-971D-2C09EE8E938D}" dt="2020-06-20T18:01:07.422" v="471" actId="14100"/>
          <ac:spMkLst>
            <pc:docMk/>
            <pc:sldMk cId="66879561" sldId="265"/>
            <ac:spMk id="6" creationId="{1E86900B-5DBE-4556-BFBE-84FD3087F6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6/20/2020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ps/documentation/javascript/examples/map-geolocation" TargetMode="External"/><Relationship Id="rId3" Type="http://schemas.openxmlformats.org/officeDocument/2006/relationships/hyperlink" Target="https://www.who.int/healthinfo/statistics/mortality_rawdata/en/" TargetMode="External"/><Relationship Id="rId7" Type="http://schemas.openxmlformats.org/officeDocument/2006/relationships/hyperlink" Target="https://towardsdatascience.com/google-trends-api-for-python-a84bc25db88f" TargetMode="External"/><Relationship Id="rId2" Type="http://schemas.openxmlformats.org/officeDocument/2006/relationships/hyperlink" Target="https://www.kaggle.com/russellyates88/suicide-rates-overview-1985-to-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SL.UEM.TOTL.ZS" TargetMode="External"/><Relationship Id="rId5" Type="http://schemas.openxmlformats.org/officeDocument/2006/relationships/hyperlink" Target="https://ourworldindata.org/grapher/suicide-and-life-satisfaction-across-countries" TargetMode="External"/><Relationship Id="rId4" Type="http://schemas.openxmlformats.org/officeDocument/2006/relationships/hyperlink" Target="https://www.kaggle.com/unsdsn/world-happiness?select=2019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– Suicide Squad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81850" cy="4050792"/>
          </a:xfrm>
        </p:spPr>
        <p:txBody>
          <a:bodyPr>
            <a:normAutofit/>
          </a:bodyPr>
          <a:lstStyle/>
          <a:p>
            <a:r>
              <a:rPr lang="en-US" sz="3000" dirty="0"/>
              <a:t>How have trends and factors impacting the rate of suicide 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67113"/>
            <a:ext cx="10058400" cy="4205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Suicide rate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2"/>
              </a:rPr>
              <a:t>link</a:t>
            </a:r>
            <a:r>
              <a:rPr lang="en-CA" sz="1800" dirty="0"/>
              <a:t> </a:t>
            </a:r>
            <a:br>
              <a:rPr lang="en-CA" sz="1800" dirty="0"/>
            </a:br>
            <a:r>
              <a:rPr lang="en-CA" sz="1800" dirty="0"/>
              <a:t>- WHO mortality data (API): </a:t>
            </a:r>
            <a:r>
              <a:rPr lang="en-CA" sz="1800" dirty="0">
                <a:hlinkClick r:id="rId3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Depression and satisfaction scores </a:t>
            </a:r>
            <a:br>
              <a:rPr lang="en-US" sz="1800" dirty="0"/>
            </a:br>
            <a:r>
              <a:rPr lang="en-US" sz="1800" dirty="0"/>
              <a:t>- World happiness score (CSV): </a:t>
            </a:r>
            <a:r>
              <a:rPr lang="en-US" sz="1800" dirty="0">
                <a:hlinkClick r:id="rId4"/>
              </a:rPr>
              <a:t>link</a:t>
            </a:r>
            <a:br>
              <a:rPr lang="en-US" sz="1800" dirty="0"/>
            </a:br>
            <a:r>
              <a:rPr lang="en-US" sz="1800" dirty="0"/>
              <a:t>- National depressive score, Global Change Data Lab (CSV): </a:t>
            </a:r>
            <a:r>
              <a:rPr lang="en-US" sz="1800" dirty="0">
                <a:hlinkClick r:id="rId5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Economic health </a:t>
            </a:r>
            <a:br>
              <a:rPr lang="en-US" sz="1800" dirty="0"/>
            </a:br>
            <a:r>
              <a:rPr lang="en-US" sz="1800" dirty="0"/>
              <a:t>- GDP - </a:t>
            </a:r>
            <a:r>
              <a:rPr lang="en-CA" sz="1800" dirty="0"/>
              <a:t>United Nations Development Program (CSV): </a:t>
            </a:r>
            <a:r>
              <a:rPr lang="en-CA" sz="1800" dirty="0">
                <a:hlinkClick r:id="rId2"/>
              </a:rPr>
              <a:t>link</a:t>
            </a:r>
            <a:r>
              <a:rPr lang="en-CA" sz="1800" dirty="0"/>
              <a:t> </a:t>
            </a:r>
            <a:br>
              <a:rPr lang="en-US" sz="1800" dirty="0"/>
            </a:br>
            <a:r>
              <a:rPr lang="en-US" sz="1800" dirty="0"/>
              <a:t>- Unemployment and poverty – The World Bank (CSV): </a:t>
            </a:r>
            <a:r>
              <a:rPr lang="en-US" sz="1800" dirty="0">
                <a:hlinkClick r:id="rId6"/>
              </a:rPr>
              <a:t>link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Secondary data sets to explore / consider</a:t>
            </a:r>
            <a:br>
              <a:rPr lang="en-US" sz="1800" dirty="0"/>
            </a:br>
            <a:r>
              <a:rPr lang="en-US" sz="1800" dirty="0"/>
              <a:t>- Search term trends (API) - </a:t>
            </a:r>
            <a:r>
              <a:rPr lang="en-US" sz="1800" dirty="0">
                <a:hlinkClick r:id="rId7"/>
              </a:rPr>
              <a:t>link</a:t>
            </a:r>
            <a:br>
              <a:rPr lang="en-US" sz="1800" dirty="0"/>
            </a:br>
            <a:r>
              <a:rPr lang="en-US" sz="1800" dirty="0"/>
              <a:t>- Geolocation (API) - </a:t>
            </a:r>
            <a:r>
              <a:rPr lang="en-US" sz="1800" dirty="0">
                <a:hlinkClick r:id="rId8"/>
              </a:rPr>
              <a:t>link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216273"/>
            <a:ext cx="10769433" cy="939054"/>
          </a:xfrm>
        </p:spPr>
        <p:txBody>
          <a:bodyPr>
            <a:normAutofit/>
          </a:bodyPr>
          <a:lstStyle/>
          <a:p>
            <a:r>
              <a:rPr lang="en-US" dirty="0"/>
              <a:t>Tasks - </a:t>
            </a:r>
            <a:r>
              <a:rPr lang="en-US" sz="3300" cap="none" dirty="0"/>
              <a:t>Question #1: Is the rate of suicide changing over time? 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8" y="1283234"/>
            <a:ext cx="11372936" cy="52564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Download csv from source, United Nations Development Program (vis Kaggle)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Clean data: </a:t>
            </a:r>
          </a:p>
          <a:p>
            <a:pPr lvl="1"/>
            <a:r>
              <a:rPr lang="en-US" sz="1400" dirty="0"/>
              <a:t>Remove countries with incomplete data during analysis period (1987 to 2016)</a:t>
            </a:r>
          </a:p>
          <a:p>
            <a:pPr lvl="2"/>
            <a:r>
              <a:rPr lang="en-CA" sz="1200" dirty="0"/>
              <a:t>Assess whether more recent time period has more complete data and adjust analysis period </a:t>
            </a:r>
          </a:p>
          <a:p>
            <a:pPr lvl="1"/>
            <a:r>
              <a:rPr lang="en-CA" sz="1400" dirty="0"/>
              <a:t>Group variables if needed: </a:t>
            </a:r>
          </a:p>
          <a:p>
            <a:pPr lvl="2"/>
            <a:r>
              <a:rPr lang="en-CA" sz="1200" dirty="0"/>
              <a:t>Group countries based on regions: </a:t>
            </a:r>
            <a:r>
              <a:rPr lang="en-CA" sz="1200" dirty="0" err="1"/>
              <a:t>eg.</a:t>
            </a:r>
            <a:r>
              <a:rPr lang="en-CA" sz="1200" dirty="0"/>
              <a:t> North America, South America / developing </a:t>
            </a:r>
          </a:p>
          <a:p>
            <a:pPr lvl="2"/>
            <a:r>
              <a:rPr lang="en-CA" sz="1200" dirty="0"/>
              <a:t>Group countries based on GDP</a:t>
            </a:r>
          </a:p>
          <a:p>
            <a:pPr lvl="2"/>
            <a:r>
              <a:rPr lang="en-CA" sz="1200" dirty="0"/>
              <a:t>Group duplicates if found </a:t>
            </a:r>
          </a:p>
          <a:p>
            <a:pPr lvl="2"/>
            <a:r>
              <a:rPr lang="en-CA" sz="1200" dirty="0"/>
              <a:t>Group by age group </a:t>
            </a:r>
          </a:p>
          <a:p>
            <a:pPr lvl="1"/>
            <a:r>
              <a:rPr lang="en-CA" sz="1400" dirty="0"/>
              <a:t>Create new variables: </a:t>
            </a:r>
          </a:p>
          <a:p>
            <a:pPr lvl="2"/>
            <a:r>
              <a:rPr lang="en-CA" sz="1200" dirty="0"/>
              <a:t>Total suicide per country (combining granular data into total/avg for each country)  </a:t>
            </a:r>
          </a:p>
          <a:p>
            <a:pPr lvl="1"/>
            <a:r>
              <a:rPr lang="en-CA" sz="1400" dirty="0"/>
              <a:t>Transform variable types if needed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Analysis</a:t>
            </a:r>
          </a:p>
          <a:p>
            <a:pPr lvl="1"/>
            <a:r>
              <a:rPr lang="en-CA" sz="1400" dirty="0"/>
              <a:t>Demographic assessment – bar chart: suicide rate by gender by country/region </a:t>
            </a:r>
          </a:p>
          <a:p>
            <a:pPr lvl="1"/>
            <a:r>
              <a:rPr lang="en-CA" sz="1400" dirty="0"/>
              <a:t>Demographic assessment – bar chart: bar chart suicide rate by generation by country/region </a:t>
            </a:r>
          </a:p>
          <a:p>
            <a:pPr lvl="1"/>
            <a:r>
              <a:rPr lang="en-CA" sz="1400" dirty="0"/>
              <a:t>Heatmap: suicide rate per country (map chart) (interactive map looking at rate change over time – to be explored)</a:t>
            </a:r>
          </a:p>
          <a:p>
            <a:pPr lvl="1"/>
            <a:r>
              <a:rPr lang="en-CA" sz="1400" dirty="0"/>
              <a:t>Line graph / scatter plot: x-axis: time (year); y-axis: suicide rate per country/region; size of circle: total # (for scatter)</a:t>
            </a:r>
          </a:p>
        </p:txBody>
      </p:sp>
    </p:spTree>
    <p:extLst>
      <p:ext uri="{BB962C8B-B14F-4D97-AF65-F5344CB8AC3E}">
        <p14:creationId xmlns:p14="http://schemas.microsoft.com/office/powerpoint/2010/main" val="41440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216273"/>
            <a:ext cx="11619863" cy="939054"/>
          </a:xfrm>
        </p:spPr>
        <p:txBody>
          <a:bodyPr>
            <a:normAutofit fontScale="90000"/>
          </a:bodyPr>
          <a:lstStyle/>
          <a:p>
            <a:r>
              <a:rPr lang="en-US" dirty="0"/>
              <a:t>Tasks - </a:t>
            </a:r>
            <a:r>
              <a:rPr lang="en-US" sz="3300" cap="none" dirty="0"/>
              <a:t>Question #2: Is the rate of suicide correlated to depression / happiness index? Does this differ by region/country? </a:t>
            </a:r>
            <a:endParaRPr lang="en-CA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8" y="1506071"/>
            <a:ext cx="11372936" cy="5033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Download csv files/access data from API from sources: 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400" dirty="0"/>
              <a:t>Suicide rate: United Nations Development Program (csv file vis Kaggle)</a:t>
            </a:r>
            <a:br>
              <a:rPr lang="en-US" sz="1400" dirty="0"/>
            </a:br>
            <a:r>
              <a:rPr lang="en-US" sz="1400" dirty="0"/>
              <a:t>- World happiness score (CSV)</a:t>
            </a:r>
            <a:br>
              <a:rPr lang="en-US" sz="1400" dirty="0"/>
            </a:br>
            <a:r>
              <a:rPr lang="en-US" sz="1400" dirty="0"/>
              <a:t>- National depressive score, Global Change Data Lab (CSV)</a:t>
            </a:r>
            <a:br>
              <a:rPr lang="en-US" sz="1400" dirty="0"/>
            </a:br>
            <a:r>
              <a:rPr lang="en-US" sz="1400" dirty="0"/>
              <a:t>- Google search trends / geolocation (API)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Clean data: </a:t>
            </a:r>
          </a:p>
          <a:p>
            <a:pPr lvl="1"/>
            <a:r>
              <a:rPr lang="en-CA" sz="1400" dirty="0"/>
              <a:t>As per question #1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Analysis</a:t>
            </a:r>
          </a:p>
          <a:p>
            <a:pPr lvl="1"/>
            <a:r>
              <a:rPr lang="en-CA" sz="1400" dirty="0"/>
              <a:t>Line graph: x-axis: year; y-axes: depressive score, happiness score, suicide score     </a:t>
            </a:r>
            <a:r>
              <a:rPr lang="en-CA" sz="1400" dirty="0">
                <a:sym typeface="Wingdings" panose="05000000000000000000" pitchFamily="2" charset="2"/>
              </a:rPr>
              <a:t> one chart per region</a:t>
            </a:r>
          </a:p>
          <a:p>
            <a:pPr lvl="1">
              <a:lnSpc>
                <a:spcPct val="150000"/>
              </a:lnSpc>
            </a:pPr>
            <a:r>
              <a:rPr lang="en-CA" sz="1400" dirty="0">
                <a:sym typeface="Wingdings" panose="05000000000000000000" pitchFamily="2" charset="2"/>
              </a:rPr>
              <a:t>Scatter plot with regression analysis: 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depressive score; y-axis: suicide rate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happiness index; y-axis: suicide rate</a:t>
            </a:r>
          </a:p>
          <a:p>
            <a:pPr lvl="2">
              <a:lnSpc>
                <a:spcPct val="150000"/>
              </a:lnSpc>
            </a:pPr>
            <a:endParaRPr lang="en-CA" sz="1200" dirty="0">
              <a:sym typeface="Wingdings" panose="05000000000000000000" pitchFamily="2" charset="2"/>
            </a:endParaRPr>
          </a:p>
          <a:p>
            <a:pPr lvl="1"/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85716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8" y="1575227"/>
            <a:ext cx="11372936" cy="49644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Data sets: </a:t>
            </a:r>
            <a:br>
              <a:rPr lang="en-US" sz="1600" dirty="0"/>
            </a:br>
            <a:r>
              <a:rPr lang="en-US" sz="1800" dirty="0"/>
              <a:t>- </a:t>
            </a:r>
            <a:r>
              <a:rPr lang="en-US" sz="1600" dirty="0"/>
              <a:t>Suicide rate: United Nations Development Program (csv file vis Kaggle)</a:t>
            </a:r>
            <a:br>
              <a:rPr lang="en-US" sz="1600" dirty="0"/>
            </a:br>
            <a:r>
              <a:rPr lang="en-US" sz="1600" dirty="0"/>
              <a:t>- Economic health: </a:t>
            </a:r>
            <a:br>
              <a:rPr lang="en-US" sz="1600" dirty="0"/>
            </a:br>
            <a:r>
              <a:rPr lang="en-US" sz="1600" dirty="0"/>
              <a:t>   GDP from </a:t>
            </a:r>
            <a:r>
              <a:rPr lang="en-CA" sz="1600" dirty="0"/>
              <a:t>United Nations Development Program (CSV)</a:t>
            </a:r>
            <a:br>
              <a:rPr lang="en-US" sz="1600" dirty="0"/>
            </a:br>
            <a:r>
              <a:rPr lang="en-US" sz="1600" dirty="0"/>
              <a:t>   Poverty and unemployment – The World Bank (CSV)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Clean data: </a:t>
            </a:r>
          </a:p>
          <a:p>
            <a:pPr lvl="1"/>
            <a:r>
              <a:rPr lang="en-CA" sz="1400" dirty="0"/>
              <a:t>As per question #1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Assess correlation </a:t>
            </a:r>
          </a:p>
          <a:p>
            <a:pPr lvl="1"/>
            <a:r>
              <a:rPr lang="en-CA" sz="1400" dirty="0"/>
              <a:t>Line graph: x-axis: year; y-axes: GDP, poverty, and suicide score     	</a:t>
            </a:r>
            <a:r>
              <a:rPr lang="en-CA" sz="1400" dirty="0">
                <a:sym typeface="Wingdings" panose="05000000000000000000" pitchFamily="2" charset="2"/>
              </a:rPr>
              <a:t> one chart per region</a:t>
            </a:r>
          </a:p>
          <a:p>
            <a:pPr lvl="1"/>
            <a:r>
              <a:rPr lang="en-CA" sz="1400" dirty="0"/>
              <a:t>Line graph: x-axis: year; y-axes: unemployment rate and suicide score       </a:t>
            </a:r>
            <a:r>
              <a:rPr lang="en-CA" sz="1400" dirty="0">
                <a:sym typeface="Wingdings" panose="05000000000000000000" pitchFamily="2" charset="2"/>
              </a:rPr>
              <a:t> one chart per region</a:t>
            </a:r>
          </a:p>
          <a:p>
            <a:pPr lvl="1">
              <a:lnSpc>
                <a:spcPct val="150000"/>
              </a:lnSpc>
            </a:pPr>
            <a:r>
              <a:rPr lang="en-CA" sz="1400" dirty="0">
                <a:sym typeface="Wingdings" panose="05000000000000000000" pitchFamily="2" charset="2"/>
              </a:rPr>
              <a:t>Scatter plot with regression analysis: 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GDP; y-axis: suicide rate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poverty; y-axis: suicide rate</a:t>
            </a:r>
            <a:br>
              <a:rPr lang="en-CA" sz="1400" dirty="0">
                <a:sym typeface="Wingdings" panose="05000000000000000000" pitchFamily="2" charset="2"/>
              </a:rPr>
            </a:br>
            <a:r>
              <a:rPr lang="en-CA" sz="1400" dirty="0">
                <a:sym typeface="Wingdings" panose="05000000000000000000" pitchFamily="2" charset="2"/>
              </a:rPr>
              <a:t>x-axis: unemployment; y-axis: suicide rate</a:t>
            </a:r>
          </a:p>
          <a:p>
            <a:pPr lvl="1"/>
            <a:endParaRPr lang="en-CA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86900B-5DBE-4556-BFBE-84FD308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216273"/>
            <a:ext cx="11859382" cy="939054"/>
          </a:xfrm>
        </p:spPr>
        <p:txBody>
          <a:bodyPr>
            <a:normAutofit fontScale="90000"/>
          </a:bodyPr>
          <a:lstStyle/>
          <a:p>
            <a:r>
              <a:rPr lang="en-US" dirty="0"/>
              <a:t>Tasks - </a:t>
            </a:r>
            <a:r>
              <a:rPr lang="en-US" sz="3300" cap="none" dirty="0"/>
              <a:t>Question #3: Is the rate of suicide correlated to a country’s economic health? </a:t>
            </a:r>
            <a:endParaRPr lang="en-CA" sz="3300" dirty="0"/>
          </a:p>
        </p:txBody>
      </p:sp>
    </p:spTree>
    <p:extLst>
      <p:ext uri="{BB962C8B-B14F-4D97-AF65-F5344CB8AC3E}">
        <p14:creationId xmlns:p14="http://schemas.microsoft.com/office/powerpoint/2010/main" val="6687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29A05-72E6-4F99-88B9-7A95D1A09BD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e1016093-e49d-4fde-a266-0160fb5d213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299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Project Week</vt:lpstr>
      <vt:lpstr>Group – Suicide Squad </vt:lpstr>
      <vt:lpstr>Topic</vt:lpstr>
      <vt:lpstr>Datasets</vt:lpstr>
      <vt:lpstr>Tasks - Question #1: Is the rate of suicide changing over time?  </vt:lpstr>
      <vt:lpstr>Tasks - Question #2: Is the rate of suicide correlated to depression / happiness index? Does this differ by region/country? </vt:lpstr>
      <vt:lpstr>Tasks - Question #3: Is the rate of suicide correlated to a country’s economic health?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Shojaie, Sheri</dc:creator>
  <cp:lastModifiedBy>Shojaie, Sheri</cp:lastModifiedBy>
  <cp:revision>12</cp:revision>
  <dcterms:created xsi:type="dcterms:W3CDTF">2020-06-20T14:32:26Z</dcterms:created>
  <dcterms:modified xsi:type="dcterms:W3CDTF">2020-06-20T18:29:20Z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0x01010017584F31B5C7CA498BEC046CF8403204</vt:lpwstr>
  </property>
</Properties>
</file>