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6" r:id="rId5"/>
    <p:sldId id="257" r:id="rId6"/>
    <p:sldId id="258" r:id="rId7"/>
    <p:sldId id="261" r:id="rId8"/>
    <p:sldId id="284" r:id="rId9"/>
    <p:sldId id="286" r:id="rId10"/>
    <p:sldId id="306" r:id="rId11"/>
    <p:sldId id="307" r:id="rId12"/>
    <p:sldId id="285" r:id="rId13"/>
    <p:sldId id="311" r:id="rId14"/>
    <p:sldId id="288" r:id="rId15"/>
    <p:sldId id="299" r:id="rId16"/>
    <p:sldId id="291" r:id="rId17"/>
    <p:sldId id="297" r:id="rId18"/>
    <p:sldId id="300" r:id="rId19"/>
    <p:sldId id="301" r:id="rId20"/>
    <p:sldId id="303" r:id="rId21"/>
    <p:sldId id="305" r:id="rId22"/>
    <p:sldId id="304" r:id="rId23"/>
    <p:sldId id="309" r:id="rId24"/>
    <p:sldId id="308" r:id="rId25"/>
    <p:sldId id="31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84"/>
          </p14:sldIdLst>
        </p14:section>
        <p14:section name="Storyboard" id="{513757B0-7741-45EC-8ECA-A96795348381}">
          <p14:sldIdLst>
            <p14:sldId id="286"/>
            <p14:sldId id="306"/>
            <p14:sldId id="307"/>
            <p14:sldId id="285"/>
            <p14:sldId id="311"/>
            <p14:sldId id="288"/>
            <p14:sldId id="299"/>
            <p14:sldId id="291"/>
            <p14:sldId id="297"/>
            <p14:sldId id="300"/>
            <p14:sldId id="301"/>
            <p14:sldId id="303"/>
            <p14:sldId id="305"/>
            <p14:sldId id="304"/>
          </p14:sldIdLst>
        </p14:section>
        <p14:section name="Appendix" id="{92AED338-204A-4E4E-9CAA-B04C9BC3032D}">
          <p14:sldIdLst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8" autoAdjust="0"/>
    <p:restoredTop sz="96100" autoAdjust="0"/>
  </p:normalViewPr>
  <p:slideViewPr>
    <p:cSldViewPr snapToGrid="0">
      <p:cViewPr>
        <p:scale>
          <a:sx n="75" d="100"/>
          <a:sy n="75" d="100"/>
        </p:scale>
        <p:origin x="22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T.INT.ARV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velskills.com/2013/03/14/top-10-countries-that-have-the-most-fun/" TargetMode="External"/><Relationship Id="rId4" Type="http://schemas.openxmlformats.org/officeDocument/2006/relationships/hyperlink" Target="https://www.1843magazine.com/data-graphic/what-the-numbers-say/which-countries-get-the-most-slee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Tourism:</a:t>
            </a:r>
            <a:br>
              <a:rPr lang="en-US" dirty="0"/>
            </a:br>
            <a:r>
              <a:rPr lang="en-US" dirty="0"/>
              <a:t>International arrivals as an indicator for tourism (</a:t>
            </a:r>
            <a:r>
              <a:rPr lang="en-CA" dirty="0">
                <a:hlinkClick r:id="rId3"/>
              </a:rPr>
              <a:t>https://data.worldbank.org/indicator/ST.INT.ARVL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Sleep:</a:t>
            </a:r>
            <a:br>
              <a:rPr lang="en-US" dirty="0"/>
            </a:br>
            <a:r>
              <a:rPr lang="en-CA" dirty="0">
                <a:hlinkClick r:id="rId4"/>
              </a:rPr>
              <a:t>https://www.1843magazine.com/data-graphic/what-the-numbers-say/which-countries-get-the-most-sleep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Fun: </a:t>
            </a:r>
            <a:br>
              <a:rPr lang="en-US" dirty="0"/>
            </a:br>
            <a:r>
              <a:rPr lang="en-CA" dirty="0">
                <a:hlinkClick r:id="rId5"/>
              </a:rPr>
              <a:t>https://travelskills.com/2013/03/14/top-10-countries-that-have-the-most-fun/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oogle-trends-api-for-python-a84bc25db88f" TargetMode="External"/><Relationship Id="rId3" Type="http://schemas.openxmlformats.org/officeDocument/2006/relationships/hyperlink" Target="https://www.kaggle.com/russellyates88/suicide-rates-overview-1985-to-2016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uicide-and-life-satisfaction-across-countries" TargetMode="External"/><Relationship Id="rId5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who.int/healthinfo/statistics/mortality_rawdata/en/" TargetMode="External"/><Relationship Id="rId9" Type="http://schemas.openxmlformats.org/officeDocument/2006/relationships/hyperlink" Target="https://developers.google.com/maps/documentation/javascript/examples/map-geolo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../GitLab/Suicide_squad/PursuitOfHappiness/Codes/images/Fig_Q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94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1705855"/>
            <a:ext cx="10066083" cy="300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impact happiness?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Does economic health impact the level of happiness?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</a:t>
            </a:r>
            <a:r>
              <a:rPr lang="en-US" sz="3000" baseline="-25000" dirty="0">
                <a:solidFill>
                  <a:schemeClr val="tx1"/>
                </a:solidFill>
              </a:rPr>
              <a:t>0 </a:t>
            </a:r>
            <a:r>
              <a:rPr lang="en-US" sz="3000" dirty="0">
                <a:solidFill>
                  <a:schemeClr val="tx1"/>
                </a:solidFill>
              </a:rPr>
              <a:t>= Economic health is not related to happiness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economic health variables: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GDP (maybe also median annual wage)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Unemployment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05" y="1479968"/>
            <a:ext cx="5668750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479968"/>
            <a:ext cx="4806079" cy="476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C07D4-D91A-4B35-A099-C4DEA2543202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47996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05" y="1479968"/>
            <a:ext cx="5642595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27647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7908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293846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86702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72700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75272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618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11202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4482B-F26C-4BD6-94C6-E2A1482CF883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395E5-C1F9-49B9-A270-8E9E99C3779B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258829" y="634308"/>
            <a:ext cx="11101454" cy="201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What else makes people happy?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We looked at 23 variables (6 are from the index) </a:t>
            </a: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DF8ED-FADD-4DB3-AB43-51B5BBE9F561}"/>
              </a:ext>
            </a:extLst>
          </p:cNvPr>
          <p:cNvSpPr/>
          <p:nvPr/>
        </p:nvSpPr>
        <p:spPr>
          <a:xfrm>
            <a:off x="4290122" y="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00225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91775" y="5105400"/>
            <a:ext cx="231775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87013" y="1866900"/>
            <a:ext cx="231775" cy="913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414000" y="2933094"/>
            <a:ext cx="231775" cy="2019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66451" y="225913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99855" y="388589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66451" y="5607651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Happiness Index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FECB8-CCB4-421E-91CF-856104EF1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t="10179" r="77608" b="25472"/>
          <a:stretch/>
        </p:blipFill>
        <p:spPr>
          <a:xfrm>
            <a:off x="9877725" y="1800225"/>
            <a:ext cx="466582" cy="4499014"/>
          </a:xfrm>
        </p:spPr>
      </p:pic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504719"/>
            <a:ext cx="8667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142754" y="715975"/>
            <a:ext cx="11112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Variables: (we need to pick 3-5 that are interesting)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C9930-2FAC-43D9-A491-D2EEE86C3F5A}"/>
              </a:ext>
            </a:extLst>
          </p:cNvPr>
          <p:cNvSpPr/>
          <p:nvPr/>
        </p:nvSpPr>
        <p:spPr>
          <a:xfrm>
            <a:off x="142754" y="5591136"/>
            <a:ext cx="764709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Outlier countries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0A6210-7568-404C-86ED-215209687A9C}"/>
              </a:ext>
            </a:extLst>
          </p:cNvPr>
          <p:cNvCxnSpPr>
            <a:cxnSpLocks/>
          </p:cNvCxnSpPr>
          <p:nvPr/>
        </p:nvCxnSpPr>
        <p:spPr>
          <a:xfrm>
            <a:off x="855334" y="5711137"/>
            <a:ext cx="44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1696D-F741-4615-B738-B131AD42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98" y="1955328"/>
            <a:ext cx="4411782" cy="44117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0F4C8-24CA-4F2F-A888-48CB7985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83" y="1955328"/>
            <a:ext cx="4411782" cy="44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86E9E-E9F8-4563-8ED9-3CDD4F74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3" y="2181203"/>
            <a:ext cx="6607464" cy="3317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65C920-0062-436D-B668-2CD0467749E2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7A961-3853-4664-BADD-1E535E019048}"/>
              </a:ext>
            </a:extLst>
          </p:cNvPr>
          <p:cNvSpPr/>
          <p:nvPr/>
        </p:nvSpPr>
        <p:spPr>
          <a:xfrm>
            <a:off x="-481693" y="799435"/>
            <a:ext cx="11870871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How does Canada compare? 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824932-2E85-4970-AF8A-30477459A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"/>
          <a:stretch/>
        </p:blipFill>
        <p:spPr>
          <a:xfrm>
            <a:off x="247651" y="1590675"/>
            <a:ext cx="4533900" cy="42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09622-BA52-4F92-8750-1F276923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0" y="1180865"/>
            <a:ext cx="4712696" cy="4762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97C342-C358-47EC-9204-5C8E225E1AFC}"/>
              </a:ext>
            </a:extLst>
          </p:cNvPr>
          <p:cNvSpPr/>
          <p:nvPr/>
        </p:nvSpPr>
        <p:spPr>
          <a:xfrm>
            <a:off x="4199676" y="2171568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3F2F88-E4FF-46F5-AB4E-019553E56F6F}"/>
              </a:ext>
            </a:extLst>
          </p:cNvPr>
          <p:cNvSpPr/>
          <p:nvPr/>
        </p:nvSpPr>
        <p:spPr>
          <a:xfrm>
            <a:off x="3977175" y="1841026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2F1B6-979F-465C-8583-AE48FB2814A1}"/>
              </a:ext>
            </a:extLst>
          </p:cNvPr>
          <p:cNvSpPr/>
          <p:nvPr/>
        </p:nvSpPr>
        <p:spPr>
          <a:xfrm>
            <a:off x="4468162" y="211441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A5E13-C760-4088-AB2E-88C6E2F0F412}"/>
              </a:ext>
            </a:extLst>
          </p:cNvPr>
          <p:cNvSpPr/>
          <p:nvPr/>
        </p:nvSpPr>
        <p:spPr>
          <a:xfrm>
            <a:off x="4281189" y="181291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BF0BD5-AF8A-48AE-9B4E-642E61E4A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92" y="695665"/>
            <a:ext cx="6762970" cy="40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94F77-979D-41B3-8C34-0A2B1732E308}"/>
              </a:ext>
            </a:extLst>
          </p:cNvPr>
          <p:cNvSpPr/>
          <p:nvPr/>
        </p:nvSpPr>
        <p:spPr>
          <a:xfrm>
            <a:off x="-224518" y="1780875"/>
            <a:ext cx="11502118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Conclusion: money doesn’t necessarily buy happiness, but it helps</a:t>
            </a:r>
          </a:p>
        </p:txBody>
      </p:sp>
    </p:spTree>
    <p:extLst>
      <p:ext uri="{BB962C8B-B14F-4D97-AF65-F5344CB8AC3E}">
        <p14:creationId xmlns:p14="http://schemas.microsoft.com/office/powerpoint/2010/main" val="366848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9C96-8AAE-4DBE-83AA-4B8298B1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-38" r="53" b="315"/>
          <a:stretch/>
        </p:blipFill>
        <p:spPr>
          <a:xfrm>
            <a:off x="342900" y="0"/>
            <a:ext cx="11506200" cy="67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816F-25F7-4549-A751-0AF2AE36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484632"/>
            <a:ext cx="7660011" cy="57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079AD-797F-485B-ACF5-05DCA0CB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77" y="1093860"/>
            <a:ext cx="5068473" cy="506847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FD041-4E2C-436C-8274-F0B9F4C9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5" y="1093861"/>
            <a:ext cx="5068473" cy="50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Does money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4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5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7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8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9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5187-767F-4AF2-918E-CE79708E0FFB}"/>
              </a:ext>
            </a:extLst>
          </p:cNvPr>
          <p:cNvSpPr/>
          <p:nvPr/>
        </p:nvSpPr>
        <p:spPr>
          <a:xfrm>
            <a:off x="586739" y="1955838"/>
            <a:ext cx="7881065" cy="330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2B09CC-B189-4785-A61A-540C4D0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8" y="299396"/>
            <a:ext cx="5264642" cy="773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questions: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B1B5-0DED-498B-AF23-08E7C6E9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18" y="200312"/>
            <a:ext cx="3711872" cy="174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611AB-F8E0-4A4A-BE9B-66336CF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06" y="2331192"/>
            <a:ext cx="1588037" cy="69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FE2B6-6D27-4E46-A00A-5107C23B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06" y="3544029"/>
            <a:ext cx="2436382" cy="122869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93563D-60F1-4F75-9715-17D7950C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40" y="5238302"/>
            <a:ext cx="3026115" cy="10205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535B0F-084C-4552-9442-FB0EB123622C}"/>
              </a:ext>
            </a:extLst>
          </p:cNvPr>
          <p:cNvSpPr txBox="1">
            <a:spLocks/>
          </p:cNvSpPr>
          <p:nvPr/>
        </p:nvSpPr>
        <p:spPr>
          <a:xfrm>
            <a:off x="495300" y="2590800"/>
            <a:ext cx="8092440" cy="299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#1: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Is happiness score (amongst country of interest) changing over time 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#2: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Indicators of happiness score: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interesting variables that could be correlated with happiness: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 to look at</a:t>
            </a: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data must be in the following timeframe: 2015-2019</a:t>
            </a:r>
            <a:b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Crime rate; alcohol consumption; depression; population age; education; suicide rate; access to health care; wealth disparity; recreation/fun, pets, tourism, gambling/casinos, sleep/rest, culture, religion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#3: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are people in certain rich countries (by GDP) less happy?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And why are people in certain poor countries (by GDP) more happy?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BONUS / next project: (search terms)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For a select country of interest (e.g. Canada), is happiness score correlated to  Google Trend search?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Are Indicators of World Happiness Report (Economy, Family, Health/ Life Expectancy, Freedom)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correlated to Google Trend search interests - ‘recession’, ‘divorce’, ‘death’, ‘protest’…?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5E48-6401-4F41-80FE-94FEA58B6132}"/>
              </a:ext>
            </a:extLst>
          </p:cNvPr>
          <p:cNvSpPr/>
          <p:nvPr/>
        </p:nvSpPr>
        <p:spPr>
          <a:xfrm>
            <a:off x="557957" y="1346259"/>
            <a:ext cx="7488411" cy="464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BCCEE-91CE-4527-9E93-E90BA3BE9FEB}"/>
              </a:ext>
            </a:extLst>
          </p:cNvPr>
          <p:cNvSpPr/>
          <p:nvPr/>
        </p:nvSpPr>
        <p:spPr>
          <a:xfrm>
            <a:off x="722300" y="1728908"/>
            <a:ext cx="9305365" cy="1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0" dirty="0">
                <a:solidFill>
                  <a:schemeClr val="tx1"/>
                </a:solidFill>
              </a:rPr>
              <a:t>Does money buy you happiness? </a:t>
            </a:r>
            <a:endParaRPr lang="en-CA" sz="5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looking at happiness important?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1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r>
              <a:rPr lang="en-US" dirty="0"/>
              <a:t>Number of years</a:t>
            </a:r>
          </a:p>
          <a:p>
            <a:pPr lvl="1"/>
            <a:r>
              <a:rPr lang="en-US" dirty="0"/>
              <a:t>2007 – 2019</a:t>
            </a:r>
          </a:p>
          <a:p>
            <a:pPr lvl="1"/>
            <a:r>
              <a:rPr lang="en-US" dirty="0"/>
              <a:t>Scores are relatively stable (variation?)</a:t>
            </a:r>
          </a:p>
          <a:p>
            <a:pPr lvl="1"/>
            <a:r>
              <a:rPr lang="en-US" dirty="0"/>
              <a:t>Focused on most recent complete year: 2017</a:t>
            </a:r>
          </a:p>
          <a:p>
            <a:r>
              <a:rPr lang="en-US" dirty="0"/>
              <a:t>Our focus and questions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24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637775"/>
            <a:ext cx="10066083" cy="67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/>
                </a:solidFill>
              </a:rPr>
              <a:t>Show happiness index across the globe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F487-C696-4A3D-B27D-23B22A908C86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CA" dirty="0"/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85E70E60-488D-4449-BD7C-79CF9439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13349"/>
            <a:ext cx="9791700" cy="50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29A05-72E6-4F99-88B9-7A95D1A09BD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e1016093-e49d-4fde-a266-0160fb5d213d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Wingdings</vt:lpstr>
      <vt:lpstr>Wood Type</vt:lpstr>
      <vt:lpstr>Project Week</vt:lpstr>
      <vt:lpstr>Group – Pursuit of Happiness</vt:lpstr>
      <vt:lpstr>Topic</vt:lpstr>
      <vt:lpstr>Datasets</vt:lpstr>
      <vt:lpstr>questions:</vt:lpstr>
      <vt:lpstr>PowerPoint Presentation</vt:lpstr>
      <vt:lpstr>Why is looking at happiness important? </vt:lpstr>
      <vt:lpstr>Data background: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24</cp:revision>
  <dcterms:created xsi:type="dcterms:W3CDTF">2020-06-24T22:37:34Z</dcterms:created>
  <dcterms:modified xsi:type="dcterms:W3CDTF">2020-07-01T00:17:18Z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