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688" r:id="rId2"/>
    <p:sldId id="256" r:id="rId3"/>
    <p:sldId id="653" r:id="rId4"/>
    <p:sldId id="654" r:id="rId5"/>
    <p:sldId id="622" r:id="rId6"/>
    <p:sldId id="655" r:id="rId7"/>
    <p:sldId id="624" r:id="rId8"/>
    <p:sldId id="625" r:id="rId9"/>
    <p:sldId id="626" r:id="rId10"/>
    <p:sldId id="627" r:id="rId11"/>
    <p:sldId id="628" r:id="rId12"/>
    <p:sldId id="610" r:id="rId13"/>
    <p:sldId id="656" r:id="rId14"/>
    <p:sldId id="629" r:id="rId15"/>
    <p:sldId id="630" r:id="rId16"/>
    <p:sldId id="631" r:id="rId17"/>
    <p:sldId id="652" r:id="rId18"/>
    <p:sldId id="633" r:id="rId19"/>
    <p:sldId id="634" r:id="rId20"/>
    <p:sldId id="635" r:id="rId21"/>
    <p:sldId id="637" r:id="rId22"/>
    <p:sldId id="638" r:id="rId23"/>
    <p:sldId id="639" r:id="rId24"/>
    <p:sldId id="640" r:id="rId25"/>
    <p:sldId id="641" r:id="rId26"/>
    <p:sldId id="642" r:id="rId27"/>
    <p:sldId id="643" r:id="rId28"/>
    <p:sldId id="644" r:id="rId29"/>
    <p:sldId id="645" r:id="rId30"/>
    <p:sldId id="646" r:id="rId31"/>
    <p:sldId id="685" r:id="rId32"/>
    <p:sldId id="687" r:id="rId33"/>
    <p:sldId id="686" r:id="rId34"/>
    <p:sldId id="612" r:id="rId35"/>
    <p:sldId id="613" r:id="rId36"/>
    <p:sldId id="617" r:id="rId37"/>
    <p:sldId id="618" r:id="rId38"/>
    <p:sldId id="647" r:id="rId39"/>
    <p:sldId id="649" r:id="rId40"/>
    <p:sldId id="611" r:id="rId41"/>
    <p:sldId id="650" r:id="rId42"/>
    <p:sldId id="651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75" d="100"/>
          <a:sy n="75" d="100"/>
        </p:scale>
        <p:origin x="161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AB3EF-34E9-416A-8AB2-996BA0921431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982AA-271C-4F5D-BF1F-97F1AF4B9D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36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982AA-271C-4F5D-BF1F-97F1AF4B9D3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39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8B4A-5269-4FAC-8DB5-B416742C6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19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8B4A-5269-4FAC-8DB5-B416742C6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20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8B4A-5269-4FAC-8DB5-B416742C6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733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>
            <a:lvl1pPr>
              <a:defRPr sz="2800" b="1">
                <a:solidFill>
                  <a:srgbClr val="FF0000"/>
                </a:solidFill>
                <a:latin typeface="+mj-lt"/>
              </a:defRPr>
            </a:lvl1pPr>
          </a:lstStyle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wrap="square" lIns="0" tIns="0" rIns="0" bIns="0"/>
          <a:lstStyle>
            <a:lvl1pPr>
              <a:defRPr sz="2400">
                <a:latin typeface="+mj-lt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125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8B4A-5269-4FAC-8DB5-B416742C6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11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8B4A-5269-4FAC-8DB5-B416742C6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65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8B4A-5269-4FAC-8DB5-B416742C6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33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8B4A-5269-4FAC-8DB5-B416742C6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84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8B4A-5269-4FAC-8DB5-B416742C6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74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8B4A-5269-4FAC-8DB5-B416742C6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84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8B4A-5269-4FAC-8DB5-B416742C6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72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8B4A-5269-4FAC-8DB5-B416742C6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89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08B4A-5269-4FAC-8DB5-B416742C6A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66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95C41F-836E-1163-F6EC-BC46AC6F6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676063"/>
              </p:ext>
            </p:extLst>
          </p:nvPr>
        </p:nvGraphicFramePr>
        <p:xfrm>
          <a:off x="177800" y="375920"/>
          <a:ext cx="8788400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966">
                  <a:extLst>
                    <a:ext uri="{9D8B030D-6E8A-4147-A177-3AD203B41FA5}">
                      <a16:colId xmlns:a16="http://schemas.microsoft.com/office/drawing/2014/main" val="2756842341"/>
                    </a:ext>
                  </a:extLst>
                </a:gridCol>
                <a:gridCol w="7499434">
                  <a:extLst>
                    <a:ext uri="{9D8B030D-6E8A-4147-A177-3AD203B41FA5}">
                      <a16:colId xmlns:a16="http://schemas.microsoft.com/office/drawing/2014/main" val="94140683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IN" sz="2800" b="1" dirty="0">
                          <a:latin typeface="+mj-lt"/>
                        </a:rPr>
                        <a:t>Unit 1:Contents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740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+mj-lt"/>
                        </a:rPr>
                        <a:t>1</a:t>
                      </a:r>
                      <a:endParaRPr lang="en-IN" sz="2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>
                          <a:latin typeface="+mj-lt"/>
                        </a:rPr>
                        <a:t>Bitwise operators</a:t>
                      </a:r>
                    </a:p>
                    <a:p>
                      <a:endParaRPr lang="en-IN" sz="2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66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+mj-lt"/>
                        </a:rPr>
                        <a:t>2</a:t>
                      </a:r>
                      <a:endParaRPr lang="en-IN" sz="2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+mj-lt"/>
                        </a:rPr>
                        <a:t>Special Operators</a:t>
                      </a:r>
                    </a:p>
                    <a:p>
                      <a:endParaRPr lang="en-IN" sz="2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165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+mj-lt"/>
                        </a:rPr>
                        <a:t>3</a:t>
                      </a:r>
                      <a:endParaRPr lang="en-IN" sz="2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+mj-lt"/>
                        </a:rPr>
                        <a:t>The ternary operator</a:t>
                      </a:r>
                    </a:p>
                    <a:p>
                      <a:endParaRPr lang="en-IN" sz="2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361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+mj-lt"/>
                        </a:rPr>
                        <a:t>4</a:t>
                      </a:r>
                      <a:endParaRPr lang="en-IN" sz="2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+mj-lt"/>
                        </a:rPr>
                        <a:t>Precedence of Arithmetic operators</a:t>
                      </a:r>
                    </a:p>
                    <a:p>
                      <a:endParaRPr lang="en-IN" sz="2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06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+mj-lt"/>
                        </a:rPr>
                        <a:t>5</a:t>
                      </a:r>
                      <a:endParaRPr lang="en-IN" sz="2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+mj-lt"/>
                        </a:rPr>
                        <a:t>Implicit and explicit Type conversions</a:t>
                      </a:r>
                    </a:p>
                    <a:p>
                      <a:endParaRPr lang="en-IN" sz="2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1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+mj-lt"/>
                        </a:rPr>
                        <a:t>6</a:t>
                      </a:r>
                      <a:endParaRPr lang="en-IN" sz="2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latin typeface="+mj-lt"/>
                        </a:rPr>
                        <a:t>Operator precedence and associativity</a:t>
                      </a:r>
                      <a:endParaRPr lang="en-IN" sz="2600" dirty="0">
                        <a:latin typeface="+mj-lt"/>
                      </a:endParaRPr>
                    </a:p>
                    <a:p>
                      <a:endParaRPr lang="en-IN" sz="2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45228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30D4B-8E7B-578E-8ACD-D1268355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8B4A-5269-4FAC-8DB5-B416742C6A4F}" type="slidenum">
              <a:rPr lang="en-IN" smtClean="0">
                <a:latin typeface="+mj-lt"/>
              </a:rPr>
              <a:t>1</a:t>
            </a:fld>
            <a:endParaRPr lang="en-IN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0B8F53-AE22-7436-883F-42CD840063A7}"/>
              </a:ext>
            </a:extLst>
          </p:cNvPr>
          <p:cNvSpPr txBox="1"/>
          <p:nvPr/>
        </p:nvSpPr>
        <p:spPr>
          <a:xfrm>
            <a:off x="177800" y="6352144"/>
            <a:ext cx="633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Prepared By </a:t>
            </a:r>
            <a:r>
              <a:rPr lang="en-US" dirty="0" err="1">
                <a:latin typeface="+mj-lt"/>
              </a:rPr>
              <a:t>Dr.Vandana</a:t>
            </a:r>
            <a:r>
              <a:rPr lang="en-US" dirty="0">
                <a:latin typeface="+mj-lt"/>
              </a:rPr>
              <a:t> B.S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7691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C733AC9-18E7-E1CE-BFBC-B926F1EF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</p:spPr>
        <p:txBody>
          <a:bodyPr/>
          <a:lstStyle/>
          <a:p>
            <a:pPr algn="ctr"/>
            <a:r>
              <a:rPr lang="en-IN" sz="3600" dirty="0"/>
              <a:t>One’s Complement (~)</a:t>
            </a:r>
            <a:br>
              <a:rPr lang="en-US" sz="2800" dirty="0">
                <a:solidFill>
                  <a:srgbClr val="FF0000"/>
                </a:solidFill>
                <a:latin typeface="+mn-lt"/>
              </a:rPr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260C13-0ED2-CD98-F3BC-6CF6D42AA4BB}"/>
              </a:ext>
            </a:extLst>
          </p:cNvPr>
          <p:cNvSpPr txBox="1"/>
          <p:nvPr/>
        </p:nvSpPr>
        <p:spPr>
          <a:xfrm>
            <a:off x="644012" y="1528891"/>
            <a:ext cx="8229240" cy="4821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bitwise complement operator is a unary operator which reverses the state of each bit within an integer or character.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‘zero’ get changed to ‘one’ and each ‘one’ gets changed to ‘zero’.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b = 12;  // 1100 (in binary form)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 = ~b;  // 0011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663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9043-95CE-1BD1-467D-1BE4C5F61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0" y="59600"/>
            <a:ext cx="9124758" cy="1145160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 </a:t>
            </a:r>
            <a:r>
              <a:rPr lang="en-IN" sz="3600" dirty="0"/>
              <a:t>Left Shift Operator and  Right Shift Operator</a:t>
            </a:r>
            <a:br>
              <a:rPr lang="en-IN" sz="3600" dirty="0"/>
            </a:br>
            <a:r>
              <a:rPr lang="en-IN" sz="3600" dirty="0"/>
              <a:t>&lt;&lt; and &gt;&gt;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40583-C6BD-ED92-93DA-6FC76038751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32736" y="1680847"/>
            <a:ext cx="8229240" cy="11451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b="0" dirty="0">
                <a:solidFill>
                  <a:schemeClr val="tx1"/>
                </a:solidFill>
              </a:rPr>
              <a:t>The left shift operator </a:t>
            </a:r>
            <a:r>
              <a:rPr lang="en-US" sz="2600" b="0" dirty="0"/>
              <a:t>&lt;&lt;</a:t>
            </a:r>
            <a:r>
              <a:rPr lang="en-US" sz="2600" b="0" dirty="0">
                <a:solidFill>
                  <a:schemeClr val="tx1"/>
                </a:solidFill>
              </a:rPr>
              <a:t> shifts the bits to the left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b="0" dirty="0">
                <a:solidFill>
                  <a:schemeClr val="tx1"/>
                </a:solidFill>
              </a:rPr>
              <a:t>The right shift operator </a:t>
            </a:r>
            <a:r>
              <a:rPr lang="en-US" sz="2600" b="0" dirty="0"/>
              <a:t>&gt;&gt;</a:t>
            </a:r>
            <a:r>
              <a:rPr lang="en-US" sz="2600" b="0" dirty="0">
                <a:solidFill>
                  <a:schemeClr val="tx1"/>
                </a:solidFill>
              </a:rPr>
              <a:t> shifts the bits to the right. </a:t>
            </a:r>
          </a:p>
          <a:p>
            <a:pPr>
              <a:lnSpc>
                <a:spcPct val="150000"/>
              </a:lnSpc>
            </a:pPr>
            <a:r>
              <a:rPr lang="en-IN" sz="2600" b="0" dirty="0">
                <a:solidFill>
                  <a:schemeClr val="tx1"/>
                </a:solidFill>
              </a:rPr>
              <a:t>Syntax: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DCFC36-0131-0C98-B17E-BADAD5AC4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004312"/>
              </p:ext>
            </p:extLst>
          </p:nvPr>
        </p:nvGraphicFramePr>
        <p:xfrm>
          <a:off x="1189703" y="3488406"/>
          <a:ext cx="3637935" cy="6400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12645">
                  <a:extLst>
                    <a:ext uri="{9D8B030D-6E8A-4147-A177-3AD203B41FA5}">
                      <a16:colId xmlns:a16="http://schemas.microsoft.com/office/drawing/2014/main" val="1036670620"/>
                    </a:ext>
                  </a:extLst>
                </a:gridCol>
                <a:gridCol w="1212645">
                  <a:extLst>
                    <a:ext uri="{9D8B030D-6E8A-4147-A177-3AD203B41FA5}">
                      <a16:colId xmlns:a16="http://schemas.microsoft.com/office/drawing/2014/main" val="1950275724"/>
                    </a:ext>
                  </a:extLst>
                </a:gridCol>
                <a:gridCol w="1212645">
                  <a:extLst>
                    <a:ext uri="{9D8B030D-6E8A-4147-A177-3AD203B41FA5}">
                      <a16:colId xmlns:a16="http://schemas.microsoft.com/office/drawing/2014/main" val="2975625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variable</a:t>
                      </a:r>
                      <a:endParaRPr lang="en-IN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shift operator </a:t>
                      </a:r>
                      <a:endParaRPr lang="en-IN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j-lt"/>
                        </a:rPr>
                        <a:t>no. of bits </a:t>
                      </a:r>
                      <a:endParaRPr lang="en-IN" sz="1800" b="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92299"/>
                  </a:ext>
                </a:extLst>
              </a:tr>
            </a:tbl>
          </a:graphicData>
        </a:graphic>
      </p:graphicFrame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516948C4-1F49-B3F2-57B4-5A505B06F912}"/>
              </a:ext>
            </a:extLst>
          </p:cNvPr>
          <p:cNvCxnSpPr>
            <a:cxnSpLocks/>
          </p:cNvCxnSpPr>
          <p:nvPr/>
        </p:nvCxnSpPr>
        <p:spPr>
          <a:xfrm>
            <a:off x="1819343" y="4125941"/>
            <a:ext cx="3445993" cy="1888656"/>
          </a:xfrm>
          <a:prstGeom prst="bentConnector3">
            <a:avLst>
              <a:gd name="adj1" fmla="val -16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3E1DFD8-CC49-AE07-4A47-189A07F0F458}"/>
              </a:ext>
            </a:extLst>
          </p:cNvPr>
          <p:cNvCxnSpPr>
            <a:cxnSpLocks/>
          </p:cNvCxnSpPr>
          <p:nvPr/>
        </p:nvCxnSpPr>
        <p:spPr>
          <a:xfrm>
            <a:off x="2909946" y="4120556"/>
            <a:ext cx="2505987" cy="1376237"/>
          </a:xfrm>
          <a:prstGeom prst="bentConnector3">
            <a:avLst>
              <a:gd name="adj1" fmla="val -13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98B5E20-3E9F-0C4C-ECDF-E2921C8F453F}"/>
              </a:ext>
            </a:extLst>
          </p:cNvPr>
          <p:cNvCxnSpPr>
            <a:cxnSpLocks/>
          </p:cNvCxnSpPr>
          <p:nvPr/>
        </p:nvCxnSpPr>
        <p:spPr>
          <a:xfrm>
            <a:off x="4069537" y="4128486"/>
            <a:ext cx="1317522" cy="1048667"/>
          </a:xfrm>
          <a:prstGeom prst="bentConnector3">
            <a:avLst>
              <a:gd name="adj1" fmla="val -7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A9BA03A-52C9-AFEF-2F7B-3337AFEF6B08}"/>
              </a:ext>
            </a:extLst>
          </p:cNvPr>
          <p:cNvSpPr txBox="1"/>
          <p:nvPr/>
        </p:nvSpPr>
        <p:spPr>
          <a:xfrm>
            <a:off x="5382680" y="499275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Number of bits to be shifted </a:t>
            </a:r>
            <a:endParaRPr lang="en-IN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7284E5-919E-3F45-4F0B-B04CC29E1582}"/>
              </a:ext>
            </a:extLst>
          </p:cNvPr>
          <p:cNvSpPr txBox="1"/>
          <p:nvPr/>
        </p:nvSpPr>
        <p:spPr>
          <a:xfrm>
            <a:off x="5427633" y="5312027"/>
            <a:ext cx="3716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+mj-lt"/>
              </a:rPr>
              <a:t>S</a:t>
            </a:r>
            <a:r>
              <a:rPr lang="en-IN">
                <a:latin typeface="+mj-lt"/>
              </a:rPr>
              <a:t>hift </a:t>
            </a:r>
            <a:r>
              <a:rPr lang="en-IN" dirty="0">
                <a:latin typeface="+mj-lt"/>
              </a:rPr>
              <a:t>operator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B616C8-47F4-1A18-C8BA-C8856403EFD6}"/>
              </a:ext>
            </a:extLst>
          </p:cNvPr>
          <p:cNvSpPr txBox="1"/>
          <p:nvPr/>
        </p:nvSpPr>
        <p:spPr>
          <a:xfrm>
            <a:off x="5265336" y="5769942"/>
            <a:ext cx="6672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Variable holding int or char data type </a:t>
            </a:r>
            <a:endParaRPr lang="en-IN" dirty="0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CB185A-C63B-2405-9CEF-CC1478C40D16}"/>
              </a:ext>
            </a:extLst>
          </p:cNvPr>
          <p:cNvSpPr txBox="1"/>
          <p:nvPr/>
        </p:nvSpPr>
        <p:spPr>
          <a:xfrm>
            <a:off x="5503366" y="3447120"/>
            <a:ext cx="2964426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latin typeface="+mj-lt"/>
                <a:cs typeface="Times New Roman" panose="02020603050405020304" pitchFamily="18" charset="0"/>
              </a:rPr>
              <a:t>Examples:  m &gt;&gt; 2 </a:t>
            </a:r>
          </a:p>
          <a:p>
            <a:r>
              <a:rPr lang="pt-BR" sz="2000" dirty="0">
                <a:latin typeface="+mj-lt"/>
                <a:cs typeface="Times New Roman" panose="02020603050405020304" pitchFamily="18" charset="0"/>
              </a:rPr>
              <a:t>                   n &lt;&lt; 1 </a:t>
            </a:r>
            <a:endParaRPr lang="en-IN" sz="2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893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C80436D-8F3D-4C1C-BEA1-68E8BC54D6DA}"/>
                  </a:ext>
                </a:extLst>
              </p:cNvPr>
              <p:cNvSpPr>
                <a:spLocks noGrp="1"/>
              </p:cNvSpPr>
              <p:nvPr>
                <p:ph type="body"/>
              </p:nvPr>
            </p:nvSpPr>
            <p:spPr>
              <a:xfrm>
                <a:off x="179512" y="2060848"/>
                <a:ext cx="8784976" cy="4536504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200" b="1" dirty="0">
                    <a:latin typeface="+mn-lt"/>
                  </a:rPr>
                  <a:t>Bitwise left shift (&lt; &lt;): </a:t>
                </a:r>
                <a:r>
                  <a:rPr lang="en-US" sz="2200" b="0" dirty="0">
                    <a:solidFill>
                      <a:schemeClr val="tx1"/>
                    </a:solidFill>
                    <a:latin typeface="+mn-lt"/>
                  </a:rPr>
                  <a:t>Shifting left by one bit means removing a digit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200" b="0" dirty="0">
                    <a:solidFill>
                      <a:schemeClr val="tx1"/>
                    </a:solidFill>
                    <a:latin typeface="+mn-lt"/>
                  </a:rPr>
                  <a:t>from MSB and adding a zero at LSB.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200" b="1" dirty="0">
                    <a:solidFill>
                      <a:schemeClr val="tx1"/>
                    </a:solidFill>
                    <a:latin typeface="+mn-lt"/>
                  </a:rPr>
                  <a:t>Syntax</a:t>
                </a:r>
                <a:r>
                  <a:rPr lang="en-US" sz="2200" dirty="0">
                    <a:solidFill>
                      <a:schemeClr val="tx1"/>
                    </a:solidFill>
                    <a:latin typeface="+mn-lt"/>
                  </a:rPr>
                  <a:t>: </a:t>
                </a:r>
                <a:r>
                  <a:rPr lang="en-US" sz="2200" b="0" dirty="0">
                    <a:solidFill>
                      <a:schemeClr val="tx1"/>
                    </a:solidFill>
                    <a:latin typeface="+mn-lt"/>
                  </a:rPr>
                  <a:t>value &lt; &lt; number of times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200" b="1" dirty="0">
                    <a:solidFill>
                      <a:schemeClr val="tx1"/>
                    </a:solidFill>
                    <a:latin typeface="+mn-lt"/>
                  </a:rPr>
                  <a:t>Ex:       </a:t>
                </a:r>
                <a:r>
                  <a:rPr lang="en-US" sz="2200" b="0" dirty="0">
                    <a:solidFill>
                      <a:schemeClr val="tx1"/>
                    </a:solidFill>
                    <a:latin typeface="+mn-lt"/>
                  </a:rPr>
                  <a:t>c=10 &lt; &lt; 1;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200" b="0" dirty="0">
                    <a:solidFill>
                      <a:schemeClr val="tx1"/>
                    </a:solidFill>
                    <a:latin typeface="+mn-lt"/>
                  </a:rPr>
                  <a:t>	c = 00001010 &lt; &lt; 1;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200" b="0" dirty="0">
                    <a:solidFill>
                      <a:schemeClr val="tx1"/>
                    </a:solidFill>
                    <a:latin typeface="+mn-lt"/>
                  </a:rPr>
                  <a:t>	c </a:t>
                </a:r>
                <a:r>
                  <a:rPr lang="en-US" sz="2200" dirty="0">
                    <a:solidFill>
                      <a:schemeClr val="tx1"/>
                    </a:solidFill>
                    <a:latin typeface="+mn-lt"/>
                  </a:rPr>
                  <a:t>= </a:t>
                </a:r>
                <a:r>
                  <a:rPr lang="en-US" sz="2200" dirty="0">
                    <a:solidFill>
                      <a:srgbClr val="00B050"/>
                    </a:solidFill>
                    <a:latin typeface="+mn-lt"/>
                  </a:rPr>
                  <a:t>00010100</a:t>
                </a:r>
                <a:r>
                  <a:rPr lang="en-US" sz="2200" dirty="0">
                    <a:solidFill>
                      <a:srgbClr val="FF0000"/>
                    </a:solidFill>
                    <a:latin typeface="+mn-lt"/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:endParaRPr lang="en-US" sz="2200" dirty="0">
                  <a:solidFill>
                    <a:schemeClr val="tx1"/>
                  </a:solidFill>
                  <a:latin typeface="+mn-lt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200" dirty="0">
                    <a:solidFill>
                      <a:schemeClr val="tx1"/>
                    </a:solidFill>
                    <a:latin typeface="+mn-lt"/>
                  </a:rPr>
                  <a:t>Shifting left by one bit also means </a:t>
                </a:r>
                <a:r>
                  <a:rPr lang="en-US" sz="2200" dirty="0">
                    <a:solidFill>
                      <a:srgbClr val="0070C0"/>
                    </a:solidFill>
                    <a:latin typeface="+mn-lt"/>
                  </a:rPr>
                  <a:t>multiplying</a:t>
                </a:r>
                <a:r>
                  <a:rPr lang="en-US" sz="2200" dirty="0">
                    <a:solidFill>
                      <a:schemeClr val="tx1"/>
                    </a:solidFill>
                    <a:latin typeface="+mn-lt"/>
                  </a:rPr>
                  <a:t> the given value by </a:t>
                </a:r>
                <a:r>
                  <a:rPr lang="en-US" sz="2200" dirty="0">
                    <a:solidFill>
                      <a:srgbClr val="0070C0"/>
                    </a:solidFill>
                    <a:latin typeface="+mn-lt"/>
                  </a:rPr>
                  <a:t>2</a:t>
                </a:r>
              </a:p>
              <a:p>
                <a:endParaRPr lang="en-IN" sz="2200" b="0" dirty="0">
                  <a:solidFill>
                    <a:schemeClr val="tx1"/>
                  </a:solidFill>
                  <a:latin typeface="+mn-lt"/>
                </a:endParaRPr>
              </a:p>
              <a:p>
                <a:r>
                  <a:rPr lang="en-IN" sz="2200" b="0" dirty="0">
                    <a:solidFill>
                      <a:schemeClr val="tx1"/>
                    </a:solidFill>
                    <a:latin typeface="+mn-lt"/>
                  </a:rPr>
                  <a:t>c = 0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I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IN" sz="2200" b="0" dirty="0">
                    <a:solidFill>
                      <a:schemeClr val="tx1"/>
                    </a:solidFill>
                    <a:latin typeface="+mn-lt"/>
                  </a:rPr>
                  <a:t>+ 0</a:t>
                </a:r>
                <a14:m>
                  <m:oMath xmlns:m="http://schemas.openxmlformats.org/officeDocument/2006/math">
                    <m:r>
                      <a:rPr lang="en-US" sz="2200" b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IN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IN" sz="2200" b="0" dirty="0">
                    <a:solidFill>
                      <a:schemeClr val="tx1"/>
                    </a:solidFill>
                    <a:latin typeface="+mn-lt"/>
                  </a:rPr>
                  <a:t>+ 0</a:t>
                </a:r>
                <a14:m>
                  <m:oMath xmlns:m="http://schemas.openxmlformats.org/officeDocument/2006/math">
                    <m:r>
                      <a:rPr lang="en-US" sz="2200" b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IN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200" b="0" i="0" smtClean="0">
                        <a:solidFill>
                          <a:schemeClr val="tx1"/>
                        </a:solidFill>
                        <a:latin typeface="+mn-lt"/>
                      </a:rPr>
                      <m:t>1</m:t>
                    </m:r>
                    <m:r>
                      <a:rPr lang="en-US" sz="2200" b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IN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IN" sz="2200" b="0" dirty="0">
                    <a:solidFill>
                      <a:schemeClr val="tx1"/>
                    </a:solidFill>
                    <a:latin typeface="+mn-lt"/>
                  </a:rPr>
                  <a:t>+ 0</a:t>
                </a:r>
                <a14:m>
                  <m:oMath xmlns:m="http://schemas.openxmlformats.org/officeDocument/2006/math">
                    <m:r>
                      <a:rPr lang="en-US" sz="2200" b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IN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N" sz="2200" b="0" dirty="0">
                    <a:solidFill>
                      <a:schemeClr val="tx1"/>
                    </a:solidFill>
                    <a:latin typeface="+mn-lt"/>
                  </a:rPr>
                  <a:t>+ 1</a:t>
                </a:r>
                <a14:m>
                  <m:oMath xmlns:m="http://schemas.openxmlformats.org/officeDocument/2006/math">
                    <m:r>
                      <a:rPr lang="en-US" sz="2200" b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I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200" b="0" dirty="0">
                    <a:solidFill>
                      <a:schemeClr val="tx1"/>
                    </a:solidFill>
                    <a:latin typeface="+mn-lt"/>
                  </a:rPr>
                  <a:t>+ 0</a:t>
                </a:r>
                <a14:m>
                  <m:oMath xmlns:m="http://schemas.openxmlformats.org/officeDocument/2006/math">
                    <m:r>
                      <a:rPr lang="en-US" sz="2200" b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IN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IN" sz="2200" b="0" dirty="0">
                    <a:solidFill>
                      <a:schemeClr val="tx1"/>
                    </a:solidFill>
                    <a:latin typeface="+mn-lt"/>
                  </a:rPr>
                  <a:t>+ 0</a:t>
                </a:r>
                <a14:m>
                  <m:oMath xmlns:m="http://schemas.openxmlformats.org/officeDocument/2006/math">
                    <m:r>
                      <a:rPr lang="en-US" sz="2200" b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IN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2200" b="0" dirty="0">
                  <a:solidFill>
                    <a:schemeClr val="tx1"/>
                  </a:solidFill>
                  <a:latin typeface="+mn-lt"/>
                </a:endParaRPr>
              </a:p>
              <a:p>
                <a:r>
                  <a:rPr lang="en-IN" sz="2200" b="0" dirty="0">
                    <a:solidFill>
                      <a:schemeClr val="tx1"/>
                    </a:solidFill>
                    <a:latin typeface="+mn-lt"/>
                  </a:rPr>
                  <a:t>c =    0    +     0   +    0     +     16    +    0    +    4    +    0    +    0</a:t>
                </a:r>
              </a:p>
              <a:p>
                <a:r>
                  <a:rPr lang="en-IN" sz="2200" b="0" dirty="0">
                    <a:solidFill>
                      <a:schemeClr val="tx1"/>
                    </a:solidFill>
                    <a:latin typeface="+mn-lt"/>
                  </a:rPr>
                  <a:t>c = </a:t>
                </a:r>
                <a:r>
                  <a:rPr lang="en-IN" sz="2200" b="0" dirty="0">
                    <a:solidFill>
                      <a:srgbClr val="00B050"/>
                    </a:solidFill>
                    <a:latin typeface="+mn-lt"/>
                  </a:rPr>
                  <a:t>20</a:t>
                </a:r>
              </a:p>
              <a:p>
                <a:pPr algn="just">
                  <a:lnSpc>
                    <a:spcPct val="150000"/>
                  </a:lnSpc>
                </a:pPr>
                <a:endParaRPr lang="en-US" sz="2200" dirty="0">
                  <a:solidFill>
                    <a:srgbClr val="0070C0"/>
                  </a:solidFill>
                  <a:latin typeface="+mn-lt"/>
                </a:endParaRPr>
              </a:p>
              <a:p>
                <a:pPr algn="just">
                  <a:lnSpc>
                    <a:spcPct val="150000"/>
                  </a:lnSpc>
                </a:pPr>
                <a:endParaRPr lang="en-IN" sz="2200" dirty="0">
                  <a:latin typeface="+mn-lt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200" b="0" dirty="0">
                  <a:solidFill>
                    <a:srgbClr val="FF0000"/>
                  </a:solidFill>
                  <a:latin typeface="+mn-lt"/>
                </a:endParaRPr>
              </a:p>
              <a:p>
                <a:pPr algn="just">
                  <a:lnSpc>
                    <a:spcPct val="150000"/>
                  </a:lnSpc>
                </a:pPr>
                <a:endParaRPr lang="en-IN" sz="2200" dirty="0">
                  <a:latin typeface="+mn-lt"/>
                </a:endParaRPr>
              </a:p>
              <a:p>
                <a:pPr algn="just">
                  <a:lnSpc>
                    <a:spcPct val="150000"/>
                  </a:lnSpc>
                </a:pPr>
                <a:endParaRPr lang="en-IN" sz="22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C80436D-8F3D-4C1C-BEA1-68E8BC54D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179512" y="2060848"/>
                <a:ext cx="8784976" cy="4536504"/>
              </a:xfrm>
              <a:blipFill>
                <a:blip r:embed="rId2"/>
                <a:stretch>
                  <a:fillRect l="-1734" t="-213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E202B26-5754-4B77-ABA6-E2FB6EE8D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406" y="1700808"/>
            <a:ext cx="4236074" cy="151216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1460B09-57D7-4AE2-977C-4FC96DDF9D0B}"/>
              </a:ext>
            </a:extLst>
          </p:cNvPr>
          <p:cNvSpPr txBox="1">
            <a:spLocks/>
          </p:cNvSpPr>
          <p:nvPr/>
        </p:nvSpPr>
        <p:spPr>
          <a:xfrm>
            <a:off x="24580" y="59600"/>
            <a:ext cx="9124758" cy="1145160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 </a:t>
            </a:r>
            <a:r>
              <a:rPr lang="en-IN" sz="3600" dirty="0"/>
              <a:t>Left Shift Operator and  Right Shift Operator</a:t>
            </a:r>
            <a:br>
              <a:rPr lang="en-IN" sz="3600" dirty="0"/>
            </a:br>
            <a:r>
              <a:rPr lang="en-IN" sz="3600" dirty="0"/>
              <a:t>&lt;&lt; and &gt;&gt;  </a:t>
            </a:r>
          </a:p>
        </p:txBody>
      </p:sp>
    </p:spTree>
    <p:extLst>
      <p:ext uri="{BB962C8B-B14F-4D97-AF65-F5344CB8AC3E}">
        <p14:creationId xmlns:p14="http://schemas.microsoft.com/office/powerpoint/2010/main" val="351116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52CF6FE-77E1-4309-A50E-85E340C3D3B4}"/>
                  </a:ext>
                </a:extLst>
              </p:cNvPr>
              <p:cNvSpPr>
                <a:spLocks noGrp="1"/>
              </p:cNvSpPr>
              <p:nvPr>
                <p:ph type="body"/>
              </p:nvPr>
            </p:nvSpPr>
            <p:spPr>
              <a:xfrm>
                <a:off x="365760" y="800709"/>
                <a:ext cx="8229240" cy="6120680"/>
              </a:xfrm>
            </p:spPr>
            <p:txBody>
              <a:bodyPr>
                <a:normAutofit fontScale="92500"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200" b="1" dirty="0">
                    <a:solidFill>
                      <a:srgbClr val="FF0000"/>
                    </a:solidFill>
                    <a:latin typeface="+mn-lt"/>
                  </a:rPr>
                  <a:t>Bitwise right shift (&gt;&gt;): </a:t>
                </a:r>
                <a:r>
                  <a:rPr lang="en-US" sz="2200" b="0" dirty="0">
                    <a:solidFill>
                      <a:schemeClr val="tx1"/>
                    </a:solidFill>
                    <a:latin typeface="+mn-lt"/>
                  </a:rPr>
                  <a:t>Shifting right by one bit means removing a digit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200" b="0" dirty="0">
                    <a:solidFill>
                      <a:schemeClr val="tx1"/>
                    </a:solidFill>
                    <a:latin typeface="+mn-lt"/>
                  </a:rPr>
                  <a:t>from LSB and adding a zero to MSB.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200" b="1" dirty="0">
                    <a:solidFill>
                      <a:schemeClr val="tx1"/>
                    </a:solidFill>
                    <a:latin typeface="+mn-lt"/>
                  </a:rPr>
                  <a:t>Syntax: </a:t>
                </a:r>
                <a:r>
                  <a:rPr lang="en-US" sz="2200" b="0" dirty="0">
                    <a:solidFill>
                      <a:schemeClr val="tx1"/>
                    </a:solidFill>
                    <a:latin typeface="+mn-lt"/>
                  </a:rPr>
                  <a:t>value </a:t>
                </a:r>
                <a:r>
                  <a:rPr lang="en-US" sz="2200" dirty="0">
                    <a:solidFill>
                      <a:schemeClr val="tx1"/>
                    </a:solidFill>
                    <a:latin typeface="+mn-lt"/>
                  </a:rPr>
                  <a:t>&gt;&gt;</a:t>
                </a:r>
                <a:r>
                  <a:rPr lang="en-US" sz="2200" b="0" dirty="0">
                    <a:solidFill>
                      <a:schemeClr val="tx1"/>
                    </a:solidFill>
                    <a:latin typeface="+mn-lt"/>
                  </a:rPr>
                  <a:t>number of times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200" b="1" dirty="0">
                    <a:solidFill>
                      <a:schemeClr val="tx1"/>
                    </a:solidFill>
                    <a:latin typeface="+mn-lt"/>
                  </a:rPr>
                  <a:t>Ex</a:t>
                </a:r>
                <a:r>
                  <a:rPr lang="en-US" sz="2200" dirty="0">
                    <a:solidFill>
                      <a:schemeClr val="tx1"/>
                    </a:solidFill>
                    <a:latin typeface="+mn-lt"/>
                  </a:rPr>
                  <a:t>: 	c=10 &gt;&gt;</a:t>
                </a:r>
                <a:r>
                  <a:rPr lang="en-US" sz="2200" b="0" dirty="0">
                    <a:solidFill>
                      <a:schemeClr val="tx1"/>
                    </a:solidFill>
                    <a:latin typeface="+mn-lt"/>
                  </a:rPr>
                  <a:t> 1;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200" dirty="0">
                    <a:solidFill>
                      <a:schemeClr val="tx1"/>
                    </a:solidFill>
                    <a:latin typeface="+mn-lt"/>
                  </a:rPr>
                  <a:t>	c = 00001010 &gt;&gt;</a:t>
                </a:r>
                <a:r>
                  <a:rPr lang="en-US" sz="2200" b="0" dirty="0">
                    <a:solidFill>
                      <a:schemeClr val="tx1"/>
                    </a:solidFill>
                    <a:latin typeface="+mn-lt"/>
                  </a:rPr>
                  <a:t> 1;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200" dirty="0">
                    <a:solidFill>
                      <a:schemeClr val="tx1"/>
                    </a:solidFill>
                    <a:latin typeface="+mn-lt"/>
                  </a:rPr>
                  <a:t>	c =</a:t>
                </a:r>
                <a:r>
                  <a:rPr lang="en-US" sz="2200" dirty="0">
                    <a:solidFill>
                      <a:srgbClr val="FF0000"/>
                    </a:solidFill>
                    <a:latin typeface="+mn-lt"/>
                  </a:rPr>
                  <a:t> </a:t>
                </a:r>
                <a:r>
                  <a:rPr lang="en-US" sz="2200" b="1" dirty="0">
                    <a:solidFill>
                      <a:srgbClr val="00B050"/>
                    </a:solidFill>
                    <a:latin typeface="+mn-lt"/>
                  </a:rPr>
                  <a:t>00000101</a:t>
                </a:r>
              </a:p>
              <a:p>
                <a:pPr algn="just">
                  <a:lnSpc>
                    <a:spcPct val="150000"/>
                  </a:lnSpc>
                </a:pPr>
                <a:endParaRPr lang="en-US" sz="2200" b="0" dirty="0">
                  <a:solidFill>
                    <a:srgbClr val="00B050"/>
                  </a:solidFill>
                  <a:latin typeface="+mn-lt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200" dirty="0">
                  <a:solidFill>
                    <a:schemeClr val="tx1"/>
                  </a:solidFill>
                  <a:latin typeface="+mn-lt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200" b="1" dirty="0">
                    <a:solidFill>
                      <a:schemeClr val="tx1"/>
                    </a:solidFill>
                    <a:latin typeface="+mn-lt"/>
                  </a:rPr>
                  <a:t>Shifting right by one bit also means </a:t>
                </a:r>
                <a:r>
                  <a:rPr lang="en-US" sz="2200" b="1" dirty="0">
                    <a:solidFill>
                      <a:srgbClr val="0070C0"/>
                    </a:solidFill>
                    <a:latin typeface="+mn-lt"/>
                  </a:rPr>
                  <a:t>dividing</a:t>
                </a:r>
                <a:r>
                  <a:rPr lang="en-US" sz="2200" b="1" dirty="0">
                    <a:solidFill>
                      <a:schemeClr val="tx1"/>
                    </a:solidFill>
                    <a:latin typeface="+mn-lt"/>
                  </a:rPr>
                  <a:t> the given value by </a:t>
                </a:r>
                <a:r>
                  <a:rPr lang="en-US" sz="2200" b="1" dirty="0">
                    <a:solidFill>
                      <a:srgbClr val="0070C0"/>
                    </a:solidFill>
                    <a:latin typeface="+mn-lt"/>
                  </a:rPr>
                  <a:t>2</a:t>
                </a:r>
              </a:p>
              <a:p>
                <a:endParaRPr lang="en-IN" sz="2200" b="0" dirty="0">
                  <a:solidFill>
                    <a:schemeClr val="tx1"/>
                  </a:solidFill>
                  <a:latin typeface="+mn-lt"/>
                </a:endParaRPr>
              </a:p>
              <a:p>
                <a:r>
                  <a:rPr lang="en-IN" sz="2200" b="0" dirty="0">
                    <a:solidFill>
                      <a:schemeClr val="tx1"/>
                    </a:solidFill>
                    <a:latin typeface="+mn-lt"/>
                  </a:rPr>
                  <a:t>c = 0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I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IN" sz="2200" b="0" dirty="0">
                    <a:solidFill>
                      <a:schemeClr val="tx1"/>
                    </a:solidFill>
                    <a:latin typeface="+mn-lt"/>
                  </a:rPr>
                  <a:t>+ 0</a:t>
                </a:r>
                <a14:m>
                  <m:oMath xmlns:m="http://schemas.openxmlformats.org/officeDocument/2006/math">
                    <m:r>
                      <a:rPr lang="en-US" sz="2200" b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IN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IN" sz="2200" b="0" dirty="0">
                    <a:solidFill>
                      <a:schemeClr val="tx1"/>
                    </a:solidFill>
                    <a:latin typeface="+mn-lt"/>
                  </a:rPr>
                  <a:t>+ 0</a:t>
                </a:r>
                <a14:m>
                  <m:oMath xmlns:m="http://schemas.openxmlformats.org/officeDocument/2006/math">
                    <m:r>
                      <a:rPr lang="en-US" sz="2200" b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IN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200" b="0" i="0" smtClean="0">
                        <a:solidFill>
                          <a:schemeClr val="tx1"/>
                        </a:solidFill>
                        <a:latin typeface="+mn-lt"/>
                      </a:rPr>
                      <m:t>0</m:t>
                    </m:r>
                    <m:r>
                      <a:rPr lang="en-US" sz="2200" b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IN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IN" sz="2200" b="0" dirty="0">
                    <a:solidFill>
                      <a:schemeClr val="tx1"/>
                    </a:solidFill>
                    <a:latin typeface="+mn-lt"/>
                  </a:rPr>
                  <a:t>+ 0</a:t>
                </a:r>
                <a14:m>
                  <m:oMath xmlns:m="http://schemas.openxmlformats.org/officeDocument/2006/math">
                    <m:r>
                      <a:rPr lang="en-US" sz="2200" b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IN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N" sz="2200" b="0" dirty="0">
                    <a:solidFill>
                      <a:schemeClr val="tx1"/>
                    </a:solidFill>
                    <a:latin typeface="+mn-lt"/>
                  </a:rPr>
                  <a:t>+ 1</a:t>
                </a:r>
                <a14:m>
                  <m:oMath xmlns:m="http://schemas.openxmlformats.org/officeDocument/2006/math">
                    <m:r>
                      <a:rPr lang="en-US" sz="2200" b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I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200" b="0" dirty="0">
                    <a:solidFill>
                      <a:schemeClr val="tx1"/>
                    </a:solidFill>
                    <a:latin typeface="+mn-lt"/>
                  </a:rPr>
                  <a:t>+ 0</a:t>
                </a:r>
                <a14:m>
                  <m:oMath xmlns:m="http://schemas.openxmlformats.org/officeDocument/2006/math">
                    <m:r>
                      <a:rPr lang="en-US" sz="2200" b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IN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IN" sz="2200" b="0" dirty="0">
                    <a:solidFill>
                      <a:schemeClr val="tx1"/>
                    </a:solidFill>
                    <a:latin typeface="+mn-lt"/>
                  </a:rPr>
                  <a:t>+ 1</a:t>
                </a:r>
                <a14:m>
                  <m:oMath xmlns:m="http://schemas.openxmlformats.org/officeDocument/2006/math">
                    <m:r>
                      <a:rPr lang="en-US" sz="2200" b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IN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sz="2200" b="0" dirty="0">
                  <a:solidFill>
                    <a:schemeClr val="tx1"/>
                  </a:solidFill>
                  <a:latin typeface="+mn-lt"/>
                </a:endParaRPr>
              </a:p>
              <a:p>
                <a:r>
                  <a:rPr lang="en-IN" sz="2200" b="0" dirty="0">
                    <a:solidFill>
                      <a:schemeClr val="tx1"/>
                    </a:solidFill>
                    <a:latin typeface="+mn-lt"/>
                  </a:rPr>
                  <a:t>c =    0    +     0   +    0     +     </a:t>
                </a:r>
                <a:r>
                  <a:rPr lang="en-IN" sz="2200" dirty="0">
                    <a:solidFill>
                      <a:schemeClr val="tx1"/>
                    </a:solidFill>
                    <a:latin typeface="+mn-lt"/>
                  </a:rPr>
                  <a:t>0</a:t>
                </a:r>
                <a:r>
                  <a:rPr lang="en-IN" sz="2200" b="0" dirty="0">
                    <a:solidFill>
                      <a:schemeClr val="tx1"/>
                    </a:solidFill>
                    <a:latin typeface="+mn-lt"/>
                  </a:rPr>
                  <a:t>    +    0    +    4    +    0    +    1</a:t>
                </a:r>
              </a:p>
              <a:p>
                <a:r>
                  <a:rPr lang="en-IN" sz="2200" b="0" dirty="0">
                    <a:solidFill>
                      <a:schemeClr val="tx1"/>
                    </a:solidFill>
                    <a:latin typeface="+mn-lt"/>
                  </a:rPr>
                  <a:t>c =5</a:t>
                </a:r>
                <a:endParaRPr lang="en-IN" sz="2200" b="1" dirty="0">
                  <a:solidFill>
                    <a:srgbClr val="00B050"/>
                  </a:solidFill>
                  <a:latin typeface="+mn-lt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200" b="0" dirty="0">
                  <a:solidFill>
                    <a:srgbClr val="00B050"/>
                  </a:solidFill>
                  <a:latin typeface="+mn-lt"/>
                </a:endParaRPr>
              </a:p>
              <a:p>
                <a:endParaRPr lang="en-IN" sz="22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52CF6FE-77E1-4309-A50E-85E340C3D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365760" y="800709"/>
                <a:ext cx="8229240" cy="6120680"/>
              </a:xfrm>
              <a:blipFill>
                <a:blip r:embed="rId2"/>
                <a:stretch>
                  <a:fillRect l="-1852" r="-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83732E5-4D18-4A4E-A21E-92622645D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483" y="1844824"/>
            <a:ext cx="4845823" cy="201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4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11AE9-1420-C283-8BAE-AA6EAAB5686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90052" y="1462911"/>
            <a:ext cx="8229240" cy="114516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Consider an integer variable a = 32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7B9477-4BA2-CB16-5B2D-E52B6103A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459076"/>
              </p:ext>
            </p:extLst>
          </p:nvPr>
        </p:nvGraphicFramePr>
        <p:xfrm>
          <a:off x="678427" y="3317311"/>
          <a:ext cx="6095997" cy="7366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55700742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918126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455611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484661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9041257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3448887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8372613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7091281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513826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32</a:t>
                      </a:r>
                      <a:endParaRPr lang="en-IN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1694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128</a:t>
                      </a:r>
                      <a:endParaRPr lang="en-IN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43628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16E4B5C-6678-1958-7EF0-700BC693C325}"/>
              </a:ext>
            </a:extLst>
          </p:cNvPr>
          <p:cNvSpPr txBox="1"/>
          <p:nvPr/>
        </p:nvSpPr>
        <p:spPr>
          <a:xfrm>
            <a:off x="545690" y="2504993"/>
            <a:ext cx="5614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Example for bitwise left shifting:</a:t>
            </a:r>
            <a:r>
              <a:rPr lang="en-IN" sz="2400" b="1" dirty="0">
                <a:latin typeface="+mj-lt"/>
              </a:rPr>
              <a:t>a &lt;&lt; 2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7442B7-7C59-33E7-F870-724A60EB93DB}"/>
              </a:ext>
            </a:extLst>
          </p:cNvPr>
          <p:cNvSpPr txBox="1"/>
          <p:nvPr/>
        </p:nvSpPr>
        <p:spPr>
          <a:xfrm>
            <a:off x="545689" y="4481897"/>
            <a:ext cx="57469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Example for bitwise right shifting:</a:t>
            </a:r>
            <a:r>
              <a:rPr lang="en-IN" sz="2400" b="1" dirty="0">
                <a:latin typeface="+mj-lt"/>
                <a:cs typeface="Times New Roman" panose="02020603050405020304" pitchFamily="18" charset="0"/>
              </a:rPr>
              <a:t>a &gt;&gt; 2 </a:t>
            </a:r>
          </a:p>
          <a:p>
            <a:r>
              <a:rPr lang="en-US" dirty="0">
                <a:latin typeface="+mj-lt"/>
              </a:rPr>
              <a:t> </a:t>
            </a:r>
            <a:endParaRPr lang="en-IN" dirty="0">
              <a:latin typeface="+mj-lt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57705DC-81CF-C312-64CF-95F28A46F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607550"/>
              </p:ext>
            </p:extLst>
          </p:nvPr>
        </p:nvGraphicFramePr>
        <p:xfrm>
          <a:off x="678427" y="5233155"/>
          <a:ext cx="6095997" cy="7366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55700742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918126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455611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4846612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9041257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3448887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8372613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407091281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7513826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32</a:t>
                      </a:r>
                      <a:endParaRPr lang="en-IN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1694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8</a:t>
                      </a:r>
                      <a:endParaRPr lang="en-IN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2197760"/>
                  </a:ext>
                </a:extLst>
              </a:tr>
            </a:tbl>
          </a:graphicData>
        </a:graphic>
      </p:graphicFrame>
      <p:sp>
        <p:nvSpPr>
          <p:cNvPr id="17" name="Arrow: Curved Down 16">
            <a:extLst>
              <a:ext uri="{FF2B5EF4-FFF2-40B4-BE49-F238E27FC236}">
                <a16:creationId xmlns:a16="http://schemas.microsoft.com/office/drawing/2014/main" id="{B73D02F3-FD1A-1720-72D7-D0F36944552E}"/>
              </a:ext>
            </a:extLst>
          </p:cNvPr>
          <p:cNvSpPr/>
          <p:nvPr/>
        </p:nvSpPr>
        <p:spPr>
          <a:xfrm>
            <a:off x="1661652" y="5078462"/>
            <a:ext cx="560439" cy="123627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2129D700-69A9-627F-EDC4-2987DCF4322D}"/>
              </a:ext>
            </a:extLst>
          </p:cNvPr>
          <p:cNvSpPr/>
          <p:nvPr/>
        </p:nvSpPr>
        <p:spPr>
          <a:xfrm flipH="1">
            <a:off x="5732206" y="3180651"/>
            <a:ext cx="560439" cy="123627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9BED6C4-5A2D-B66C-7332-E650393678DC}"/>
              </a:ext>
            </a:extLst>
          </p:cNvPr>
          <p:cNvSpPr txBox="1">
            <a:spLocks/>
          </p:cNvSpPr>
          <p:nvPr/>
        </p:nvSpPr>
        <p:spPr>
          <a:xfrm>
            <a:off x="24580" y="59600"/>
            <a:ext cx="9124758" cy="1145160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/>
              <a:t> </a:t>
            </a:r>
            <a:r>
              <a:rPr lang="en-IN" sz="3600" dirty="0"/>
              <a:t>Left Shift Operator and  Right Shift Operator</a:t>
            </a:r>
            <a:br>
              <a:rPr lang="en-IN" sz="3600" dirty="0"/>
            </a:br>
            <a:r>
              <a:rPr lang="en-IN" sz="3600" dirty="0"/>
              <a:t>&lt;&lt; and &gt;&gt;  </a:t>
            </a:r>
          </a:p>
        </p:txBody>
      </p:sp>
    </p:spTree>
    <p:extLst>
      <p:ext uri="{BB962C8B-B14F-4D97-AF65-F5344CB8AC3E}">
        <p14:creationId xmlns:p14="http://schemas.microsoft.com/office/powerpoint/2010/main" val="974852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A98E-DDC2-A9AD-0DEB-A5D3D95E8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/*** Program To Illustrate Use Of Bitwise Shift Operators ***/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364DA-D931-633B-60D0-B0A06F059B28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90052" y="2145295"/>
            <a:ext cx="8229240" cy="3976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 int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128; 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32; </a:t>
            </a:r>
          </a:p>
          <a:p>
            <a:pPr marL="457200" lvl="1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(“\n\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nBefore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right shifting, x = %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d”,x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57200" lvl="1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(“\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nBefore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left shifting, y = %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d”,y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x &gt;&gt; 2; 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y &lt;&lt; 3; </a:t>
            </a:r>
          </a:p>
          <a:p>
            <a:pPr marL="457200" lvl="1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(“\n\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nAfter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right shifting x by 2, x = %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d”,x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57200" lvl="1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(“\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nAfter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left shifting y by 3, y = %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d”,y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A9860-0F84-8F5C-13CD-C109424CD539}"/>
              </a:ext>
            </a:extLst>
          </p:cNvPr>
          <p:cNvSpPr txBox="1"/>
          <p:nvPr/>
        </p:nvSpPr>
        <p:spPr>
          <a:xfrm>
            <a:off x="5392993" y="1624039"/>
            <a:ext cx="356419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latin typeface="+mj-lt"/>
              </a:rPr>
              <a:t>Output of the program:</a:t>
            </a:r>
          </a:p>
          <a:p>
            <a:r>
              <a:rPr lang="en-US" dirty="0">
                <a:latin typeface="+mj-lt"/>
              </a:rPr>
              <a:t>Before right shifting, x = 128</a:t>
            </a:r>
          </a:p>
          <a:p>
            <a:r>
              <a:rPr lang="en-US" dirty="0">
                <a:latin typeface="+mj-lt"/>
              </a:rPr>
              <a:t>Before left shifting, y = 32 </a:t>
            </a:r>
          </a:p>
          <a:p>
            <a:r>
              <a:rPr lang="en-US" dirty="0">
                <a:latin typeface="+mj-lt"/>
              </a:rPr>
              <a:t>After right shifting x by 2, x = 32 </a:t>
            </a:r>
          </a:p>
          <a:p>
            <a:r>
              <a:rPr lang="en-US" dirty="0">
                <a:latin typeface="+mj-lt"/>
              </a:rPr>
              <a:t>After left shifting y by 3, y = 256 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368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AE65-0909-4770-301B-E1916F16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rgbClr val="C00000"/>
                </a:solidFill>
              </a:rPr>
              <a:t>Ternary/Conditional Operator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CC3C6-3496-0D31-97AC-DE67F07A7C0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200" y="1540743"/>
            <a:ext cx="8229240" cy="114516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takes three operands.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general syntax is</a:t>
            </a:r>
            <a:endParaRPr lang="en-IN" sz="26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722E6F-227B-417D-F387-D824164B564D}"/>
                  </a:ext>
                </a:extLst>
              </p:cNvPr>
              <p:cNvSpPr txBox="1"/>
              <p:nvPr/>
            </p:nvSpPr>
            <p:spPr>
              <a:xfrm>
                <a:off x="1902542" y="3111516"/>
                <a:ext cx="4572000" cy="46166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dirty="0" smtClean="0">
                          <a:latin typeface="Cambria Math" panose="02040503050406030204" pitchFamily="18" charset="0"/>
                        </a:rPr>
                        <m:t>𝒕𝒆𝒔𝒕</m:t>
                      </m:r>
                      <m:r>
                        <a:rPr lang="en-IN" sz="2400" b="1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IN" sz="2400" b="1" i="1" dirty="0" smtClean="0">
                          <a:latin typeface="Cambria Math" panose="02040503050406030204" pitchFamily="18" charset="0"/>
                        </a:rPr>
                        <m:t>𝒆𝒙𝒑</m:t>
                      </m:r>
                      <m:r>
                        <a:rPr lang="en-IN" sz="2400" b="1" i="1" dirty="0">
                          <a:latin typeface="Cambria Math" panose="02040503050406030204" pitchFamily="18" charset="0"/>
                        </a:rPr>
                        <m:t>⁡? </m:t>
                      </m:r>
                      <m:r>
                        <a:rPr lang="en-IN" sz="2400" b="1" i="1" dirty="0">
                          <a:latin typeface="Cambria Math" panose="02040503050406030204" pitchFamily="18" charset="0"/>
                        </a:rPr>
                        <m:t>𝒆𝒙𝒑</m:t>
                      </m:r>
                      <m:r>
                        <a:rPr lang="en-IN" sz="2400" b="1" i="1" dirty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IN" sz="2400" b="1" i="1" dirty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IN" sz="2400" b="1" i="1" dirty="0">
                          <a:latin typeface="Cambria Math" panose="02040503050406030204" pitchFamily="18" charset="0"/>
                        </a:rPr>
                        <m:t>𝒆𝒙𝒑</m:t>
                      </m:r>
                      <m:r>
                        <a:rPr lang="en-IN" sz="2400" i="1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722E6F-227B-417D-F387-D824164B5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542" y="3111516"/>
                <a:ext cx="4572000" cy="461665"/>
              </a:xfrm>
              <a:prstGeom prst="rect">
                <a:avLst/>
              </a:prstGeom>
              <a:blipFill>
                <a:blip r:embed="rId2"/>
                <a:stretch>
                  <a:fillRect b="-179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1644CEC-0CF9-1F0B-846D-60FBB306B07D}"/>
              </a:ext>
            </a:extLst>
          </p:cNvPr>
          <p:cNvSpPr txBox="1"/>
          <p:nvPr/>
        </p:nvSpPr>
        <p:spPr>
          <a:xfrm>
            <a:off x="228420" y="3998794"/>
            <a:ext cx="8686800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test_exp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test condition, usually a relational expression result in either true or false.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any valid arithmetic expressions or variables or constants.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057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BD83DA-C9B3-B73B-0C89-1CC69693F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rgbClr val="C00000"/>
                </a:solidFill>
              </a:rPr>
              <a:t>Ternary/Conditional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27D2D-F51B-AD9D-EC14-E274B0D95A43}"/>
              </a:ext>
            </a:extLst>
          </p:cNvPr>
          <p:cNvSpPr txBox="1"/>
          <p:nvPr/>
        </p:nvSpPr>
        <p:spPr>
          <a:xfrm>
            <a:off x="275303" y="1488490"/>
            <a:ext cx="8681884" cy="3971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? : operator pair works as follows: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result of the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test_exp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TRUE, exp1 is evaluated and the value of exp1 is the value of conditional operation. </a:t>
            </a: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value of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test_exp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FALSE, exp2 is evaluated and the value of exp2 is the value of the conditional operation.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340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4692B0-E2E5-42DE-7297-1E23A624A1F6}"/>
                  </a:ext>
                </a:extLst>
              </p:cNvPr>
              <p:cNvSpPr txBox="1"/>
              <p:nvPr/>
            </p:nvSpPr>
            <p:spPr>
              <a:xfrm>
                <a:off x="353961" y="1584799"/>
                <a:ext cx="8573729" cy="4821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600" dirty="0">
                    <a:solidFill>
                      <a:srgbClr val="C00000"/>
                    </a:solidFill>
                    <a:latin typeface="+mj-lt"/>
                  </a:rPr>
                  <a:t>Examples: (1) :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1" dirty="0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</a:rPr>
                        <m:t> &gt; 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</a:rPr>
                        <m:t> ? 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</a:rPr>
                        <m:t> :(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</a:rPr>
                        <m:t>𝟏𝟒𝟔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</a:rPr>
                        <m:t>); </m:t>
                      </m:r>
                    </m:oMath>
                  </m:oMathPara>
                </a14:m>
                <a:endParaRPr lang="en-US" sz="2600" b="1" dirty="0">
                  <a:latin typeface="+mj-lt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600" dirty="0">
                    <a:latin typeface="+mj-lt"/>
                  </a:rPr>
                  <a:t>if x &gt; y is TRUE, the value of ‘a’ is assigned to ‘m’,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600" dirty="0">
                    <a:latin typeface="+mj-lt"/>
                  </a:rPr>
                  <a:t>if x &gt; y is FALSE, the value of ‘b-146’ is assigned to ‘m’.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600" dirty="0">
                    <a:solidFill>
                      <a:srgbClr val="C00000"/>
                    </a:solidFill>
                    <a:latin typeface="+mj-lt"/>
                  </a:rPr>
                  <a:t>Examples: (2) :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1" i="1" dirty="0" smtClean="0">
                          <a:latin typeface="Cambria Math" panose="02040503050406030204" pitchFamily="18" charset="0"/>
                        </a:rPr>
                        <m:t>𝒇𝒍𝒂𝒈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</a:rPr>
                        <m:t> = (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</a:rPr>
                        <m:t> == ‘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</a:rPr>
                        <m:t>’ || 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</a:rPr>
                        <m:t> == ‘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</a:rPr>
                        <m:t>’) ? 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600" b="1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600" b="1" dirty="0">
                  <a:latin typeface="+mj-lt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600" dirty="0">
                    <a:latin typeface="+mj-lt"/>
                  </a:rPr>
                  <a:t> if (c == ‘y’ || c == ‘Y’) is TRUE, 1 is assigned to ‘flag’ or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600" dirty="0">
                    <a:latin typeface="+mj-lt"/>
                  </a:rPr>
                  <a:t>if (c == ‘y’ || c == ‘Y’) is FALSE, 0 is assigned to ‘flag’. </a:t>
                </a:r>
                <a:endParaRPr lang="en-IN" sz="2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4692B0-E2E5-42DE-7297-1E23A624A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61" y="1584799"/>
                <a:ext cx="8573729" cy="4821769"/>
              </a:xfrm>
              <a:prstGeom prst="rect">
                <a:avLst/>
              </a:prstGeom>
              <a:blipFill>
                <a:blip r:embed="rId2"/>
                <a:stretch>
                  <a:fillRect l="-1279" b="-22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4C520F06-9BC0-E1C6-612E-903CBB25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rgbClr val="C00000"/>
                </a:solidFill>
              </a:rPr>
              <a:t>Ternary/Conditional Operator</a:t>
            </a:r>
          </a:p>
        </p:txBody>
      </p:sp>
    </p:spTree>
    <p:extLst>
      <p:ext uri="{BB962C8B-B14F-4D97-AF65-F5344CB8AC3E}">
        <p14:creationId xmlns:p14="http://schemas.microsoft.com/office/powerpoint/2010/main" val="186834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CC2000-A786-5B75-DAE9-939AB63CDE35}"/>
              </a:ext>
            </a:extLst>
          </p:cNvPr>
          <p:cNvSpPr txBox="1"/>
          <p:nvPr/>
        </p:nvSpPr>
        <p:spPr>
          <a:xfrm>
            <a:off x="4375355" y="1222080"/>
            <a:ext cx="4360606" cy="1785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the program: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two integer numbers: 23 56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23 b = 56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of a and b is 56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of a and b is 23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540939-B3EC-2093-FC97-B7FC91BF3D5B}"/>
              </a:ext>
            </a:extLst>
          </p:cNvPr>
          <p:cNvSpPr txBox="1"/>
          <p:nvPr/>
        </p:nvSpPr>
        <p:spPr>
          <a:xfrm>
            <a:off x="496529" y="1630569"/>
            <a:ext cx="4572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/*** THE USE OF CONDITIONAL OPERATOR ***/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#include&lt;stdio.h&gt;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4572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a,b,min,max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457200" lvl="1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(“\n\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nEnter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two integer numbers:”); </a:t>
            </a:r>
          </a:p>
          <a:p>
            <a:pPr marL="457200" lvl="1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(“%d %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d”,&amp;a,&amp;b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457200" lvl="1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(“\n\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%d b = %d”,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4572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= a &gt; b ? a : b;</a:t>
            </a:r>
          </a:p>
          <a:p>
            <a:pPr marL="4572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 = a &lt; b ? a : b; </a:t>
            </a:r>
          </a:p>
          <a:p>
            <a:pPr marL="457200" lvl="1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(“\n\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nMaximum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and b is %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d”,max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457200" lvl="1" indent="0">
              <a:buNone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(“\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nMinimum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and b is %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d”,min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4572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010F2EC-A5D3-490F-716E-FBF2E6146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rgbClr val="C00000"/>
                </a:solidFill>
              </a:rPr>
              <a:t>Ternary/Conditional Operator</a:t>
            </a:r>
          </a:p>
        </p:txBody>
      </p:sp>
    </p:spTree>
    <p:extLst>
      <p:ext uri="{BB962C8B-B14F-4D97-AF65-F5344CB8AC3E}">
        <p14:creationId xmlns:p14="http://schemas.microsoft.com/office/powerpoint/2010/main" val="155862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A53ACE-9FA9-C249-0236-B9387BB295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119319"/>
            <a:ext cx="7886700" cy="84424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Operators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0BF3B8-6D94-750E-694F-19F78B3FEA4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8374" y="1117497"/>
            <a:ext cx="8367251" cy="4623005"/>
          </a:xfrm>
        </p:spPr>
        <p:txBody>
          <a:bodyPr>
            <a:normAutofit fontScale="70000" lnSpcReduction="20000"/>
          </a:bodyPr>
          <a:lstStyle/>
          <a:p>
            <a:pPr marL="342900" indent="-342900"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data stored in computer memory are in sequences of bits (0’s and 1’s). </a:t>
            </a:r>
          </a:p>
          <a:p>
            <a:pPr marL="342900" indent="-342900"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applications require the manipulation of these bits. </a:t>
            </a:r>
          </a:p>
          <a:p>
            <a:pPr marL="342900" indent="-342900"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of individual bits is carried out in machine language or assembly language. </a:t>
            </a:r>
          </a:p>
          <a:p>
            <a:pPr marL="342900" indent="-342900"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‘C’ provides six operators to perform bitwise operations. </a:t>
            </a:r>
          </a:p>
          <a:p>
            <a:pPr marL="342900" indent="-342900"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operators work only with </a:t>
            </a:r>
            <a:r>
              <a:rPr lang="en-US" sz="3700" b="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700" b="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37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data-types.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6BB3E2-55F6-A8D1-6DE3-1A37AF87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8B4A-5269-4FAC-8DB5-B416742C6A4F}" type="slidenum">
              <a:rPr lang="en-IN" smtClean="0"/>
              <a:t>2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D963969-4D08-B1CD-2F68-F24B8425E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818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70DA-8BA6-FD05-7C09-890ED692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4297"/>
            <a:ext cx="8229240" cy="730502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Special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692928-5F91-DEE5-BA77-E71D3491A7BE}"/>
              </a:ext>
            </a:extLst>
          </p:cNvPr>
          <p:cNvSpPr txBox="1"/>
          <p:nvPr/>
        </p:nvSpPr>
        <p:spPr>
          <a:xfrm>
            <a:off x="122544" y="846180"/>
            <a:ext cx="8563896" cy="6122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operator returns the size (number of bytes) of the operand.</a:t>
            </a:r>
          </a:p>
          <a:p>
            <a:pPr marL="457200" indent="-457200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operand may be a constant, variable or any valid data-type.</a:t>
            </a:r>
          </a:p>
          <a:p>
            <a:pPr marL="457200" indent="-457200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operand is written within the parentheses of the </a:t>
            </a:r>
            <a:r>
              <a:rPr lang="en-US" sz="26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operator.</a:t>
            </a:r>
          </a:p>
          <a:p>
            <a:pPr marL="457200" indent="-457200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commonly used to determine the lengths of arrays and structures.</a:t>
            </a:r>
          </a:p>
          <a:p>
            <a:pPr marL="457200" indent="-457200"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441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CEEF-746F-6174-2CA9-6D90C5ED7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Special Operators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40175-AF96-0C22-0BD5-D1352DA21C3C}"/>
              </a:ext>
            </a:extLst>
          </p:cNvPr>
          <p:cNvSpPr txBox="1"/>
          <p:nvPr/>
        </p:nvSpPr>
        <p:spPr>
          <a:xfrm>
            <a:off x="196645" y="1540428"/>
            <a:ext cx="8691716" cy="4221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operator returns the size (number of bytes) of the operand.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is also used to allocate memory space dynamically to variables during  the execution of the program.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 </a:t>
            </a:r>
          </a:p>
          <a:p>
            <a:pPr algn="just">
              <a:lnSpc>
                <a:spcPct val="150000"/>
              </a:lnSpc>
            </a:pPr>
            <a:r>
              <a:rPr lang="en-US" sz="2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= </a:t>
            </a:r>
            <a:r>
              <a:rPr lang="en-US" sz="2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(int);</a:t>
            </a:r>
          </a:p>
          <a:p>
            <a:pPr algn="just">
              <a:lnSpc>
                <a:spcPct val="150000"/>
              </a:lnSpc>
            </a:pPr>
            <a:r>
              <a:rPr lang="en-US" sz="2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= </a:t>
            </a:r>
            <a:r>
              <a:rPr lang="en-US" sz="26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(avg); </a:t>
            </a:r>
            <a:endParaRPr lang="en-IN" sz="26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001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C3E2B4-BACB-FA00-2ABC-7A4D8613C853}"/>
              </a:ext>
            </a:extLst>
          </p:cNvPr>
          <p:cNvSpPr txBox="1"/>
          <p:nvPr/>
        </p:nvSpPr>
        <p:spPr>
          <a:xfrm>
            <a:off x="6002593" y="1125762"/>
            <a:ext cx="3003755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Output of the program: </a:t>
            </a:r>
          </a:p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Size of x = 2 </a:t>
            </a:r>
          </a:p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Size of y = 4 </a:t>
            </a:r>
          </a:p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Size of </a:t>
            </a:r>
            <a:r>
              <a:rPr lang="en-US" sz="2400" dirty="0" err="1">
                <a:latin typeface="+mj-lt"/>
                <a:cs typeface="Times New Roman" panose="02020603050405020304" pitchFamily="18" charset="0"/>
              </a:rPr>
              <a:t>ch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 = 1 </a:t>
            </a:r>
          </a:p>
          <a:p>
            <a:r>
              <a:rPr lang="en-US" sz="2400" dirty="0">
                <a:latin typeface="+mj-lt"/>
                <a:cs typeface="Times New Roman" panose="02020603050405020304" pitchFamily="18" charset="0"/>
              </a:rPr>
              <a:t>Size of double = 8 </a:t>
            </a:r>
            <a:endParaRPr lang="en-IN"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3A3169-8694-B4D2-D2FE-B268EE28BBC6}"/>
              </a:ext>
            </a:extLst>
          </p:cNvPr>
          <p:cNvSpPr txBox="1"/>
          <p:nvPr/>
        </p:nvSpPr>
        <p:spPr>
          <a:xfrm>
            <a:off x="1088923" y="444598"/>
            <a:ext cx="641554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+mj-lt"/>
              </a:rPr>
              <a:t>/**** USE OF SIZEOF() OPERATOR ****/</a:t>
            </a:r>
            <a:endParaRPr lang="en-IN" sz="26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16CED7-EE12-5B16-C95C-6B596B5AC22C}"/>
              </a:ext>
            </a:extLst>
          </p:cNvPr>
          <p:cNvSpPr txBox="1"/>
          <p:nvPr/>
        </p:nvSpPr>
        <p:spPr>
          <a:xfrm>
            <a:off x="339212" y="1585970"/>
            <a:ext cx="621398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2200" dirty="0">
                <a:latin typeface="+mj-lt"/>
                <a:cs typeface="Times New Roman" panose="02020603050405020304" pitchFamily="18" charset="0"/>
              </a:rPr>
              <a:t>#include &lt;</a:t>
            </a:r>
            <a:r>
              <a:rPr lang="en-IN" sz="2200" dirty="0" err="1">
                <a:latin typeface="+mj-lt"/>
                <a:cs typeface="Times New Roman" panose="02020603050405020304" pitchFamily="18" charset="0"/>
              </a:rPr>
              <a:t>stdio.h</a:t>
            </a:r>
            <a:r>
              <a:rPr lang="en-IN" sz="2200" dirty="0">
                <a:latin typeface="+mj-lt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endParaRPr lang="en-IN" sz="22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dirty="0">
                <a:latin typeface="+mj-lt"/>
                <a:cs typeface="Times New Roman" panose="02020603050405020304" pitchFamily="18" charset="0"/>
              </a:rPr>
              <a:t>int main() </a:t>
            </a:r>
          </a:p>
          <a:p>
            <a:pPr marL="0" indent="0">
              <a:buNone/>
            </a:pPr>
            <a:r>
              <a:rPr lang="en-IN" sz="2200" dirty="0">
                <a:latin typeface="+mj-lt"/>
                <a:cs typeface="Times New Roman" panose="02020603050405020304" pitchFamily="18" charset="0"/>
              </a:rPr>
              <a:t>{ </a:t>
            </a:r>
          </a:p>
          <a:p>
            <a:pPr marL="0" indent="0">
              <a:buNone/>
            </a:pPr>
            <a:r>
              <a:rPr lang="en-IN" sz="2200" dirty="0">
                <a:latin typeface="+mj-lt"/>
                <a:cs typeface="Times New Roman" panose="02020603050405020304" pitchFamily="18" charset="0"/>
              </a:rPr>
              <a:t>    int x; </a:t>
            </a:r>
          </a:p>
          <a:p>
            <a:pPr marL="0" indent="0">
              <a:buNone/>
            </a:pPr>
            <a:r>
              <a:rPr lang="en-IN" sz="2200" dirty="0">
                <a:latin typeface="+mj-lt"/>
                <a:cs typeface="Times New Roman" panose="02020603050405020304" pitchFamily="18" charset="0"/>
              </a:rPr>
              <a:t>    float y; </a:t>
            </a:r>
          </a:p>
          <a:p>
            <a:pPr marL="0" indent="0">
              <a:buNone/>
            </a:pPr>
            <a:r>
              <a:rPr lang="en-IN" sz="2200" dirty="0">
                <a:latin typeface="+mj-lt"/>
                <a:cs typeface="Times New Roman" panose="02020603050405020304" pitchFamily="18" charset="0"/>
              </a:rPr>
              <a:t>    char </a:t>
            </a:r>
            <a:r>
              <a:rPr lang="en-IN" sz="2200" dirty="0" err="1">
                <a:latin typeface="+mj-lt"/>
                <a:cs typeface="Times New Roman" panose="02020603050405020304" pitchFamily="18" charset="0"/>
              </a:rPr>
              <a:t>ch</a:t>
            </a:r>
            <a:r>
              <a:rPr lang="en-IN" sz="2200" dirty="0">
                <a:latin typeface="+mj-lt"/>
                <a:cs typeface="Times New Roman" panose="02020603050405020304" pitchFamily="18" charset="0"/>
              </a:rPr>
              <a:t> = 'y'; </a:t>
            </a:r>
          </a:p>
          <a:p>
            <a:pPr marL="0" indent="0">
              <a:buNone/>
            </a:pPr>
            <a:r>
              <a:rPr lang="en-IN" sz="2200" dirty="0">
                <a:latin typeface="+mj-lt"/>
                <a:cs typeface="Times New Roman" panose="02020603050405020304" pitchFamily="18" charset="0"/>
              </a:rPr>
              <a:t>    x = 10; </a:t>
            </a:r>
          </a:p>
          <a:p>
            <a:pPr marL="0" indent="0">
              <a:buNone/>
            </a:pPr>
            <a:r>
              <a:rPr lang="en-IN" sz="2200" dirty="0">
                <a:latin typeface="+mj-lt"/>
                <a:cs typeface="Times New Roman" panose="02020603050405020304" pitchFamily="18" charset="0"/>
              </a:rPr>
              <a:t>    y = 100.0;</a:t>
            </a:r>
          </a:p>
          <a:p>
            <a:pPr marL="0" indent="0">
              <a:buNone/>
            </a:pPr>
            <a:r>
              <a:rPr lang="en-IN" sz="2200" dirty="0">
                <a:latin typeface="+mj-lt"/>
                <a:cs typeface="Times New Roman" panose="02020603050405020304" pitchFamily="18" charset="0"/>
              </a:rPr>
              <a:t>    </a:t>
            </a:r>
            <a:r>
              <a:rPr lang="en-IN" sz="2200" dirty="0" err="1">
                <a:latin typeface="+mj-lt"/>
                <a:cs typeface="Times New Roman" panose="02020603050405020304" pitchFamily="18" charset="0"/>
              </a:rPr>
              <a:t>printf</a:t>
            </a:r>
            <a:r>
              <a:rPr lang="en-IN" sz="2200" dirty="0">
                <a:latin typeface="+mj-lt"/>
                <a:cs typeface="Times New Roman" panose="02020603050405020304" pitchFamily="18" charset="0"/>
              </a:rPr>
              <a:t>("\n\</a:t>
            </a:r>
            <a:r>
              <a:rPr lang="en-IN" sz="2200" dirty="0" err="1">
                <a:latin typeface="+mj-lt"/>
                <a:cs typeface="Times New Roman" panose="02020603050405020304" pitchFamily="18" charset="0"/>
              </a:rPr>
              <a:t>nSize</a:t>
            </a:r>
            <a:r>
              <a:rPr lang="en-IN" sz="2200" dirty="0">
                <a:latin typeface="+mj-lt"/>
                <a:cs typeface="Times New Roman" panose="02020603050405020304" pitchFamily="18" charset="0"/>
              </a:rPr>
              <a:t> of x = %</a:t>
            </a:r>
            <a:r>
              <a:rPr lang="en-IN" sz="2200" dirty="0" err="1">
                <a:latin typeface="+mj-lt"/>
                <a:cs typeface="Times New Roman" panose="02020603050405020304" pitchFamily="18" charset="0"/>
              </a:rPr>
              <a:t>zu</a:t>
            </a:r>
            <a:r>
              <a:rPr lang="en-IN" sz="2200" dirty="0">
                <a:latin typeface="+mj-lt"/>
                <a:cs typeface="Times New Roman" panose="02020603050405020304" pitchFamily="18" charset="0"/>
              </a:rPr>
              <a:t>", </a:t>
            </a:r>
            <a:r>
              <a:rPr lang="en-IN" sz="2200" dirty="0" err="1">
                <a:latin typeface="+mj-lt"/>
                <a:cs typeface="Times New Roman" panose="02020603050405020304" pitchFamily="18" charset="0"/>
              </a:rPr>
              <a:t>sizeof</a:t>
            </a:r>
            <a:r>
              <a:rPr lang="en-IN" sz="2200" dirty="0">
                <a:latin typeface="+mj-lt"/>
                <a:cs typeface="Times New Roman" panose="02020603050405020304" pitchFamily="18" charset="0"/>
              </a:rPr>
              <a:t>(x));</a:t>
            </a:r>
          </a:p>
          <a:p>
            <a:pPr marL="0" indent="0">
              <a:buNone/>
            </a:pPr>
            <a:r>
              <a:rPr lang="en-IN" sz="2200" dirty="0">
                <a:latin typeface="+mj-lt"/>
                <a:cs typeface="Times New Roman" panose="02020603050405020304" pitchFamily="18" charset="0"/>
              </a:rPr>
              <a:t>    </a:t>
            </a:r>
            <a:r>
              <a:rPr lang="en-IN" sz="2200" dirty="0" err="1">
                <a:latin typeface="+mj-lt"/>
                <a:cs typeface="Times New Roman" panose="02020603050405020304" pitchFamily="18" charset="0"/>
              </a:rPr>
              <a:t>printf</a:t>
            </a:r>
            <a:r>
              <a:rPr lang="en-IN" sz="2200" dirty="0">
                <a:latin typeface="+mj-lt"/>
                <a:cs typeface="Times New Roman" panose="02020603050405020304" pitchFamily="18" charset="0"/>
              </a:rPr>
              <a:t>("\</a:t>
            </a:r>
            <a:r>
              <a:rPr lang="en-IN" sz="2200" dirty="0" err="1">
                <a:latin typeface="+mj-lt"/>
                <a:cs typeface="Times New Roman" panose="02020603050405020304" pitchFamily="18" charset="0"/>
              </a:rPr>
              <a:t>nSize</a:t>
            </a:r>
            <a:r>
              <a:rPr lang="en-IN" sz="2200" dirty="0">
                <a:latin typeface="+mj-lt"/>
                <a:cs typeface="Times New Roman" panose="02020603050405020304" pitchFamily="18" charset="0"/>
              </a:rPr>
              <a:t> of y = %</a:t>
            </a:r>
            <a:r>
              <a:rPr lang="en-IN" sz="2200" dirty="0" err="1">
                <a:latin typeface="+mj-lt"/>
                <a:cs typeface="Times New Roman" panose="02020603050405020304" pitchFamily="18" charset="0"/>
              </a:rPr>
              <a:t>zu</a:t>
            </a:r>
            <a:r>
              <a:rPr lang="en-IN" sz="2200" dirty="0">
                <a:latin typeface="+mj-lt"/>
                <a:cs typeface="Times New Roman" panose="02020603050405020304" pitchFamily="18" charset="0"/>
              </a:rPr>
              <a:t>", </a:t>
            </a:r>
            <a:r>
              <a:rPr lang="en-IN" sz="2200" dirty="0" err="1">
                <a:latin typeface="+mj-lt"/>
                <a:cs typeface="Times New Roman" panose="02020603050405020304" pitchFamily="18" charset="0"/>
              </a:rPr>
              <a:t>sizeof</a:t>
            </a:r>
            <a:r>
              <a:rPr lang="en-IN" sz="2200" dirty="0">
                <a:latin typeface="+mj-lt"/>
                <a:cs typeface="Times New Roman" panose="02020603050405020304" pitchFamily="18" charset="0"/>
              </a:rPr>
              <a:t>(y)); </a:t>
            </a:r>
          </a:p>
          <a:p>
            <a:pPr marL="0" indent="0">
              <a:buNone/>
            </a:pPr>
            <a:r>
              <a:rPr lang="en-IN" sz="2200" dirty="0">
                <a:latin typeface="+mj-lt"/>
                <a:cs typeface="Times New Roman" panose="02020603050405020304" pitchFamily="18" charset="0"/>
              </a:rPr>
              <a:t>    </a:t>
            </a:r>
            <a:r>
              <a:rPr lang="en-IN" sz="2200" dirty="0" err="1">
                <a:latin typeface="+mj-lt"/>
                <a:cs typeface="Times New Roman" panose="02020603050405020304" pitchFamily="18" charset="0"/>
              </a:rPr>
              <a:t>printf</a:t>
            </a:r>
            <a:r>
              <a:rPr lang="en-IN" sz="2200" dirty="0">
                <a:latin typeface="+mj-lt"/>
                <a:cs typeface="Times New Roman" panose="02020603050405020304" pitchFamily="18" charset="0"/>
              </a:rPr>
              <a:t>("\</a:t>
            </a:r>
            <a:r>
              <a:rPr lang="en-IN" sz="2200" dirty="0" err="1">
                <a:latin typeface="+mj-lt"/>
                <a:cs typeface="Times New Roman" panose="02020603050405020304" pitchFamily="18" charset="0"/>
              </a:rPr>
              <a:t>nSize</a:t>
            </a:r>
            <a:r>
              <a:rPr lang="en-IN" sz="2200" dirty="0">
                <a:latin typeface="+mj-lt"/>
                <a:cs typeface="Times New Roman" panose="02020603050405020304" pitchFamily="18" charset="0"/>
              </a:rPr>
              <a:t> of </a:t>
            </a:r>
            <a:r>
              <a:rPr lang="en-IN" sz="2200" dirty="0" err="1">
                <a:latin typeface="+mj-lt"/>
                <a:cs typeface="Times New Roman" panose="02020603050405020304" pitchFamily="18" charset="0"/>
              </a:rPr>
              <a:t>ch</a:t>
            </a:r>
            <a:r>
              <a:rPr lang="en-IN" sz="2200" dirty="0">
                <a:latin typeface="+mj-lt"/>
                <a:cs typeface="Times New Roman" panose="02020603050405020304" pitchFamily="18" charset="0"/>
              </a:rPr>
              <a:t> = %</a:t>
            </a:r>
            <a:r>
              <a:rPr lang="en-IN" sz="2200" dirty="0" err="1">
                <a:latin typeface="+mj-lt"/>
                <a:cs typeface="Times New Roman" panose="02020603050405020304" pitchFamily="18" charset="0"/>
              </a:rPr>
              <a:t>zu</a:t>
            </a:r>
            <a:r>
              <a:rPr lang="en-IN" sz="2200" dirty="0">
                <a:latin typeface="+mj-lt"/>
                <a:cs typeface="Times New Roman" panose="02020603050405020304" pitchFamily="18" charset="0"/>
              </a:rPr>
              <a:t>", </a:t>
            </a:r>
            <a:r>
              <a:rPr lang="en-IN" sz="2200" dirty="0" err="1">
                <a:latin typeface="+mj-lt"/>
                <a:cs typeface="Times New Roman" panose="02020603050405020304" pitchFamily="18" charset="0"/>
              </a:rPr>
              <a:t>sizeof</a:t>
            </a:r>
            <a:r>
              <a:rPr lang="en-IN" sz="2200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IN" sz="2200" dirty="0" err="1">
                <a:latin typeface="+mj-lt"/>
                <a:cs typeface="Times New Roman" panose="02020603050405020304" pitchFamily="18" charset="0"/>
              </a:rPr>
              <a:t>ch</a:t>
            </a:r>
            <a:r>
              <a:rPr lang="en-IN" sz="2200" dirty="0">
                <a:latin typeface="+mj-lt"/>
                <a:cs typeface="Times New Roman" panose="02020603050405020304" pitchFamily="18" charset="0"/>
              </a:rPr>
              <a:t>)); </a:t>
            </a:r>
          </a:p>
          <a:p>
            <a:pPr marL="0" indent="0">
              <a:buNone/>
            </a:pPr>
            <a:r>
              <a:rPr lang="en-IN" sz="2200" dirty="0">
                <a:latin typeface="+mj-lt"/>
                <a:cs typeface="Times New Roman" panose="02020603050405020304" pitchFamily="18" charset="0"/>
              </a:rPr>
              <a:t>    </a:t>
            </a:r>
            <a:r>
              <a:rPr lang="en-IN" sz="2200" dirty="0" err="1">
                <a:latin typeface="+mj-lt"/>
                <a:cs typeface="Times New Roman" panose="02020603050405020304" pitchFamily="18" charset="0"/>
              </a:rPr>
              <a:t>printf</a:t>
            </a:r>
            <a:r>
              <a:rPr lang="en-IN" sz="2200" dirty="0">
                <a:latin typeface="+mj-lt"/>
                <a:cs typeface="Times New Roman" panose="02020603050405020304" pitchFamily="18" charset="0"/>
              </a:rPr>
              <a:t>("\</a:t>
            </a:r>
            <a:r>
              <a:rPr lang="en-IN" sz="2200" dirty="0" err="1">
                <a:latin typeface="+mj-lt"/>
                <a:cs typeface="Times New Roman" panose="02020603050405020304" pitchFamily="18" charset="0"/>
              </a:rPr>
              <a:t>nSize</a:t>
            </a:r>
            <a:r>
              <a:rPr lang="en-IN" sz="2200" dirty="0">
                <a:latin typeface="+mj-lt"/>
                <a:cs typeface="Times New Roman" panose="02020603050405020304" pitchFamily="18" charset="0"/>
              </a:rPr>
              <a:t> of double = %</a:t>
            </a:r>
            <a:r>
              <a:rPr lang="en-IN" sz="2200" dirty="0" err="1">
                <a:latin typeface="+mj-lt"/>
                <a:cs typeface="Times New Roman" panose="02020603050405020304" pitchFamily="18" charset="0"/>
              </a:rPr>
              <a:t>zu</a:t>
            </a:r>
            <a:r>
              <a:rPr lang="en-IN" sz="2200" dirty="0">
                <a:latin typeface="+mj-lt"/>
                <a:cs typeface="Times New Roman" panose="02020603050405020304" pitchFamily="18" charset="0"/>
              </a:rPr>
              <a:t>", </a:t>
            </a:r>
            <a:r>
              <a:rPr lang="en-IN" sz="2200" dirty="0" err="1">
                <a:latin typeface="+mj-lt"/>
                <a:cs typeface="Times New Roman" panose="02020603050405020304" pitchFamily="18" charset="0"/>
              </a:rPr>
              <a:t>sizeof</a:t>
            </a:r>
            <a:r>
              <a:rPr lang="en-IN" sz="2200" dirty="0">
                <a:latin typeface="+mj-lt"/>
                <a:cs typeface="Times New Roman" panose="02020603050405020304" pitchFamily="18" charset="0"/>
              </a:rPr>
              <a:t>(double));</a:t>
            </a:r>
          </a:p>
          <a:p>
            <a:pPr marL="0" indent="0">
              <a:buNone/>
            </a:pPr>
            <a:r>
              <a:rPr lang="en-IN" sz="2200" dirty="0">
                <a:latin typeface="+mj-lt"/>
                <a:cs typeface="Times New Roman" panose="02020603050405020304" pitchFamily="18" charset="0"/>
              </a:rPr>
              <a:t>    return 0; </a:t>
            </a:r>
          </a:p>
          <a:p>
            <a:pPr marL="0" indent="0">
              <a:buNone/>
            </a:pPr>
            <a:r>
              <a:rPr lang="en-IN" sz="2200" dirty="0">
                <a:latin typeface="+mj-lt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IN" sz="22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417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B4DD-072D-B6C5-F233-EC93720D9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3600"/>
            <a:ext cx="8686440" cy="71843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The Comma Operator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E8AB5A-F52D-1DB7-AC97-B1F8107B9724}"/>
              </a:ext>
            </a:extLst>
          </p:cNvPr>
          <p:cNvSpPr txBox="1"/>
          <p:nvPr/>
        </p:nvSpPr>
        <p:spPr>
          <a:xfrm>
            <a:off x="5041760" y="4310616"/>
            <a:ext cx="41851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assigns the value 10 to x, then assigns 5 to y, and finally assigns 15 (i.e., 10+5) to value. 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F72559-3CD0-352F-50BE-E396D308EF71}"/>
              </a:ext>
            </a:extLst>
          </p:cNvPr>
          <p:cNvSpPr txBox="1"/>
          <p:nvPr/>
        </p:nvSpPr>
        <p:spPr>
          <a:xfrm>
            <a:off x="5099539" y="5598971"/>
            <a:ext cx="38736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comma operator is also used to exchange the values stored in two memory locations. </a:t>
            </a:r>
            <a:endParaRPr lang="en-I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05CBAA-18E2-E375-85C3-CFC2E12088CB}"/>
                  </a:ext>
                </a:extLst>
              </p:cNvPr>
              <p:cNvSpPr txBox="1"/>
              <p:nvPr/>
            </p:nvSpPr>
            <p:spPr>
              <a:xfrm>
                <a:off x="0" y="5789237"/>
                <a:ext cx="5099539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(2)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𝑡𝑒𝑚𝑝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𝑡𝑒𝑚𝑝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; </m:t>
                      </m:r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05CBAA-18E2-E375-85C3-CFC2E1208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89237"/>
                <a:ext cx="5099539" cy="430887"/>
              </a:xfrm>
              <a:prstGeom prst="rect">
                <a:avLst/>
              </a:prstGeom>
              <a:blipFill>
                <a:blip r:embed="rId2"/>
                <a:stretch>
                  <a:fillRect b="-18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1DD1C4-3B00-BDF2-2E37-ABFC3CA0616C}"/>
                  </a:ext>
                </a:extLst>
              </p:cNvPr>
              <p:cNvSpPr txBox="1"/>
              <p:nvPr/>
            </p:nvSpPr>
            <p:spPr>
              <a:xfrm>
                <a:off x="130449" y="4379727"/>
                <a:ext cx="4969090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(1) 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𝑣𝑎𝑙𝑢𝑒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(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10, 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5, </m:t>
                      </m:r>
                      <m:r>
                        <a:rPr lang="en-US" sz="2200" i="1" dirty="0" err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200" i="1" dirty="0" err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 dirty="0" err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n-US" sz="22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); </m:t>
                      </m:r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1DD1C4-3B00-BDF2-2E37-ABFC3CA06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49" y="4379727"/>
                <a:ext cx="4969090" cy="430887"/>
              </a:xfrm>
              <a:prstGeom prst="rect">
                <a:avLst/>
              </a:prstGeom>
              <a:blipFill>
                <a:blip r:embed="rId3"/>
                <a:stretch>
                  <a:fillRect b="-169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80DFDFA-771D-96CF-2E43-C3EBFA790242}"/>
              </a:ext>
            </a:extLst>
          </p:cNvPr>
          <p:cNvSpPr txBox="1"/>
          <p:nvPr/>
        </p:nvSpPr>
        <p:spPr>
          <a:xfrm>
            <a:off x="313831" y="1531721"/>
            <a:ext cx="85159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comma operator can be used to link the related expressions together. 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comma linked list of expressions are evaluated left to right and the value of the right most expression is the value of the combined expression. 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   </a:t>
            </a:r>
          </a:p>
        </p:txBody>
      </p:sp>
    </p:spTree>
    <p:extLst>
      <p:ext uri="{BB962C8B-B14F-4D97-AF65-F5344CB8AC3E}">
        <p14:creationId xmlns:p14="http://schemas.microsoft.com/office/powerpoint/2010/main" val="392864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6638E9E-DD46-5F58-010E-4CD0754EC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516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The Comma Operator</a:t>
            </a:r>
            <a:endParaRPr lang="en-I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CFA416-8421-4DB3-4D98-74D18B8E1C32}"/>
                  </a:ext>
                </a:extLst>
              </p:cNvPr>
              <p:cNvSpPr txBox="1"/>
              <p:nvPr/>
            </p:nvSpPr>
            <p:spPr>
              <a:xfrm>
                <a:off x="108156" y="1538739"/>
                <a:ext cx="8681884" cy="46000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latin typeface="+mj-lt"/>
                  </a:rPr>
                  <a:t>It is also used in for loops to initialize two variables simultaneously and also increment or decrement two variables simultaneously.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200" dirty="0">
                    <a:latin typeface="+mj-lt"/>
                  </a:rPr>
                  <a:t>Examples: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200" dirty="0">
                    <a:latin typeface="+mj-lt"/>
                  </a:rPr>
                  <a:t>            </a:t>
                </a:r>
                <a:r>
                  <a:rPr lang="en-US" sz="2200" dirty="0">
                    <a:solidFill>
                      <a:srgbClr val="C00000"/>
                    </a:solidFill>
                    <a:latin typeface="+mj-lt"/>
                  </a:rPr>
                  <a:t>(1)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 1, 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 10; 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&lt;= 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++, 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++) </m:t>
                    </m:r>
                  </m:oMath>
                </a14:m>
                <a:endParaRPr lang="en-US" sz="2200" dirty="0">
                  <a:solidFill>
                    <a:srgbClr val="C00000"/>
                  </a:solidFill>
                  <a:latin typeface="+mj-lt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200" dirty="0">
                    <a:solidFill>
                      <a:srgbClr val="C00000"/>
                    </a:solidFill>
                    <a:latin typeface="+mj-lt"/>
                  </a:rPr>
                  <a:t>            (2)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 0; </m:t>
                    </m:r>
                    <m:r>
                      <a:rPr lang="en-US" sz="22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&lt; 10; 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−−, ++</m:t>
                    </m:r>
                    <m:r>
                      <a:rPr lang="en-US" sz="22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200" dirty="0">
                  <a:solidFill>
                    <a:srgbClr val="C00000"/>
                  </a:solidFill>
                  <a:latin typeface="+mj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latin typeface="+mj-lt"/>
                  </a:rPr>
                  <a:t>The comma operator can also be used in while loop statements.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200" dirty="0">
                    <a:latin typeface="+mj-lt"/>
                  </a:rPr>
                  <a:t> Examples: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200" dirty="0">
                    <a:latin typeface="+mj-lt"/>
                  </a:rPr>
                  <a:t>               </a:t>
                </a:r>
                <a:r>
                  <a:rPr lang="en-US" sz="2200" dirty="0">
                    <a:solidFill>
                      <a:srgbClr val="C00000"/>
                    </a:solidFill>
                    <a:latin typeface="+mj-lt"/>
                  </a:rPr>
                  <a:t>(1)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𝑤h𝑖𝑙𝑒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2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𝑝𝑛𝑢𝑚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!= 0)</m:t>
                    </m:r>
                  </m:oMath>
                </a14:m>
                <a:endParaRPr lang="en-US" sz="2200" dirty="0">
                  <a:solidFill>
                    <a:srgbClr val="C00000"/>
                  </a:solidFill>
                  <a:latin typeface="+mj-lt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200" dirty="0">
                    <a:solidFill>
                      <a:srgbClr val="C00000"/>
                    </a:solidFill>
                    <a:latin typeface="+mj-lt"/>
                  </a:rPr>
                  <a:t>               (2)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𝑤h𝑖𝑙𝑒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𝑐h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2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𝑔𝑒𝑡𝑐h𝑎𝑟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(), </m:t>
                    </m:r>
                    <m:r>
                      <a:rPr lang="en-US" sz="22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𝑐h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== ‘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’) </m:t>
                    </m:r>
                  </m:oMath>
                </a14:m>
                <a:endParaRPr lang="en-IN" sz="22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BCFA416-8421-4DB3-4D98-74D18B8E1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56" y="1538739"/>
                <a:ext cx="8681884" cy="4600042"/>
              </a:xfrm>
              <a:prstGeom prst="rect">
                <a:avLst/>
              </a:prstGeom>
              <a:blipFill>
                <a:blip r:embed="rId2"/>
                <a:stretch>
                  <a:fillRect l="-913" r="-140" b="-18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102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E27C-1123-16B4-CF06-EFE3ABB06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6981"/>
            <a:ext cx="8229240" cy="85540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/**** USE OF COMMA OPERATOR  ****/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BC4FF-F4AC-7B65-E8AB-3869E03B9A8D}"/>
              </a:ext>
            </a:extLst>
          </p:cNvPr>
          <p:cNvSpPr txBox="1"/>
          <p:nvPr/>
        </p:nvSpPr>
        <p:spPr>
          <a:xfrm>
            <a:off x="4114440" y="5253480"/>
            <a:ext cx="45720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the program: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swapping, a = 20 &amp; b = 30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swapping, a = 30 &amp; b = 20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67930-0F7A-A680-ABEF-EE867BFE5CE0}"/>
              </a:ext>
            </a:extLst>
          </p:cNvPr>
          <p:cNvSpPr txBox="1"/>
          <p:nvPr/>
        </p:nvSpPr>
        <p:spPr>
          <a:xfrm>
            <a:off x="398206" y="1488173"/>
            <a:ext cx="736927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int main()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a,b,temp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(a = 20,a + 10);</a:t>
            </a:r>
          </a:p>
          <a:p>
            <a:pPr marL="457200" lvl="1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(“\n\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nBefore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swapping, a = %d &amp; b = %d”,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 = a, a = b, b = temp; </a:t>
            </a:r>
          </a:p>
          <a:p>
            <a:pPr marL="457200" lvl="1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(“\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nAfter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swapping, a = %d &amp; b = %d”,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457200" lvl="1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582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18D6-461C-5782-5635-267B2799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21489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Shorthand Assignment Operators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9E24FC-CB3A-1ED3-4009-58B07F886F98}"/>
              </a:ext>
            </a:extLst>
          </p:cNvPr>
          <p:cNvSpPr txBox="1"/>
          <p:nvPr/>
        </p:nvSpPr>
        <p:spPr>
          <a:xfrm>
            <a:off x="186813" y="1488490"/>
            <a:ext cx="8740877" cy="3921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Shorthand assignment operators associated with arithmetic operations have already been seen. </a:t>
            </a:r>
          </a:p>
          <a:p>
            <a:pPr marL="457200" indent="-4572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bitwise operators can also be written in shorthand form. </a:t>
            </a:r>
          </a:p>
          <a:p>
            <a:pPr marL="457200" indent="-4572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shorthand arithmetic operators and bitwise operators: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373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A0D770-6D0D-ABB4-F338-E3B0F7CFF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2" y="1511926"/>
            <a:ext cx="8490856" cy="4821265"/>
          </a:xfrm>
          <a:prstGeom prst="rect">
            <a:avLst/>
          </a:prstGeom>
          <a:ln w="3175" cap="sq">
            <a:solidFill>
              <a:srgbClr val="C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43950C7-C378-2143-E7C4-51449F60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Shorthand Assignment Operators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255323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43F9-F2BA-2101-FC5D-645DD8D4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C EXPRESSIONS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FD726-0EDC-9DC5-0DA7-DB9D1030B878}"/>
              </a:ext>
            </a:extLst>
          </p:cNvPr>
          <p:cNvSpPr txBox="1"/>
          <p:nvPr/>
        </p:nvSpPr>
        <p:spPr>
          <a:xfrm>
            <a:off x="457200" y="1583600"/>
            <a:ext cx="8450826" cy="4221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 are basically operators acting on operands.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rules that govern how the expression gets interpreted by the compiler.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expressions follow C’s precedence and associativity rules.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precedence of operators determine a rank for the operators. 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841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6D863-EF04-520B-D379-67662B83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059" y="0"/>
            <a:ext cx="6209521" cy="55460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Precedence and Associativity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4970BF-C182-FBAC-5C65-90A3DA5CA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380851"/>
              </p:ext>
            </p:extLst>
          </p:nvPr>
        </p:nvGraphicFramePr>
        <p:xfrm>
          <a:off x="251209" y="554602"/>
          <a:ext cx="8581292" cy="614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323">
                  <a:extLst>
                    <a:ext uri="{9D8B030D-6E8A-4147-A177-3AD203B41FA5}">
                      <a16:colId xmlns:a16="http://schemas.microsoft.com/office/drawing/2014/main" val="1820413709"/>
                    </a:ext>
                  </a:extLst>
                </a:gridCol>
                <a:gridCol w="2746911">
                  <a:extLst>
                    <a:ext uri="{9D8B030D-6E8A-4147-A177-3AD203B41FA5}">
                      <a16:colId xmlns:a16="http://schemas.microsoft.com/office/drawing/2014/main" val="631328808"/>
                    </a:ext>
                  </a:extLst>
                </a:gridCol>
                <a:gridCol w="1902587">
                  <a:extLst>
                    <a:ext uri="{9D8B030D-6E8A-4147-A177-3AD203B41FA5}">
                      <a16:colId xmlns:a16="http://schemas.microsoft.com/office/drawing/2014/main" val="2535040815"/>
                    </a:ext>
                  </a:extLst>
                </a:gridCol>
                <a:gridCol w="1786471">
                  <a:extLst>
                    <a:ext uri="{9D8B030D-6E8A-4147-A177-3AD203B41FA5}">
                      <a16:colId xmlns:a16="http://schemas.microsoft.com/office/drawing/2014/main" val="2205164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Associativity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Precedence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17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</a:p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</a:p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</a:t>
                      </a:r>
                    </a:p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-- </a:t>
                      </a:r>
                    </a:p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 </a:t>
                      </a:r>
                    </a:p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</a:p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Unary plus </a:t>
                      </a:r>
                    </a:p>
                    <a:p>
                      <a:pPr algn="just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Unary minus </a:t>
                      </a:r>
                    </a:p>
                    <a:p>
                      <a:pPr algn="just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Increment </a:t>
                      </a:r>
                    </a:p>
                    <a:p>
                      <a:pPr algn="just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Decrement </a:t>
                      </a:r>
                    </a:p>
                    <a:p>
                      <a:pPr algn="just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Logical negation </a:t>
                      </a:r>
                    </a:p>
                    <a:p>
                      <a:pPr algn="just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Ones complement Pointer reference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to 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8999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</a:p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9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sizeof</a:t>
                      </a:r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(type)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 </a:t>
                      </a:r>
                    </a:p>
                    <a:p>
                      <a:pPr algn="l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 of an object Type cast (conversion)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+mj-lt"/>
                        </a:rPr>
                        <a:t>L to R</a:t>
                      </a:r>
                      <a:endParaRPr lang="en-IN" sz="1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65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 </a:t>
                      </a:r>
                    </a:p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call Array references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+mj-lt"/>
                        </a:rPr>
                        <a:t>L to R </a:t>
                      </a:r>
                      <a:endParaRPr lang="en-IN" sz="1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11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</a:p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</a:t>
                      </a:r>
                    </a:p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Multiplication</a:t>
                      </a:r>
                    </a:p>
                    <a:p>
                      <a:pPr algn="just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Division </a:t>
                      </a:r>
                    </a:p>
                    <a:p>
                      <a:pPr algn="just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Modulus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+mj-lt"/>
                        </a:rPr>
                        <a:t>L to R</a:t>
                      </a:r>
                      <a:endParaRPr lang="en-IN" sz="1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76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-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Addition Subtraction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+mj-lt"/>
                        </a:rPr>
                        <a:t>L to R </a:t>
                      </a:r>
                      <a:endParaRPr lang="en-IN" sz="1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116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 </a:t>
                      </a:r>
                    </a:p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 left shift Bitwise right shift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+mj-lt"/>
                        </a:rPr>
                        <a:t>L to R</a:t>
                      </a:r>
                      <a:endParaRPr lang="en-IN" sz="1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7621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00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A53ACE-9FA9-C249-0236-B9387BB295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119319"/>
            <a:ext cx="7886700" cy="84424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Operators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0BF3B8-6D94-750E-694F-19F78B3FEA4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8374" y="1117497"/>
            <a:ext cx="8367251" cy="4623005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cannot be used with floating point numbers.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six bitwise operators in ‘C’ are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71B0FD-4467-B32E-3602-D375837FF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744208"/>
              </p:ext>
            </p:extLst>
          </p:nvPr>
        </p:nvGraphicFramePr>
        <p:xfrm>
          <a:off x="2030360" y="2885865"/>
          <a:ext cx="5083277" cy="345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1438">
                  <a:extLst>
                    <a:ext uri="{9D8B030D-6E8A-4147-A177-3AD203B41FA5}">
                      <a16:colId xmlns:a16="http://schemas.microsoft.com/office/drawing/2014/main" val="1535957860"/>
                    </a:ext>
                  </a:extLst>
                </a:gridCol>
                <a:gridCol w="2691839">
                  <a:extLst>
                    <a:ext uri="{9D8B030D-6E8A-4147-A177-3AD203B41FA5}">
                      <a16:colId xmlns:a16="http://schemas.microsoft.com/office/drawing/2014/main" val="889578246"/>
                    </a:ext>
                  </a:extLst>
                </a:gridCol>
              </a:tblGrid>
              <a:tr h="3487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MEANING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315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 AND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179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 OR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113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^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Bitwise exclusive OR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46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 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1’s complement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79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&lt;&lt;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 left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976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&gt;&gt;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Shift right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20561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606F0-7954-4DC3-93A3-075835DA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8B4A-5269-4FAC-8DB5-B416742C6A4F}" type="slidenum">
              <a:rPr lang="en-IN" smtClean="0"/>
              <a:t>3</a:t>
            </a:fld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4F9410-EA58-632F-E40C-F87BA690B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017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4970BF-C182-FBAC-5C65-90A3DA5CA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194708"/>
              </p:ext>
            </p:extLst>
          </p:nvPr>
        </p:nvGraphicFramePr>
        <p:xfrm>
          <a:off x="205990" y="557098"/>
          <a:ext cx="8732019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3005">
                  <a:extLst>
                    <a:ext uri="{9D8B030D-6E8A-4147-A177-3AD203B41FA5}">
                      <a16:colId xmlns:a16="http://schemas.microsoft.com/office/drawing/2014/main" val="1820413709"/>
                    </a:ext>
                  </a:extLst>
                </a:gridCol>
                <a:gridCol w="2660716">
                  <a:extLst>
                    <a:ext uri="{9D8B030D-6E8A-4147-A177-3AD203B41FA5}">
                      <a16:colId xmlns:a16="http://schemas.microsoft.com/office/drawing/2014/main" val="631328808"/>
                    </a:ext>
                  </a:extLst>
                </a:gridCol>
                <a:gridCol w="1705293">
                  <a:extLst>
                    <a:ext uri="{9D8B030D-6E8A-4147-A177-3AD203B41FA5}">
                      <a16:colId xmlns:a16="http://schemas.microsoft.com/office/drawing/2014/main" val="2535040815"/>
                    </a:ext>
                  </a:extLst>
                </a:gridCol>
                <a:gridCol w="2183005">
                  <a:extLst>
                    <a:ext uri="{9D8B030D-6E8A-4147-A177-3AD203B41FA5}">
                      <a16:colId xmlns:a16="http://schemas.microsoft.com/office/drawing/2014/main" val="2205164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900" dirty="0">
                          <a:latin typeface="+mj-lt"/>
                        </a:rPr>
                        <a:t>Operator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900" dirty="0">
                          <a:latin typeface="+mj-lt"/>
                        </a:rPr>
                        <a:t>Description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900" dirty="0">
                          <a:latin typeface="+mj-lt"/>
                        </a:rPr>
                        <a:t>Associativity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900" dirty="0">
                          <a:latin typeface="+mj-lt"/>
                        </a:rPr>
                        <a:t>Precedence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17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+mj-lt"/>
                        </a:rPr>
                        <a:t>&lt; </a:t>
                      </a:r>
                    </a:p>
                    <a:p>
                      <a:pPr algn="ctr"/>
                      <a:r>
                        <a:rPr lang="en-IN" sz="1900" dirty="0">
                          <a:latin typeface="+mj-lt"/>
                        </a:rPr>
                        <a:t>&lt;= </a:t>
                      </a:r>
                    </a:p>
                    <a:p>
                      <a:pPr algn="ctr"/>
                      <a:r>
                        <a:rPr lang="en-IN" sz="1900" dirty="0">
                          <a:latin typeface="+mj-lt"/>
                        </a:rPr>
                        <a:t>&gt;</a:t>
                      </a:r>
                    </a:p>
                    <a:p>
                      <a:pPr algn="ctr"/>
                      <a:r>
                        <a:rPr lang="en-IN" sz="1900" dirty="0">
                          <a:latin typeface="+mj-lt"/>
                        </a:rPr>
                        <a:t> &gt;=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latin typeface="+mj-lt"/>
                        </a:rPr>
                        <a:t>Less than </a:t>
                      </a:r>
                    </a:p>
                    <a:p>
                      <a:pPr algn="l"/>
                      <a:r>
                        <a:rPr lang="en-US" sz="1900" dirty="0">
                          <a:latin typeface="+mj-lt"/>
                        </a:rPr>
                        <a:t>Less than or equal to </a:t>
                      </a:r>
                    </a:p>
                    <a:p>
                      <a:pPr algn="l"/>
                      <a:r>
                        <a:rPr lang="en-US" sz="1900" dirty="0">
                          <a:latin typeface="+mj-lt"/>
                        </a:rPr>
                        <a:t>Greater than Grater than or equal to </a:t>
                      </a:r>
                      <a:endParaRPr lang="en-IN" sz="1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+mj-lt"/>
                        </a:rPr>
                        <a:t>L to R </a:t>
                      </a:r>
                      <a:endParaRPr lang="en-IN" sz="1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+mj-lt"/>
                        </a:rPr>
                        <a:t>6</a:t>
                      </a:r>
                      <a:endParaRPr lang="en-IN" sz="1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67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+mj-lt"/>
                        </a:rPr>
                        <a:t>== !=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latin typeface="+mj-lt"/>
                        </a:rPr>
                        <a:t>Equal to Not equal to </a:t>
                      </a:r>
                      <a:endParaRPr lang="en-IN" sz="1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+mj-lt"/>
                        </a:rPr>
                        <a:t>L to R</a:t>
                      </a:r>
                      <a:endParaRPr lang="en-IN" sz="1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+mj-lt"/>
                        </a:rPr>
                        <a:t>7</a:t>
                      </a:r>
                      <a:endParaRPr lang="en-IN" sz="1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09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+mj-lt"/>
                        </a:rPr>
                        <a:t>&amp;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>
                          <a:latin typeface="+mj-lt"/>
                        </a:rPr>
                        <a:t>Bitwise AND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+mj-lt"/>
                        </a:rPr>
                        <a:t>L to R </a:t>
                      </a:r>
                      <a:endParaRPr lang="en-IN" sz="1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+mj-lt"/>
                        </a:rPr>
                        <a:t>8</a:t>
                      </a:r>
                      <a:endParaRPr lang="en-IN" sz="1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121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+mj-lt"/>
                        </a:rPr>
                        <a:t>^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>
                          <a:latin typeface="+mj-lt"/>
                        </a:rPr>
                        <a:t>Bitwise XOR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+mj-lt"/>
                        </a:rPr>
                        <a:t>L to R</a:t>
                      </a:r>
                      <a:endParaRPr lang="en-IN" sz="1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+mj-lt"/>
                        </a:rPr>
                        <a:t>9</a:t>
                      </a:r>
                      <a:endParaRPr lang="en-IN" sz="1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125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+mj-lt"/>
                        </a:rPr>
                        <a:t>|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>
                          <a:latin typeface="+mj-lt"/>
                        </a:rPr>
                        <a:t>Bitwise OR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+mj-lt"/>
                        </a:rPr>
                        <a:t>L to R </a:t>
                      </a:r>
                      <a:endParaRPr lang="en-IN" sz="1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+mj-lt"/>
                        </a:rPr>
                        <a:t>10</a:t>
                      </a:r>
                      <a:endParaRPr lang="en-IN" sz="1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21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+mj-lt"/>
                        </a:rPr>
                        <a:t>&amp;&amp;</a:t>
                      </a:r>
                      <a:endParaRPr lang="en-IN" sz="1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latin typeface="+mj-lt"/>
                        </a:rPr>
                        <a:t>Logical AND</a:t>
                      </a:r>
                      <a:endParaRPr lang="en-IN" sz="1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+mj-lt"/>
                        </a:rPr>
                        <a:t>L to R</a:t>
                      </a:r>
                      <a:endParaRPr lang="en-IN" sz="1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+mj-lt"/>
                        </a:rPr>
                        <a:t>11</a:t>
                      </a:r>
                      <a:endParaRPr lang="en-IN" sz="1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76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+mj-lt"/>
                        </a:rPr>
                        <a:t>||</a:t>
                      </a:r>
                      <a:endParaRPr lang="en-IN" sz="1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>
                          <a:latin typeface="+mj-lt"/>
                        </a:rPr>
                        <a:t>Logical OR</a:t>
                      </a:r>
                      <a:endParaRPr lang="en-IN" sz="1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+mj-lt"/>
                        </a:rPr>
                        <a:t>L to R </a:t>
                      </a:r>
                      <a:endParaRPr lang="en-IN" sz="1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+mj-lt"/>
                        </a:rPr>
                        <a:t>12</a:t>
                      </a:r>
                      <a:endParaRPr lang="en-IN" sz="1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29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+mj-lt"/>
                        </a:rPr>
                        <a:t>? 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>
                          <a:latin typeface="+mj-lt"/>
                        </a:rPr>
                        <a:t>Conditional expression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+mj-lt"/>
                        </a:rPr>
                        <a:t>L to R</a:t>
                      </a:r>
                      <a:endParaRPr lang="en-IN" sz="1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+mj-lt"/>
                        </a:rPr>
                        <a:t>13</a:t>
                      </a:r>
                      <a:endParaRPr lang="en-IN" sz="1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156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+mj-lt"/>
                        </a:rPr>
                        <a:t>=</a:t>
                      </a:r>
                    </a:p>
                    <a:p>
                      <a:pPr algn="ctr"/>
                      <a:r>
                        <a:rPr lang="en-IN" sz="1900" dirty="0">
                          <a:latin typeface="+mj-lt"/>
                        </a:rPr>
                        <a:t> *= /= %= </a:t>
                      </a:r>
                    </a:p>
                    <a:p>
                      <a:pPr algn="ctr"/>
                      <a:r>
                        <a:rPr lang="en-IN" sz="1900" dirty="0">
                          <a:latin typeface="+mj-lt"/>
                        </a:rPr>
                        <a:t>+= -= &amp;=</a:t>
                      </a:r>
                    </a:p>
                    <a:p>
                      <a:pPr algn="ctr"/>
                      <a:r>
                        <a:rPr lang="en-IN" sz="1900" dirty="0">
                          <a:latin typeface="+mj-lt"/>
                        </a:rPr>
                        <a:t> ^= |= </a:t>
                      </a:r>
                    </a:p>
                    <a:p>
                      <a:pPr algn="ctr"/>
                      <a:r>
                        <a:rPr lang="en-IN" sz="1900" dirty="0">
                          <a:latin typeface="+mj-lt"/>
                        </a:rPr>
                        <a:t>&lt;&lt;= &gt;&gt;=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>
                          <a:latin typeface="+mj-lt"/>
                        </a:rPr>
                        <a:t>Assignment operators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to L</a:t>
                      </a:r>
                      <a:endParaRPr lang="en-IN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+mj-lt"/>
                        </a:rPr>
                        <a:t>14</a:t>
                      </a:r>
                      <a:endParaRPr lang="en-IN" sz="1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874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+mj-lt"/>
                        </a:rPr>
                        <a:t>,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900" dirty="0">
                          <a:latin typeface="+mj-lt"/>
                        </a:rPr>
                        <a:t>Comma operator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to 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+mj-lt"/>
                        </a:rPr>
                        <a:t>15</a:t>
                      </a:r>
                      <a:endParaRPr lang="en-IN" sz="19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33246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3F8B8EA-1052-4DC6-A80F-1976F4C3E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059" y="0"/>
            <a:ext cx="6209521" cy="554602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Precedence and Associativity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453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5CDC8-4883-4CB6-29B7-4CE57A18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OPERATOR PRECEDENCE AND ASSOCIATIVITY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F6230-070B-1F9B-8F9C-C24B2383FB14}"/>
              </a:ext>
            </a:extLst>
          </p:cNvPr>
          <p:cNvSpPr txBox="1"/>
          <p:nvPr/>
        </p:nvSpPr>
        <p:spPr>
          <a:xfrm>
            <a:off x="152220" y="1418760"/>
            <a:ext cx="8839200" cy="9094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600" b="0" dirty="0">
                <a:solidFill>
                  <a:schemeClr val="tx1"/>
                </a:solidFill>
                <a:latin typeface="+mj-lt"/>
              </a:rPr>
              <a:t>The </a:t>
            </a:r>
            <a:r>
              <a:rPr lang="en-IN" sz="2600" b="0" i="1" dirty="0">
                <a:solidFill>
                  <a:srgbClr val="0070C0"/>
                </a:solidFill>
                <a:latin typeface="+mj-lt"/>
              </a:rPr>
              <a:t>operator</a:t>
            </a:r>
            <a:r>
              <a:rPr lang="en-IN" sz="2600" b="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IN" sz="2600" b="0" i="1" dirty="0">
                <a:solidFill>
                  <a:srgbClr val="0070C0"/>
                </a:solidFill>
                <a:latin typeface="+mj-lt"/>
              </a:rPr>
              <a:t>precedence</a:t>
            </a:r>
            <a:r>
              <a:rPr lang="en-IN" sz="2600" b="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IN" sz="2600" b="0" dirty="0">
                <a:solidFill>
                  <a:schemeClr val="tx1"/>
                </a:solidFill>
                <a:latin typeface="+mj-lt"/>
              </a:rPr>
              <a:t>and </a:t>
            </a:r>
            <a:r>
              <a:rPr lang="en-IN" sz="2600" b="0" i="1" dirty="0">
                <a:solidFill>
                  <a:srgbClr val="0070C0"/>
                </a:solidFill>
                <a:latin typeface="+mj-lt"/>
              </a:rPr>
              <a:t>associativity</a:t>
            </a:r>
            <a:r>
              <a:rPr lang="en-IN" sz="2600" b="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IN" sz="2600" b="0" i="1" dirty="0">
                <a:solidFill>
                  <a:srgbClr val="0070C0"/>
                </a:solidFill>
                <a:latin typeface="+mj-lt"/>
              </a:rPr>
              <a:t>rules</a:t>
            </a:r>
            <a:r>
              <a:rPr lang="en-IN" sz="2600" b="0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IN" sz="2600" b="0" dirty="0">
                <a:solidFill>
                  <a:schemeClr val="tx1"/>
                </a:solidFill>
                <a:latin typeface="+mj-lt"/>
              </a:rPr>
              <a:t>specifies the order in which operators in an expression are bound to the operands. </a:t>
            </a:r>
          </a:p>
          <a:p>
            <a:pPr algn="just">
              <a:lnSpc>
                <a:spcPct val="150000"/>
              </a:lnSpc>
            </a:pPr>
            <a:r>
              <a:rPr lang="en-IN" sz="2600" b="0" dirty="0">
                <a:solidFill>
                  <a:srgbClr val="FF0000"/>
                </a:solidFill>
                <a:latin typeface="+mj-lt"/>
              </a:rPr>
              <a:t>Precedence of Operators: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600" b="0" dirty="0">
                <a:solidFill>
                  <a:schemeClr val="tx1"/>
                </a:solidFill>
                <a:latin typeface="+mj-lt"/>
              </a:rPr>
              <a:t>The order in which different operators are used to evaluate an expression is called precedence of operators or hierarchy of operators.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600" b="0" dirty="0">
                <a:solidFill>
                  <a:schemeClr val="tx1"/>
                </a:solidFill>
                <a:latin typeface="+mj-lt"/>
              </a:rPr>
              <a:t>The operators are evaluated from highest precedence to least precedence.</a:t>
            </a:r>
          </a:p>
          <a:p>
            <a:pPr algn="just">
              <a:lnSpc>
                <a:spcPct val="150000"/>
              </a:lnSpc>
            </a:pPr>
            <a:endParaRPr lang="en-IN" sz="2600" b="0" dirty="0">
              <a:solidFill>
                <a:schemeClr val="tx1"/>
              </a:solidFill>
              <a:latin typeface="+mj-lt"/>
            </a:endParaRPr>
          </a:p>
          <a:p>
            <a:pPr algn="just"/>
            <a:endParaRPr lang="en-IN" sz="2600" b="0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endParaRPr lang="en-IN" sz="2600" b="0" dirty="0">
              <a:solidFill>
                <a:schemeClr val="tx1"/>
              </a:solidFill>
              <a:latin typeface="+mj-lt"/>
            </a:endParaRPr>
          </a:p>
          <a:p>
            <a:pPr algn="just">
              <a:lnSpc>
                <a:spcPct val="150000"/>
              </a:lnSpc>
            </a:pPr>
            <a:endParaRPr lang="en-IN" sz="2600" b="0" dirty="0">
              <a:latin typeface="+mj-lt"/>
            </a:endParaRPr>
          </a:p>
          <a:p>
            <a:pPr algn="just">
              <a:lnSpc>
                <a:spcPct val="150000"/>
              </a:lnSpc>
            </a:pPr>
            <a:endParaRPr lang="en-IN" sz="2600" b="0" dirty="0">
              <a:latin typeface="+mj-lt"/>
            </a:endParaRPr>
          </a:p>
          <a:p>
            <a:pPr algn="just"/>
            <a:endParaRPr lang="en-IN" sz="2600" b="0" dirty="0">
              <a:latin typeface="+mj-lt"/>
            </a:endParaRPr>
          </a:p>
          <a:p>
            <a:pPr algn="just"/>
            <a:endParaRPr lang="en-IN" sz="26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463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5CDC8-4883-4CB6-29B7-4CE57A18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OPERATOR PRECEDENCE AND ASSOCIATIVITY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98DECB-056E-6F86-2EA3-F999D1F653EA}"/>
              </a:ext>
            </a:extLst>
          </p:cNvPr>
          <p:cNvSpPr txBox="1"/>
          <p:nvPr/>
        </p:nvSpPr>
        <p:spPr>
          <a:xfrm>
            <a:off x="218260" y="1418760"/>
            <a:ext cx="8707120" cy="302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600" b="1" dirty="0">
                <a:solidFill>
                  <a:schemeClr val="tx1"/>
                </a:solidFill>
                <a:latin typeface="+mj-lt"/>
              </a:rPr>
              <a:t>Associativity of Operators: </a:t>
            </a:r>
          </a:p>
          <a:p>
            <a:pPr algn="just">
              <a:lnSpc>
                <a:spcPct val="150000"/>
              </a:lnSpc>
            </a:pPr>
            <a:r>
              <a:rPr lang="en-IN" sz="2600" b="0" dirty="0">
                <a:solidFill>
                  <a:schemeClr val="tx1"/>
                </a:solidFill>
                <a:latin typeface="+mj-lt"/>
              </a:rPr>
              <a:t>Whenever two or more operators having the same precedence or priority occurs in the expression, then the direction order chosen (left to right or right to left ) to evaluate an expression is called associativity of operators.</a:t>
            </a:r>
            <a:endParaRPr lang="en-IN" sz="26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3128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84636E-57CB-A267-7936-5C5EB1E50BF0}"/>
              </a:ext>
            </a:extLst>
          </p:cNvPr>
          <p:cNvSpPr txBox="1"/>
          <p:nvPr/>
        </p:nvSpPr>
        <p:spPr>
          <a:xfrm>
            <a:off x="86360" y="244507"/>
            <a:ext cx="8971280" cy="6022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b="0" dirty="0">
                <a:solidFill>
                  <a:srgbClr val="FF0000"/>
                </a:solidFill>
                <a:latin typeface="+mj-lt"/>
              </a:rPr>
              <a:t>They are classified into two categories based on the direction </a:t>
            </a:r>
          </a:p>
          <a:p>
            <a:pPr algn="just">
              <a:lnSpc>
                <a:spcPct val="150000"/>
              </a:lnSpc>
            </a:pPr>
            <a:r>
              <a:rPr lang="en-US" sz="2600" b="0" dirty="0">
                <a:solidFill>
                  <a:srgbClr val="FF0000"/>
                </a:solidFill>
                <a:latin typeface="+mj-lt"/>
              </a:rPr>
              <a:t>of evaluation chosen as below:</a:t>
            </a:r>
          </a:p>
          <a:p>
            <a:pPr algn="just">
              <a:lnSpc>
                <a:spcPct val="150000"/>
              </a:lnSpc>
            </a:pPr>
            <a:r>
              <a:rPr lang="en-IN" sz="2600" dirty="0">
                <a:solidFill>
                  <a:srgbClr val="FF0000"/>
                </a:solidFill>
                <a:latin typeface="+mj-lt"/>
              </a:rPr>
              <a:t>Left to Right Associativity: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b="0" dirty="0">
                <a:solidFill>
                  <a:schemeClr val="tx1"/>
                </a:solidFill>
                <a:latin typeface="+mj-lt"/>
              </a:rPr>
              <a:t>Here the direction order chosen for evaluation is left to right.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b="0" dirty="0" err="1">
                <a:solidFill>
                  <a:schemeClr val="tx1"/>
                </a:solidFill>
                <a:latin typeface="+mj-lt"/>
              </a:rPr>
              <a:t>Eg</a:t>
            </a:r>
            <a:r>
              <a:rPr lang="en-IN" sz="2600" b="0" dirty="0">
                <a:solidFill>
                  <a:schemeClr val="tx1"/>
                </a:solidFill>
                <a:latin typeface="+mj-lt"/>
              </a:rPr>
              <a:t>: Arithmetic operators, Logical Operators and Relational operators follows left to right associativity.</a:t>
            </a:r>
          </a:p>
          <a:p>
            <a:pPr algn="just">
              <a:lnSpc>
                <a:spcPct val="150000"/>
              </a:lnSpc>
            </a:pPr>
            <a:r>
              <a:rPr lang="en-IN" sz="2600" dirty="0">
                <a:solidFill>
                  <a:srgbClr val="FF0000"/>
                </a:solidFill>
                <a:latin typeface="+mj-lt"/>
              </a:rPr>
              <a:t>Right to Left Associativity: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b="0" dirty="0">
                <a:solidFill>
                  <a:schemeClr val="tx1"/>
                </a:solidFill>
                <a:latin typeface="+mj-lt"/>
              </a:rPr>
              <a:t>Here the direction order chosen for evaluation is right to left.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600" b="0" dirty="0" err="1">
                <a:solidFill>
                  <a:schemeClr val="tx1"/>
                </a:solidFill>
                <a:latin typeface="+mj-lt"/>
              </a:rPr>
              <a:t>Eg</a:t>
            </a:r>
            <a:r>
              <a:rPr lang="en-IN" sz="2600" b="0" dirty="0">
                <a:solidFill>
                  <a:schemeClr val="tx1"/>
                </a:solidFill>
                <a:latin typeface="+mj-lt"/>
              </a:rPr>
              <a:t>: Assignment operator, unary operators and conditional expression, etc., have right to left associativity.</a:t>
            </a:r>
            <a:endParaRPr lang="en-IN" sz="2600" b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0877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223A-3A47-4356-9A68-454D4F73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1124744"/>
          </a:xfrm>
        </p:spPr>
        <p:txBody>
          <a:bodyPr/>
          <a:lstStyle/>
          <a:p>
            <a:pPr algn="ctr"/>
            <a:r>
              <a:rPr lang="en-US" dirty="0"/>
              <a:t>PRECEDENCE OF ARITHMETIC OPERATORS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25370-C69F-4863-A12B-4E3A0BBDA75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200" y="1412776"/>
            <a:ext cx="8229240" cy="5184576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An arithmetic expression without parenthesis will be</a:t>
            </a: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 evaluated from </a:t>
            </a:r>
            <a:r>
              <a:rPr lang="en-US" b="0" i="1" dirty="0">
                <a:solidFill>
                  <a:schemeClr val="tx1"/>
                </a:solidFill>
              </a:rPr>
              <a:t>left</a:t>
            </a:r>
            <a:r>
              <a:rPr lang="en-US" b="0" dirty="0">
                <a:solidFill>
                  <a:schemeClr val="tx1"/>
                </a:solidFill>
              </a:rPr>
              <a:t> to </a:t>
            </a:r>
            <a:r>
              <a:rPr lang="en-US" b="0" i="1" dirty="0">
                <a:solidFill>
                  <a:schemeClr val="tx1"/>
                </a:solidFill>
              </a:rPr>
              <a:t>right</a:t>
            </a:r>
            <a:r>
              <a:rPr lang="en-US" b="0" dirty="0">
                <a:solidFill>
                  <a:schemeClr val="tx1"/>
                </a:solidFill>
              </a:rPr>
              <a:t> using the rules of precedence</a:t>
            </a: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 of operators.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There are two distinct priority levels of arithmetic </a:t>
            </a:r>
          </a:p>
          <a:p>
            <a:pPr algn="just"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</a:rPr>
              <a:t>    operators in C: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b="1" dirty="0">
                <a:solidFill>
                  <a:schemeClr val="tx1"/>
                </a:solidFill>
              </a:rPr>
              <a:t>High priority    *   /   %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		Low priority     +   -</a:t>
            </a:r>
          </a:p>
          <a:p>
            <a:pPr algn="just">
              <a:lnSpc>
                <a:spcPct val="150000"/>
              </a:lnSpc>
            </a:pP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968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7B74E6-E432-4A46-A29E-2CFB83B4E806}"/>
                  </a:ext>
                </a:extLst>
              </p:cNvPr>
              <p:cNvSpPr>
                <a:spLocks noGrp="1"/>
              </p:cNvSpPr>
              <p:nvPr>
                <p:ph type="body"/>
              </p:nvPr>
            </p:nvSpPr>
            <p:spPr>
              <a:xfrm>
                <a:off x="323528" y="1772816"/>
                <a:ext cx="8229240" cy="3976920"/>
              </a:xfrm>
            </p:spPr>
            <p:txBody>
              <a:bodyPr>
                <a:noAutofit/>
              </a:bodyPr>
              <a:lstStyle/>
              <a:p>
                <a:pPr algn="l">
                  <a:lnSpc>
                    <a:spcPct val="170000"/>
                  </a:lnSpc>
                </a:pPr>
                <a:r>
                  <a:rPr lang="en-US" sz="2600" b="1" dirty="0" err="1">
                    <a:solidFill>
                      <a:schemeClr val="tx1"/>
                    </a:solidFill>
                  </a:rPr>
                  <a:t>Eg</a:t>
                </a:r>
                <a:r>
                  <a:rPr lang="en-US" sz="2600" b="1" dirty="0">
                    <a:solidFill>
                      <a:schemeClr val="tx1"/>
                    </a:solidFill>
                  </a:rPr>
                  <a:t>: </a:t>
                </a:r>
                <a:r>
                  <a:rPr lang="en-US" sz="2600" dirty="0">
                    <a:solidFill>
                      <a:schemeClr val="tx1"/>
                    </a:solidFill>
                  </a:rPr>
                  <a:t>Consider the following evaluation statement</a:t>
                </a:r>
              </a:p>
              <a:p>
                <a:pPr algn="l">
                  <a:lnSpc>
                    <a:spcPct val="170000"/>
                  </a:lnSpc>
                </a:pPr>
                <a:r>
                  <a:rPr lang="en-US" sz="2600" dirty="0"/>
                  <a:t>	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600" b="1" dirty="0">
                  <a:solidFill>
                    <a:srgbClr val="FF0000"/>
                  </a:solidFill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en-US" sz="2600" dirty="0"/>
                  <a:t>       </a:t>
                </a:r>
                <a:r>
                  <a:rPr lang="en-US" sz="2600" dirty="0">
                    <a:solidFill>
                      <a:schemeClr val="tx1"/>
                    </a:solidFill>
                  </a:rPr>
                  <a:t>when a=9, b=12, and c=3 the statement becomes</a:t>
                </a:r>
              </a:p>
              <a:p>
                <a:pPr algn="l">
                  <a:lnSpc>
                    <a:spcPct val="170000"/>
                  </a:lnSpc>
                </a:pPr>
                <a:r>
                  <a:rPr lang="en-US" sz="2600" dirty="0"/>
                  <a:t>	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600" b="1" dirty="0">
                  <a:solidFill>
                    <a:srgbClr val="FF0000"/>
                  </a:solidFill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en-US" sz="2600" dirty="0"/>
                  <a:t>        </a:t>
                </a:r>
                <a:r>
                  <a:rPr lang="en-US" sz="2600" dirty="0">
                    <a:solidFill>
                      <a:schemeClr val="tx1"/>
                    </a:solidFill>
                  </a:rPr>
                  <a:t>and is evaluated as follows</a:t>
                </a:r>
              </a:p>
              <a:p>
                <a:pPr algn="l">
                  <a:lnSpc>
                    <a:spcPct val="170000"/>
                  </a:lnSpc>
                </a:pPr>
                <a:r>
                  <a:rPr lang="en-US" sz="2600" dirty="0"/>
                  <a:t>	Step 1: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600" b="1" dirty="0">
                  <a:solidFill>
                    <a:srgbClr val="FF0000"/>
                  </a:solidFill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en-US" sz="2600" dirty="0"/>
                  <a:t>	Step 2: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600" b="1" dirty="0">
                  <a:solidFill>
                    <a:srgbClr val="FF0000"/>
                  </a:solidFill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en-US" sz="2600" dirty="0"/>
                  <a:t>	Step 3: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 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600" b="1" dirty="0">
                  <a:solidFill>
                    <a:srgbClr val="FF0000"/>
                  </a:solidFill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en-US" sz="2600" dirty="0"/>
                  <a:t>	Step 4: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𝟏𝟏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600" b="1" dirty="0">
                  <a:solidFill>
                    <a:srgbClr val="FF0000"/>
                  </a:solidFill>
                </a:endParaRPr>
              </a:p>
              <a:p>
                <a:pPr algn="l">
                  <a:lnSpc>
                    <a:spcPct val="170000"/>
                  </a:lnSpc>
                </a:pPr>
                <a:r>
                  <a:rPr lang="en-US" sz="2600" dirty="0"/>
                  <a:t>	Step 5: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6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6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26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600" b="1" dirty="0">
                  <a:solidFill>
                    <a:srgbClr val="00B050"/>
                  </a:solidFill>
                </a:endParaRPr>
              </a:p>
              <a:p>
                <a:pPr>
                  <a:lnSpc>
                    <a:spcPct val="170000"/>
                  </a:lnSpc>
                </a:pPr>
                <a:endParaRPr lang="en-IN" sz="26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07B74E6-E432-4A46-A29E-2CFB83B4E8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323528" y="1772816"/>
                <a:ext cx="8229240" cy="3976920"/>
              </a:xfrm>
              <a:blipFill>
                <a:blip r:embed="rId2"/>
                <a:stretch>
                  <a:fillRect l="-2444" t="-39877" b="-302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362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D8D09-832F-44C3-BA89-86AEBEE03B3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380" y="1196752"/>
            <a:ext cx="8229240" cy="612068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Eg1: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	</a:t>
            </a:r>
            <a:r>
              <a:rPr lang="en-US" sz="2400" b="0" dirty="0"/>
              <a:t>C = 2 &amp;&amp; 5 || !6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	C = 2 &amp;&amp; 5 || (!6)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	C = (2 &amp;&amp; 5) || 0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	C = 1 || 0</a:t>
            </a:r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00B050"/>
                </a:solidFill>
              </a:rPr>
              <a:t>C = 1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</a:rPr>
              <a:t>Eg2: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	</a:t>
            </a:r>
            <a:r>
              <a:rPr lang="en-US" sz="2400" b="0" dirty="0"/>
              <a:t>12 &amp;&amp; 5 &amp;&amp; 4 || 3 || !0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	12 &amp;&amp; 5 &amp;&amp; 4 || 3 || (!0)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	(12 &amp;&amp; 5) &amp;&amp; 4 || 3 || 1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	(1&amp;&amp; 4) || 3 || 1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	(1 || 3) || 1</a:t>
            </a:r>
          </a:p>
          <a:p>
            <a:r>
              <a:rPr lang="en-US" sz="2400" b="0" dirty="0">
                <a:solidFill>
                  <a:schemeClr val="tx1"/>
                </a:solidFill>
              </a:rPr>
              <a:t>	1 || 1</a:t>
            </a:r>
          </a:p>
          <a:p>
            <a:r>
              <a:rPr lang="en-US" sz="2400" dirty="0">
                <a:solidFill>
                  <a:srgbClr val="00B050"/>
                </a:solidFill>
              </a:rPr>
              <a:t>	1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IN" sz="2400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F46B055B-BC81-47BE-B9F2-C761996DA3AD}"/>
              </a:ext>
            </a:extLst>
          </p:cNvPr>
          <p:cNvGraphicFramePr>
            <a:graphicFrameLocks noGrp="1"/>
          </p:cNvGraphicFramePr>
          <p:nvPr/>
        </p:nvGraphicFramePr>
        <p:xfrm>
          <a:off x="5364088" y="980728"/>
          <a:ext cx="2808312" cy="26642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04156">
                  <a:extLst>
                    <a:ext uri="{9D8B030D-6E8A-4147-A177-3AD203B41FA5}">
                      <a16:colId xmlns:a16="http://schemas.microsoft.com/office/drawing/2014/main" val="1468699539"/>
                    </a:ext>
                  </a:extLst>
                </a:gridCol>
                <a:gridCol w="1404156">
                  <a:extLst>
                    <a:ext uri="{9D8B030D-6E8A-4147-A177-3AD203B41FA5}">
                      <a16:colId xmlns:a16="http://schemas.microsoft.com/office/drawing/2014/main" val="1581320344"/>
                    </a:ext>
                  </a:extLst>
                </a:gridCol>
              </a:tblGrid>
              <a:tr h="6660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18683"/>
                  </a:ext>
                </a:extLst>
              </a:tr>
              <a:tr h="666074">
                <a:tc>
                  <a:txBody>
                    <a:bodyPr/>
                    <a:lstStyle/>
                    <a:p>
                      <a:r>
                        <a:rPr lang="en-US" dirty="0"/>
                        <a:t>!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1950"/>
                  </a:ext>
                </a:extLst>
              </a:tr>
              <a:tr h="666074">
                <a:tc>
                  <a:txBody>
                    <a:bodyPr/>
                    <a:lstStyle/>
                    <a:p>
                      <a:r>
                        <a:rPr lang="en-US" dirty="0"/>
                        <a:t>&amp;&amp;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440266"/>
                  </a:ext>
                </a:extLst>
              </a:tr>
              <a:tr h="666074">
                <a:tc>
                  <a:txBody>
                    <a:bodyPr/>
                    <a:lstStyle/>
                    <a:p>
                      <a:r>
                        <a:rPr lang="en-US" dirty="0"/>
                        <a:t>||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855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2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1B82B-E2CA-4CC5-8385-A13FE9E9164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380" y="1052736"/>
            <a:ext cx="6130844" cy="60486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Eg3:</a:t>
            </a:r>
          </a:p>
          <a:p>
            <a:pPr>
              <a:lnSpc>
                <a:spcPct val="150000"/>
              </a:lnSpc>
            </a:pPr>
            <a:r>
              <a:rPr lang="en-US" sz="2400" b="0" dirty="0"/>
              <a:t>11 + 2 &gt; 6 &amp;&amp; !0 || 11 != 7 &amp;&amp; 11 – 2 &lt;= 5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11 + 2 &gt; 6 &amp;&amp; (!0) || 11 != 7 &amp;&amp; 11 – 2 &lt;= 5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(11 + 2) &gt; 6 &amp;&amp; 1|| 11 != 7 &amp;&amp; 11 – 2 &lt;= 5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13&gt; 6 &amp;&amp; 1 || 11 != 7 &amp;&amp; (11 – 2) &lt;= 5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(13&gt; 6) &amp;&amp; 1 || 11 != 7 &amp;&amp; 9&lt;= 5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1&amp;&amp; 1 || 11 != 7 &amp;&amp; (9&lt;= 5)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1 &amp;&amp; 1 || (11 != 7) &amp;&amp; 0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(1 &amp;&amp; 1) || (1 &amp;&amp; 0)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1 || 0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50"/>
                </a:solidFill>
              </a:rPr>
              <a:t>1</a:t>
            </a:r>
            <a:endParaRPr lang="en-IN" sz="24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endParaRPr lang="en-IN" sz="2400" dirty="0"/>
          </a:p>
          <a:p>
            <a:pPr>
              <a:lnSpc>
                <a:spcPct val="150000"/>
              </a:lnSpc>
            </a:pPr>
            <a:endParaRPr lang="en-IN" sz="2400" dirty="0"/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7A0A8AFF-32A2-4331-9BB8-552D88D6D7A2}"/>
              </a:ext>
            </a:extLst>
          </p:cNvPr>
          <p:cNvGraphicFramePr>
            <a:graphicFrameLocks noGrp="1"/>
          </p:cNvGraphicFramePr>
          <p:nvPr/>
        </p:nvGraphicFramePr>
        <p:xfrm>
          <a:off x="6075980" y="692696"/>
          <a:ext cx="2888508" cy="46177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08846">
                  <a:extLst>
                    <a:ext uri="{9D8B030D-6E8A-4147-A177-3AD203B41FA5}">
                      <a16:colId xmlns:a16="http://schemas.microsoft.com/office/drawing/2014/main" val="3230469796"/>
                    </a:ext>
                  </a:extLst>
                </a:gridCol>
                <a:gridCol w="1579662">
                  <a:extLst>
                    <a:ext uri="{9D8B030D-6E8A-4147-A177-3AD203B41FA5}">
                      <a16:colId xmlns:a16="http://schemas.microsoft.com/office/drawing/2014/main" val="781616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Opereators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Priorities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36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4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*, /,  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42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+, 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570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&lt;, &lt;=, &gt;, &gt;=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81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!=, ==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01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430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735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&amp;&amp;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32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||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219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3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7981-3BD9-AEB6-04CD-ACA16DA1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Type Conversion In C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12F3F-CA83-014D-C860-39791CDD1F78}"/>
              </a:ext>
            </a:extLst>
          </p:cNvPr>
          <p:cNvSpPr txBox="1"/>
          <p:nvPr/>
        </p:nvSpPr>
        <p:spPr>
          <a:xfrm>
            <a:off x="4571820" y="2350836"/>
            <a:ext cx="25117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 (data type)variable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6F4B20-ED29-52B7-7B62-ED44B15CDAB6}"/>
              </a:ext>
            </a:extLst>
          </p:cNvPr>
          <p:cNvSpPr txBox="1"/>
          <p:nvPr/>
        </p:nvSpPr>
        <p:spPr>
          <a:xfrm>
            <a:off x="685800" y="3611201"/>
            <a:ext cx="326069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int a = 3; </a:t>
            </a:r>
          </a:p>
          <a:p>
            <a:r>
              <a:rPr lang="en-US" dirty="0">
                <a:latin typeface="+mj-lt"/>
              </a:rPr>
              <a:t>float sum; </a:t>
            </a:r>
          </a:p>
          <a:p>
            <a:r>
              <a:rPr lang="en-US" dirty="0">
                <a:latin typeface="+mj-lt"/>
              </a:rPr>
              <a:t>sum = 20/a; </a:t>
            </a:r>
          </a:p>
          <a:p>
            <a:endParaRPr lang="en-US" dirty="0">
              <a:latin typeface="+mj-lt"/>
            </a:endParaRPr>
          </a:p>
          <a:p>
            <a:r>
              <a:rPr lang="en-US" b="1" i="1" dirty="0">
                <a:latin typeface="+mj-lt"/>
              </a:rPr>
              <a:t>Value of ‘sum’ is 6.00000</a:t>
            </a:r>
            <a:endParaRPr lang="en-IN" b="1" i="1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D92A23-45A5-594E-A0AE-C41EF78914BB}"/>
              </a:ext>
            </a:extLst>
          </p:cNvPr>
          <p:cNvSpPr txBox="1"/>
          <p:nvPr/>
        </p:nvSpPr>
        <p:spPr>
          <a:xfrm>
            <a:off x="4571820" y="3629422"/>
            <a:ext cx="3180663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int a = 3; </a:t>
            </a:r>
          </a:p>
          <a:p>
            <a:r>
              <a:rPr lang="en-US" dirty="0">
                <a:latin typeface="+mj-lt"/>
              </a:rPr>
              <a:t>float sum; </a:t>
            </a:r>
          </a:p>
          <a:p>
            <a:r>
              <a:rPr lang="en-US" dirty="0">
                <a:latin typeface="+mj-lt"/>
              </a:rPr>
              <a:t>sum = 20/(float)a;</a:t>
            </a:r>
          </a:p>
          <a:p>
            <a:endParaRPr lang="en-US" dirty="0">
              <a:latin typeface="+mj-lt"/>
            </a:endParaRPr>
          </a:p>
          <a:p>
            <a:r>
              <a:rPr lang="en-US" b="1" i="1" dirty="0">
                <a:latin typeface="+mj-lt"/>
              </a:rPr>
              <a:t>Value of ‘sum’ is 6.666666</a:t>
            </a:r>
            <a:endParaRPr lang="en-IN" b="1" i="1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41E177-C6CB-D5C7-3249-AE3519F08C0B}"/>
              </a:ext>
            </a:extLst>
          </p:cNvPr>
          <p:cNvSpPr txBox="1"/>
          <p:nvPr/>
        </p:nvSpPr>
        <p:spPr>
          <a:xfrm>
            <a:off x="3618271" y="2920393"/>
            <a:ext cx="1426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26066D-EAF2-9D79-011C-F247D2970373}"/>
              </a:ext>
            </a:extLst>
          </p:cNvPr>
          <p:cNvSpPr txBox="1"/>
          <p:nvPr/>
        </p:nvSpPr>
        <p:spPr>
          <a:xfrm>
            <a:off x="537587" y="5215474"/>
            <a:ext cx="8465736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Data type conversion can be done in two ways: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1. Implicit type conversion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2. Explicit type conversion </a:t>
            </a:r>
            <a:endParaRPr lang="en-IN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9CD9C-F334-F247-C160-794FD07227E2}"/>
              </a:ext>
            </a:extLst>
          </p:cNvPr>
          <p:cNvSpPr txBox="1"/>
          <p:nvPr/>
        </p:nvSpPr>
        <p:spPr>
          <a:xfrm>
            <a:off x="319548" y="1100905"/>
            <a:ext cx="775273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converting one type of data type to another, say change int to float or float to int is known as data type conversion or type casting.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general form of type casting is</a:t>
            </a:r>
          </a:p>
        </p:txBody>
      </p:sp>
    </p:spTree>
    <p:extLst>
      <p:ext uri="{BB962C8B-B14F-4D97-AF65-F5344CB8AC3E}">
        <p14:creationId xmlns:p14="http://schemas.microsoft.com/office/powerpoint/2010/main" val="11781227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9B9DA7-19AF-2FF5-1361-4152ECF3577B}"/>
              </a:ext>
            </a:extLst>
          </p:cNvPr>
          <p:cNvSpPr txBox="1"/>
          <p:nvPr/>
        </p:nvSpPr>
        <p:spPr>
          <a:xfrm>
            <a:off x="283686" y="1592529"/>
            <a:ext cx="8576268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type of conversion is usually performed by the compiler when necessary without any commands by the user.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it is also called "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Type Conversion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compiler usually performs this type of conversion when a particular expression contains more than one data type.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compiler first performs integer promotion; if the operands still have different types, then they are converted to the type that appears highest in the following hierarchy.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400801C-9C7C-B4BC-4FE2-F17A3327E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617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type conversion</a:t>
            </a:r>
          </a:p>
        </p:txBody>
      </p:sp>
    </p:spTree>
    <p:extLst>
      <p:ext uri="{BB962C8B-B14F-4D97-AF65-F5344CB8AC3E}">
        <p14:creationId xmlns:p14="http://schemas.microsoft.com/office/powerpoint/2010/main" val="172007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A53ACE-9FA9-C249-0236-B9387BB2954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119319"/>
            <a:ext cx="7886700" cy="84424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AND(&amp;)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0BF3B8-6D94-750E-694F-19F78B3FEA4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88374" y="1117497"/>
            <a:ext cx="8367251" cy="4623005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takes two operands, b1 and b2.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bitwise AND is 1 when both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are 1, otherwise it is 0.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795BCEE-A49D-0F83-4E3F-C2D6C1AE0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499500"/>
              </p:ext>
            </p:extLst>
          </p:nvPr>
        </p:nvGraphicFramePr>
        <p:xfrm>
          <a:off x="5648398" y="3058000"/>
          <a:ext cx="2281084" cy="33375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047981">
                  <a:extLst>
                    <a:ext uri="{9D8B030D-6E8A-4147-A177-3AD203B41FA5}">
                      <a16:colId xmlns:a16="http://schemas.microsoft.com/office/drawing/2014/main" val="617053733"/>
                    </a:ext>
                  </a:extLst>
                </a:gridCol>
                <a:gridCol w="1233103">
                  <a:extLst>
                    <a:ext uri="{9D8B030D-6E8A-4147-A177-3AD203B41FA5}">
                      <a16:colId xmlns:a16="http://schemas.microsoft.com/office/drawing/2014/main" val="154811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Decimal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Binary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084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46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421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010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46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467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00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49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47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111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21178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53766FD-8CD9-B6D7-A714-1B6065E07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178244"/>
              </p:ext>
            </p:extLst>
          </p:nvPr>
        </p:nvGraphicFramePr>
        <p:xfrm>
          <a:off x="1850741" y="3608437"/>
          <a:ext cx="331838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653">
                  <a:extLst>
                    <a:ext uri="{9D8B030D-6E8A-4147-A177-3AD203B41FA5}">
                      <a16:colId xmlns:a16="http://schemas.microsoft.com/office/drawing/2014/main" val="507002072"/>
                    </a:ext>
                  </a:extLst>
                </a:gridCol>
                <a:gridCol w="1087867">
                  <a:extLst>
                    <a:ext uri="{9D8B030D-6E8A-4147-A177-3AD203B41FA5}">
                      <a16:colId xmlns:a16="http://schemas.microsoft.com/office/drawing/2014/main" val="3569367106"/>
                    </a:ext>
                  </a:extLst>
                </a:gridCol>
                <a:gridCol w="1087867">
                  <a:extLst>
                    <a:ext uri="{9D8B030D-6E8A-4147-A177-3AD203B41FA5}">
                      <a16:colId xmlns:a16="http://schemas.microsoft.com/office/drawing/2014/main" val="1139154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b1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b2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b1&amp;b2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4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532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1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84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1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44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1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1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1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22631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54867-9134-EC1F-9508-5C3AEC48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8B4A-5269-4FAC-8DB5-B416742C6A4F}" type="slidenum">
              <a:rPr lang="en-IN" smtClean="0"/>
              <a:t>4</a:t>
            </a:fld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E48085-C141-5810-0A54-4C87CAE5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7430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1810-E3E7-4E97-82CD-C610DFAFD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640" y="5683505"/>
            <a:ext cx="730424" cy="470348"/>
          </a:xfrm>
        </p:spPr>
        <p:txBody>
          <a:bodyPr/>
          <a:lstStyle/>
          <a:p>
            <a:r>
              <a:rPr lang="en-US" dirty="0"/>
              <a:t>low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3DB241-5D88-4B21-B0A6-4B36D8C9FD95}"/>
              </a:ext>
            </a:extLst>
          </p:cNvPr>
          <p:cNvSpPr txBox="1">
            <a:spLocks/>
          </p:cNvSpPr>
          <p:nvPr/>
        </p:nvSpPr>
        <p:spPr>
          <a:xfrm>
            <a:off x="5370574" y="781105"/>
            <a:ext cx="730424" cy="491104"/>
          </a:xfrm>
          <a:prstGeom prst="rect">
            <a:avLst/>
          </a:prstGeom>
        </p:spPr>
        <p:txBody>
          <a:bodyPr wrap="none" lIns="0" tIns="0" rIns="0" bIns="0" anchor="ctr"/>
          <a:lstStyle>
            <a:lvl1pPr>
              <a:defRPr sz="28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kern="0" dirty="0"/>
              <a:t>high</a:t>
            </a:r>
            <a:endParaRPr lang="en-IN" kern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A4FFA6-8D95-475C-A44C-53DBAA95A0FC}"/>
              </a:ext>
            </a:extLst>
          </p:cNvPr>
          <p:cNvSpPr txBox="1">
            <a:spLocks/>
          </p:cNvSpPr>
          <p:nvPr/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>
            <a:lvl1pPr>
              <a:defRPr sz="28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kern="0" dirty="0"/>
              <a:t>Conversion hierarchy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84D01FF-CD2C-4A32-9EAF-26B2A144D34D}"/>
              </a:ext>
            </a:extLst>
          </p:cNvPr>
          <p:cNvGrpSpPr/>
          <p:nvPr/>
        </p:nvGrpSpPr>
        <p:grpSpPr>
          <a:xfrm>
            <a:off x="2051720" y="1418760"/>
            <a:ext cx="6195790" cy="4955167"/>
            <a:chOff x="1043608" y="603358"/>
            <a:chExt cx="6195790" cy="495516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9841866-39A8-4FC9-83BB-DEBFD2883143}"/>
                </a:ext>
              </a:extLst>
            </p:cNvPr>
            <p:cNvSpPr/>
            <p:nvPr/>
          </p:nvSpPr>
          <p:spPr>
            <a:xfrm>
              <a:off x="2544722" y="4965314"/>
              <a:ext cx="1501114" cy="5932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dirty="0"/>
                <a:t>char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2B7B594-2C72-484B-BF43-FAAC6E1EC987}"/>
                </a:ext>
              </a:extLst>
            </p:cNvPr>
            <p:cNvGrpSpPr/>
            <p:nvPr/>
          </p:nvGrpSpPr>
          <p:grpSpPr>
            <a:xfrm>
              <a:off x="1043608" y="603358"/>
              <a:ext cx="6195790" cy="4955167"/>
              <a:chOff x="1414702" y="764704"/>
              <a:chExt cx="6195790" cy="49551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D5840BB-1770-41DA-B659-D682EAA19BB5}"/>
                  </a:ext>
                </a:extLst>
              </p:cNvPr>
              <p:cNvSpPr/>
              <p:nvPr/>
            </p:nvSpPr>
            <p:spPr>
              <a:xfrm>
                <a:off x="1414702" y="5126660"/>
                <a:ext cx="1501114" cy="5932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/>
                  <a:t>short</a:t>
                </a:r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581517E-3357-46CE-ADF3-42CF6BD4BE59}"/>
                  </a:ext>
                </a:extLst>
              </p:cNvPr>
              <p:cNvSpPr/>
              <p:nvPr/>
            </p:nvSpPr>
            <p:spPr>
              <a:xfrm>
                <a:off x="6109378" y="764704"/>
                <a:ext cx="1501114" cy="5932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dirty="0"/>
                  <a:t>long double</a:t>
                </a:r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8551F2A-23DF-46D0-A4A9-C51990F4FE64}"/>
                  </a:ext>
                </a:extLst>
              </p:cNvPr>
              <p:cNvSpPr/>
              <p:nvPr/>
            </p:nvSpPr>
            <p:spPr>
              <a:xfrm>
                <a:off x="5685948" y="1382994"/>
                <a:ext cx="1501114" cy="5932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dirty="0"/>
                  <a:t>double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4CE458B-F261-4D8D-A490-FFBCAB02FBC8}"/>
                  </a:ext>
                </a:extLst>
              </p:cNvPr>
              <p:cNvSpPr/>
              <p:nvPr/>
            </p:nvSpPr>
            <p:spPr>
              <a:xfrm>
                <a:off x="5098768" y="1999446"/>
                <a:ext cx="1501114" cy="5932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/>
                  <a:t>float</a:t>
                </a:r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8AEFBAA-71BE-4091-9E02-1561ED864691}"/>
                  </a:ext>
                </a:extLst>
              </p:cNvPr>
              <p:cNvSpPr/>
              <p:nvPr/>
            </p:nvSpPr>
            <p:spPr>
              <a:xfrm>
                <a:off x="4162664" y="2586408"/>
                <a:ext cx="1872208" cy="73455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dirty="0"/>
                  <a:t>unsigned long int 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8D81A9F-8BA6-4647-8C53-A48C012765B5}"/>
                  </a:ext>
                </a:extLst>
              </p:cNvPr>
              <p:cNvSpPr/>
              <p:nvPr/>
            </p:nvSpPr>
            <p:spPr>
              <a:xfrm>
                <a:off x="2895070" y="3940238"/>
                <a:ext cx="1501114" cy="5932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dirty="0"/>
                  <a:t>unsigned int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E54C96A-B634-4C24-AE13-85C08BAE9060}"/>
                  </a:ext>
                </a:extLst>
              </p:cNvPr>
              <p:cNvSpPr/>
              <p:nvPr/>
            </p:nvSpPr>
            <p:spPr>
              <a:xfrm>
                <a:off x="2144513" y="4533449"/>
                <a:ext cx="1501114" cy="5932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/>
                  <a:t>int</a:t>
                </a:r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677F03B-E06A-4B5C-BB86-96207C510145}"/>
                  </a:ext>
                </a:extLst>
              </p:cNvPr>
              <p:cNvSpPr/>
              <p:nvPr/>
            </p:nvSpPr>
            <p:spPr>
              <a:xfrm>
                <a:off x="3666373" y="3329847"/>
                <a:ext cx="1501114" cy="5932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/>
                  <a:t>long int</a:t>
                </a:r>
                <a:endParaRPr lang="en-US" dirty="0"/>
              </a:p>
            </p:txBody>
          </p:sp>
        </p:grp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7EC3E27-794F-482C-BDDC-C01698E159BF}"/>
              </a:ext>
            </a:extLst>
          </p:cNvPr>
          <p:cNvCxnSpPr/>
          <p:nvPr/>
        </p:nvCxnSpPr>
        <p:spPr>
          <a:xfrm flipV="1">
            <a:off x="1499003" y="1299475"/>
            <a:ext cx="4081109" cy="4184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8295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3598-28B7-8C5B-68B9-68554C0E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4D962D-12D0-E640-6C20-AF1587F59EF8}"/>
              </a:ext>
            </a:extLst>
          </p:cNvPr>
          <p:cNvSpPr txBox="1"/>
          <p:nvPr/>
        </p:nvSpPr>
        <p:spPr>
          <a:xfrm>
            <a:off x="1921639" y="5691848"/>
            <a:ext cx="6962373" cy="8925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</a:p>
          <a:p>
            <a:pPr marL="0" indent="0">
              <a:buNone/>
            </a:pP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sum : 116.000000</a:t>
            </a:r>
            <a:endParaRPr lang="en-IN" sz="2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AFAA96-7A38-7379-400D-B6E86554C992}"/>
              </a:ext>
            </a:extLst>
          </p:cNvPr>
          <p:cNvSpPr txBox="1"/>
          <p:nvPr/>
        </p:nvSpPr>
        <p:spPr>
          <a:xfrm>
            <a:off x="633852" y="890534"/>
            <a:ext cx="5909187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17;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c = 'c'; /* ASCII value is 99 */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float sum;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sum =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c; 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("Value of sum: %f\n", sum);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5014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81E9-4A2F-EE03-C9F6-67CBD5F75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15255"/>
            <a:ext cx="7886700" cy="78524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</a:rPr>
              <a:t>Explicit type conversion: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FB0770-7923-1DC6-D992-CB17A4A1336C}"/>
              </a:ext>
            </a:extLst>
          </p:cNvPr>
          <p:cNvSpPr txBox="1"/>
          <p:nvPr/>
        </p:nvSpPr>
        <p:spPr>
          <a:xfrm>
            <a:off x="884254" y="2830795"/>
            <a:ext cx="457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double a = 4.5;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double b = 4.6;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double c = 4.9;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result;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result = (int)a + (int)b + (int)c; // Explicitly casting double to int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("Result = %d\n", result);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11CF06-E525-82EA-83F2-610C3211E3F3}"/>
              </a:ext>
            </a:extLst>
          </p:cNvPr>
          <p:cNvSpPr txBox="1"/>
          <p:nvPr/>
        </p:nvSpPr>
        <p:spPr>
          <a:xfrm>
            <a:off x="5853166" y="3815807"/>
            <a:ext cx="240658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Result = 12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E0A0F-31A1-8911-CFC3-A463BC1C19FD}"/>
              </a:ext>
            </a:extLst>
          </p:cNvPr>
          <p:cNvSpPr txBox="1"/>
          <p:nvPr/>
        </p:nvSpPr>
        <p:spPr>
          <a:xfrm>
            <a:off x="628649" y="1515512"/>
            <a:ext cx="8181053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600" dirty="0">
                <a:latin typeface="+mj-lt"/>
              </a:rPr>
              <a:t>In Explicit type conversion, the user explicitly defines within the program the datatype, to which the operands/variables of the expression need to be converted. </a:t>
            </a:r>
            <a:endParaRPr lang="en-IN" sz="26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3EEF7-E143-C39A-51F3-CB6A4477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08B4A-5269-4FAC-8DB5-B416742C6A4F}" type="slidenum">
              <a:rPr lang="en-IN" smtClean="0"/>
              <a:t>42</a:t>
            </a:fld>
            <a:endParaRPr lang="en-IN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D6AE0D3-8D47-1D70-B7AE-B9A346DD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9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C4EF9-85EA-9066-68B0-891C25B6141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75779" y="3771064"/>
            <a:ext cx="9040941" cy="109156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EX2: </a:t>
            </a: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Considering BCD (Binary Coded Decimal). int m = 120, n = 060, 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p;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10E943C-AB1E-A184-184A-7909B9B042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1354419"/>
                  </p:ext>
                </p:extLst>
              </p:nvPr>
            </p:nvGraphicFramePr>
            <p:xfrm>
              <a:off x="2507627" y="4764311"/>
              <a:ext cx="5024284" cy="170688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397721">
                      <a:extLst>
                        <a:ext uri="{9D8B030D-6E8A-4147-A177-3AD203B41FA5}">
                          <a16:colId xmlns:a16="http://schemas.microsoft.com/office/drawing/2014/main" val="2912044514"/>
                        </a:ext>
                      </a:extLst>
                    </a:gridCol>
                    <a:gridCol w="3626563">
                      <a:extLst>
                        <a:ext uri="{9D8B030D-6E8A-4147-A177-3AD203B41FA5}">
                          <a16:colId xmlns:a16="http://schemas.microsoft.com/office/drawing/2014/main" val="382815435"/>
                        </a:ext>
                      </a:extLst>
                    </a:gridCol>
                  </a:tblGrid>
                  <a:tr h="340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BCD</a:t>
                          </a:r>
                          <a:endParaRPr lang="en-IN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Equivalent Binary Value</a:t>
                          </a:r>
                          <a:endParaRPr lang="en-IN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0602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120</a:t>
                          </a:r>
                          <a:endParaRPr lang="en-IN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001010000</a:t>
                          </a:r>
                          <a:endParaRPr lang="en-IN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338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060</a:t>
                          </a:r>
                          <a:endParaRPr lang="en-IN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000110000</a:t>
                          </a:r>
                          <a:endParaRPr lang="en-IN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3269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p=(m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</m:oMath>
                          </a14:m>
                          <a:r>
                            <a:rPr lang="en-US" sz="2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n)</a:t>
                          </a:r>
                          <a:endParaRPr lang="en-IN" sz="2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000010000</a:t>
                          </a:r>
                          <a:endParaRPr lang="en-IN" sz="2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97765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10E943C-AB1E-A184-184A-7909B9B042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1354419"/>
                  </p:ext>
                </p:extLst>
              </p:nvPr>
            </p:nvGraphicFramePr>
            <p:xfrm>
              <a:off x="2507627" y="4764311"/>
              <a:ext cx="5024284" cy="170688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397721">
                      <a:extLst>
                        <a:ext uri="{9D8B030D-6E8A-4147-A177-3AD203B41FA5}">
                          <a16:colId xmlns:a16="http://schemas.microsoft.com/office/drawing/2014/main" val="2912044514"/>
                        </a:ext>
                      </a:extLst>
                    </a:gridCol>
                    <a:gridCol w="3626563">
                      <a:extLst>
                        <a:ext uri="{9D8B030D-6E8A-4147-A177-3AD203B41FA5}">
                          <a16:colId xmlns:a16="http://schemas.microsoft.com/office/drawing/2014/main" val="382815435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BCD</a:t>
                          </a:r>
                          <a:endParaRPr lang="en-IN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Equivalent Binary Value</a:t>
                          </a:r>
                          <a:endParaRPr lang="en-IN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060236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120</a:t>
                          </a:r>
                          <a:endParaRPr lang="en-IN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001010000</a:t>
                          </a:r>
                          <a:endParaRPr lang="en-IN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33856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060</a:t>
                          </a:r>
                          <a:endParaRPr lang="en-IN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000110000</a:t>
                          </a:r>
                          <a:endParaRPr lang="en-IN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3269995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35" t="-310000" r="-259565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000010000</a:t>
                          </a:r>
                          <a:endParaRPr lang="en-IN" sz="2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97765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7B44B73-AC00-88E5-E331-66445FC35B90}"/>
              </a:ext>
            </a:extLst>
          </p:cNvPr>
          <p:cNvSpPr txBox="1"/>
          <p:nvPr/>
        </p:nvSpPr>
        <p:spPr>
          <a:xfrm>
            <a:off x="243987" y="1115118"/>
            <a:ext cx="8962283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:Considering normal binary digits.int a = 4, b = 3;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F10E943C-AB1E-A184-184A-7909B9B042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1283777"/>
                  </p:ext>
                </p:extLst>
              </p:nvPr>
            </p:nvGraphicFramePr>
            <p:xfrm>
              <a:off x="2059858" y="1922729"/>
              <a:ext cx="5024284" cy="1812083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756076">
                      <a:extLst>
                        <a:ext uri="{9D8B030D-6E8A-4147-A177-3AD203B41FA5}">
                          <a16:colId xmlns:a16="http://schemas.microsoft.com/office/drawing/2014/main" val="2912044514"/>
                        </a:ext>
                      </a:extLst>
                    </a:gridCol>
                    <a:gridCol w="3268208">
                      <a:extLst>
                        <a:ext uri="{9D8B030D-6E8A-4147-A177-3AD203B41FA5}">
                          <a16:colId xmlns:a16="http://schemas.microsoft.com/office/drawing/2014/main" val="382815435"/>
                        </a:ext>
                      </a:extLst>
                    </a:gridCol>
                  </a:tblGrid>
                  <a:tr h="5319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Decimal</a:t>
                          </a:r>
                          <a:endParaRPr lang="en-IN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Equivalent Binary Value</a:t>
                          </a:r>
                          <a:endParaRPr lang="en-IN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0602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00000100</a:t>
                          </a:r>
                          <a:endParaRPr lang="en-IN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338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00000011</a:t>
                          </a:r>
                          <a:endParaRPr lang="en-IN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32699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Result(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  <m:r>
                                <a:rPr lang="en-US" sz="22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sz="22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oMath>
                          </a14:m>
                          <a:r>
                            <a:rPr lang="en-US" sz="2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IN" sz="2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00000000</a:t>
                          </a:r>
                          <a:endParaRPr lang="en-IN" sz="2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97765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F10E943C-AB1E-A184-184A-7909B9B042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1283777"/>
                  </p:ext>
                </p:extLst>
              </p:nvPr>
            </p:nvGraphicFramePr>
            <p:xfrm>
              <a:off x="2059858" y="1922729"/>
              <a:ext cx="5024284" cy="1812083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756076">
                      <a:extLst>
                        <a:ext uri="{9D8B030D-6E8A-4147-A177-3AD203B41FA5}">
                          <a16:colId xmlns:a16="http://schemas.microsoft.com/office/drawing/2014/main" val="2912044514"/>
                        </a:ext>
                      </a:extLst>
                    </a:gridCol>
                    <a:gridCol w="3268208">
                      <a:extLst>
                        <a:ext uri="{9D8B030D-6E8A-4147-A177-3AD203B41FA5}">
                          <a16:colId xmlns:a16="http://schemas.microsoft.com/office/drawing/2014/main" val="382815435"/>
                        </a:ext>
                      </a:extLst>
                    </a:gridCol>
                  </a:tblGrid>
                  <a:tr h="5319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Decimal</a:t>
                          </a:r>
                          <a:endParaRPr lang="en-IN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Equivalent Binary Value</a:t>
                          </a:r>
                          <a:endParaRPr lang="en-IN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060236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00000100</a:t>
                          </a:r>
                          <a:endParaRPr lang="en-IN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33856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IN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00000011</a:t>
                          </a:r>
                          <a:endParaRPr lang="en-IN" sz="2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3269995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46" t="-334286" r="-186505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00000000</a:t>
                          </a:r>
                          <a:endParaRPr lang="en-IN" sz="2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97765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3">
            <a:extLst>
              <a:ext uri="{FF2B5EF4-FFF2-40B4-BE49-F238E27FC236}">
                <a16:creationId xmlns:a16="http://schemas.microsoft.com/office/drawing/2014/main" id="{7418E0AC-6312-CFAD-38AB-B1E25F105686}"/>
              </a:ext>
            </a:extLst>
          </p:cNvPr>
          <p:cNvSpPr txBox="1">
            <a:spLocks/>
          </p:cNvSpPr>
          <p:nvPr/>
        </p:nvSpPr>
        <p:spPr>
          <a:xfrm>
            <a:off x="628650" y="119319"/>
            <a:ext cx="7886700" cy="844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AND(&amp;)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10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7418E0AC-6312-CFAD-38AB-B1E25F105686}"/>
              </a:ext>
            </a:extLst>
          </p:cNvPr>
          <p:cNvSpPr txBox="1">
            <a:spLocks/>
          </p:cNvSpPr>
          <p:nvPr/>
        </p:nvSpPr>
        <p:spPr>
          <a:xfrm>
            <a:off x="628650" y="119319"/>
            <a:ext cx="7886700" cy="844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OR(|)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820C4D-4860-2C67-0E2E-9187E22DE9B8}"/>
              </a:ext>
            </a:extLst>
          </p:cNvPr>
          <p:cNvSpPr txBox="1"/>
          <p:nvPr/>
        </p:nvSpPr>
        <p:spPr>
          <a:xfrm>
            <a:off x="742334" y="1413678"/>
            <a:ext cx="7773015" cy="1220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bitwise OR is 1 when one of the bits is 1, otherwise (when both bits are 0s) it is zero. 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53766FD-8CD9-B6D7-A714-1B6065E07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102093"/>
              </p:ext>
            </p:extLst>
          </p:nvPr>
        </p:nvGraphicFramePr>
        <p:xfrm>
          <a:off x="2568982" y="3429000"/>
          <a:ext cx="411971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8583">
                  <a:extLst>
                    <a:ext uri="{9D8B030D-6E8A-4147-A177-3AD203B41FA5}">
                      <a16:colId xmlns:a16="http://schemas.microsoft.com/office/drawing/2014/main" val="507002072"/>
                    </a:ext>
                  </a:extLst>
                </a:gridCol>
                <a:gridCol w="1350567">
                  <a:extLst>
                    <a:ext uri="{9D8B030D-6E8A-4147-A177-3AD203B41FA5}">
                      <a16:colId xmlns:a16="http://schemas.microsoft.com/office/drawing/2014/main" val="3569367106"/>
                    </a:ext>
                  </a:extLst>
                </a:gridCol>
                <a:gridCol w="1350567">
                  <a:extLst>
                    <a:ext uri="{9D8B030D-6E8A-4147-A177-3AD203B41FA5}">
                      <a16:colId xmlns:a16="http://schemas.microsoft.com/office/drawing/2014/main" val="1139154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b1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b2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b1&amp;b2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4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532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1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1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84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1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1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44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1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1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1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226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85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C4EF9-85EA-9066-68B0-891C25B6141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75903" y="3826378"/>
            <a:ext cx="8583741" cy="9758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EX2: </a:t>
            </a: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Considering BCD (Binary Coded Decimal). int m = 340, n = 723, </a:t>
            </a:r>
          </a:p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p;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0E943C-AB1E-A184-184A-7909B9B04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768283"/>
              </p:ext>
            </p:extLst>
          </p:nvPr>
        </p:nvGraphicFramePr>
        <p:xfrm>
          <a:off x="1870406" y="4802230"/>
          <a:ext cx="5169491" cy="18288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56416">
                  <a:extLst>
                    <a:ext uri="{9D8B030D-6E8A-4147-A177-3AD203B41FA5}">
                      <a16:colId xmlns:a16="http://schemas.microsoft.com/office/drawing/2014/main" val="2912044514"/>
                    </a:ext>
                  </a:extLst>
                </a:gridCol>
                <a:gridCol w="3613075">
                  <a:extLst>
                    <a:ext uri="{9D8B030D-6E8A-4147-A177-3AD203B41FA5}">
                      <a16:colId xmlns:a16="http://schemas.microsoft.com/office/drawing/2014/main" val="382815435"/>
                    </a:ext>
                  </a:extLst>
                </a:gridCol>
              </a:tblGrid>
              <a:tr h="3402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BCD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Equivalent Binary value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602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011100000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38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723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111010011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269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p=(</a:t>
                      </a:r>
                      <a:r>
                        <a:rPr lang="en-US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m|n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111110011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77656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7B44B73-AC00-88E5-E331-66445FC35B90}"/>
              </a:ext>
            </a:extLst>
          </p:cNvPr>
          <p:cNvSpPr txBox="1"/>
          <p:nvPr/>
        </p:nvSpPr>
        <p:spPr>
          <a:xfrm>
            <a:off x="206118" y="1153346"/>
            <a:ext cx="89378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:Considering normal binary digits.int a = 6, b = 4;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F10E943C-AB1E-A184-184A-7909B9B042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9140014"/>
                  </p:ext>
                </p:extLst>
              </p:nvPr>
            </p:nvGraphicFramePr>
            <p:xfrm>
              <a:off x="1774453" y="1794276"/>
              <a:ext cx="5265444" cy="1846529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840366">
                      <a:extLst>
                        <a:ext uri="{9D8B030D-6E8A-4147-A177-3AD203B41FA5}">
                          <a16:colId xmlns:a16="http://schemas.microsoft.com/office/drawing/2014/main" val="2912044514"/>
                        </a:ext>
                      </a:extLst>
                    </a:gridCol>
                    <a:gridCol w="3425078">
                      <a:extLst>
                        <a:ext uri="{9D8B030D-6E8A-4147-A177-3AD203B41FA5}">
                          <a16:colId xmlns:a16="http://schemas.microsoft.com/office/drawing/2014/main" val="382815435"/>
                        </a:ext>
                      </a:extLst>
                    </a:gridCol>
                  </a:tblGrid>
                  <a:tr h="4749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Decimal</a:t>
                          </a:r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Equivalent Binary value</a:t>
                          </a:r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0602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00000110</a:t>
                          </a:r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338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00000100</a:t>
                          </a:r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32699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𝑹𝒆𝒔𝒖𝒍𝒕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𝒂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|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𝒃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00000110</a:t>
                          </a:r>
                          <a:endParaRPr lang="en-IN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97765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F10E943C-AB1E-A184-184A-7909B9B042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9140014"/>
                  </p:ext>
                </p:extLst>
              </p:nvPr>
            </p:nvGraphicFramePr>
            <p:xfrm>
              <a:off x="1774453" y="1794276"/>
              <a:ext cx="5265444" cy="1846529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840366">
                      <a:extLst>
                        <a:ext uri="{9D8B030D-6E8A-4147-A177-3AD203B41FA5}">
                          <a16:colId xmlns:a16="http://schemas.microsoft.com/office/drawing/2014/main" val="2912044514"/>
                        </a:ext>
                      </a:extLst>
                    </a:gridCol>
                    <a:gridCol w="3425078">
                      <a:extLst>
                        <a:ext uri="{9D8B030D-6E8A-4147-A177-3AD203B41FA5}">
                          <a16:colId xmlns:a16="http://schemas.microsoft.com/office/drawing/2014/main" val="382815435"/>
                        </a:ext>
                      </a:extLst>
                    </a:gridCol>
                  </a:tblGrid>
                  <a:tr h="4749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Decimal</a:t>
                          </a:r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Equivalent Binary value</a:t>
                          </a:r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06023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00000110</a:t>
                          </a:r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3385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00000100</a:t>
                          </a:r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32699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31" t="-316000" r="-186755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00000110</a:t>
                          </a:r>
                          <a:endParaRPr lang="en-IN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97765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3">
            <a:extLst>
              <a:ext uri="{FF2B5EF4-FFF2-40B4-BE49-F238E27FC236}">
                <a16:creationId xmlns:a16="http://schemas.microsoft.com/office/drawing/2014/main" id="{E575A63E-D78D-CAB4-80C8-0C43E27D10B4}"/>
              </a:ext>
            </a:extLst>
          </p:cNvPr>
          <p:cNvSpPr txBox="1">
            <a:spLocks/>
          </p:cNvSpPr>
          <p:nvPr/>
        </p:nvSpPr>
        <p:spPr>
          <a:xfrm>
            <a:off x="628650" y="119319"/>
            <a:ext cx="7886700" cy="844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OR(|)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942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53766FD-8CD9-B6D7-A714-1B6065E07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045090"/>
              </p:ext>
            </p:extLst>
          </p:nvPr>
        </p:nvGraphicFramePr>
        <p:xfrm>
          <a:off x="2614150" y="3781010"/>
          <a:ext cx="355682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755">
                  <a:extLst>
                    <a:ext uri="{9D8B030D-6E8A-4147-A177-3AD203B41FA5}">
                      <a16:colId xmlns:a16="http://schemas.microsoft.com/office/drawing/2014/main" val="507002072"/>
                    </a:ext>
                  </a:extLst>
                </a:gridCol>
                <a:gridCol w="1166033">
                  <a:extLst>
                    <a:ext uri="{9D8B030D-6E8A-4147-A177-3AD203B41FA5}">
                      <a16:colId xmlns:a16="http://schemas.microsoft.com/office/drawing/2014/main" val="3569367106"/>
                    </a:ext>
                  </a:extLst>
                </a:gridCol>
                <a:gridCol w="1166033">
                  <a:extLst>
                    <a:ext uri="{9D8B030D-6E8A-4147-A177-3AD203B41FA5}">
                      <a16:colId xmlns:a16="http://schemas.microsoft.com/office/drawing/2014/main" val="11391543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b1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b2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b1^b2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04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532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1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1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84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1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1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44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1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1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0</a:t>
                      </a:r>
                      <a:endParaRPr lang="en-IN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22631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0260C13-0ED2-CD98-F3BC-6CF6D42AA4BB}"/>
              </a:ext>
            </a:extLst>
          </p:cNvPr>
          <p:cNvSpPr txBox="1"/>
          <p:nvPr/>
        </p:nvSpPr>
        <p:spPr>
          <a:xfrm>
            <a:off x="457198" y="1389027"/>
            <a:ext cx="7870723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of bitwise XOR is 1 if the bits are different (1 and 0 or 0 and 1), otherwise (when both bits are 0’s and both bits are 1’s) it is zero.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3337804-E249-596C-EE19-7A0BF12A5EA0}"/>
              </a:ext>
            </a:extLst>
          </p:cNvPr>
          <p:cNvSpPr txBox="1">
            <a:spLocks/>
          </p:cNvSpPr>
          <p:nvPr/>
        </p:nvSpPr>
        <p:spPr>
          <a:xfrm>
            <a:off x="628650" y="92190"/>
            <a:ext cx="7886700" cy="844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XOR(^)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9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C4EF9-85EA-9066-68B0-891C25B6141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81896" y="3751420"/>
            <a:ext cx="8937882" cy="105655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EX2: </a:t>
            </a: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Considering BCD (Binary Coded Decimal).int m = 340, n = 723, </a:t>
            </a:r>
          </a:p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p;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10E943C-AB1E-A184-184A-7909B9B042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4501111"/>
                  </p:ext>
                </p:extLst>
              </p:nvPr>
            </p:nvGraphicFramePr>
            <p:xfrm>
              <a:off x="1774632" y="4893900"/>
              <a:ext cx="5594735" cy="18288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556416">
                      <a:extLst>
                        <a:ext uri="{9D8B030D-6E8A-4147-A177-3AD203B41FA5}">
                          <a16:colId xmlns:a16="http://schemas.microsoft.com/office/drawing/2014/main" val="2912044514"/>
                        </a:ext>
                      </a:extLst>
                    </a:gridCol>
                    <a:gridCol w="4038319">
                      <a:extLst>
                        <a:ext uri="{9D8B030D-6E8A-4147-A177-3AD203B41FA5}">
                          <a16:colId xmlns:a16="http://schemas.microsoft.com/office/drawing/2014/main" val="382815435"/>
                        </a:ext>
                      </a:extLst>
                    </a:gridCol>
                  </a:tblGrid>
                  <a:tr h="3402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BCD</a:t>
                          </a:r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Equivalent Binary Value</a:t>
                          </a:r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0602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340</a:t>
                          </a:r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011100000</a:t>
                          </a:r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338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723</a:t>
                          </a:r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111010011</a:t>
                          </a:r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3269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p=(m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^</m:t>
                              </m:r>
                              <m:r>
                                <a:rPr lang="en-US" sz="2400" b="1" i="0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𝐧</m:t>
                              </m:r>
                            </m:oMath>
                          </a14:m>
                          <a:r>
                            <a:rPr lang="en-US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IN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100110011</a:t>
                          </a:r>
                          <a:endParaRPr lang="en-IN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97765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10E943C-AB1E-A184-184A-7909B9B042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4501111"/>
                  </p:ext>
                </p:extLst>
              </p:nvPr>
            </p:nvGraphicFramePr>
            <p:xfrm>
              <a:off x="1774632" y="4893900"/>
              <a:ext cx="5594735" cy="182880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556416">
                      <a:extLst>
                        <a:ext uri="{9D8B030D-6E8A-4147-A177-3AD203B41FA5}">
                          <a16:colId xmlns:a16="http://schemas.microsoft.com/office/drawing/2014/main" val="2912044514"/>
                        </a:ext>
                      </a:extLst>
                    </a:gridCol>
                    <a:gridCol w="4038319">
                      <a:extLst>
                        <a:ext uri="{9D8B030D-6E8A-4147-A177-3AD203B41FA5}">
                          <a16:colId xmlns:a16="http://schemas.microsoft.com/office/drawing/2014/main" val="38281543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BCD</a:t>
                          </a:r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Equivalent Binary Value</a:t>
                          </a:r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06023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340</a:t>
                          </a:r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011100000</a:t>
                          </a:r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3385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723</a:t>
                          </a:r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111010011</a:t>
                          </a:r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32699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2" t="-310667" r="-260784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100110011</a:t>
                          </a:r>
                          <a:endParaRPr lang="en-IN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97765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7B44B73-AC00-88E5-E331-66445FC35B90}"/>
              </a:ext>
            </a:extLst>
          </p:cNvPr>
          <p:cNvSpPr txBox="1"/>
          <p:nvPr/>
        </p:nvSpPr>
        <p:spPr>
          <a:xfrm>
            <a:off x="181896" y="865218"/>
            <a:ext cx="89378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:Considering normal binary digits.int a = 6, b = 4;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F10E943C-AB1E-A184-184A-7909B9B042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7521443"/>
                  </p:ext>
                </p:extLst>
              </p:nvPr>
            </p:nvGraphicFramePr>
            <p:xfrm>
              <a:off x="1919748" y="1679281"/>
              <a:ext cx="5304502" cy="183843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854018">
                      <a:extLst>
                        <a:ext uri="{9D8B030D-6E8A-4147-A177-3AD203B41FA5}">
                          <a16:colId xmlns:a16="http://schemas.microsoft.com/office/drawing/2014/main" val="2912044514"/>
                        </a:ext>
                      </a:extLst>
                    </a:gridCol>
                    <a:gridCol w="3450484">
                      <a:extLst>
                        <a:ext uri="{9D8B030D-6E8A-4147-A177-3AD203B41FA5}">
                          <a16:colId xmlns:a16="http://schemas.microsoft.com/office/drawing/2014/main" val="382815435"/>
                        </a:ext>
                      </a:extLst>
                    </a:gridCol>
                  </a:tblGrid>
                  <a:tr h="4668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Decimal</a:t>
                          </a:r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Equivalent Binary Value</a:t>
                          </a:r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0602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00000110</a:t>
                          </a:r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338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00000100</a:t>
                          </a:r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326999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𝑹𝒆𝒔𝒖𝒍𝒕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𝒂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^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𝒃</m:t>
                                </m:r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00000010</a:t>
                          </a:r>
                          <a:endParaRPr lang="en-IN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97765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F10E943C-AB1E-A184-184A-7909B9B042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7521443"/>
                  </p:ext>
                </p:extLst>
              </p:nvPr>
            </p:nvGraphicFramePr>
            <p:xfrm>
              <a:off x="1919748" y="1679281"/>
              <a:ext cx="5304502" cy="183843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854018">
                      <a:extLst>
                        <a:ext uri="{9D8B030D-6E8A-4147-A177-3AD203B41FA5}">
                          <a16:colId xmlns:a16="http://schemas.microsoft.com/office/drawing/2014/main" val="2912044514"/>
                        </a:ext>
                      </a:extLst>
                    </a:gridCol>
                    <a:gridCol w="3450484">
                      <a:extLst>
                        <a:ext uri="{9D8B030D-6E8A-4147-A177-3AD203B41FA5}">
                          <a16:colId xmlns:a16="http://schemas.microsoft.com/office/drawing/2014/main" val="382815435"/>
                        </a:ext>
                      </a:extLst>
                    </a:gridCol>
                  </a:tblGrid>
                  <a:tr h="4668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Decimal</a:t>
                          </a:r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Equivalent Binary Value</a:t>
                          </a:r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06023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00000110</a:t>
                          </a:r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33856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00000100</a:t>
                          </a:r>
                          <a:endParaRPr lang="en-IN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32699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28" t="-314667" r="-186557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00000010</a:t>
                          </a:r>
                          <a:endParaRPr lang="en-IN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977656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itle 3">
            <a:extLst>
              <a:ext uri="{FF2B5EF4-FFF2-40B4-BE49-F238E27FC236}">
                <a16:creationId xmlns:a16="http://schemas.microsoft.com/office/drawing/2014/main" id="{5128B6EA-183C-2429-08BB-E063429BA6F8}"/>
              </a:ext>
            </a:extLst>
          </p:cNvPr>
          <p:cNvSpPr txBox="1">
            <a:spLocks/>
          </p:cNvSpPr>
          <p:nvPr/>
        </p:nvSpPr>
        <p:spPr>
          <a:xfrm>
            <a:off x="628650" y="119319"/>
            <a:ext cx="7886700" cy="844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 XOR(^)</a:t>
            </a:r>
            <a:endParaRPr lang="en-IN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636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407</TotalTime>
  <Words>3449</Words>
  <Application>Microsoft Office PowerPoint</Application>
  <PresentationFormat>On-screen Show (4:3)</PresentationFormat>
  <Paragraphs>659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Cambria Math</vt:lpstr>
      <vt:lpstr>Times New Roman</vt:lpstr>
      <vt:lpstr>Wingdings</vt:lpstr>
      <vt:lpstr>Office Theme</vt:lpstr>
      <vt:lpstr>PowerPoint Presentation</vt:lpstr>
      <vt:lpstr>Bitwise Operators</vt:lpstr>
      <vt:lpstr>Bitwise Operators</vt:lpstr>
      <vt:lpstr>Bitwise AND(&amp;)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One’s Complement (~) </vt:lpstr>
      <vt:lpstr> Left Shift Operator and  Right Shift Operator &lt;&lt; and &gt;&gt;  </vt:lpstr>
      <vt:lpstr>PowerPoint Presentation</vt:lpstr>
      <vt:lpstr>PowerPoint Presentation</vt:lpstr>
      <vt:lpstr>PowerPoint Presentation</vt:lpstr>
      <vt:lpstr>/*** Program To Illustrate Use Of Bitwise Shift Operators ***/</vt:lpstr>
      <vt:lpstr>Ternary/Conditional Operator</vt:lpstr>
      <vt:lpstr>Ternary/Conditional Operator</vt:lpstr>
      <vt:lpstr>Ternary/Conditional Operator</vt:lpstr>
      <vt:lpstr>Ternary/Conditional Operator</vt:lpstr>
      <vt:lpstr>Special Operators</vt:lpstr>
      <vt:lpstr>Special Operators</vt:lpstr>
      <vt:lpstr>PowerPoint Presentation</vt:lpstr>
      <vt:lpstr>The Comma Operator</vt:lpstr>
      <vt:lpstr>The Comma Operator</vt:lpstr>
      <vt:lpstr>/**** USE OF COMMA OPERATOR  ****/ </vt:lpstr>
      <vt:lpstr>Shorthand Assignment Operators</vt:lpstr>
      <vt:lpstr>Shorthand Assignment Operators</vt:lpstr>
      <vt:lpstr>C EXPRESSIONS</vt:lpstr>
      <vt:lpstr>Precedence and Associativity</vt:lpstr>
      <vt:lpstr>Precedence and Associativity</vt:lpstr>
      <vt:lpstr>OPERATOR PRECEDENCE AND ASSOCIATIVITY</vt:lpstr>
      <vt:lpstr>OPERATOR PRECEDENCE AND ASSOCIATIVITY</vt:lpstr>
      <vt:lpstr>PowerPoint Presentation</vt:lpstr>
      <vt:lpstr>PRECEDENCE OF ARITHMETIC OPERATORS</vt:lpstr>
      <vt:lpstr>PowerPoint Presentation</vt:lpstr>
      <vt:lpstr>PowerPoint Presentation</vt:lpstr>
      <vt:lpstr>PowerPoint Presentation</vt:lpstr>
      <vt:lpstr>Type Conversion In C </vt:lpstr>
      <vt:lpstr>Implicit type conversion</vt:lpstr>
      <vt:lpstr>low</vt:lpstr>
      <vt:lpstr>Example:  </vt:lpstr>
      <vt:lpstr>Explicit type conversion: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vandana b.s</dc:creator>
  <cp:lastModifiedBy>vandana b.s</cp:lastModifiedBy>
  <cp:revision>100</cp:revision>
  <dcterms:created xsi:type="dcterms:W3CDTF">2024-07-16T03:36:22Z</dcterms:created>
  <dcterms:modified xsi:type="dcterms:W3CDTF">2024-07-19T08:11:14Z</dcterms:modified>
</cp:coreProperties>
</file>