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1" Type="http://schemas.openxmlformats.org/officeDocument/2006/relationships/font" Target="fonts/Raleway-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7981ed918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7981ed918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d5d88cd1bdc9a6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5d88cd1bdc9a6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d5d88cd1bdc9a6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d5d88cd1bdc9a6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d5d88cd1bdc9a6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5d88cd1bdc9a6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d5d88cd1bdc9a6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5d88cd1bdc9a6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d5d88cd1bdc9a6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5d88cd1bdc9a6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d5d88cd1bdc9a6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5d88cd1bdc9a6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981ed918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981ed918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7981ed918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7981ed918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7981ed918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7981ed918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7981ed918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7981ed918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981ed91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7981ed918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7981ed918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7981ed918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0c32f61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0c32f61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7981ed918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7981ed918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7981ed918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7981ed918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981ed918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7981ed918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7981ed918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7981ed918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7981ed918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7981ed918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7981ed918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7981ed918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7981ed918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7981ed918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7981ed918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7981ed918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d5d88cd1bdc9a6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d5d88cd1bdc9a6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d5d88cd1bdc9a6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d5d88cd1bdc9a6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0c32f61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0c32f61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7981ed91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7981ed918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0c32f61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0c32f61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7981ed91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7981ed91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981ed91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981ed918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7981ed91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7981ed91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7981ed918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7981ed918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2.png"/><Relationship Id="rId4" Type="http://schemas.openxmlformats.org/officeDocument/2006/relationships/image" Target="../media/image35.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449150" y="163650"/>
            <a:ext cx="4900800" cy="187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u="sng">
                <a:latin typeface="Times New Roman"/>
                <a:ea typeface="Times New Roman"/>
                <a:cs typeface="Times New Roman"/>
                <a:sym typeface="Times New Roman"/>
              </a:rPr>
              <a:t>Click Through Rate Analysis </a:t>
            </a:r>
            <a:endParaRPr sz="3900" u="sng">
              <a:latin typeface="Times New Roman"/>
              <a:ea typeface="Times New Roman"/>
              <a:cs typeface="Times New Roman"/>
              <a:sym typeface="Times New Roman"/>
            </a:endParaRPr>
          </a:p>
        </p:txBody>
      </p:sp>
      <p:sp>
        <p:nvSpPr>
          <p:cNvPr id="59" name="Google Shape;59;p13"/>
          <p:cNvSpPr txBox="1"/>
          <p:nvPr>
            <p:ph idx="1" type="subTitle"/>
          </p:nvPr>
        </p:nvSpPr>
        <p:spPr>
          <a:xfrm>
            <a:off x="2662850" y="3242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Submitted</a:t>
            </a:r>
            <a:r>
              <a:rPr b="1" lang="en" sz="2000">
                <a:latin typeface="Times New Roman"/>
                <a:ea typeface="Times New Roman"/>
                <a:cs typeface="Times New Roman"/>
                <a:sym typeface="Times New Roman"/>
              </a:rPr>
              <a:t> By :-</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 sz="2000">
                <a:latin typeface="Times New Roman"/>
                <a:ea typeface="Times New Roman"/>
                <a:cs typeface="Times New Roman"/>
                <a:sym typeface="Times New Roman"/>
              </a:rPr>
              <a:t>SIDDHAY SUBHASH SHETYE</a:t>
            </a:r>
            <a:endParaRPr b="1"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27775"/>
            <a:ext cx="8520600" cy="8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Drop the </a:t>
            </a:r>
            <a:r>
              <a:rPr lang="en" sz="2200" u="sng">
                <a:latin typeface="Times New Roman"/>
                <a:ea typeface="Times New Roman"/>
                <a:cs typeface="Times New Roman"/>
                <a:sym typeface="Times New Roman"/>
              </a:rPr>
              <a:t>unnecessary columns ,replace empty rows and change datatypes of columns</a:t>
            </a:r>
            <a:r>
              <a:rPr lang="en" sz="2200" u="sng">
                <a:latin typeface="Times New Roman"/>
                <a:ea typeface="Times New Roman"/>
                <a:cs typeface="Times New Roman"/>
                <a:sym typeface="Times New Roman"/>
              </a:rPr>
              <a:t> </a:t>
            </a:r>
            <a:endParaRPr sz="2200" u="sng">
              <a:latin typeface="Times New Roman"/>
              <a:ea typeface="Times New Roman"/>
              <a:cs typeface="Times New Roman"/>
              <a:sym typeface="Times New Roman"/>
            </a:endParaRPr>
          </a:p>
        </p:txBody>
      </p:sp>
      <p:sp>
        <p:nvSpPr>
          <p:cNvPr id="121" name="Google Shape;121;p22"/>
          <p:cNvSpPr txBox="1"/>
          <p:nvPr>
            <p:ph idx="1" type="body"/>
          </p:nvPr>
        </p:nvSpPr>
        <p:spPr>
          <a:xfrm>
            <a:off x="311700" y="1569225"/>
            <a:ext cx="3727200" cy="304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Based on missing data table there are 4 columns who has missing values above 50% , so just delete/Drop the columns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 Handling missing values by filling it with 0 </a:t>
            </a:r>
            <a:r>
              <a:rPr lang="en">
                <a:latin typeface="Times New Roman"/>
                <a:ea typeface="Times New Roman"/>
                <a:cs typeface="Times New Roman"/>
                <a:sym typeface="Times New Roman"/>
              </a:rPr>
              <a:t>using</a:t>
            </a:r>
            <a:r>
              <a:rPr lang="en">
                <a:latin typeface="Times New Roman"/>
                <a:ea typeface="Times New Roman"/>
                <a:cs typeface="Times New Roman"/>
                <a:sym typeface="Times New Roman"/>
              </a:rPr>
              <a:t> fillna function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 change Data Types to </a:t>
            </a:r>
            <a:r>
              <a:rPr lang="en">
                <a:latin typeface="Times New Roman"/>
                <a:ea typeface="Times New Roman"/>
                <a:cs typeface="Times New Roman"/>
                <a:sym typeface="Times New Roman"/>
              </a:rPr>
              <a:t>integer</a:t>
            </a:r>
            <a:endParaRPr>
              <a:latin typeface="Times New Roman"/>
              <a:ea typeface="Times New Roman"/>
              <a:cs typeface="Times New Roman"/>
              <a:sym typeface="Times New Roman"/>
            </a:endParaRPr>
          </a:p>
        </p:txBody>
      </p:sp>
      <p:pic>
        <p:nvPicPr>
          <p:cNvPr id="122" name="Google Shape;122;p22"/>
          <p:cNvPicPr preferRelativeResize="0"/>
          <p:nvPr/>
        </p:nvPicPr>
        <p:blipFill>
          <a:blip r:embed="rId3">
            <a:alphaModFix/>
          </a:blip>
          <a:stretch>
            <a:fillRect/>
          </a:stretch>
        </p:blipFill>
        <p:spPr>
          <a:xfrm>
            <a:off x="152400" y="992375"/>
            <a:ext cx="8839201" cy="297647"/>
          </a:xfrm>
          <a:prstGeom prst="rect">
            <a:avLst/>
          </a:prstGeom>
          <a:noFill/>
          <a:ln>
            <a:noFill/>
          </a:ln>
        </p:spPr>
      </p:pic>
      <p:pic>
        <p:nvPicPr>
          <p:cNvPr id="123" name="Google Shape;123;p22"/>
          <p:cNvPicPr preferRelativeResize="0"/>
          <p:nvPr/>
        </p:nvPicPr>
        <p:blipFill rotWithShape="1">
          <a:blip r:embed="rId4">
            <a:alphaModFix/>
          </a:blip>
          <a:srcRect b="0" l="15775" r="0" t="0"/>
          <a:stretch/>
        </p:blipFill>
        <p:spPr>
          <a:xfrm>
            <a:off x="3871425" y="1519650"/>
            <a:ext cx="5230025" cy="1434538"/>
          </a:xfrm>
          <a:prstGeom prst="rect">
            <a:avLst/>
          </a:prstGeom>
          <a:noFill/>
          <a:ln>
            <a:noFill/>
          </a:ln>
        </p:spPr>
      </p:pic>
      <p:pic>
        <p:nvPicPr>
          <p:cNvPr id="124" name="Google Shape;124;p22"/>
          <p:cNvPicPr preferRelativeResize="0"/>
          <p:nvPr/>
        </p:nvPicPr>
        <p:blipFill rotWithShape="1">
          <a:blip r:embed="rId5">
            <a:alphaModFix/>
          </a:blip>
          <a:srcRect b="0" l="13344" r="0" t="0"/>
          <a:stretch/>
        </p:blipFill>
        <p:spPr>
          <a:xfrm>
            <a:off x="3913975" y="3155525"/>
            <a:ext cx="5144926" cy="177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79000" y="13737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Add new Column as CTR (Click Through Rate)</a:t>
            </a:r>
            <a:endParaRPr sz="2200" u="sng">
              <a:latin typeface="Times New Roman"/>
              <a:ea typeface="Times New Roman"/>
              <a:cs typeface="Times New Roman"/>
              <a:sym typeface="Times New Roman"/>
            </a:endParaRPr>
          </a:p>
        </p:txBody>
      </p:sp>
      <p:sp>
        <p:nvSpPr>
          <p:cNvPr id="130" name="Google Shape;130;p23"/>
          <p:cNvSpPr txBox="1"/>
          <p:nvPr>
            <p:ph idx="1" type="body"/>
          </p:nvPr>
        </p:nvSpPr>
        <p:spPr>
          <a:xfrm>
            <a:off x="44250" y="1165425"/>
            <a:ext cx="4571700" cy="374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latin typeface="Times New Roman"/>
                <a:ea typeface="Times New Roman"/>
                <a:cs typeface="Times New Roman"/>
                <a:sym typeface="Times New Roman"/>
              </a:rPr>
              <a:t>CTR stands for click-through rate.</a:t>
            </a:r>
            <a:endParaRPr u="sng">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It is a metric that measures the percentage of people who see an online advertisement and then click on it.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formula for calculating CTR is: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CTR = (Clicks / Impressions) x 100</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31" name="Google Shape;131;p23"/>
          <p:cNvPicPr preferRelativeResize="0"/>
          <p:nvPr/>
        </p:nvPicPr>
        <p:blipFill rotWithShape="1">
          <a:blip r:embed="rId3">
            <a:alphaModFix/>
          </a:blip>
          <a:srcRect b="0" l="13815" r="0" t="0"/>
          <a:stretch/>
        </p:blipFill>
        <p:spPr>
          <a:xfrm>
            <a:off x="4394675" y="819325"/>
            <a:ext cx="4639125" cy="40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76375" y="214300"/>
            <a:ext cx="85992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Add new Column Spend Budget Per day</a:t>
            </a:r>
            <a:endParaRPr u="sng"/>
          </a:p>
        </p:txBody>
      </p:sp>
      <p:sp>
        <p:nvSpPr>
          <p:cNvPr id="137" name="Google Shape;137;p24"/>
          <p:cNvSpPr txBox="1"/>
          <p:nvPr>
            <p:ph idx="1" type="body"/>
          </p:nvPr>
        </p:nvSpPr>
        <p:spPr>
          <a:xfrm>
            <a:off x="68375" y="1123625"/>
            <a:ext cx="3299700" cy="35703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u="sng">
                <a:latin typeface="Times New Roman"/>
                <a:ea typeface="Times New Roman"/>
                <a:cs typeface="Times New Roman"/>
                <a:sym typeface="Times New Roman"/>
              </a:rPr>
              <a:t>Spent budget per day</a:t>
            </a:r>
            <a:r>
              <a:rPr lang="en">
                <a:latin typeface="Times New Roman"/>
                <a:ea typeface="Times New Roman"/>
                <a:cs typeface="Times New Roman"/>
                <a:sym typeface="Times New Roman"/>
              </a:rPr>
              <a:t> is a new column which tells what is the budget for a day</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formula for calculating Spent budget per day is: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Spent_budget_per_day = </a:t>
            </a:r>
            <a:endParaRPr>
              <a:latin typeface="Times New Roman"/>
              <a:ea typeface="Times New Roman"/>
              <a:cs typeface="Times New Roman"/>
              <a:sym typeface="Times New Roman"/>
            </a:endParaRPr>
          </a:p>
          <a:p>
            <a:pPr indent="457200" lvl="0" marL="0" rtl="0" algn="l">
              <a:spcBef>
                <a:spcPts val="1200"/>
              </a:spcBef>
              <a:spcAft>
                <a:spcPts val="0"/>
              </a:spcAft>
              <a:buNone/>
            </a:pPr>
            <a:r>
              <a:rPr lang="en">
                <a:latin typeface="Times New Roman"/>
                <a:ea typeface="Times New Roman"/>
                <a:cs typeface="Times New Roman"/>
                <a:sym typeface="Times New Roman"/>
              </a:rPr>
              <a:t>(Campaign_budget_usd / </a:t>
            </a:r>
            <a:endParaRPr>
              <a:latin typeface="Times New Roman"/>
              <a:ea typeface="Times New Roman"/>
              <a:cs typeface="Times New Roman"/>
              <a:sym typeface="Times New Roman"/>
            </a:endParaRPr>
          </a:p>
          <a:p>
            <a:pPr indent="457200" lvl="0" marL="0" rtl="0" algn="l">
              <a:spcBef>
                <a:spcPts val="1200"/>
              </a:spcBef>
              <a:spcAft>
                <a:spcPts val="1200"/>
              </a:spcAft>
              <a:buClr>
                <a:schemeClr val="dk2"/>
              </a:buClr>
              <a:buSzPts val="1100"/>
              <a:buFont typeface="Arial"/>
              <a:buNone/>
            </a:pPr>
            <a:r>
              <a:rPr lang="en">
                <a:latin typeface="Times New Roman"/>
                <a:ea typeface="Times New Roman"/>
                <a:cs typeface="Times New Roman"/>
                <a:sym typeface="Times New Roman"/>
              </a:rPr>
              <a:t>number_of_days)</a:t>
            </a:r>
            <a:endParaRPr>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3367925" y="1123625"/>
            <a:ext cx="5676900" cy="351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79875" y="113700"/>
            <a:ext cx="8577600" cy="5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Compare</a:t>
            </a:r>
            <a:r>
              <a:rPr lang="en" sz="2200" u="sng">
                <a:latin typeface="Times New Roman"/>
                <a:ea typeface="Times New Roman"/>
                <a:cs typeface="Times New Roman"/>
                <a:sym typeface="Times New Roman"/>
              </a:rPr>
              <a:t> changes Before and After EDA </a:t>
            </a:r>
            <a:endParaRPr sz="2200" u="sng">
              <a:latin typeface="Times New Roman"/>
              <a:ea typeface="Times New Roman"/>
              <a:cs typeface="Times New Roman"/>
              <a:sym typeface="Times New Roman"/>
            </a:endParaRPr>
          </a:p>
        </p:txBody>
      </p:sp>
      <p:sp>
        <p:nvSpPr>
          <p:cNvPr id="144" name="Google Shape;144;p25"/>
          <p:cNvSpPr txBox="1"/>
          <p:nvPr/>
        </p:nvSpPr>
        <p:spPr>
          <a:xfrm>
            <a:off x="6230425" y="780875"/>
            <a:ext cx="1432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Times New Roman"/>
                <a:ea typeface="Times New Roman"/>
                <a:cs typeface="Times New Roman"/>
                <a:sym typeface="Times New Roman"/>
              </a:rPr>
              <a:t>After EDA</a:t>
            </a:r>
            <a:endParaRPr b="1" sz="1800" u="sng">
              <a:latin typeface="Times New Roman"/>
              <a:ea typeface="Times New Roman"/>
              <a:cs typeface="Times New Roman"/>
              <a:sym typeface="Times New Roman"/>
            </a:endParaRPr>
          </a:p>
        </p:txBody>
      </p:sp>
      <p:sp>
        <p:nvSpPr>
          <p:cNvPr id="145" name="Google Shape;145;p25"/>
          <p:cNvSpPr txBox="1"/>
          <p:nvPr/>
        </p:nvSpPr>
        <p:spPr>
          <a:xfrm>
            <a:off x="1010550" y="780875"/>
            <a:ext cx="1432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Times New Roman"/>
                <a:ea typeface="Times New Roman"/>
                <a:cs typeface="Times New Roman"/>
                <a:sym typeface="Times New Roman"/>
              </a:rPr>
              <a:t>Before EDA</a:t>
            </a:r>
            <a:endParaRPr b="1" sz="1800" u="sng">
              <a:latin typeface="Times New Roman"/>
              <a:ea typeface="Times New Roman"/>
              <a:cs typeface="Times New Roman"/>
              <a:sym typeface="Times New Roman"/>
            </a:endParaRPr>
          </a:p>
        </p:txBody>
      </p:sp>
      <p:pic>
        <p:nvPicPr>
          <p:cNvPr id="146" name="Google Shape;146;p25"/>
          <p:cNvPicPr preferRelativeResize="0"/>
          <p:nvPr/>
        </p:nvPicPr>
        <p:blipFill rotWithShape="1">
          <a:blip r:embed="rId3">
            <a:alphaModFix/>
          </a:blip>
          <a:srcRect b="0" l="0" r="0" t="6812"/>
          <a:stretch/>
        </p:blipFill>
        <p:spPr>
          <a:xfrm>
            <a:off x="279875" y="1280750"/>
            <a:ext cx="3178950" cy="3759575"/>
          </a:xfrm>
          <a:prstGeom prst="rect">
            <a:avLst/>
          </a:prstGeom>
          <a:noFill/>
          <a:ln>
            <a:noFill/>
          </a:ln>
        </p:spPr>
      </p:pic>
      <p:pic>
        <p:nvPicPr>
          <p:cNvPr id="147" name="Google Shape;147;p25"/>
          <p:cNvPicPr preferRelativeResize="0"/>
          <p:nvPr/>
        </p:nvPicPr>
        <p:blipFill>
          <a:blip r:embed="rId4">
            <a:alphaModFix/>
          </a:blip>
          <a:stretch>
            <a:fillRect/>
          </a:stretch>
        </p:blipFill>
        <p:spPr>
          <a:xfrm>
            <a:off x="4965675" y="1320550"/>
            <a:ext cx="3962000" cy="3679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618925" y="300825"/>
            <a:ext cx="23814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Visualization</a:t>
            </a:r>
            <a:endParaRPr sz="28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00">
              <a:latin typeface="Times New Roman"/>
              <a:ea typeface="Times New Roman"/>
              <a:cs typeface="Times New Roman"/>
              <a:sym typeface="Times New Roman"/>
            </a:endParaRPr>
          </a:p>
        </p:txBody>
      </p:sp>
      <p:pic>
        <p:nvPicPr>
          <p:cNvPr id="153" name="Google Shape;153;p26"/>
          <p:cNvPicPr preferRelativeResize="0"/>
          <p:nvPr/>
        </p:nvPicPr>
        <p:blipFill rotWithShape="1">
          <a:blip r:embed="rId3">
            <a:alphaModFix/>
          </a:blip>
          <a:srcRect b="21439" l="0" r="0" t="0"/>
          <a:stretch/>
        </p:blipFill>
        <p:spPr>
          <a:xfrm>
            <a:off x="1289500" y="979150"/>
            <a:ext cx="6959074" cy="371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236851" y="908925"/>
            <a:ext cx="4984625" cy="2390825"/>
          </a:xfrm>
          <a:prstGeom prst="rect">
            <a:avLst/>
          </a:prstGeom>
          <a:noFill/>
          <a:ln>
            <a:noFill/>
          </a:ln>
        </p:spPr>
      </p:pic>
      <p:pic>
        <p:nvPicPr>
          <p:cNvPr id="159" name="Google Shape;159;p27"/>
          <p:cNvPicPr preferRelativeResize="0"/>
          <p:nvPr/>
        </p:nvPicPr>
        <p:blipFill>
          <a:blip r:embed="rId4">
            <a:alphaModFix/>
          </a:blip>
          <a:stretch>
            <a:fillRect/>
          </a:stretch>
        </p:blipFill>
        <p:spPr>
          <a:xfrm>
            <a:off x="5278650" y="104325"/>
            <a:ext cx="3736950" cy="4849024"/>
          </a:xfrm>
          <a:prstGeom prst="rect">
            <a:avLst/>
          </a:prstGeom>
          <a:noFill/>
          <a:ln>
            <a:noFill/>
          </a:ln>
        </p:spPr>
      </p:pic>
      <p:sp>
        <p:nvSpPr>
          <p:cNvPr id="160" name="Google Shape;160;p27"/>
          <p:cNvSpPr txBox="1"/>
          <p:nvPr>
            <p:ph idx="1" type="body"/>
          </p:nvPr>
        </p:nvSpPr>
        <p:spPr>
          <a:xfrm>
            <a:off x="39525" y="3386275"/>
            <a:ext cx="5256600" cy="16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Insights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For this visualization we use line plot ,</a:t>
            </a:r>
            <a:r>
              <a:rPr lang="en">
                <a:latin typeface="Times New Roman"/>
                <a:ea typeface="Times New Roman"/>
                <a:cs typeface="Times New Roman"/>
                <a:sym typeface="Times New Roman"/>
              </a:rPr>
              <a:t>Based on our visualization we conclude that in  september we get a most of views and clicks on our online advertise.</a:t>
            </a:r>
            <a:endParaRPr>
              <a:latin typeface="Times New Roman"/>
              <a:ea typeface="Times New Roman"/>
              <a:cs typeface="Times New Roman"/>
              <a:sym typeface="Times New Roman"/>
            </a:endParaRPr>
          </a:p>
        </p:txBody>
      </p:sp>
      <p:sp>
        <p:nvSpPr>
          <p:cNvPr id="161" name="Google Shape;161;p27"/>
          <p:cNvSpPr txBox="1"/>
          <p:nvPr>
            <p:ph type="title"/>
          </p:nvPr>
        </p:nvSpPr>
        <p:spPr>
          <a:xfrm>
            <a:off x="199563" y="104325"/>
            <a:ext cx="50592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Visualization of CTR over Full Duration and for last 7 days</a:t>
            </a:r>
            <a:endParaRPr sz="2200" u="sng">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2200" u="sng">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58775" y="89300"/>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Spent budget per day with respect to number of Days</a:t>
            </a:r>
            <a:endParaRPr sz="2200" u="sng">
              <a:latin typeface="Times New Roman"/>
              <a:ea typeface="Times New Roman"/>
              <a:cs typeface="Times New Roman"/>
              <a:sym typeface="Times New Roman"/>
            </a:endParaRPr>
          </a:p>
        </p:txBody>
      </p:sp>
      <p:sp>
        <p:nvSpPr>
          <p:cNvPr id="167" name="Google Shape;167;p28"/>
          <p:cNvSpPr txBox="1"/>
          <p:nvPr>
            <p:ph idx="1" type="body"/>
          </p:nvPr>
        </p:nvSpPr>
        <p:spPr>
          <a:xfrm>
            <a:off x="77975" y="1915325"/>
            <a:ext cx="4836000" cy="322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60" u="sng">
                <a:latin typeface="Times New Roman"/>
                <a:ea typeface="Times New Roman"/>
                <a:cs typeface="Times New Roman"/>
                <a:sym typeface="Times New Roman"/>
              </a:rPr>
              <a:t>Insights </a:t>
            </a:r>
            <a:r>
              <a:rPr lang="en" sz="1460">
                <a:latin typeface="Times New Roman"/>
                <a:ea typeface="Times New Roman"/>
                <a:cs typeface="Times New Roman"/>
                <a:sym typeface="Times New Roman"/>
              </a:rPr>
              <a:t>:-</a:t>
            </a:r>
            <a:endParaRPr sz="1460">
              <a:latin typeface="Times New Roman"/>
              <a:ea typeface="Times New Roman"/>
              <a:cs typeface="Times New Roman"/>
              <a:sym typeface="Times New Roman"/>
            </a:endParaRPr>
          </a:p>
          <a:p>
            <a:pPr indent="-321310" lvl="0" marL="457200" rtl="0" algn="l">
              <a:lnSpc>
                <a:spcPct val="95000"/>
              </a:lnSpc>
              <a:spcBef>
                <a:spcPts val="1200"/>
              </a:spcBef>
              <a:spcAft>
                <a:spcPts val="0"/>
              </a:spcAft>
              <a:buSzPts val="1460"/>
              <a:buFont typeface="Times New Roman"/>
              <a:buChar char="●"/>
            </a:pPr>
            <a:r>
              <a:rPr lang="en" sz="1460">
                <a:latin typeface="Times New Roman"/>
                <a:ea typeface="Times New Roman"/>
                <a:cs typeface="Times New Roman"/>
                <a:sym typeface="Times New Roman"/>
              </a:rPr>
              <a:t>The number of days increases in a campaign, the number of impressions and clicks tends to decrease,</a:t>
            </a:r>
            <a:r>
              <a:rPr lang="en" sz="1460">
                <a:latin typeface="Times New Roman"/>
                <a:ea typeface="Times New Roman"/>
                <a:cs typeface="Times New Roman"/>
                <a:sym typeface="Times New Roman"/>
              </a:rPr>
              <a:t> </a:t>
            </a:r>
            <a:r>
              <a:rPr lang="en" sz="1460">
                <a:latin typeface="Times New Roman"/>
                <a:ea typeface="Times New Roman"/>
                <a:cs typeface="Times New Roman"/>
                <a:sym typeface="Times New Roman"/>
              </a:rPr>
              <a:t>This suggests that optimization based on the performance metric.</a:t>
            </a:r>
            <a:endParaRPr sz="1460">
              <a:latin typeface="Times New Roman"/>
              <a:ea typeface="Times New Roman"/>
              <a:cs typeface="Times New Roman"/>
              <a:sym typeface="Times New Roman"/>
            </a:endParaRPr>
          </a:p>
          <a:p>
            <a:pPr indent="-321310" lvl="0" marL="457200" rtl="0" algn="l">
              <a:lnSpc>
                <a:spcPct val="95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Outliers in the graphs represent sudden spikes in impressions and clicks, potentially influenced by events such as festivals or social media popularity. Further analysis can be done to identify specific periods, days, seasons, festivals, or holidays when performance tends to increase.</a:t>
            </a:r>
            <a:endParaRPr sz="1460">
              <a:latin typeface="Times New Roman"/>
              <a:ea typeface="Times New Roman"/>
              <a:cs typeface="Times New Roman"/>
              <a:sym typeface="Times New Roman"/>
            </a:endParaRPr>
          </a:p>
          <a:p>
            <a:pPr indent="-321310" lvl="0" marL="457200" rtl="0" algn="l">
              <a:lnSpc>
                <a:spcPct val="95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CTR, is necessary for long campaigns to avoid poor performance despite exhausting the budget. By comparing the spent budget with the number of days.</a:t>
            </a:r>
            <a:endParaRPr sz="1460">
              <a:latin typeface="Times New Roman"/>
              <a:ea typeface="Times New Roman"/>
              <a:cs typeface="Times New Roman"/>
              <a:sym typeface="Times New Roman"/>
            </a:endParaRPr>
          </a:p>
        </p:txBody>
      </p:sp>
      <p:pic>
        <p:nvPicPr>
          <p:cNvPr id="168" name="Google Shape;168;p28"/>
          <p:cNvPicPr preferRelativeResize="0"/>
          <p:nvPr/>
        </p:nvPicPr>
        <p:blipFill>
          <a:blip r:embed="rId3">
            <a:alphaModFix/>
          </a:blip>
          <a:stretch>
            <a:fillRect/>
          </a:stretch>
        </p:blipFill>
        <p:spPr>
          <a:xfrm>
            <a:off x="4786275" y="627050"/>
            <a:ext cx="4300050" cy="4444525"/>
          </a:xfrm>
          <a:prstGeom prst="rect">
            <a:avLst/>
          </a:prstGeom>
          <a:noFill/>
          <a:ln>
            <a:noFill/>
          </a:ln>
        </p:spPr>
      </p:pic>
      <p:pic>
        <p:nvPicPr>
          <p:cNvPr id="169" name="Google Shape;169;p28"/>
          <p:cNvPicPr preferRelativeResize="0"/>
          <p:nvPr/>
        </p:nvPicPr>
        <p:blipFill>
          <a:blip r:embed="rId4">
            <a:alphaModFix/>
          </a:blip>
          <a:stretch>
            <a:fillRect/>
          </a:stretch>
        </p:blipFill>
        <p:spPr>
          <a:xfrm>
            <a:off x="159525" y="712700"/>
            <a:ext cx="4687000" cy="120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47463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u="sng">
                <a:latin typeface="Times New Roman"/>
                <a:ea typeface="Times New Roman"/>
                <a:cs typeface="Times New Roman"/>
                <a:sym typeface="Times New Roman"/>
              </a:rPr>
              <a:t>No. of days VS Click &amp; Impressions</a:t>
            </a:r>
            <a:endParaRPr sz="2200" u="sng">
              <a:latin typeface="Times New Roman"/>
              <a:ea typeface="Times New Roman"/>
              <a:cs typeface="Times New Roman"/>
              <a:sym typeface="Times New Roman"/>
            </a:endParaRPr>
          </a:p>
        </p:txBody>
      </p:sp>
      <p:sp>
        <p:nvSpPr>
          <p:cNvPr id="175" name="Google Shape;175;p29"/>
          <p:cNvSpPr txBox="1"/>
          <p:nvPr>
            <p:ph idx="1" type="body"/>
          </p:nvPr>
        </p:nvSpPr>
        <p:spPr>
          <a:xfrm>
            <a:off x="97175" y="3520875"/>
            <a:ext cx="4913400" cy="15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Insights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a:latin typeface="Times New Roman"/>
                <a:ea typeface="Times New Roman"/>
                <a:cs typeface="Times New Roman"/>
                <a:sym typeface="Times New Roman"/>
              </a:rPr>
              <a:t>number of Clicks and Impression have decreased over the period of time</a:t>
            </a:r>
            <a:endParaRPr>
              <a:latin typeface="Times New Roman"/>
              <a:ea typeface="Times New Roman"/>
              <a:cs typeface="Times New Roman"/>
              <a:sym typeface="Times New Roman"/>
            </a:endParaRPr>
          </a:p>
        </p:txBody>
      </p:sp>
      <p:pic>
        <p:nvPicPr>
          <p:cNvPr id="176" name="Google Shape;176;p29"/>
          <p:cNvPicPr preferRelativeResize="0"/>
          <p:nvPr/>
        </p:nvPicPr>
        <p:blipFill rotWithShape="1">
          <a:blip r:embed="rId3">
            <a:alphaModFix/>
          </a:blip>
          <a:srcRect b="0" l="50077" r="0" t="0"/>
          <a:stretch/>
        </p:blipFill>
        <p:spPr>
          <a:xfrm>
            <a:off x="5183025" y="2360325"/>
            <a:ext cx="3776824" cy="2653300"/>
          </a:xfrm>
          <a:prstGeom prst="rect">
            <a:avLst/>
          </a:prstGeom>
          <a:noFill/>
          <a:ln>
            <a:noFill/>
          </a:ln>
        </p:spPr>
      </p:pic>
      <p:pic>
        <p:nvPicPr>
          <p:cNvPr id="177" name="Google Shape;177;p29"/>
          <p:cNvPicPr preferRelativeResize="0"/>
          <p:nvPr/>
        </p:nvPicPr>
        <p:blipFill>
          <a:blip r:embed="rId4">
            <a:alphaModFix/>
          </a:blip>
          <a:stretch>
            <a:fillRect/>
          </a:stretch>
        </p:blipFill>
        <p:spPr>
          <a:xfrm>
            <a:off x="57700" y="1113550"/>
            <a:ext cx="4953000" cy="2362200"/>
          </a:xfrm>
          <a:prstGeom prst="rect">
            <a:avLst/>
          </a:prstGeom>
          <a:noFill/>
          <a:ln>
            <a:noFill/>
          </a:ln>
        </p:spPr>
      </p:pic>
      <p:pic>
        <p:nvPicPr>
          <p:cNvPr id="178" name="Google Shape;178;p29"/>
          <p:cNvPicPr preferRelativeResize="0"/>
          <p:nvPr/>
        </p:nvPicPr>
        <p:blipFill>
          <a:blip r:embed="rId5">
            <a:alphaModFix/>
          </a:blip>
          <a:stretch>
            <a:fillRect/>
          </a:stretch>
        </p:blipFill>
        <p:spPr>
          <a:xfrm>
            <a:off x="5246800" y="69425"/>
            <a:ext cx="3649275" cy="224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0" y="79050"/>
            <a:ext cx="8826600" cy="6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Impression VS Clicks with Channel Distribution</a:t>
            </a:r>
            <a:endParaRPr sz="2200" u="sng">
              <a:latin typeface="Times New Roman"/>
              <a:ea typeface="Times New Roman"/>
              <a:cs typeface="Times New Roman"/>
              <a:sym typeface="Times New Roman"/>
            </a:endParaRPr>
          </a:p>
        </p:txBody>
      </p:sp>
      <p:sp>
        <p:nvSpPr>
          <p:cNvPr id="184" name="Google Shape;184;p30"/>
          <p:cNvSpPr txBox="1"/>
          <p:nvPr>
            <p:ph idx="1" type="body"/>
          </p:nvPr>
        </p:nvSpPr>
        <p:spPr>
          <a:xfrm>
            <a:off x="49150" y="1713425"/>
            <a:ext cx="4730100" cy="335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325" u="sng">
                <a:latin typeface="Times New Roman"/>
                <a:ea typeface="Times New Roman"/>
                <a:cs typeface="Times New Roman"/>
                <a:sym typeface="Times New Roman"/>
              </a:rPr>
              <a:t>Insights </a:t>
            </a:r>
            <a:r>
              <a:rPr lang="en" sz="1325">
                <a:latin typeface="Times New Roman"/>
                <a:ea typeface="Times New Roman"/>
                <a:cs typeface="Times New Roman"/>
                <a:sym typeface="Times New Roman"/>
              </a:rPr>
              <a:t>:-</a:t>
            </a:r>
            <a:endParaRPr sz="1325">
              <a:latin typeface="Times New Roman"/>
              <a:ea typeface="Times New Roman"/>
              <a:cs typeface="Times New Roman"/>
              <a:sym typeface="Times New Roman"/>
            </a:endParaRPr>
          </a:p>
          <a:p>
            <a:pPr indent="457200" lvl="0" marL="0" rtl="0" algn="l">
              <a:lnSpc>
                <a:spcPct val="95000"/>
              </a:lnSpc>
              <a:spcBef>
                <a:spcPts val="1200"/>
              </a:spcBef>
              <a:spcAft>
                <a:spcPts val="0"/>
              </a:spcAft>
              <a:buSzPts val="688"/>
              <a:buNone/>
            </a:pPr>
            <a:r>
              <a:rPr lang="en" sz="1325">
                <a:latin typeface="Times New Roman"/>
                <a:ea typeface="Times New Roman"/>
                <a:cs typeface="Times New Roman"/>
                <a:sym typeface="Times New Roman"/>
              </a:rPr>
              <a:t>Mobile campaigns receive more clicks compared to other campaigns. If a campaign is performing poorly for a prolonged period and needs to be paused, reallocating its budget to mobile campaigns can be beneficial.</a:t>
            </a:r>
            <a:endParaRPr sz="1325">
              <a:latin typeface="Times New Roman"/>
              <a:ea typeface="Times New Roman"/>
              <a:cs typeface="Times New Roman"/>
              <a:sym typeface="Times New Roman"/>
            </a:endParaRPr>
          </a:p>
          <a:p>
            <a:pPr indent="457200" lvl="0" marL="0" rtl="0" algn="l">
              <a:lnSpc>
                <a:spcPct val="95000"/>
              </a:lnSpc>
              <a:spcBef>
                <a:spcPts val="1200"/>
              </a:spcBef>
              <a:spcAft>
                <a:spcPts val="0"/>
              </a:spcAft>
              <a:buSzPts val="688"/>
              <a:buNone/>
            </a:pPr>
            <a:r>
              <a:rPr lang="en" sz="1325">
                <a:latin typeface="Times New Roman"/>
                <a:ea typeface="Times New Roman"/>
                <a:cs typeface="Times New Roman"/>
                <a:sym typeface="Times New Roman"/>
              </a:rPr>
              <a:t>Search campaigns have lower impressions and clicks, indicating a need for improvement. Enhancing the performance of search campaigns can be achieved by using effective keywords, search tags, and compelling call-to-action strategies.</a:t>
            </a:r>
            <a:endParaRPr sz="1325">
              <a:latin typeface="Times New Roman"/>
              <a:ea typeface="Times New Roman"/>
              <a:cs typeface="Times New Roman"/>
              <a:sym typeface="Times New Roman"/>
            </a:endParaRPr>
          </a:p>
          <a:p>
            <a:pPr indent="457200" lvl="0" marL="0" rtl="0" algn="l">
              <a:lnSpc>
                <a:spcPct val="95000"/>
              </a:lnSpc>
              <a:spcBef>
                <a:spcPts val="1200"/>
              </a:spcBef>
              <a:spcAft>
                <a:spcPts val="1200"/>
              </a:spcAft>
              <a:buSzPts val="688"/>
              <a:buNone/>
            </a:pPr>
            <a:r>
              <a:rPr lang="en" sz="1325">
                <a:latin typeface="Times New Roman"/>
                <a:ea typeface="Times New Roman"/>
                <a:cs typeface="Times New Roman"/>
                <a:sym typeface="Times New Roman"/>
              </a:rPr>
              <a:t>Social campaigns &amp; video have a wider reach but struggle to generate conversions. To improve the effectiveness of social campaigns, emphasis should be placed on enhancing the creative elements and making them more engaging to the target audience.</a:t>
            </a:r>
            <a:endParaRPr sz="1325">
              <a:latin typeface="Times New Roman"/>
              <a:ea typeface="Times New Roman"/>
              <a:cs typeface="Times New Roman"/>
              <a:sym typeface="Times New Roman"/>
            </a:endParaRPr>
          </a:p>
        </p:txBody>
      </p:sp>
      <p:pic>
        <p:nvPicPr>
          <p:cNvPr id="185" name="Google Shape;185;p30"/>
          <p:cNvPicPr preferRelativeResize="0"/>
          <p:nvPr/>
        </p:nvPicPr>
        <p:blipFill>
          <a:blip r:embed="rId3">
            <a:alphaModFix/>
          </a:blip>
          <a:stretch>
            <a:fillRect/>
          </a:stretch>
        </p:blipFill>
        <p:spPr>
          <a:xfrm>
            <a:off x="4615800" y="1761500"/>
            <a:ext cx="4387975" cy="3307225"/>
          </a:xfrm>
          <a:prstGeom prst="rect">
            <a:avLst/>
          </a:prstGeom>
          <a:noFill/>
          <a:ln>
            <a:noFill/>
          </a:ln>
        </p:spPr>
      </p:pic>
      <p:pic>
        <p:nvPicPr>
          <p:cNvPr id="186" name="Google Shape;186;p30"/>
          <p:cNvPicPr preferRelativeResize="0"/>
          <p:nvPr/>
        </p:nvPicPr>
        <p:blipFill>
          <a:blip r:embed="rId4">
            <a:alphaModFix/>
          </a:blip>
          <a:stretch>
            <a:fillRect/>
          </a:stretch>
        </p:blipFill>
        <p:spPr>
          <a:xfrm>
            <a:off x="740750" y="646625"/>
            <a:ext cx="7345099" cy="106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00" u="sng">
                <a:latin typeface="Times New Roman"/>
                <a:ea typeface="Times New Roman"/>
                <a:cs typeface="Times New Roman"/>
                <a:sym typeface="Times New Roman"/>
              </a:rPr>
              <a:t>Top 10 </a:t>
            </a:r>
            <a:r>
              <a:rPr lang="en" sz="2300" u="sng">
                <a:latin typeface="Times New Roman"/>
                <a:ea typeface="Times New Roman"/>
                <a:cs typeface="Times New Roman"/>
                <a:sym typeface="Times New Roman"/>
              </a:rPr>
              <a:t>Advertise Distributor</a:t>
            </a:r>
            <a:r>
              <a:rPr lang="en" sz="2300" u="sng">
                <a:latin typeface="Times New Roman"/>
                <a:ea typeface="Times New Roman"/>
                <a:cs typeface="Times New Roman"/>
                <a:sym typeface="Times New Roman"/>
              </a:rPr>
              <a:t> </a:t>
            </a:r>
            <a:endParaRPr sz="2300" u="sng">
              <a:latin typeface="Times New Roman"/>
              <a:ea typeface="Times New Roman"/>
              <a:cs typeface="Times New Roman"/>
              <a:sym typeface="Times New Roman"/>
            </a:endParaRPr>
          </a:p>
        </p:txBody>
      </p:sp>
      <p:pic>
        <p:nvPicPr>
          <p:cNvPr id="192" name="Google Shape;192;p31"/>
          <p:cNvPicPr preferRelativeResize="0"/>
          <p:nvPr/>
        </p:nvPicPr>
        <p:blipFill rotWithShape="1">
          <a:blip r:embed="rId3">
            <a:alphaModFix/>
          </a:blip>
          <a:srcRect b="0" l="0" r="3493" t="0"/>
          <a:stretch/>
        </p:blipFill>
        <p:spPr>
          <a:xfrm>
            <a:off x="356775" y="1194275"/>
            <a:ext cx="4778175" cy="1896650"/>
          </a:xfrm>
          <a:prstGeom prst="rect">
            <a:avLst/>
          </a:prstGeom>
          <a:noFill/>
          <a:ln>
            <a:noFill/>
          </a:ln>
        </p:spPr>
      </p:pic>
      <p:pic>
        <p:nvPicPr>
          <p:cNvPr id="193" name="Google Shape;193;p31"/>
          <p:cNvPicPr preferRelativeResize="0"/>
          <p:nvPr/>
        </p:nvPicPr>
        <p:blipFill>
          <a:blip r:embed="rId4">
            <a:alphaModFix/>
          </a:blip>
          <a:stretch>
            <a:fillRect/>
          </a:stretch>
        </p:blipFill>
        <p:spPr>
          <a:xfrm>
            <a:off x="5134948" y="905850"/>
            <a:ext cx="3807799" cy="3735675"/>
          </a:xfrm>
          <a:prstGeom prst="rect">
            <a:avLst/>
          </a:prstGeom>
          <a:noFill/>
          <a:ln>
            <a:noFill/>
          </a:ln>
        </p:spPr>
      </p:pic>
      <p:sp>
        <p:nvSpPr>
          <p:cNvPr id="194" name="Google Shape;194;p31"/>
          <p:cNvSpPr txBox="1"/>
          <p:nvPr>
            <p:ph idx="1" type="body"/>
          </p:nvPr>
        </p:nvSpPr>
        <p:spPr>
          <a:xfrm>
            <a:off x="97175" y="3520875"/>
            <a:ext cx="4913400" cy="15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Insights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a:latin typeface="Times New Roman"/>
                <a:ea typeface="Times New Roman"/>
                <a:cs typeface="Times New Roman"/>
                <a:sym typeface="Times New Roman"/>
              </a:rPr>
              <a:t>Based on our Data Most of Our Distributor is from Saudi Arabic Region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04825" y="82825"/>
            <a:ext cx="18393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latin typeface="Times New Roman"/>
                <a:ea typeface="Times New Roman"/>
                <a:cs typeface="Times New Roman"/>
                <a:sym typeface="Times New Roman"/>
              </a:rPr>
              <a:t>INDEX :-</a:t>
            </a:r>
            <a:endParaRPr sz="2260">
              <a:latin typeface="Times New Roman"/>
              <a:ea typeface="Times New Roman"/>
              <a:cs typeface="Times New Roman"/>
              <a:sym typeface="Times New Roman"/>
            </a:endParaRPr>
          </a:p>
        </p:txBody>
      </p:sp>
      <p:sp>
        <p:nvSpPr>
          <p:cNvPr id="65" name="Google Shape;65;p14"/>
          <p:cNvSpPr txBox="1"/>
          <p:nvPr>
            <p:ph idx="1" type="body"/>
          </p:nvPr>
        </p:nvSpPr>
        <p:spPr>
          <a:xfrm>
            <a:off x="63175" y="508350"/>
            <a:ext cx="4508700" cy="4388400"/>
          </a:xfrm>
          <a:prstGeom prst="rect">
            <a:avLst/>
          </a:prstGeom>
        </p:spPr>
        <p:txBody>
          <a:bodyPr anchorCtr="0" anchor="t" bIns="91425" lIns="91425" spcFirstLastPara="1" rIns="91425" wrap="square" tIns="91425">
            <a:noAutofit/>
          </a:bodyPr>
          <a:lstStyle/>
          <a:p>
            <a:pPr indent="-273050" lvl="0" marL="457200" rtl="0" algn="l">
              <a:spcBef>
                <a:spcPts val="0"/>
              </a:spcBef>
              <a:spcAft>
                <a:spcPts val="0"/>
              </a:spcAft>
              <a:buSzPts val="700"/>
              <a:buFont typeface="Times New Roman"/>
              <a:buAutoNum type="arabicPeriod"/>
            </a:pPr>
            <a:r>
              <a:rPr lang="en" sz="700">
                <a:latin typeface="Times New Roman"/>
                <a:ea typeface="Times New Roman"/>
                <a:cs typeface="Times New Roman"/>
                <a:sym typeface="Times New Roman"/>
              </a:rPr>
              <a:t>Problem Statement</a:t>
            </a:r>
            <a:endParaRPr sz="700">
              <a:latin typeface="Times New Roman"/>
              <a:ea typeface="Times New Roman"/>
              <a:cs typeface="Times New Roman"/>
              <a:sym typeface="Times New Roman"/>
            </a:endParaRPr>
          </a:p>
          <a:p>
            <a:pPr indent="-273050" lvl="0" marL="457200" rtl="0" algn="l">
              <a:spcBef>
                <a:spcPts val="0"/>
              </a:spcBef>
              <a:spcAft>
                <a:spcPts val="0"/>
              </a:spcAft>
              <a:buSzPts val="700"/>
              <a:buFont typeface="Times New Roman"/>
              <a:buAutoNum type="arabicPeriod"/>
            </a:pPr>
            <a:r>
              <a:rPr lang="en" sz="700">
                <a:latin typeface="Times New Roman"/>
                <a:ea typeface="Times New Roman"/>
                <a:cs typeface="Times New Roman"/>
                <a:sym typeface="Times New Roman"/>
              </a:rPr>
              <a:t>Business Task</a:t>
            </a:r>
            <a:endParaRPr sz="700">
              <a:latin typeface="Times New Roman"/>
              <a:ea typeface="Times New Roman"/>
              <a:cs typeface="Times New Roman"/>
              <a:sym typeface="Times New Roman"/>
            </a:endParaRPr>
          </a:p>
          <a:p>
            <a:pPr indent="-273050" lvl="0" marL="457200" rtl="0" algn="l">
              <a:spcBef>
                <a:spcPts val="0"/>
              </a:spcBef>
              <a:spcAft>
                <a:spcPts val="0"/>
              </a:spcAft>
              <a:buSzPts val="700"/>
              <a:buFont typeface="Times New Roman"/>
              <a:buAutoNum type="arabicPeriod"/>
            </a:pPr>
            <a:r>
              <a:rPr lang="en" sz="700">
                <a:latin typeface="Times New Roman"/>
                <a:ea typeface="Times New Roman"/>
                <a:cs typeface="Times New Roman"/>
                <a:sym typeface="Times New Roman"/>
              </a:rPr>
              <a:t>Exploratory Data Analysis (EDA).</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A.	Import all Libraries &amp; Display the Dataset</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B.	No. of rows and columns and list of columns in the dataset</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C.	Data Types of all columns before EDA</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D.	Find the Missing values of the Dataset with respect to the Percentage</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E.	Drop the unnecessary columns, replace empty rows and change the datatypes of columns</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F.	Add a new Column as CTR (Click Through Rate)</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G.	Add a new Column Spend Budget Per day</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H.	Compare changes Before and After EDA </a:t>
            </a:r>
            <a:endParaRPr sz="700">
              <a:latin typeface="Times New Roman"/>
              <a:ea typeface="Times New Roman"/>
              <a:cs typeface="Times New Roman"/>
              <a:sym typeface="Times New Roman"/>
            </a:endParaRPr>
          </a:p>
          <a:p>
            <a:pPr indent="-273050" lvl="0" marL="457200" rtl="0" algn="l">
              <a:spcBef>
                <a:spcPts val="1200"/>
              </a:spcBef>
              <a:spcAft>
                <a:spcPts val="0"/>
              </a:spcAft>
              <a:buSzPts val="700"/>
              <a:buFont typeface="Times New Roman"/>
              <a:buAutoNum type="arabicPeriod"/>
            </a:pPr>
            <a:r>
              <a:rPr lang="en" sz="700">
                <a:latin typeface="Times New Roman"/>
                <a:ea typeface="Times New Roman"/>
                <a:cs typeface="Times New Roman"/>
                <a:sym typeface="Times New Roman"/>
              </a:rPr>
              <a:t>Visualization</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A.	Visualization of CTR over Full Duration and for the last 7 days</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B.	Spent budget per day with respect to a number of Days</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C.	No. of days VS Click &amp; Impressions</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D.	Impression VS Clicks with Channel Distribution</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E.	Top 10 Advertise Distributors </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F.	Correlation in Data	</a:t>
            </a:r>
            <a:endParaRPr sz="700">
              <a:latin typeface="Times New Roman"/>
              <a:ea typeface="Times New Roman"/>
              <a:cs typeface="Times New Roman"/>
              <a:sym typeface="Times New Roman"/>
            </a:endParaRPr>
          </a:p>
          <a:p>
            <a:pPr indent="0" lvl="0" marL="457200" rtl="0" algn="l">
              <a:spcBef>
                <a:spcPts val="1200"/>
              </a:spcBef>
              <a:spcAft>
                <a:spcPts val="0"/>
              </a:spcAft>
              <a:buNone/>
            </a:pPr>
            <a:r>
              <a:t/>
            </a:r>
            <a:endParaRPr sz="700">
              <a:latin typeface="Times New Roman"/>
              <a:ea typeface="Times New Roman"/>
              <a:cs typeface="Times New Roman"/>
              <a:sym typeface="Times New Roman"/>
            </a:endParaRPr>
          </a:p>
          <a:p>
            <a:pPr indent="0" lvl="0" marL="457200" rtl="0" algn="l">
              <a:spcBef>
                <a:spcPts val="1200"/>
              </a:spcBef>
              <a:spcAft>
                <a:spcPts val="0"/>
              </a:spcAft>
              <a:buClr>
                <a:schemeClr val="dk2"/>
              </a:buClr>
              <a:buSzPts val="1100"/>
              <a:buFont typeface="Arial"/>
              <a:buNone/>
            </a:pPr>
            <a:r>
              <a:t/>
            </a:r>
            <a:endParaRPr sz="700">
              <a:latin typeface="Times New Roman"/>
              <a:ea typeface="Times New Roman"/>
              <a:cs typeface="Times New Roman"/>
              <a:sym typeface="Times New Roman"/>
            </a:endParaRPr>
          </a:p>
          <a:p>
            <a:pPr indent="0" lvl="0" marL="457200" rtl="0" algn="l">
              <a:spcBef>
                <a:spcPts val="1200"/>
              </a:spcBef>
              <a:spcAft>
                <a:spcPts val="1200"/>
              </a:spcAft>
              <a:buNone/>
            </a:pPr>
            <a:r>
              <a:t/>
            </a:r>
            <a:endParaRPr sz="700">
              <a:latin typeface="Times New Roman"/>
              <a:ea typeface="Times New Roman"/>
              <a:cs typeface="Times New Roman"/>
              <a:sym typeface="Times New Roman"/>
            </a:endParaRPr>
          </a:p>
        </p:txBody>
      </p:sp>
      <p:sp>
        <p:nvSpPr>
          <p:cNvPr id="66" name="Google Shape;66;p14"/>
          <p:cNvSpPr txBox="1"/>
          <p:nvPr>
            <p:ph idx="1" type="body"/>
          </p:nvPr>
        </p:nvSpPr>
        <p:spPr>
          <a:xfrm>
            <a:off x="4353775" y="508350"/>
            <a:ext cx="4508700" cy="4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5.	Split the data into features (X), target variable(Y), test and train the dataset</a:t>
            </a:r>
            <a:endParaRPr sz="700">
              <a:latin typeface="Times New Roman"/>
              <a:ea typeface="Times New Roman"/>
              <a:cs typeface="Times New Roman"/>
              <a:sym typeface="Times New Roman"/>
            </a:endParaRPr>
          </a:p>
          <a:p>
            <a:pPr indent="0" lvl="0" marL="0" rtl="0" algn="l">
              <a:spcBef>
                <a:spcPts val="1200"/>
              </a:spcBef>
              <a:spcAft>
                <a:spcPts val="0"/>
              </a:spcAft>
              <a:buNone/>
            </a:pPr>
            <a:r>
              <a:rPr lang="en" sz="700">
                <a:latin typeface="Times New Roman"/>
                <a:ea typeface="Times New Roman"/>
                <a:cs typeface="Times New Roman"/>
                <a:sym typeface="Times New Roman"/>
              </a:rPr>
              <a:t>6.	ML Models</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A.	Linear regression Model</a:t>
            </a:r>
            <a:endParaRPr sz="700">
              <a:latin typeface="Times New Roman"/>
              <a:ea typeface="Times New Roman"/>
              <a:cs typeface="Times New Roman"/>
              <a:sym typeface="Times New Roman"/>
            </a:endParaRPr>
          </a:p>
          <a:p>
            <a:pPr indent="457200" lvl="0" marL="457200" rtl="0" algn="l">
              <a:spcBef>
                <a:spcPts val="1200"/>
              </a:spcBef>
              <a:spcAft>
                <a:spcPts val="0"/>
              </a:spcAft>
              <a:buNone/>
            </a:pPr>
            <a:r>
              <a:rPr lang="en" sz="700">
                <a:latin typeface="Times New Roman"/>
                <a:ea typeface="Times New Roman"/>
                <a:cs typeface="Times New Roman"/>
                <a:sym typeface="Times New Roman"/>
              </a:rPr>
              <a:t>I.	The first few predictions and actual values for the Linear regression Model	</a:t>
            </a:r>
            <a:endParaRPr sz="700">
              <a:latin typeface="Times New Roman"/>
              <a:ea typeface="Times New Roman"/>
              <a:cs typeface="Times New Roman"/>
              <a:sym typeface="Times New Roman"/>
            </a:endParaRPr>
          </a:p>
          <a:p>
            <a:pPr indent="457200" lvl="0" marL="457200" rtl="0" algn="l">
              <a:spcBef>
                <a:spcPts val="1200"/>
              </a:spcBef>
              <a:spcAft>
                <a:spcPts val="0"/>
              </a:spcAft>
              <a:buNone/>
            </a:pPr>
            <a:r>
              <a:rPr lang="en" sz="700">
                <a:latin typeface="Times New Roman"/>
                <a:ea typeface="Times New Roman"/>
                <a:cs typeface="Times New Roman"/>
                <a:sym typeface="Times New Roman"/>
              </a:rPr>
              <a:t>II.	Cross Validation for Linear Regression</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B.	K-Nearest Neighbor Model</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	I.	The first few predictions and actual values for the K-Nearest Neighbor Model</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C.	Decision Tree model</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	I.	The first few predictions and actual values for the Decision Tree Model</a:t>
            </a:r>
            <a:endParaRPr sz="700">
              <a:latin typeface="Times New Roman"/>
              <a:ea typeface="Times New Roman"/>
              <a:cs typeface="Times New Roman"/>
              <a:sym typeface="Times New Roman"/>
            </a:endParaRPr>
          </a:p>
          <a:p>
            <a:pPr indent="0" lvl="0" marL="457200" rtl="0" algn="l">
              <a:spcBef>
                <a:spcPts val="1200"/>
              </a:spcBef>
              <a:spcAft>
                <a:spcPts val="0"/>
              </a:spcAft>
              <a:buNone/>
            </a:pPr>
            <a:r>
              <a:rPr lang="en" sz="700">
                <a:latin typeface="Times New Roman"/>
                <a:ea typeface="Times New Roman"/>
                <a:cs typeface="Times New Roman"/>
                <a:sym typeface="Times New Roman"/>
              </a:rPr>
              <a:t>D.	Random Forest model</a:t>
            </a:r>
            <a:endParaRPr sz="700">
              <a:latin typeface="Times New Roman"/>
              <a:ea typeface="Times New Roman"/>
              <a:cs typeface="Times New Roman"/>
              <a:sym typeface="Times New Roman"/>
            </a:endParaRPr>
          </a:p>
          <a:p>
            <a:pPr indent="0" lvl="0" marL="457200" rtl="0" algn="l">
              <a:spcBef>
                <a:spcPts val="1200"/>
              </a:spcBef>
              <a:spcAft>
                <a:spcPts val="1200"/>
              </a:spcAft>
              <a:buNone/>
            </a:pPr>
            <a:r>
              <a:rPr lang="en" sz="700">
                <a:latin typeface="Times New Roman"/>
                <a:ea typeface="Times New Roman"/>
                <a:cs typeface="Times New Roman"/>
                <a:sym typeface="Times New Roman"/>
              </a:rPr>
              <a:t>	I.	The first few predictions and actual values for the Random Forest model</a:t>
            </a:r>
            <a:endParaRPr sz="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70100"/>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Correlation in Data</a:t>
            </a:r>
            <a:endParaRPr sz="2200" u="sng">
              <a:latin typeface="Times New Roman"/>
              <a:ea typeface="Times New Roman"/>
              <a:cs typeface="Times New Roman"/>
              <a:sym typeface="Times New Roman"/>
            </a:endParaRPr>
          </a:p>
        </p:txBody>
      </p:sp>
      <p:pic>
        <p:nvPicPr>
          <p:cNvPr id="200" name="Google Shape;200;p32"/>
          <p:cNvPicPr preferRelativeResize="0"/>
          <p:nvPr/>
        </p:nvPicPr>
        <p:blipFill>
          <a:blip r:embed="rId3">
            <a:alphaModFix/>
          </a:blip>
          <a:stretch>
            <a:fillRect/>
          </a:stretch>
        </p:blipFill>
        <p:spPr>
          <a:xfrm>
            <a:off x="97175" y="828950"/>
            <a:ext cx="4798625" cy="2778450"/>
          </a:xfrm>
          <a:prstGeom prst="rect">
            <a:avLst/>
          </a:prstGeom>
          <a:noFill/>
          <a:ln>
            <a:noFill/>
          </a:ln>
        </p:spPr>
      </p:pic>
      <p:pic>
        <p:nvPicPr>
          <p:cNvPr id="201" name="Google Shape;201;p32"/>
          <p:cNvPicPr preferRelativeResize="0"/>
          <p:nvPr/>
        </p:nvPicPr>
        <p:blipFill>
          <a:blip r:embed="rId4">
            <a:alphaModFix/>
          </a:blip>
          <a:stretch>
            <a:fillRect/>
          </a:stretch>
        </p:blipFill>
        <p:spPr>
          <a:xfrm>
            <a:off x="4819525" y="617425"/>
            <a:ext cx="4197500" cy="4201325"/>
          </a:xfrm>
          <a:prstGeom prst="rect">
            <a:avLst/>
          </a:prstGeom>
          <a:noFill/>
          <a:ln>
            <a:noFill/>
          </a:ln>
        </p:spPr>
      </p:pic>
      <p:sp>
        <p:nvSpPr>
          <p:cNvPr id="202" name="Google Shape;202;p32"/>
          <p:cNvSpPr txBox="1"/>
          <p:nvPr>
            <p:ph idx="1" type="body"/>
          </p:nvPr>
        </p:nvSpPr>
        <p:spPr>
          <a:xfrm>
            <a:off x="97175" y="3607400"/>
            <a:ext cx="4913400" cy="16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Insights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a:latin typeface="Times New Roman"/>
                <a:ea typeface="Times New Roman"/>
                <a:cs typeface="Times New Roman"/>
                <a:sym typeface="Times New Roman"/>
              </a:rPr>
              <a:t>Based on our dataset we get </a:t>
            </a:r>
            <a:r>
              <a:rPr lang="en">
                <a:latin typeface="Times New Roman"/>
                <a:ea typeface="Times New Roman"/>
                <a:cs typeface="Times New Roman"/>
                <a:sym typeface="Times New Roman"/>
              </a:rPr>
              <a:t>relationships between different variables in a dataset by correlation matrix</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00" u="sng">
                <a:latin typeface="Times New Roman"/>
                <a:ea typeface="Times New Roman"/>
                <a:cs typeface="Times New Roman"/>
                <a:sym typeface="Times New Roman"/>
              </a:rPr>
              <a:t>Split the data into features (X) , target variable(Y), test and train dataset</a:t>
            </a:r>
            <a:endParaRPr sz="2000" u="sng">
              <a:latin typeface="Times New Roman"/>
              <a:ea typeface="Times New Roman"/>
              <a:cs typeface="Times New Roman"/>
              <a:sym typeface="Times New Roman"/>
            </a:endParaRPr>
          </a:p>
        </p:txBody>
      </p:sp>
      <p:pic>
        <p:nvPicPr>
          <p:cNvPr id="208" name="Google Shape;208;p33"/>
          <p:cNvPicPr preferRelativeResize="0"/>
          <p:nvPr/>
        </p:nvPicPr>
        <p:blipFill>
          <a:blip r:embed="rId3">
            <a:alphaModFix/>
          </a:blip>
          <a:stretch>
            <a:fillRect/>
          </a:stretch>
        </p:blipFill>
        <p:spPr>
          <a:xfrm>
            <a:off x="68375" y="1307850"/>
            <a:ext cx="5849625" cy="714375"/>
          </a:xfrm>
          <a:prstGeom prst="rect">
            <a:avLst/>
          </a:prstGeom>
          <a:noFill/>
          <a:ln>
            <a:noFill/>
          </a:ln>
        </p:spPr>
      </p:pic>
      <p:pic>
        <p:nvPicPr>
          <p:cNvPr id="209" name="Google Shape;209;p33"/>
          <p:cNvPicPr preferRelativeResize="0"/>
          <p:nvPr/>
        </p:nvPicPr>
        <p:blipFill>
          <a:blip r:embed="rId4">
            <a:alphaModFix/>
          </a:blip>
          <a:stretch>
            <a:fillRect/>
          </a:stretch>
        </p:blipFill>
        <p:spPr>
          <a:xfrm>
            <a:off x="5955450" y="994525"/>
            <a:ext cx="3066149" cy="4017575"/>
          </a:xfrm>
          <a:prstGeom prst="rect">
            <a:avLst/>
          </a:prstGeom>
          <a:noFill/>
          <a:ln>
            <a:noFill/>
          </a:ln>
        </p:spPr>
      </p:pic>
      <p:pic>
        <p:nvPicPr>
          <p:cNvPr id="210" name="Google Shape;210;p33"/>
          <p:cNvPicPr preferRelativeResize="0"/>
          <p:nvPr/>
        </p:nvPicPr>
        <p:blipFill>
          <a:blip r:embed="rId5">
            <a:alphaModFix/>
          </a:blip>
          <a:stretch>
            <a:fillRect/>
          </a:stretch>
        </p:blipFill>
        <p:spPr>
          <a:xfrm>
            <a:off x="68375" y="2155675"/>
            <a:ext cx="5768400" cy="596050"/>
          </a:xfrm>
          <a:prstGeom prst="rect">
            <a:avLst/>
          </a:prstGeom>
          <a:noFill/>
          <a:ln>
            <a:noFill/>
          </a:ln>
        </p:spPr>
      </p:pic>
      <p:sp>
        <p:nvSpPr>
          <p:cNvPr id="211" name="Google Shape;211;p33"/>
          <p:cNvSpPr txBox="1"/>
          <p:nvPr>
            <p:ph idx="1" type="body"/>
          </p:nvPr>
        </p:nvSpPr>
        <p:spPr>
          <a:xfrm>
            <a:off x="116375" y="3040175"/>
            <a:ext cx="56724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We Split the data into 2 parts as Features (X) &amp; Target (Y)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Then this 2 variables are again divided into 2 parts namely Train which contain 80% data and Test which contain 20% data</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200" u="sng">
                <a:latin typeface="Times New Roman"/>
                <a:ea typeface="Times New Roman"/>
                <a:cs typeface="Times New Roman"/>
                <a:sym typeface="Times New Roman"/>
              </a:rPr>
              <a:t>Machine Learning Models</a:t>
            </a:r>
            <a:endParaRPr sz="2200" u="sng">
              <a:latin typeface="Times New Roman"/>
              <a:ea typeface="Times New Roman"/>
              <a:cs typeface="Times New Roman"/>
              <a:sym typeface="Times New Roman"/>
            </a:endParaRPr>
          </a:p>
          <a:p>
            <a:pPr indent="0" lvl="0" marL="0" rtl="0" algn="ctr">
              <a:spcBef>
                <a:spcPts val="0"/>
              </a:spcBef>
              <a:spcAft>
                <a:spcPts val="0"/>
              </a:spcAft>
              <a:buClr>
                <a:schemeClr val="dk2"/>
              </a:buClr>
              <a:buSzPts val="1100"/>
              <a:buFont typeface="Arial"/>
              <a:buNone/>
            </a:pPr>
            <a:r>
              <a:t/>
            </a:r>
            <a:endParaRPr sz="2200" u="sng">
              <a:latin typeface="Times New Roman"/>
              <a:ea typeface="Times New Roman"/>
              <a:cs typeface="Times New Roman"/>
              <a:sym typeface="Times New Roman"/>
            </a:endParaRPr>
          </a:p>
          <a:p>
            <a:pPr indent="0" lvl="0" marL="0" rtl="0" algn="ctr">
              <a:spcBef>
                <a:spcPts val="0"/>
              </a:spcBef>
              <a:spcAft>
                <a:spcPts val="0"/>
              </a:spcAft>
              <a:buNone/>
            </a:pPr>
            <a:r>
              <a:t/>
            </a:r>
            <a:endParaRPr sz="2200" u="sng">
              <a:latin typeface="Times New Roman"/>
              <a:ea typeface="Times New Roman"/>
              <a:cs typeface="Times New Roman"/>
              <a:sym typeface="Times New Roman"/>
            </a:endParaRPr>
          </a:p>
        </p:txBody>
      </p:sp>
      <p:pic>
        <p:nvPicPr>
          <p:cNvPr id="217" name="Google Shape;217;p34"/>
          <p:cNvPicPr preferRelativeResize="0"/>
          <p:nvPr/>
        </p:nvPicPr>
        <p:blipFill>
          <a:blip r:embed="rId3">
            <a:alphaModFix/>
          </a:blip>
          <a:stretch>
            <a:fillRect/>
          </a:stretch>
        </p:blipFill>
        <p:spPr>
          <a:xfrm>
            <a:off x="1129175" y="1443800"/>
            <a:ext cx="6529325" cy="309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223900"/>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00" u="sng">
                <a:latin typeface="Times New Roman"/>
                <a:ea typeface="Times New Roman"/>
                <a:cs typeface="Times New Roman"/>
                <a:sym typeface="Times New Roman"/>
              </a:rPr>
              <a:t>Linear regression Model</a:t>
            </a:r>
            <a:endParaRPr sz="2300" u="sng">
              <a:latin typeface="Times New Roman"/>
              <a:ea typeface="Times New Roman"/>
              <a:cs typeface="Times New Roman"/>
              <a:sym typeface="Times New Roman"/>
            </a:endParaRPr>
          </a:p>
        </p:txBody>
      </p:sp>
      <p:pic>
        <p:nvPicPr>
          <p:cNvPr id="223" name="Google Shape;223;p35"/>
          <p:cNvPicPr preferRelativeResize="0"/>
          <p:nvPr/>
        </p:nvPicPr>
        <p:blipFill>
          <a:blip r:embed="rId3">
            <a:alphaModFix/>
          </a:blip>
          <a:stretch>
            <a:fillRect/>
          </a:stretch>
        </p:blipFill>
        <p:spPr>
          <a:xfrm>
            <a:off x="366400" y="784050"/>
            <a:ext cx="8287300" cy="430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64950" y="220700"/>
            <a:ext cx="8569200" cy="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u="sng">
                <a:latin typeface="Times New Roman"/>
                <a:ea typeface="Times New Roman"/>
                <a:cs typeface="Times New Roman"/>
                <a:sym typeface="Times New Roman"/>
              </a:rPr>
              <a:t>The first few predictions and actual values for Linear regression Model</a:t>
            </a:r>
            <a:endParaRPr sz="2100" u="sng">
              <a:latin typeface="Times New Roman"/>
              <a:ea typeface="Times New Roman"/>
              <a:cs typeface="Times New Roman"/>
              <a:sym typeface="Times New Roman"/>
            </a:endParaRPr>
          </a:p>
        </p:txBody>
      </p:sp>
      <p:pic>
        <p:nvPicPr>
          <p:cNvPr id="229" name="Google Shape;229;p36"/>
          <p:cNvPicPr preferRelativeResize="0"/>
          <p:nvPr/>
        </p:nvPicPr>
        <p:blipFill rotWithShape="1">
          <a:blip r:embed="rId3">
            <a:alphaModFix/>
          </a:blip>
          <a:srcRect b="0" l="0" r="3278" t="0"/>
          <a:stretch/>
        </p:blipFill>
        <p:spPr>
          <a:xfrm>
            <a:off x="4629675" y="769475"/>
            <a:ext cx="4514325" cy="4193500"/>
          </a:xfrm>
          <a:prstGeom prst="rect">
            <a:avLst/>
          </a:prstGeom>
          <a:noFill/>
          <a:ln>
            <a:noFill/>
          </a:ln>
        </p:spPr>
      </p:pic>
      <p:pic>
        <p:nvPicPr>
          <p:cNvPr id="230" name="Google Shape;230;p36"/>
          <p:cNvPicPr preferRelativeResize="0"/>
          <p:nvPr/>
        </p:nvPicPr>
        <p:blipFill>
          <a:blip r:embed="rId4">
            <a:alphaModFix/>
          </a:blip>
          <a:stretch>
            <a:fillRect/>
          </a:stretch>
        </p:blipFill>
        <p:spPr>
          <a:xfrm>
            <a:off x="48075" y="809603"/>
            <a:ext cx="4391025" cy="1762150"/>
          </a:xfrm>
          <a:prstGeom prst="rect">
            <a:avLst/>
          </a:prstGeom>
          <a:noFill/>
          <a:ln>
            <a:noFill/>
          </a:ln>
        </p:spPr>
      </p:pic>
      <p:sp>
        <p:nvSpPr>
          <p:cNvPr id="231" name="Google Shape;231;p36"/>
          <p:cNvSpPr txBox="1"/>
          <p:nvPr>
            <p:ph idx="1" type="body"/>
          </p:nvPr>
        </p:nvSpPr>
        <p:spPr>
          <a:xfrm>
            <a:off x="48075" y="2451375"/>
            <a:ext cx="4625700" cy="25116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We Train our </a:t>
            </a:r>
            <a:r>
              <a:rPr lang="en" sz="1650">
                <a:latin typeface="Times New Roman"/>
                <a:ea typeface="Times New Roman"/>
                <a:cs typeface="Times New Roman"/>
                <a:sym typeface="Times New Roman"/>
              </a:rPr>
              <a:t>splitted</a:t>
            </a:r>
            <a:r>
              <a:rPr lang="en" sz="1650">
                <a:latin typeface="Times New Roman"/>
                <a:ea typeface="Times New Roman"/>
                <a:cs typeface="Times New Roman"/>
                <a:sym typeface="Times New Roman"/>
              </a:rPr>
              <a:t> dataset in Linear Regression model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calculate its performance in Mean Squared Error,Mean Absolute Error and Root of Mean Square error and Finally R-Squared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Display the 5 values of Actual Values (y_test) and Predicted Values ( y_pred)</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Plot A </a:t>
            </a:r>
            <a:r>
              <a:rPr lang="en" sz="1650">
                <a:latin typeface="Times New Roman"/>
                <a:ea typeface="Times New Roman"/>
                <a:cs typeface="Times New Roman"/>
                <a:sym typeface="Times New Roman"/>
              </a:rPr>
              <a:t>Scatter</a:t>
            </a:r>
            <a:r>
              <a:rPr lang="en" sz="1650">
                <a:latin typeface="Times New Roman"/>
                <a:ea typeface="Times New Roman"/>
                <a:cs typeface="Times New Roman"/>
                <a:sym typeface="Times New Roman"/>
              </a:rPr>
              <a:t> plot based on Actual Values and Predicted Values</a:t>
            </a:r>
            <a:endParaRPr sz="165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Cross Validation for Linear Regression</a:t>
            </a:r>
            <a:endParaRPr sz="2200" u="sng">
              <a:latin typeface="Times New Roman"/>
              <a:ea typeface="Times New Roman"/>
              <a:cs typeface="Times New Roman"/>
              <a:sym typeface="Times New Roman"/>
            </a:endParaRPr>
          </a:p>
        </p:txBody>
      </p:sp>
      <p:pic>
        <p:nvPicPr>
          <p:cNvPr id="237" name="Google Shape;237;p37"/>
          <p:cNvPicPr preferRelativeResize="0"/>
          <p:nvPr/>
        </p:nvPicPr>
        <p:blipFill>
          <a:blip r:embed="rId3">
            <a:alphaModFix/>
          </a:blip>
          <a:stretch>
            <a:fillRect/>
          </a:stretch>
        </p:blipFill>
        <p:spPr>
          <a:xfrm>
            <a:off x="311700" y="1068425"/>
            <a:ext cx="8748750" cy="3953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3104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990"/>
              <a:buFont typeface="Arial"/>
              <a:buNone/>
            </a:pPr>
            <a:r>
              <a:rPr lang="en" sz="2200" u="sng">
                <a:latin typeface="Times New Roman"/>
                <a:ea typeface="Times New Roman"/>
                <a:cs typeface="Times New Roman"/>
                <a:sym typeface="Times New Roman"/>
              </a:rPr>
              <a:t>K-Nearest Neighbor Model</a:t>
            </a:r>
            <a:endParaRPr sz="2200" u="sng">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2200" u="sng">
              <a:latin typeface="Times New Roman"/>
              <a:ea typeface="Times New Roman"/>
              <a:cs typeface="Times New Roman"/>
              <a:sym typeface="Times New Roman"/>
            </a:endParaRPr>
          </a:p>
        </p:txBody>
      </p:sp>
      <p:pic>
        <p:nvPicPr>
          <p:cNvPr id="243" name="Google Shape;243;p38"/>
          <p:cNvPicPr preferRelativeResize="0"/>
          <p:nvPr/>
        </p:nvPicPr>
        <p:blipFill>
          <a:blip r:embed="rId3">
            <a:alphaModFix/>
          </a:blip>
          <a:stretch>
            <a:fillRect/>
          </a:stretch>
        </p:blipFill>
        <p:spPr>
          <a:xfrm>
            <a:off x="1024913" y="828950"/>
            <a:ext cx="7094175" cy="406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9"/>
          <p:cNvPicPr preferRelativeResize="0"/>
          <p:nvPr/>
        </p:nvPicPr>
        <p:blipFill rotWithShape="1">
          <a:blip r:embed="rId3">
            <a:alphaModFix/>
          </a:blip>
          <a:srcRect b="0" l="0" r="2912" t="0"/>
          <a:stretch/>
        </p:blipFill>
        <p:spPr>
          <a:xfrm>
            <a:off x="3740925" y="473225"/>
            <a:ext cx="5354974" cy="4652275"/>
          </a:xfrm>
          <a:prstGeom prst="rect">
            <a:avLst/>
          </a:prstGeom>
          <a:noFill/>
          <a:ln>
            <a:noFill/>
          </a:ln>
        </p:spPr>
      </p:pic>
      <p:pic>
        <p:nvPicPr>
          <p:cNvPr id="249" name="Google Shape;249;p39"/>
          <p:cNvPicPr preferRelativeResize="0"/>
          <p:nvPr/>
        </p:nvPicPr>
        <p:blipFill>
          <a:blip r:embed="rId4">
            <a:alphaModFix/>
          </a:blip>
          <a:stretch>
            <a:fillRect/>
          </a:stretch>
        </p:blipFill>
        <p:spPr>
          <a:xfrm>
            <a:off x="0" y="556350"/>
            <a:ext cx="3794050" cy="1409700"/>
          </a:xfrm>
          <a:prstGeom prst="rect">
            <a:avLst/>
          </a:prstGeom>
          <a:noFill/>
          <a:ln>
            <a:noFill/>
          </a:ln>
        </p:spPr>
      </p:pic>
      <p:sp>
        <p:nvSpPr>
          <p:cNvPr id="250" name="Google Shape;250;p39"/>
          <p:cNvSpPr txBox="1"/>
          <p:nvPr>
            <p:ph type="title"/>
          </p:nvPr>
        </p:nvSpPr>
        <p:spPr>
          <a:xfrm>
            <a:off x="364950" y="0"/>
            <a:ext cx="85692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u="sng">
                <a:latin typeface="Times New Roman"/>
                <a:ea typeface="Times New Roman"/>
                <a:cs typeface="Times New Roman"/>
                <a:sym typeface="Times New Roman"/>
              </a:rPr>
              <a:t>The first few predictions and actual values for </a:t>
            </a:r>
            <a:r>
              <a:rPr lang="en" sz="2100" u="sng">
                <a:latin typeface="Times New Roman"/>
                <a:ea typeface="Times New Roman"/>
                <a:cs typeface="Times New Roman"/>
                <a:sym typeface="Times New Roman"/>
              </a:rPr>
              <a:t>K-Nearest Neighbor Model</a:t>
            </a:r>
            <a:endParaRPr sz="2100" u="sng">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800" u="sng">
              <a:latin typeface="Times New Roman"/>
              <a:ea typeface="Times New Roman"/>
              <a:cs typeface="Times New Roman"/>
              <a:sym typeface="Times New Roman"/>
            </a:endParaRPr>
          </a:p>
        </p:txBody>
      </p:sp>
      <p:sp>
        <p:nvSpPr>
          <p:cNvPr id="251" name="Google Shape;251;p39"/>
          <p:cNvSpPr txBox="1"/>
          <p:nvPr>
            <p:ph idx="1" type="body"/>
          </p:nvPr>
        </p:nvSpPr>
        <p:spPr>
          <a:xfrm>
            <a:off x="-79525" y="1911900"/>
            <a:ext cx="3953100" cy="31575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We Train our splitted dataset in K-Nearest Neighbor model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calculate its performance in Mean Squared Error,Mean Absolute Error and Root of Mean Square error and Finally R-Squared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Display the 5 values of Actual Values (y_test) and Predicted Values ( y_pred)</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Plot A Scatter plot based on Actual Values and Predicted Values</a:t>
            </a:r>
            <a:endParaRPr sz="165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21427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Decision Tree model</a:t>
            </a:r>
            <a:endParaRPr sz="2200" u="sng">
              <a:latin typeface="Times New Roman"/>
              <a:ea typeface="Times New Roman"/>
              <a:cs typeface="Times New Roman"/>
              <a:sym typeface="Times New Roman"/>
            </a:endParaRPr>
          </a:p>
        </p:txBody>
      </p:sp>
      <p:pic>
        <p:nvPicPr>
          <p:cNvPr id="257" name="Google Shape;257;p40"/>
          <p:cNvPicPr preferRelativeResize="0"/>
          <p:nvPr/>
        </p:nvPicPr>
        <p:blipFill>
          <a:blip r:embed="rId3">
            <a:alphaModFix/>
          </a:blip>
          <a:stretch>
            <a:fillRect/>
          </a:stretch>
        </p:blipFill>
        <p:spPr>
          <a:xfrm>
            <a:off x="443325" y="837675"/>
            <a:ext cx="8059650" cy="404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1"/>
          <p:cNvPicPr preferRelativeResize="0"/>
          <p:nvPr/>
        </p:nvPicPr>
        <p:blipFill>
          <a:blip r:embed="rId3">
            <a:alphaModFix/>
          </a:blip>
          <a:stretch>
            <a:fillRect/>
          </a:stretch>
        </p:blipFill>
        <p:spPr>
          <a:xfrm>
            <a:off x="141175" y="630225"/>
            <a:ext cx="4130725" cy="1438275"/>
          </a:xfrm>
          <a:prstGeom prst="rect">
            <a:avLst/>
          </a:prstGeom>
          <a:noFill/>
          <a:ln>
            <a:noFill/>
          </a:ln>
        </p:spPr>
      </p:pic>
      <p:pic>
        <p:nvPicPr>
          <p:cNvPr id="263" name="Google Shape;263;p41"/>
          <p:cNvPicPr preferRelativeResize="0"/>
          <p:nvPr/>
        </p:nvPicPr>
        <p:blipFill>
          <a:blip r:embed="rId4">
            <a:alphaModFix/>
          </a:blip>
          <a:stretch>
            <a:fillRect/>
          </a:stretch>
        </p:blipFill>
        <p:spPr>
          <a:xfrm>
            <a:off x="4231225" y="630225"/>
            <a:ext cx="4864700" cy="4474125"/>
          </a:xfrm>
          <a:prstGeom prst="rect">
            <a:avLst/>
          </a:prstGeom>
          <a:noFill/>
          <a:ln>
            <a:noFill/>
          </a:ln>
        </p:spPr>
      </p:pic>
      <p:sp>
        <p:nvSpPr>
          <p:cNvPr id="264" name="Google Shape;264;p41"/>
          <p:cNvSpPr txBox="1"/>
          <p:nvPr>
            <p:ph type="title"/>
          </p:nvPr>
        </p:nvSpPr>
        <p:spPr>
          <a:xfrm>
            <a:off x="470925" y="105325"/>
            <a:ext cx="8569200" cy="4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u="sng">
                <a:latin typeface="Times New Roman"/>
                <a:ea typeface="Times New Roman"/>
                <a:cs typeface="Times New Roman"/>
                <a:sym typeface="Times New Roman"/>
              </a:rPr>
              <a:t>The first few predictions and actual values for Decision Tree Model</a:t>
            </a:r>
            <a:endParaRPr sz="2200" u="sng">
              <a:latin typeface="Times New Roman"/>
              <a:ea typeface="Times New Roman"/>
              <a:cs typeface="Times New Roman"/>
              <a:sym typeface="Times New Roman"/>
            </a:endParaRPr>
          </a:p>
        </p:txBody>
      </p:sp>
      <p:sp>
        <p:nvSpPr>
          <p:cNvPr id="265" name="Google Shape;265;p41"/>
          <p:cNvSpPr txBox="1"/>
          <p:nvPr>
            <p:ph idx="1" type="body"/>
          </p:nvPr>
        </p:nvSpPr>
        <p:spPr>
          <a:xfrm>
            <a:off x="0" y="2000725"/>
            <a:ext cx="4442700" cy="30510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We Train our splitted dataset in Decision Tree model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calculate its performance in Mean Squared Error,Mean Absolute Error and Root of Mean Square error and Finally R-Squared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Display the 5 values of Actual Values (y_test) and Predicted Values ( y_pred)</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Plot A Scatter plot based on Actual Values and Predicted Values</a:t>
            </a:r>
            <a:endParaRPr sz="165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16475" y="420375"/>
            <a:ext cx="8892300" cy="55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Problem Statement</a:t>
            </a:r>
            <a:endParaRPr sz="2200" u="sng">
              <a:latin typeface="Times New Roman"/>
              <a:ea typeface="Times New Roman"/>
              <a:cs typeface="Times New Roman"/>
              <a:sym typeface="Times New Roman"/>
            </a:endParaRPr>
          </a:p>
        </p:txBody>
      </p:sp>
      <p:sp>
        <p:nvSpPr>
          <p:cNvPr id="72" name="Google Shape;72;p15"/>
          <p:cNvSpPr txBox="1"/>
          <p:nvPr>
            <p:ph idx="1" type="body"/>
          </p:nvPr>
        </p:nvSpPr>
        <p:spPr>
          <a:xfrm>
            <a:off x="712600" y="1540650"/>
            <a:ext cx="7891200" cy="265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700">
                <a:latin typeface="Times New Roman"/>
                <a:ea typeface="Times New Roman"/>
                <a:cs typeface="Times New Roman"/>
                <a:sym typeface="Times New Roman"/>
              </a:rPr>
              <a:t>Dell is not happy with the performance of their recent marketing initiatives, They have asked you to analyze the data to understand the problem and provide solutions.</a:t>
            </a:r>
            <a:endParaRPr sz="1700">
              <a:latin typeface="Times New Roman"/>
              <a:ea typeface="Times New Roman"/>
              <a:cs typeface="Times New Roman"/>
              <a:sym typeface="Times New Roman"/>
            </a:endParaRPr>
          </a:p>
          <a:p>
            <a:pPr indent="457200" lvl="0" marL="0" rtl="0" algn="l">
              <a:spcBef>
                <a:spcPts val="1200"/>
              </a:spcBef>
              <a:spcAft>
                <a:spcPts val="0"/>
              </a:spcAft>
              <a:buNone/>
            </a:pPr>
            <a:r>
              <a:rPr lang="en" sz="1700">
                <a:latin typeface="Times New Roman"/>
                <a:ea typeface="Times New Roman"/>
                <a:cs typeface="Times New Roman"/>
                <a:sym typeface="Times New Roman"/>
              </a:rPr>
              <a:t>They want to increase conversions for their product. They have been running marketing initiatives on various websites, YouTube, Facebook, Instagram, and other platforms, but these initiatives have not been successful.</a:t>
            </a:r>
            <a:endParaRPr sz="1700">
              <a:latin typeface="Times New Roman"/>
              <a:ea typeface="Times New Roman"/>
              <a:cs typeface="Times New Roman"/>
              <a:sym typeface="Times New Roman"/>
            </a:endParaRPr>
          </a:p>
          <a:p>
            <a:pPr indent="457200" lvl="0" marL="0" rtl="0" algn="l">
              <a:spcBef>
                <a:spcPts val="1200"/>
              </a:spcBef>
              <a:spcAft>
                <a:spcPts val="1200"/>
              </a:spcAft>
              <a:buNone/>
            </a:pPr>
            <a:r>
              <a:rPr lang="en" sz="1700">
                <a:latin typeface="Times New Roman"/>
                <a:ea typeface="Times New Roman"/>
                <a:cs typeface="Times New Roman"/>
                <a:sym typeface="Times New Roman"/>
              </a:rPr>
              <a:t>They need to predict the click-through rate (CTR) of their ads for the next 10 days so that they can improve their performance and increase conversions.</a:t>
            </a:r>
            <a:endParaRPr sz="17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16242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Random Forest model</a:t>
            </a:r>
            <a:endParaRPr sz="2200" u="sng">
              <a:latin typeface="Times New Roman"/>
              <a:ea typeface="Times New Roman"/>
              <a:cs typeface="Times New Roman"/>
              <a:sym typeface="Times New Roman"/>
            </a:endParaRPr>
          </a:p>
        </p:txBody>
      </p:sp>
      <p:pic>
        <p:nvPicPr>
          <p:cNvPr id="271" name="Google Shape;271;p42"/>
          <p:cNvPicPr preferRelativeResize="0"/>
          <p:nvPr/>
        </p:nvPicPr>
        <p:blipFill>
          <a:blip r:embed="rId3">
            <a:alphaModFix/>
          </a:blip>
          <a:stretch>
            <a:fillRect/>
          </a:stretch>
        </p:blipFill>
        <p:spPr>
          <a:xfrm>
            <a:off x="311700" y="968500"/>
            <a:ext cx="8303525" cy="382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3"/>
          <p:cNvPicPr preferRelativeResize="0"/>
          <p:nvPr/>
        </p:nvPicPr>
        <p:blipFill rotWithShape="1">
          <a:blip r:embed="rId3">
            <a:alphaModFix/>
          </a:blip>
          <a:srcRect b="0" l="0" r="2912" t="0"/>
          <a:stretch/>
        </p:blipFill>
        <p:spPr>
          <a:xfrm>
            <a:off x="3721700" y="473225"/>
            <a:ext cx="5354999" cy="4585000"/>
          </a:xfrm>
          <a:prstGeom prst="rect">
            <a:avLst/>
          </a:prstGeom>
          <a:noFill/>
          <a:ln>
            <a:noFill/>
          </a:ln>
        </p:spPr>
      </p:pic>
      <p:pic>
        <p:nvPicPr>
          <p:cNvPr id="277" name="Google Shape;277;p43"/>
          <p:cNvPicPr preferRelativeResize="0"/>
          <p:nvPr/>
        </p:nvPicPr>
        <p:blipFill>
          <a:blip r:embed="rId4">
            <a:alphaModFix/>
          </a:blip>
          <a:stretch>
            <a:fillRect/>
          </a:stretch>
        </p:blipFill>
        <p:spPr>
          <a:xfrm>
            <a:off x="121800" y="588600"/>
            <a:ext cx="3657600" cy="1390650"/>
          </a:xfrm>
          <a:prstGeom prst="rect">
            <a:avLst/>
          </a:prstGeom>
          <a:noFill/>
          <a:ln>
            <a:noFill/>
          </a:ln>
        </p:spPr>
      </p:pic>
      <p:sp>
        <p:nvSpPr>
          <p:cNvPr id="278" name="Google Shape;278;p43"/>
          <p:cNvSpPr txBox="1"/>
          <p:nvPr>
            <p:ph type="title"/>
          </p:nvPr>
        </p:nvSpPr>
        <p:spPr>
          <a:xfrm>
            <a:off x="311700" y="86100"/>
            <a:ext cx="8569200" cy="5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00" u="sng">
                <a:latin typeface="Times New Roman"/>
                <a:ea typeface="Times New Roman"/>
                <a:cs typeface="Times New Roman"/>
                <a:sym typeface="Times New Roman"/>
              </a:rPr>
              <a:t>The first few predictions and actual values for </a:t>
            </a:r>
            <a:r>
              <a:rPr lang="en" sz="2000" u="sng">
                <a:latin typeface="Times New Roman"/>
                <a:ea typeface="Times New Roman"/>
                <a:cs typeface="Times New Roman"/>
                <a:sym typeface="Times New Roman"/>
              </a:rPr>
              <a:t>Random Forest model</a:t>
            </a:r>
            <a:endParaRPr sz="2000" u="sng">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800" u="sng">
              <a:latin typeface="Times New Roman"/>
              <a:ea typeface="Times New Roman"/>
              <a:cs typeface="Times New Roman"/>
              <a:sym typeface="Times New Roman"/>
            </a:endParaRPr>
          </a:p>
        </p:txBody>
      </p:sp>
      <p:sp>
        <p:nvSpPr>
          <p:cNvPr id="279" name="Google Shape;279;p43"/>
          <p:cNvSpPr txBox="1"/>
          <p:nvPr>
            <p:ph idx="1" type="body"/>
          </p:nvPr>
        </p:nvSpPr>
        <p:spPr>
          <a:xfrm>
            <a:off x="-129600" y="2076975"/>
            <a:ext cx="3994800" cy="29268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We Train our splitted dataset in </a:t>
            </a:r>
            <a:r>
              <a:rPr lang="en" sz="1650">
                <a:latin typeface="Times New Roman"/>
                <a:ea typeface="Times New Roman"/>
                <a:cs typeface="Times New Roman"/>
                <a:sym typeface="Times New Roman"/>
              </a:rPr>
              <a:t>Random</a:t>
            </a:r>
            <a:r>
              <a:rPr lang="en" sz="1650">
                <a:latin typeface="Times New Roman"/>
                <a:ea typeface="Times New Roman"/>
                <a:cs typeface="Times New Roman"/>
                <a:sym typeface="Times New Roman"/>
              </a:rPr>
              <a:t> Forest model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calculate its performance in Mean Squared Error,Mean Absolute Error and Root of Mean Square error and Finally R-Squared %</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Display the 5 values of Actual Values (y_test) and Predicted Values ( y_pred)</a:t>
            </a:r>
            <a:endParaRPr sz="1650">
              <a:latin typeface="Times New Roman"/>
              <a:ea typeface="Times New Roman"/>
              <a:cs typeface="Times New Roman"/>
              <a:sym typeface="Times New Roman"/>
            </a:endParaRPr>
          </a:p>
          <a:p>
            <a:pPr indent="-333375" lvl="0" marL="457200" rtl="0" algn="l">
              <a:spcBef>
                <a:spcPts val="0"/>
              </a:spcBef>
              <a:spcAft>
                <a:spcPts val="0"/>
              </a:spcAft>
              <a:buSzPts val="1650"/>
              <a:buFont typeface="Times New Roman"/>
              <a:buChar char="●"/>
            </a:pPr>
            <a:r>
              <a:rPr lang="en" sz="1650">
                <a:latin typeface="Times New Roman"/>
                <a:ea typeface="Times New Roman"/>
                <a:cs typeface="Times New Roman"/>
                <a:sym typeface="Times New Roman"/>
              </a:rPr>
              <a:t>Plot A Scatter plot based on Actual Values and Predicted Values</a:t>
            </a:r>
            <a:endParaRPr sz="165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4"/>
          <p:cNvPicPr preferRelativeResize="0"/>
          <p:nvPr/>
        </p:nvPicPr>
        <p:blipFill>
          <a:blip r:embed="rId3">
            <a:alphaModFix/>
          </a:blip>
          <a:stretch>
            <a:fillRect/>
          </a:stretch>
        </p:blipFill>
        <p:spPr>
          <a:xfrm>
            <a:off x="1370063" y="790087"/>
            <a:ext cx="6403875" cy="414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1077350"/>
            <a:ext cx="89280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Business</a:t>
            </a:r>
            <a:r>
              <a:rPr lang="en" sz="2200">
                <a:latin typeface="Times New Roman"/>
                <a:ea typeface="Times New Roman"/>
                <a:cs typeface="Times New Roman"/>
                <a:sym typeface="Times New Roman"/>
              </a:rPr>
              <a:t> </a:t>
            </a:r>
            <a:r>
              <a:rPr lang="en" sz="2200" u="sng">
                <a:latin typeface="Times New Roman"/>
                <a:ea typeface="Times New Roman"/>
                <a:cs typeface="Times New Roman"/>
                <a:sym typeface="Times New Roman"/>
              </a:rPr>
              <a:t>Task</a:t>
            </a:r>
            <a:endParaRPr sz="2200" u="sng">
              <a:latin typeface="Times New Roman"/>
              <a:ea typeface="Times New Roman"/>
              <a:cs typeface="Times New Roman"/>
              <a:sym typeface="Times New Roman"/>
            </a:endParaRPr>
          </a:p>
        </p:txBody>
      </p:sp>
      <p:sp>
        <p:nvSpPr>
          <p:cNvPr id="78" name="Google Shape;78;p16"/>
          <p:cNvSpPr txBox="1"/>
          <p:nvPr>
            <p:ph idx="1" type="body"/>
          </p:nvPr>
        </p:nvSpPr>
        <p:spPr>
          <a:xfrm>
            <a:off x="1128750" y="2056150"/>
            <a:ext cx="7038900" cy="993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To identify the problem, analyze the data, develop a predictive model, and provide actionable insights.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08000" y="180125"/>
            <a:ext cx="8928000" cy="585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50000"/>
              <a:buFont typeface="Arial"/>
              <a:buNone/>
            </a:pPr>
            <a:r>
              <a:rPr lang="en" sz="2200" u="sng">
                <a:latin typeface="Times New Roman"/>
                <a:ea typeface="Times New Roman"/>
                <a:cs typeface="Times New Roman"/>
                <a:sym typeface="Times New Roman"/>
              </a:rPr>
              <a:t>Exploratory Data Analysis (EDA).</a:t>
            </a:r>
            <a:endParaRPr sz="2200" u="sng">
              <a:latin typeface="Times New Roman"/>
              <a:ea typeface="Times New Roman"/>
              <a:cs typeface="Times New Roman"/>
              <a:sym typeface="Times New Roman"/>
            </a:endParaRPr>
          </a:p>
          <a:p>
            <a:pPr indent="0" lvl="0" marL="0" rtl="0" algn="ctr">
              <a:spcBef>
                <a:spcPts val="0"/>
              </a:spcBef>
              <a:spcAft>
                <a:spcPts val="0"/>
              </a:spcAft>
              <a:buSzPct val="45000"/>
              <a:buNone/>
            </a:pPr>
            <a:r>
              <a:t/>
            </a:r>
            <a:endParaRPr sz="2200" u="sng">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1884275" y="838475"/>
            <a:ext cx="5481074" cy="407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12925" y="204875"/>
            <a:ext cx="3713700" cy="5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Import all </a:t>
            </a:r>
            <a:r>
              <a:rPr lang="en" sz="2200" u="sng">
                <a:latin typeface="Times New Roman"/>
                <a:ea typeface="Times New Roman"/>
                <a:cs typeface="Times New Roman"/>
                <a:sym typeface="Times New Roman"/>
              </a:rPr>
              <a:t>Libraries</a:t>
            </a:r>
            <a:endParaRPr sz="2200" u="sng">
              <a:latin typeface="Times New Roman"/>
              <a:ea typeface="Times New Roman"/>
              <a:cs typeface="Times New Roman"/>
              <a:sym typeface="Times New Roman"/>
            </a:endParaRPr>
          </a:p>
        </p:txBody>
      </p:sp>
      <p:sp>
        <p:nvSpPr>
          <p:cNvPr id="90" name="Google Shape;90;p18"/>
          <p:cNvSpPr txBox="1"/>
          <p:nvPr>
            <p:ph idx="1" type="body"/>
          </p:nvPr>
        </p:nvSpPr>
        <p:spPr>
          <a:xfrm>
            <a:off x="4735850" y="1567550"/>
            <a:ext cx="3600600" cy="8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09050" y="1357700"/>
            <a:ext cx="4153501" cy="3278375"/>
          </a:xfrm>
          <a:prstGeom prst="rect">
            <a:avLst/>
          </a:prstGeom>
          <a:noFill/>
          <a:ln>
            <a:noFill/>
          </a:ln>
        </p:spPr>
      </p:pic>
      <p:sp>
        <p:nvSpPr>
          <p:cNvPr id="92" name="Google Shape;92;p18"/>
          <p:cNvSpPr txBox="1"/>
          <p:nvPr>
            <p:ph type="title"/>
          </p:nvPr>
        </p:nvSpPr>
        <p:spPr>
          <a:xfrm>
            <a:off x="5780450" y="204875"/>
            <a:ext cx="25560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u="sng">
                <a:latin typeface="Times New Roman"/>
                <a:ea typeface="Times New Roman"/>
                <a:cs typeface="Times New Roman"/>
                <a:sym typeface="Times New Roman"/>
              </a:rPr>
              <a:t>Display the Dataset</a:t>
            </a:r>
            <a:endParaRPr sz="2200" u="sng">
              <a:latin typeface="Times New Roman"/>
              <a:ea typeface="Times New Roman"/>
              <a:cs typeface="Times New Roman"/>
              <a:sym typeface="Times New Roman"/>
            </a:endParaRPr>
          </a:p>
        </p:txBody>
      </p:sp>
      <p:pic>
        <p:nvPicPr>
          <p:cNvPr id="93" name="Google Shape;93;p18"/>
          <p:cNvPicPr preferRelativeResize="0"/>
          <p:nvPr/>
        </p:nvPicPr>
        <p:blipFill>
          <a:blip r:embed="rId4">
            <a:alphaModFix/>
          </a:blip>
          <a:stretch>
            <a:fillRect/>
          </a:stretch>
        </p:blipFill>
        <p:spPr>
          <a:xfrm>
            <a:off x="4386875" y="905850"/>
            <a:ext cx="4628949" cy="406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6275" y="297600"/>
            <a:ext cx="8197200" cy="70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No. of rows and columns and list of columns in the dataset</a:t>
            </a:r>
            <a:endParaRPr sz="2200" u="sng">
              <a:latin typeface="Times New Roman"/>
              <a:ea typeface="Times New Roman"/>
              <a:cs typeface="Times New Roman"/>
              <a:sym typeface="Times New Roman"/>
            </a:endParaRPr>
          </a:p>
        </p:txBody>
      </p:sp>
      <p:sp>
        <p:nvSpPr>
          <p:cNvPr id="99" name="Google Shape;99;p19"/>
          <p:cNvSpPr txBox="1"/>
          <p:nvPr>
            <p:ph idx="1" type="body"/>
          </p:nvPr>
        </p:nvSpPr>
        <p:spPr>
          <a:xfrm>
            <a:off x="4269700" y="3654775"/>
            <a:ext cx="4562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279900" y="1002000"/>
            <a:ext cx="8353425" cy="381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49725" y="368125"/>
            <a:ext cx="8412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88" u="sng">
                <a:latin typeface="Times New Roman"/>
                <a:ea typeface="Times New Roman"/>
                <a:cs typeface="Times New Roman"/>
                <a:sym typeface="Times New Roman"/>
              </a:rPr>
              <a:t>Data Types of all columns before EDA</a:t>
            </a:r>
            <a:endParaRPr sz="2288" u="sng">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2419150" y="1232775"/>
            <a:ext cx="2990600" cy="3583125"/>
          </a:xfrm>
          <a:prstGeom prst="rect">
            <a:avLst/>
          </a:prstGeom>
          <a:noFill/>
          <a:ln>
            <a:noFill/>
          </a:ln>
        </p:spPr>
      </p:pic>
      <p:pic>
        <p:nvPicPr>
          <p:cNvPr id="107" name="Google Shape;107;p20"/>
          <p:cNvPicPr preferRelativeResize="0"/>
          <p:nvPr/>
        </p:nvPicPr>
        <p:blipFill rotWithShape="1">
          <a:blip r:embed="rId4">
            <a:alphaModFix/>
          </a:blip>
          <a:srcRect b="-148630" l="-234660" r="234660" t="148630"/>
          <a:stretch/>
        </p:blipFill>
        <p:spPr>
          <a:xfrm>
            <a:off x="1247775" y="4391419"/>
            <a:ext cx="1487750" cy="65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49725" y="320025"/>
            <a:ext cx="85002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latin typeface="Times New Roman"/>
                <a:ea typeface="Times New Roman"/>
                <a:cs typeface="Times New Roman"/>
                <a:sym typeface="Times New Roman"/>
              </a:rPr>
              <a:t>Find the Missing values of Dataset with respect to Percentage</a:t>
            </a:r>
            <a:endParaRPr sz="2200" u="sng">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b="64928" l="0" r="0" t="0"/>
          <a:stretch/>
        </p:blipFill>
        <p:spPr>
          <a:xfrm>
            <a:off x="176050" y="1244225"/>
            <a:ext cx="6196099" cy="1238326"/>
          </a:xfrm>
          <a:prstGeom prst="rect">
            <a:avLst/>
          </a:prstGeom>
          <a:noFill/>
          <a:ln>
            <a:noFill/>
          </a:ln>
        </p:spPr>
      </p:pic>
      <p:pic>
        <p:nvPicPr>
          <p:cNvPr id="114" name="Google Shape;114;p21"/>
          <p:cNvPicPr preferRelativeResize="0"/>
          <p:nvPr/>
        </p:nvPicPr>
        <p:blipFill>
          <a:blip r:embed="rId4">
            <a:alphaModFix/>
          </a:blip>
          <a:stretch>
            <a:fillRect/>
          </a:stretch>
        </p:blipFill>
        <p:spPr>
          <a:xfrm>
            <a:off x="6582224" y="1244225"/>
            <a:ext cx="2467051" cy="3345540"/>
          </a:xfrm>
          <a:prstGeom prst="rect">
            <a:avLst/>
          </a:prstGeom>
          <a:noFill/>
          <a:ln>
            <a:noFill/>
          </a:ln>
        </p:spPr>
      </p:pic>
      <p:sp>
        <p:nvSpPr>
          <p:cNvPr id="115" name="Google Shape;115;p21"/>
          <p:cNvSpPr txBox="1"/>
          <p:nvPr>
            <p:ph idx="1" type="body"/>
          </p:nvPr>
        </p:nvSpPr>
        <p:spPr>
          <a:xfrm>
            <a:off x="379000" y="2703675"/>
            <a:ext cx="6082800" cy="182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Here we Find the total missing values from the Dataset through “isna().sum()” function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Measure its Percntage of empty rows in perticular columns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Sort them in Decending order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Display Datatypes of respective columns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