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75" r:id="rId6"/>
    <p:sldId id="274" r:id="rId7"/>
    <p:sldId id="262" r:id="rId8"/>
    <p:sldId id="264" r:id="rId9"/>
    <p:sldId id="265" r:id="rId10"/>
    <p:sldId id="259" r:id="rId11"/>
    <p:sldId id="269" r:id="rId12"/>
    <p:sldId id="27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98" y="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71CCA-5CDB-46B8-907A-9ECAC76CFAE5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F0E24-3745-4665-A8C7-190717BD1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669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5C825-393A-49CD-A030-AA105117EBB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845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7DA82-AF06-69C7-665D-CB2452245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AFAA43-816D-620B-9ACE-61C2D3AAE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736D4C-744C-DE06-6470-7B52DE1DB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302E-EC75-4E76-BC83-9948FDAEB61B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C59399-123F-1DD2-650D-0AF54510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9F7FEB-06C3-1837-38BC-18596E1F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428B-17E3-4CF4-99D8-B03BA5131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51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7B9C9-8276-955D-720A-CC07C0BF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A2992E-9534-82F7-196B-A2DA749F7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29C11-3B12-D02A-D0F4-F7A2D9C3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302E-EC75-4E76-BC83-9948FDAEB61B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DE919-C425-2D5E-8250-A0545A96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566FC-3D97-ED7D-65AB-83F1288C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428B-17E3-4CF4-99D8-B03BA5131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4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7F9CF1-22E5-F2DA-CF8C-84A20A759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78231C-9FAD-6D5D-24E4-01A80ABEC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9A064-4EDE-9F85-A2B3-DDA5F0A6F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302E-EC75-4E76-BC83-9948FDAEB61B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FE1095-858A-E0C0-24B4-F9627CB5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F5B79E-886B-5890-6D65-93F359B9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428B-17E3-4CF4-99D8-B03BA5131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23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871CD-6572-F7C9-CA6D-62132FAB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C36CD9-A751-BC97-BF6A-67B153D36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0862F3-0199-7BC7-CC39-62627B195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302E-EC75-4E76-BC83-9948FDAEB61B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2126A3-7B91-DCA0-61E1-384A3F6E4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6A1367-7C2D-DAA9-FF70-C759D01C2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428B-17E3-4CF4-99D8-B03BA5131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14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CF0BF-7887-7FC2-272B-BB6198CC9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8760AA-2781-07AC-D5B3-AB63F0FE8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22327-EDD4-4B89-758E-92FD37C5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302E-EC75-4E76-BC83-9948FDAEB61B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89AB85-784C-6F53-0F93-473A2685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A5989B-3569-3160-8E56-E7FE4C39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428B-17E3-4CF4-99D8-B03BA5131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18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A6733-1479-559F-E388-79992A5C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4006B7-A259-6450-F586-23761C253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B373EC-C078-4283-285D-0477852CB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8F38C2-4312-24B5-A060-33A45058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302E-EC75-4E76-BC83-9948FDAEB61B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9CD4EB-15F4-72D1-A253-322C91C3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7E1EBA-C6FC-2FE8-B08A-CDD56A81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428B-17E3-4CF4-99D8-B03BA5131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68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7E792-6D9D-7288-601C-3EFBE34CB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757240-F3EA-C314-CD28-6C3F9BC7D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4EE4C1-B0CF-AED1-DF0F-FD0CA206B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76C51D-6B0D-F71B-CD27-A00280707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5FDC18-AE34-D0D4-97B4-36CB0E800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093F1D-D0ED-781B-5878-E6F26C11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302E-EC75-4E76-BC83-9948FDAEB61B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74A5A7-52A5-DAA1-AF44-726C5181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B9A1EA-1857-DF75-80ED-CDA02339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428B-17E3-4CF4-99D8-B03BA5131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15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B7E50-D677-8C01-72F7-DFF66337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7AC462-0A8F-0AD9-7595-22002970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302E-EC75-4E76-BC83-9948FDAEB61B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4E7055-1CC3-9CB0-D033-CC7A698FE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FADDFE-1599-92EA-9B3D-8A0F2D99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428B-17E3-4CF4-99D8-B03BA5131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98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88AD3C-1E42-F830-6BD0-F049C611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302E-EC75-4E76-BC83-9948FDAEB61B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49C4B2-7B79-CD64-6C22-EDE862211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4C88D1-1E6E-18D5-D2DB-84A2C5A3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428B-17E3-4CF4-99D8-B03BA5131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93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FC964-3598-4DD3-E8AE-8D1364E9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BDB871-8669-E44A-CDEE-BCF767C61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3F3A1-2A3E-6B12-D447-6A1FC79A0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53A5D0-B400-47EC-FCF4-97FB8F5D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302E-EC75-4E76-BC83-9948FDAEB61B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FFFDAE-1041-5372-C572-E463EC2B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1B7888-7B45-DFAA-AECD-63A3EFDA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428B-17E3-4CF4-99D8-B03BA5131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02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84C8E-6AF3-2CA2-5B7C-C34A3893D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233F9F-2DC2-9E50-C87D-F08199762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3F7F48-44F9-01EB-AC48-EC63A88A2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141D11-0676-AC4C-05EA-BD74037A8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302E-EC75-4E76-BC83-9948FDAEB61B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F16F-BBC7-B507-9D4D-D03E07EC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1C16ED-371D-5BA8-8E52-C8E4795A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428B-17E3-4CF4-99D8-B03BA5131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57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C7BBBA-460F-413F-FD29-353838A53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CA3CEE-1E43-6D81-6DFB-5DE55264E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E8C8B-A4D6-B1B4-CB91-1CEC5853E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4302E-EC75-4E76-BC83-9948FDAEB61B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5FE67-597B-D10B-557A-69CCFA5F9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907237-2153-3A5F-309B-7D378A619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B428B-17E3-4CF4-99D8-B03BA5131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30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.svg"/><Relationship Id="rId5" Type="http://schemas.openxmlformats.org/officeDocument/2006/relationships/image" Target="../media/image17.png"/><Relationship Id="rId10" Type="http://schemas.openxmlformats.org/officeDocument/2006/relationships/image" Target="../media/image1.png"/><Relationship Id="rId4" Type="http://schemas.openxmlformats.org/officeDocument/2006/relationships/image" Target="../media/image16.jp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3376"/>
          <a:stretch>
            <a:fillRect/>
          </a:stretch>
        </p:blipFill>
        <p:spPr>
          <a:xfrm>
            <a:off x="-101600" y="5032139"/>
            <a:ext cx="12344400" cy="198414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85800" y="444500"/>
            <a:ext cx="10820400" cy="1195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ko-KR" altLang="en-US" sz="8000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/>
              </a:rPr>
              <a:t>이번엔 진짜 일조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85800" y="4136485"/>
            <a:ext cx="10820400" cy="430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33"/>
              </a:lnSpc>
              <a:spcBef>
                <a:spcPct val="0"/>
              </a:spcBef>
            </a:pPr>
            <a:r>
              <a:rPr lang="ko-KR" altLang="en-US" sz="2666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조원</a:t>
            </a:r>
            <a:r>
              <a:rPr lang="en-US" altLang="ko-KR" sz="2666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2666" dirty="0" err="1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이승재</a:t>
            </a:r>
            <a:r>
              <a:rPr lang="en-US" altLang="ko-KR" sz="2666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666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신민석</a:t>
            </a:r>
            <a:r>
              <a:rPr lang="en-US" altLang="ko-KR" sz="2666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666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문은서</a:t>
            </a:r>
            <a:r>
              <a:rPr lang="en-US" altLang="ko-KR" sz="2666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666" dirty="0" err="1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김동후</a:t>
            </a:r>
            <a:endParaRPr lang="en-US" sz="2666" dirty="0">
              <a:solidFill>
                <a:srgbClr val="00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1DDB47-CE78-B37F-6FF6-B2B8AF0F5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800" y="5918201"/>
            <a:ext cx="2133601" cy="4808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5800" y="2515395"/>
            <a:ext cx="1082040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40"/>
              </a:lnSpc>
              <a:spcBef>
                <a:spcPct val="0"/>
              </a:spcBef>
            </a:pPr>
            <a:r>
              <a:rPr lang="en-US" sz="5866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6. Q&amp;A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6792" b="28447"/>
          <a:stretch>
            <a:fillRect/>
          </a:stretch>
        </p:blipFill>
        <p:spPr>
          <a:xfrm>
            <a:off x="-101600" y="5461000"/>
            <a:ext cx="12344400" cy="1473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9D1B792-D99B-1DB1-47BF-CE9EDB0DD3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330200"/>
            <a:ext cx="2133600" cy="6083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804400" y="5308601"/>
            <a:ext cx="1549400" cy="13459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5200"/>
              </a:lnSpc>
              <a:spcBef>
                <a:spcPct val="0"/>
              </a:spcBef>
            </a:pPr>
            <a:r>
              <a:rPr lang="ko-KR" altLang="en-US" sz="6400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소감</a:t>
            </a:r>
            <a:endParaRPr lang="en-US" sz="6400" dirty="0">
              <a:solidFill>
                <a:srgbClr val="00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685799" y="647700"/>
            <a:ext cx="7028895" cy="1247496"/>
            <a:chOff x="0" y="-76200"/>
            <a:chExt cx="11253148" cy="2494995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336831"/>
              <a:ext cx="755354" cy="755354"/>
            </a:xfrm>
            <a:prstGeom prst="rect">
              <a:avLst/>
            </a:prstGeom>
          </p:spPr>
        </p:pic>
        <p:sp>
          <p:nvSpPr>
            <p:cNvPr id="5" name="TextBox 5"/>
            <p:cNvSpPr txBox="1"/>
            <p:nvPr/>
          </p:nvSpPr>
          <p:spPr>
            <a:xfrm>
              <a:off x="1656068" y="-76200"/>
              <a:ext cx="9597080" cy="6155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00"/>
                </a:lnSpc>
                <a:spcBef>
                  <a:spcPct val="0"/>
                </a:spcBef>
              </a:pPr>
              <a:r>
                <a:rPr lang="ko-KR" altLang="en-US" sz="2000" dirty="0" err="1">
                  <a:solidFill>
                    <a:srgbClr val="000000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이승재</a:t>
              </a:r>
              <a:endParaRPr lang="en-US" sz="2000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656067" y="909661"/>
              <a:ext cx="9597081" cy="15091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60"/>
                </a:lnSpc>
                <a:spcBef>
                  <a:spcPct val="0"/>
                </a:spcBef>
              </a:pPr>
              <a:r>
                <a:rPr lang="ko-KR" altLang="en-US" sz="1600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템플릿을 이용하긴 했지만 </a:t>
              </a:r>
              <a:r>
                <a:rPr lang="en-US" altLang="ko-KR" sz="1600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Front-End</a:t>
              </a:r>
              <a:r>
                <a:rPr lang="ko-KR" altLang="en-US" sz="1600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부터 </a:t>
              </a:r>
              <a:r>
                <a:rPr lang="en-US" altLang="ko-KR" sz="1600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Back-End </a:t>
              </a:r>
              <a:r>
                <a:rPr lang="ko-KR" altLang="en-US" sz="1600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까지</a:t>
              </a:r>
              <a:r>
                <a:rPr lang="en-US" altLang="ko-KR" sz="1600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ko-KR" altLang="en-US" sz="1600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기획하고 코딩하고 하는 것들이 쉽지 않다는 것을 느꼈고</a:t>
              </a:r>
              <a:r>
                <a:rPr lang="en-US" altLang="ko-KR" sz="1600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하나하나 해결해 나가는 재미가 있었다</a:t>
              </a:r>
              <a:r>
                <a:rPr lang="en-US" altLang="ko-KR" sz="1600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.</a:t>
              </a:r>
            </a:p>
            <a:p>
              <a:pPr>
                <a:lnSpc>
                  <a:spcPts val="1960"/>
                </a:lnSpc>
                <a:spcBef>
                  <a:spcPct val="0"/>
                </a:spcBef>
              </a:pPr>
              <a:r>
                <a:rPr lang="ko-KR" altLang="en-US" sz="1600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그리고 평소에 자주 사용하던 것을 분석하고 하는 것도 흥미로웠다</a:t>
              </a:r>
              <a:r>
                <a:rPr lang="en-US" altLang="ko-KR" sz="1600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.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85799" y="2163877"/>
            <a:ext cx="7028895" cy="1503976"/>
            <a:chOff x="0" y="-76200"/>
            <a:chExt cx="11253148" cy="3007955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336831"/>
              <a:ext cx="755354" cy="755354"/>
            </a:xfrm>
            <a:prstGeom prst="rect">
              <a:avLst/>
            </a:prstGeom>
          </p:spPr>
        </p:pic>
        <p:sp>
          <p:nvSpPr>
            <p:cNvPr id="9" name="TextBox 9"/>
            <p:cNvSpPr txBox="1"/>
            <p:nvPr/>
          </p:nvSpPr>
          <p:spPr>
            <a:xfrm>
              <a:off x="1656068" y="-76200"/>
              <a:ext cx="9597080" cy="6155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00"/>
                </a:lnSpc>
                <a:spcBef>
                  <a:spcPct val="0"/>
                </a:spcBef>
              </a:pPr>
              <a:r>
                <a:rPr lang="ko-KR" altLang="en-US" sz="2000" dirty="0">
                  <a:solidFill>
                    <a:srgbClr val="000000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신민석</a:t>
              </a:r>
              <a:endParaRPr lang="en-US" sz="2000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656067" y="909661"/>
              <a:ext cx="9597081" cy="2022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60"/>
                </a:lnSpc>
                <a:spcBef>
                  <a:spcPct val="0"/>
                </a:spcBef>
              </a:pPr>
              <a:r>
                <a:rPr lang="ko-KR" altLang="en-US" sz="1600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배민 프로젝트를 하면서</a:t>
              </a:r>
              <a:r>
                <a:rPr lang="en-US" altLang="ko-KR" sz="1600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평소에 자주 사용하던 배달의 민족 어플을 하나 </a:t>
              </a:r>
              <a:r>
                <a:rPr lang="ko-KR" altLang="en-US" sz="1600" dirty="0" err="1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하나</a:t>
              </a:r>
              <a:r>
                <a:rPr lang="ko-KR" altLang="en-US" sz="1600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뜯어본 것 같아서 좋았다</a:t>
              </a:r>
              <a:r>
                <a:rPr lang="en-US" altLang="ko-KR" sz="1600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. </a:t>
              </a:r>
              <a:r>
                <a:rPr lang="ko-KR" altLang="en-US" sz="1600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이런 기능은 어떻게 구현해볼까라고 생각할 수 있는 계기가 되어서 좋았고</a:t>
              </a:r>
              <a:r>
                <a:rPr lang="en-US" altLang="ko-KR" sz="1600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. </a:t>
              </a:r>
              <a:r>
                <a:rPr lang="ko-KR" altLang="en-US" sz="1600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더 좋은 프로젝트가 될 수 있게 팀원들과 소통하는 게 중요한 것도 많이 배웠다</a:t>
              </a:r>
              <a:r>
                <a:rPr lang="en-US" altLang="ko-KR" sz="1600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.</a:t>
              </a:r>
              <a:endParaRPr lang="en-US" sz="1600" dirty="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799" y="4073755"/>
            <a:ext cx="7028895" cy="1247496"/>
            <a:chOff x="0" y="-76200"/>
            <a:chExt cx="11253148" cy="2494994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336831"/>
              <a:ext cx="755354" cy="755354"/>
            </a:xfrm>
            <a:prstGeom prst="rect">
              <a:avLst/>
            </a:prstGeom>
          </p:spPr>
        </p:pic>
        <p:sp>
          <p:nvSpPr>
            <p:cNvPr id="13" name="TextBox 13"/>
            <p:cNvSpPr txBox="1"/>
            <p:nvPr/>
          </p:nvSpPr>
          <p:spPr>
            <a:xfrm>
              <a:off x="1656068" y="-76200"/>
              <a:ext cx="9597080" cy="6155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00"/>
                </a:lnSpc>
                <a:spcBef>
                  <a:spcPct val="0"/>
                </a:spcBef>
              </a:pPr>
              <a:r>
                <a:rPr lang="ko-KR" altLang="en-US" sz="2000" dirty="0">
                  <a:solidFill>
                    <a:srgbClr val="000000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문은서</a:t>
              </a:r>
              <a:endParaRPr lang="en-US" sz="2000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656068" y="909661"/>
              <a:ext cx="9597080" cy="15091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60"/>
                </a:lnSpc>
                <a:spcBef>
                  <a:spcPct val="0"/>
                </a:spcBef>
              </a:pPr>
              <a:r>
                <a:rPr lang="ko-KR" altLang="en-US" sz="1600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프로젝트를 하면서 많은 공부가 되었지만</a:t>
              </a:r>
              <a:r>
                <a:rPr lang="en-US" altLang="ko-KR" sz="1600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아직 부족한 부분이 많다고 느꼈고</a:t>
              </a:r>
              <a:r>
                <a:rPr lang="en-US" altLang="ko-KR" sz="1600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개발자는 클라이언트 입장에서 많이 생각해야 한다는 것을 느꼈다</a:t>
              </a:r>
              <a:r>
                <a:rPr lang="en-US" altLang="ko-KR" sz="1600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.</a:t>
              </a:r>
              <a:endParaRPr lang="en-US" sz="1600" dirty="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685799" y="5559715"/>
            <a:ext cx="7028895" cy="991015"/>
            <a:chOff x="0" y="-76200"/>
            <a:chExt cx="11253148" cy="1982032"/>
          </a:xfrm>
        </p:grpSpPr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336831"/>
              <a:ext cx="755354" cy="755354"/>
            </a:xfrm>
            <a:prstGeom prst="rect">
              <a:avLst/>
            </a:prstGeom>
          </p:spPr>
        </p:pic>
        <p:sp>
          <p:nvSpPr>
            <p:cNvPr id="17" name="TextBox 17"/>
            <p:cNvSpPr txBox="1"/>
            <p:nvPr/>
          </p:nvSpPr>
          <p:spPr>
            <a:xfrm>
              <a:off x="1656068" y="-76200"/>
              <a:ext cx="9597080" cy="6155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00"/>
                </a:lnSpc>
                <a:spcBef>
                  <a:spcPct val="0"/>
                </a:spcBef>
              </a:pPr>
              <a:r>
                <a:rPr lang="ko-KR" altLang="en-US" sz="2000" dirty="0" err="1">
                  <a:solidFill>
                    <a:srgbClr val="000000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김동후</a:t>
              </a:r>
              <a:endParaRPr lang="en-US" sz="2000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656068" y="909661"/>
              <a:ext cx="9597080" cy="9961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60"/>
                </a:lnSpc>
                <a:spcBef>
                  <a:spcPct val="0"/>
                </a:spcBef>
              </a:pPr>
              <a:r>
                <a:rPr lang="ko-KR" altLang="en-US" sz="1600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이 프로젝트를 시작하기 전에는 굉장히 어려울 것 같았지만</a:t>
              </a:r>
              <a:r>
                <a:rPr lang="en-US" altLang="ko-KR" sz="1600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막상 해보고 나니 생각보다 별거 아닌 것 처럼 느껴졌다</a:t>
              </a:r>
              <a:r>
                <a:rPr lang="en-US" altLang="ko-KR" sz="1600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.</a:t>
              </a:r>
              <a:endParaRPr lang="en-US" sz="1600" dirty="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089" t="18877" r="3432" b="4523"/>
          <a:stretch>
            <a:fillRect/>
          </a:stretch>
        </p:blipFill>
        <p:spPr>
          <a:xfrm>
            <a:off x="0" y="-14027"/>
            <a:ext cx="12192000" cy="6872027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298902" y="2723804"/>
            <a:ext cx="9594197" cy="1459656"/>
            <a:chOff x="0" y="861342"/>
            <a:chExt cx="19188395" cy="2919311"/>
          </a:xfrm>
        </p:grpSpPr>
        <p:sp>
          <p:nvSpPr>
            <p:cNvPr id="4" name="TextBox 4"/>
            <p:cNvSpPr txBox="1"/>
            <p:nvPr/>
          </p:nvSpPr>
          <p:spPr>
            <a:xfrm>
              <a:off x="0" y="3168691"/>
              <a:ext cx="19188395" cy="6119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endParaRPr lang="en-US" sz="2000" dirty="0">
                <a:solidFill>
                  <a:srgbClr val="EFEFEF"/>
                </a:solidFill>
                <a:ea typeface="Gothic A1 Medium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861342"/>
              <a:ext cx="19188395" cy="23902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080"/>
                </a:lnSpc>
              </a:pPr>
              <a:r>
                <a:rPr lang="en-US" sz="8000" b="1" dirty="0" err="1">
                  <a:solidFill>
                    <a:srgbClr val="EFEFEF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감사합니다</a:t>
              </a:r>
              <a:r>
                <a:rPr lang="en-US" sz="8000" b="1" dirty="0">
                  <a:solidFill>
                    <a:srgbClr val="EFEFEF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!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52708"/>
          <a:stretch>
            <a:fillRect/>
          </a:stretch>
        </p:blipFill>
        <p:spPr>
          <a:xfrm>
            <a:off x="-101600" y="-76199"/>
            <a:ext cx="5867417" cy="7010396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275441" y="2844800"/>
            <a:ext cx="1449387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40"/>
              </a:lnSpc>
              <a:spcBef>
                <a:spcPct val="0"/>
              </a:spcBef>
            </a:pPr>
            <a:r>
              <a:rPr lang="ko-KR" altLang="en-US" sz="5866" dirty="0">
                <a:solidFill>
                  <a:srgbClr val="EFEFEF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목차</a:t>
            </a:r>
            <a:endParaRPr lang="en-US" sz="5866" dirty="0">
              <a:solidFill>
                <a:srgbClr val="EFEFEF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6666561" y="258169"/>
            <a:ext cx="5504375" cy="6226452"/>
            <a:chOff x="0" y="-114350"/>
            <a:chExt cx="11008751" cy="10926369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114350"/>
              <a:ext cx="8566691" cy="810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  <a:spcBef>
                  <a:spcPct val="0"/>
                </a:spcBef>
              </a:pPr>
              <a:r>
                <a:rPr lang="ko-KR" altLang="en-US" sz="3000" dirty="0">
                  <a:solidFill>
                    <a:srgbClr val="000000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배민 프로젝트</a:t>
              </a:r>
              <a:endParaRPr lang="en-US" sz="3000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3229999"/>
              <a:ext cx="7055111" cy="539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13"/>
                </a:lnSpc>
              </a:pPr>
              <a:r>
                <a:rPr lang="en-US" altLang="ko-KR" sz="1866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2. </a:t>
              </a:r>
              <a:r>
                <a:rPr lang="ko-KR" altLang="en-US" sz="1866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프로젝트 소개</a:t>
              </a:r>
              <a:endParaRPr lang="en-US" sz="1866" dirty="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8489578"/>
              <a:ext cx="7055111" cy="539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13"/>
                </a:lnSpc>
              </a:pPr>
              <a:r>
                <a:rPr lang="en-US" sz="1866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5. </a:t>
              </a:r>
              <a:r>
                <a:rPr lang="ko-KR" altLang="en-US" sz="1866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시연</a:t>
              </a:r>
              <a:endParaRPr lang="en-US" sz="1866" dirty="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6697959"/>
              <a:ext cx="7055111" cy="539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13"/>
                </a:lnSpc>
              </a:pPr>
              <a:r>
                <a:rPr lang="en-US" sz="1866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4. ERD </a:t>
              </a:r>
              <a:r>
                <a:rPr lang="ko-KR" altLang="en-US" sz="1866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및 로직 프로세스</a:t>
              </a:r>
              <a:endParaRPr lang="en-US" sz="1866" dirty="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0272486"/>
              <a:ext cx="7055111" cy="539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13"/>
                </a:lnSpc>
              </a:pPr>
              <a:r>
                <a:rPr lang="en-US" sz="1866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6. </a:t>
              </a:r>
              <a:r>
                <a:rPr lang="en-US" altLang="ko-KR" sz="1866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Q&amp;A</a:t>
              </a:r>
              <a:r>
                <a:rPr lang="en-US" sz="1866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</a:p>
          </p:txBody>
        </p:sp>
        <p:sp>
          <p:nvSpPr>
            <p:cNvPr id="17" name="AutoShape 17"/>
            <p:cNvSpPr/>
            <p:nvPr/>
          </p:nvSpPr>
          <p:spPr>
            <a:xfrm>
              <a:off x="0" y="6073940"/>
              <a:ext cx="11008751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8" name="AutoShape 18"/>
            <p:cNvSpPr/>
            <p:nvPr/>
          </p:nvSpPr>
          <p:spPr>
            <a:xfrm>
              <a:off x="0" y="7865560"/>
              <a:ext cx="11008751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" name="AutoShape 19"/>
            <p:cNvSpPr/>
            <p:nvPr/>
          </p:nvSpPr>
          <p:spPr>
            <a:xfrm>
              <a:off x="0" y="9648468"/>
              <a:ext cx="11008751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21" name="AutoShape 17">
            <a:extLst>
              <a:ext uri="{FF2B5EF4-FFF2-40B4-BE49-F238E27FC236}">
                <a16:creationId xmlns:a16="http://schemas.microsoft.com/office/drawing/2014/main" id="{2571F131-434D-5FAB-C713-9C0F9DC2E016}"/>
              </a:ext>
            </a:extLst>
          </p:cNvPr>
          <p:cNvSpPr/>
          <p:nvPr/>
        </p:nvSpPr>
        <p:spPr>
          <a:xfrm>
            <a:off x="6687625" y="1803400"/>
            <a:ext cx="5504375" cy="0"/>
          </a:xfrm>
          <a:prstGeom prst="line">
            <a:avLst/>
          </a:prstGeom>
          <a:ln w="127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TextBox 13">
            <a:extLst>
              <a:ext uri="{FF2B5EF4-FFF2-40B4-BE49-F238E27FC236}">
                <a16:creationId xmlns:a16="http://schemas.microsoft.com/office/drawing/2014/main" id="{C3BCA03F-CA11-84E6-A204-482FABED08F9}"/>
              </a:ext>
            </a:extLst>
          </p:cNvPr>
          <p:cNvSpPr txBox="1"/>
          <p:nvPr/>
        </p:nvSpPr>
        <p:spPr>
          <a:xfrm>
            <a:off x="6687624" y="1193800"/>
            <a:ext cx="3527555" cy="307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13"/>
              </a:lnSpc>
            </a:pPr>
            <a:r>
              <a:rPr lang="en-US" altLang="ko-KR" sz="1866" dirty="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1. </a:t>
            </a:r>
            <a:r>
              <a:rPr lang="ko-KR" altLang="en-US" sz="1866" dirty="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팀원 소개</a:t>
            </a:r>
            <a:endParaRPr lang="en-US" sz="1866" dirty="0">
              <a:solidFill>
                <a:srgbClr val="00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0" name="AutoShape 17">
            <a:extLst>
              <a:ext uri="{FF2B5EF4-FFF2-40B4-BE49-F238E27FC236}">
                <a16:creationId xmlns:a16="http://schemas.microsoft.com/office/drawing/2014/main" id="{1F39E891-122A-62A9-79FF-D1C5EF237521}"/>
              </a:ext>
            </a:extLst>
          </p:cNvPr>
          <p:cNvSpPr/>
          <p:nvPr/>
        </p:nvSpPr>
        <p:spPr>
          <a:xfrm>
            <a:off x="6654801" y="2819400"/>
            <a:ext cx="5504375" cy="0"/>
          </a:xfrm>
          <a:prstGeom prst="line">
            <a:avLst/>
          </a:prstGeom>
          <a:ln w="127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1766A891-DA55-50E2-DC19-1C5E2774D964}"/>
              </a:ext>
            </a:extLst>
          </p:cNvPr>
          <p:cNvSpPr txBox="1"/>
          <p:nvPr/>
        </p:nvSpPr>
        <p:spPr>
          <a:xfrm>
            <a:off x="6654800" y="3175000"/>
            <a:ext cx="3527555" cy="307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13"/>
              </a:lnSpc>
            </a:pPr>
            <a:r>
              <a:rPr lang="en-US" sz="1866" dirty="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3. </a:t>
            </a:r>
            <a:r>
              <a:rPr lang="ko-KR" altLang="en-US" sz="1866" dirty="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개발환경</a:t>
            </a:r>
            <a:endParaRPr lang="en-US" sz="1866" dirty="0">
              <a:solidFill>
                <a:srgbClr val="00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51756" y="4251325"/>
            <a:ext cx="11592644" cy="0"/>
          </a:xfrm>
          <a:prstGeom prst="line">
            <a:avLst/>
          </a:prstGeom>
          <a:ln w="9525" cap="rnd">
            <a:solidFill>
              <a:srgbClr val="2AC1BC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751756" y="4146550"/>
            <a:ext cx="215900" cy="215900"/>
            <a:chOff x="0" y="0"/>
            <a:chExt cx="6350000" cy="6350000"/>
          </a:xfrm>
          <a:solidFill>
            <a:srgbClr val="2AC1BC"/>
          </a:solidFill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5" name="Group 5"/>
          <p:cNvGrpSpPr/>
          <p:nvPr/>
        </p:nvGrpSpPr>
        <p:grpSpPr>
          <a:xfrm>
            <a:off x="3801919" y="4140200"/>
            <a:ext cx="215900" cy="215900"/>
            <a:chOff x="0" y="0"/>
            <a:chExt cx="6350000" cy="6350000"/>
          </a:xfrm>
          <a:solidFill>
            <a:srgbClr val="2AC1BC"/>
          </a:solidFill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7" name="Group 7"/>
          <p:cNvGrpSpPr/>
          <p:nvPr/>
        </p:nvGrpSpPr>
        <p:grpSpPr>
          <a:xfrm>
            <a:off x="6705601" y="4140200"/>
            <a:ext cx="215900" cy="215900"/>
            <a:chOff x="0" y="0"/>
            <a:chExt cx="6350000" cy="6350000"/>
          </a:xfrm>
          <a:solidFill>
            <a:srgbClr val="2AC1BC"/>
          </a:solidFill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9" name="Group 9"/>
          <p:cNvGrpSpPr/>
          <p:nvPr/>
        </p:nvGrpSpPr>
        <p:grpSpPr>
          <a:xfrm>
            <a:off x="9690100" y="4140200"/>
            <a:ext cx="215900" cy="215900"/>
            <a:chOff x="0" y="0"/>
            <a:chExt cx="6350000" cy="6350000"/>
          </a:xfrm>
          <a:solidFill>
            <a:srgbClr val="2AC1BC"/>
          </a:solidFill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1" name="TextBox 11"/>
          <p:cNvSpPr txBox="1"/>
          <p:nvPr/>
        </p:nvSpPr>
        <p:spPr>
          <a:xfrm>
            <a:off x="685800" y="261845"/>
            <a:ext cx="1082040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40"/>
              </a:lnSpc>
              <a:spcBef>
                <a:spcPct val="0"/>
              </a:spcBef>
            </a:pPr>
            <a:r>
              <a:rPr lang="en-US" altLang="ko-KR" sz="5866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1. </a:t>
            </a:r>
            <a:r>
              <a:rPr lang="ko-KR" altLang="en-US" sz="5866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팀원 소개</a:t>
            </a:r>
            <a:endParaRPr lang="en-US" sz="5866" dirty="0">
              <a:solidFill>
                <a:srgbClr val="00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751756" y="4538004"/>
            <a:ext cx="2243284" cy="881726"/>
            <a:chOff x="-1" y="-76200"/>
            <a:chExt cx="4486567" cy="1763452"/>
          </a:xfrm>
        </p:grpSpPr>
        <p:sp>
          <p:nvSpPr>
            <p:cNvPr id="13" name="TextBox 13"/>
            <p:cNvSpPr txBox="1"/>
            <p:nvPr/>
          </p:nvSpPr>
          <p:spPr>
            <a:xfrm>
              <a:off x="1" y="-76200"/>
              <a:ext cx="4486565" cy="6155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00"/>
                </a:lnSpc>
                <a:spcBef>
                  <a:spcPct val="0"/>
                </a:spcBef>
              </a:pPr>
              <a:r>
                <a:rPr lang="ko-KR" altLang="en-US" sz="2000" dirty="0" err="1">
                  <a:solidFill>
                    <a:srgbClr val="000000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이승재</a:t>
              </a:r>
              <a:endParaRPr lang="en-US" sz="2000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-1" y="703392"/>
              <a:ext cx="4486565" cy="98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60"/>
                </a:lnSpc>
                <a:spcBef>
                  <a:spcPct val="0"/>
                </a:spcBef>
              </a:pPr>
              <a:r>
                <a:rPr lang="ko-KR" altLang="en-US" sz="1400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조장</a:t>
              </a:r>
              <a:r>
                <a:rPr lang="en-US" altLang="ko-KR" sz="1400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, </a:t>
              </a:r>
              <a:r>
                <a:rPr lang="ko-KR" altLang="en-US" sz="1400" dirty="0" err="1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백엔드</a:t>
              </a:r>
              <a:endParaRPr lang="en-US" altLang="ko-KR" sz="1400" dirty="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</a:pPr>
              <a:r>
                <a:rPr lang="ko-KR" altLang="en-US" sz="1400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회원 관련 페이지</a:t>
              </a:r>
              <a:endParaRPr lang="en-US" sz="1400" dirty="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801917" y="4536190"/>
            <a:ext cx="2243283" cy="880621"/>
            <a:chOff x="0" y="-76200"/>
            <a:chExt cx="4486566" cy="1761240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76200"/>
              <a:ext cx="4486566" cy="6155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00"/>
                </a:lnSpc>
                <a:spcBef>
                  <a:spcPct val="0"/>
                </a:spcBef>
              </a:pPr>
              <a:r>
                <a:rPr lang="ko-KR" altLang="en-US" sz="2000" dirty="0">
                  <a:solidFill>
                    <a:srgbClr val="000000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신민석</a:t>
              </a:r>
              <a:endParaRPr lang="en-US" sz="2000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701181"/>
              <a:ext cx="4486566" cy="9838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60"/>
                </a:lnSpc>
                <a:spcBef>
                  <a:spcPct val="0"/>
                </a:spcBef>
              </a:pPr>
              <a:r>
                <a:rPr lang="ko-KR" altLang="en-US" sz="1400" dirty="0" err="1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백엔드</a:t>
              </a:r>
              <a:endParaRPr lang="en-US" altLang="ko-KR" sz="1400" dirty="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</a:pPr>
              <a:r>
                <a:rPr lang="ko-KR" altLang="en-US" sz="1400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배달 결제 페이지</a:t>
              </a:r>
              <a:endParaRPr lang="en-US" sz="1400" dirty="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694717" y="4540082"/>
            <a:ext cx="1786083" cy="880621"/>
            <a:chOff x="0" y="-76200"/>
            <a:chExt cx="4486566" cy="1761240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76200"/>
              <a:ext cx="4486566" cy="6155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00"/>
                </a:lnSpc>
                <a:spcBef>
                  <a:spcPct val="0"/>
                </a:spcBef>
              </a:pPr>
              <a:r>
                <a:rPr lang="ko-KR" altLang="en-US" sz="2000" dirty="0" err="1">
                  <a:solidFill>
                    <a:srgbClr val="000000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김동후</a:t>
              </a:r>
              <a:endParaRPr lang="en-US" sz="2000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701181"/>
              <a:ext cx="4486566" cy="9838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60"/>
                </a:lnSpc>
                <a:spcBef>
                  <a:spcPct val="0"/>
                </a:spcBef>
              </a:pPr>
              <a:r>
                <a:rPr lang="ko-KR" altLang="en-US" sz="1400" dirty="0" err="1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백엔드</a:t>
              </a:r>
              <a:endParaRPr lang="en-US" altLang="ko-KR" sz="1400" dirty="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</a:pPr>
              <a:r>
                <a:rPr lang="ko-KR" altLang="en-US" sz="1400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마이페이지</a:t>
              </a:r>
              <a:endParaRPr lang="en-US" altLang="ko-KR" sz="1400" dirty="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705600" y="4536600"/>
            <a:ext cx="2243284" cy="880621"/>
            <a:chOff x="-1" y="-76200"/>
            <a:chExt cx="4486567" cy="1761240"/>
          </a:xfrm>
        </p:grpSpPr>
        <p:sp>
          <p:nvSpPr>
            <p:cNvPr id="22" name="TextBox 22"/>
            <p:cNvSpPr txBox="1"/>
            <p:nvPr/>
          </p:nvSpPr>
          <p:spPr>
            <a:xfrm>
              <a:off x="1" y="-76200"/>
              <a:ext cx="4486565" cy="6155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00"/>
                </a:lnSpc>
                <a:spcBef>
                  <a:spcPct val="0"/>
                </a:spcBef>
              </a:pPr>
              <a:r>
                <a:rPr lang="ko-KR" altLang="en-US" sz="2000" dirty="0">
                  <a:solidFill>
                    <a:srgbClr val="000000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문은서</a:t>
              </a:r>
              <a:endParaRPr lang="en-US" sz="2000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-1" y="701181"/>
              <a:ext cx="4486565" cy="9838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60"/>
                </a:lnSpc>
                <a:spcBef>
                  <a:spcPct val="0"/>
                </a:spcBef>
              </a:pPr>
              <a:r>
                <a:rPr lang="ko-KR" altLang="en-US" sz="1400" dirty="0" err="1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백엔드</a:t>
              </a:r>
              <a:endParaRPr lang="en-US" altLang="ko-KR" sz="1400" dirty="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</a:pPr>
              <a:r>
                <a:rPr lang="ko-KR" altLang="en-US" sz="1400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마이페이지</a:t>
              </a:r>
              <a:endParaRPr lang="en-US" altLang="ko-KR" sz="1400" dirty="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6792" b="28447"/>
          <a:stretch>
            <a:fillRect/>
          </a:stretch>
        </p:blipFill>
        <p:spPr>
          <a:xfrm>
            <a:off x="0" y="6212951"/>
            <a:ext cx="12278440" cy="77204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618F453-2BCE-2C56-57A8-9C68ECEE1E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26" t="11876" r="37237" b="20071"/>
          <a:stretch/>
        </p:blipFill>
        <p:spPr>
          <a:xfrm>
            <a:off x="3813824" y="1768821"/>
            <a:ext cx="2156081" cy="231503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98EFE74-CBCD-507E-BB57-9F1BAFA8FAF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21754" r="6993" b="23125"/>
          <a:stretch/>
        </p:blipFill>
        <p:spPr>
          <a:xfrm>
            <a:off x="685800" y="2308042"/>
            <a:ext cx="2582197" cy="170095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4349E3AA-A2DD-4134-24FB-3C6D2ADDD2E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56"/>
          <a:stretch/>
        </p:blipFill>
        <p:spPr>
          <a:xfrm>
            <a:off x="9295957" y="1694440"/>
            <a:ext cx="2982483" cy="235376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150A17CB-E5FD-7CFF-D102-1D8999961B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33" y="2038953"/>
            <a:ext cx="2156082" cy="18647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DD373BD5-C568-DD65-E1FF-D6C703F78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25" y="1997475"/>
            <a:ext cx="3638064" cy="387769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" t="18476" r="36424" b="52126"/>
          <a:stretch>
            <a:fillRect/>
          </a:stretch>
        </p:blipFill>
        <p:spPr>
          <a:xfrm>
            <a:off x="0" y="0"/>
            <a:ext cx="12192000" cy="14583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85800" y="307303"/>
            <a:ext cx="1082040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40"/>
              </a:lnSpc>
              <a:spcBef>
                <a:spcPct val="0"/>
              </a:spcBef>
            </a:pPr>
            <a:r>
              <a:rPr lang="en-US" sz="5866" dirty="0">
                <a:solidFill>
                  <a:srgbClr val="EFEFEF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</a:t>
            </a:r>
            <a:r>
              <a:rPr lang="ko-KR" altLang="en-US" sz="5866" dirty="0">
                <a:solidFill>
                  <a:srgbClr val="EFEFEF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프로젝트 소개</a:t>
            </a:r>
            <a:endParaRPr lang="en-US" sz="5866" dirty="0">
              <a:solidFill>
                <a:srgbClr val="EFEFEF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FC04259-AAB8-5214-613B-5B0FB15516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036" y="1501759"/>
            <a:ext cx="5300573" cy="50249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52F6CE-6875-413E-946A-AC8908946C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7457" y="1553643"/>
            <a:ext cx="5832216" cy="50984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2BFEFC-0803-C43D-489D-24ECF07E07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5" r="13561" b="29922"/>
          <a:stretch/>
        </p:blipFill>
        <p:spPr>
          <a:xfrm>
            <a:off x="359415" y="2060034"/>
            <a:ext cx="3923931" cy="373107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794507" y="2568591"/>
            <a:ext cx="6930501" cy="30097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13"/>
              </a:lnSpc>
            </a:pP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배달의 민족 앱은 활성화가 잘 되어있지만 웹 페이지로는</a:t>
            </a:r>
            <a:endParaRPr lang="en-US" altLang="ko-KR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ts val="2613"/>
              </a:lnSpc>
            </a:pP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존재하지 않기 때문에 웹 페이지로 만들어보면</a:t>
            </a:r>
            <a:endParaRPr lang="en-US" altLang="ko-KR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ts val="2613"/>
              </a:lnSpc>
            </a:pP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좋을 거 같아 주제로 선정했습니다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en-US" altLang="ko-KR" sz="2400" dirty="0">
              <a:solidFill>
                <a:srgbClr val="00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ts val="2613"/>
              </a:lnSpc>
            </a:pPr>
            <a:endParaRPr lang="en-US" altLang="ko-KR" sz="2400" dirty="0">
              <a:solidFill>
                <a:srgbClr val="00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ts val="2613"/>
              </a:lnSpc>
            </a:pPr>
            <a:r>
              <a:rPr lang="ko-KR" altLang="en-US" sz="2400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회사 사무실에서는 주로 컴퓨터를 많이 사용하기에</a:t>
            </a:r>
            <a:endParaRPr lang="en-US" altLang="ko-KR" sz="2400" dirty="0">
              <a:solidFill>
                <a:srgbClr val="00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ts val="2613"/>
              </a:lnSpc>
            </a:pPr>
            <a:r>
              <a:rPr lang="ko-KR" altLang="en-US" sz="2400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점심식사</a:t>
            </a:r>
            <a:r>
              <a:rPr lang="en-US" altLang="ko-KR" sz="2400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간식 </a:t>
            </a:r>
            <a:r>
              <a:rPr lang="en-US" altLang="ko-KR" sz="2400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r>
              <a:rPr lang="ko-KR" altLang="en-US" sz="2400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야식을 주문할 때 어플보다 </a:t>
            </a:r>
            <a:endParaRPr lang="en-US" altLang="ko-KR" sz="2400" dirty="0">
              <a:solidFill>
                <a:srgbClr val="00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ts val="2613"/>
              </a:lnSpc>
            </a:pPr>
            <a:endParaRPr lang="ko-KR" altLang="en-US" sz="2400" dirty="0">
              <a:solidFill>
                <a:srgbClr val="00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ts val="2613"/>
              </a:lnSpc>
            </a:pP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PC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로 주문할 때가 더 간편하지 않을까 해서</a:t>
            </a:r>
          </a:p>
          <a:p>
            <a:pPr>
              <a:lnSpc>
                <a:spcPts val="2613"/>
              </a:lnSpc>
            </a:pP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홈페이지를 만들어보았습니다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" t="18476" r="36424" b="52126"/>
          <a:stretch>
            <a:fillRect/>
          </a:stretch>
        </p:blipFill>
        <p:spPr>
          <a:xfrm>
            <a:off x="0" y="0"/>
            <a:ext cx="12192000" cy="14583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85800" y="307303"/>
            <a:ext cx="1082040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40"/>
              </a:lnSpc>
              <a:spcBef>
                <a:spcPct val="0"/>
              </a:spcBef>
            </a:pPr>
            <a:r>
              <a:rPr lang="en-US" sz="5866" dirty="0">
                <a:solidFill>
                  <a:srgbClr val="EFEFEF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</a:t>
            </a:r>
            <a:r>
              <a:rPr lang="ko-KR" altLang="en-US" sz="5866" dirty="0">
                <a:solidFill>
                  <a:srgbClr val="EFEFEF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프로젝트 소개</a:t>
            </a:r>
            <a:endParaRPr lang="en-US" sz="5866" dirty="0">
              <a:solidFill>
                <a:srgbClr val="EFEFEF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9246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685800" y="261845"/>
            <a:ext cx="1082040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40"/>
              </a:lnSpc>
              <a:spcBef>
                <a:spcPct val="0"/>
              </a:spcBef>
            </a:pPr>
            <a:r>
              <a:rPr lang="en-US" altLang="ko-KR" sz="5866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3. </a:t>
            </a:r>
            <a:r>
              <a:rPr lang="ko-KR" altLang="en-US" sz="5866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환경</a:t>
            </a:r>
            <a:endParaRPr lang="en-US" sz="5866" dirty="0">
              <a:solidFill>
                <a:srgbClr val="00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D7A8829-6F82-E997-2E5E-D5064D218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6" y="2315265"/>
            <a:ext cx="1886423" cy="188642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EF9CED0-3F70-7CF3-0647-D304F8655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605" y="1772378"/>
            <a:ext cx="1160233" cy="212476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6E199F1-8D61-3294-813C-9E6CFB293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405" y="4254781"/>
            <a:ext cx="1721313" cy="129098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41FA3CE6-5CA5-99C4-1947-3848BEF623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0" r="25392" b="10834"/>
          <a:stretch/>
        </p:blipFill>
        <p:spPr>
          <a:xfrm>
            <a:off x="2818831" y="2245158"/>
            <a:ext cx="1886423" cy="1915022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C00F3C9F-EEBB-4C3D-C8C2-6ED8B64C92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81" y="3838544"/>
            <a:ext cx="1541406" cy="797798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432455B1-68CD-893A-BD55-323B332DEC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574" y="2248778"/>
            <a:ext cx="1886423" cy="1886423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085E0147-7311-5DDE-DAB3-829D09865C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264" y="5797287"/>
            <a:ext cx="2080287" cy="74890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E960237C-2F6F-2893-D087-551598E6DB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41" y="5042545"/>
            <a:ext cx="1981200" cy="150090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745A086-87A1-FA9D-D59D-5CFAD4288DE8}"/>
              </a:ext>
            </a:extLst>
          </p:cNvPr>
          <p:cNvSpPr txBox="1"/>
          <p:nvPr/>
        </p:nvSpPr>
        <p:spPr>
          <a:xfrm>
            <a:off x="3482630" y="1936941"/>
            <a:ext cx="217279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Front-End</a:t>
            </a:r>
            <a:endParaRPr lang="ko-KR" altLang="en-US" sz="2667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FA6EC4-0495-F404-B9DB-A5EF7F2063EC}"/>
              </a:ext>
            </a:extLst>
          </p:cNvPr>
          <p:cNvSpPr txBox="1"/>
          <p:nvPr/>
        </p:nvSpPr>
        <p:spPr>
          <a:xfrm>
            <a:off x="7828548" y="1717063"/>
            <a:ext cx="1639448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Back-End</a:t>
            </a:r>
            <a:endParaRPr lang="ko-KR" altLang="en-US" sz="2667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7FEA95-980B-5CA3-7D69-F73C4A2A7E12}"/>
              </a:ext>
            </a:extLst>
          </p:cNvPr>
          <p:cNvSpPr txBox="1"/>
          <p:nvPr/>
        </p:nvSpPr>
        <p:spPr>
          <a:xfrm>
            <a:off x="2322541" y="5017145"/>
            <a:ext cx="1639448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API</a:t>
            </a:r>
            <a:endParaRPr lang="ko-KR" altLang="en-US" sz="2667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DED9C4CE-B4C7-681B-DF4E-3565EFF2D4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112" t="18476" r="36424" b="52126"/>
          <a:stretch>
            <a:fillRect/>
          </a:stretch>
        </p:blipFill>
        <p:spPr>
          <a:xfrm>
            <a:off x="0" y="0"/>
            <a:ext cx="12192000" cy="1458300"/>
          </a:xfrm>
          <a:prstGeom prst="rect">
            <a:avLst/>
          </a:prstGeom>
        </p:spPr>
      </p:pic>
      <p:sp>
        <p:nvSpPr>
          <p:cNvPr id="15" name="TextBox 6">
            <a:extLst>
              <a:ext uri="{FF2B5EF4-FFF2-40B4-BE49-F238E27FC236}">
                <a16:creationId xmlns:a16="http://schemas.microsoft.com/office/drawing/2014/main" id="{5722683B-761C-2B77-B193-7F1422FDC0B2}"/>
              </a:ext>
            </a:extLst>
          </p:cNvPr>
          <p:cNvSpPr txBox="1"/>
          <p:nvPr/>
        </p:nvSpPr>
        <p:spPr>
          <a:xfrm>
            <a:off x="685800" y="307303"/>
            <a:ext cx="1082040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40"/>
              </a:lnSpc>
              <a:spcBef>
                <a:spcPct val="0"/>
              </a:spcBef>
            </a:pPr>
            <a:r>
              <a:rPr lang="en-US" sz="5866" dirty="0">
                <a:solidFill>
                  <a:srgbClr val="EFEFEF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3. </a:t>
            </a:r>
            <a:r>
              <a:rPr lang="ko-KR" altLang="en-US" sz="5866" dirty="0">
                <a:solidFill>
                  <a:srgbClr val="EFEFEF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개발환경</a:t>
            </a:r>
            <a:endParaRPr lang="en-US" sz="5866" dirty="0">
              <a:solidFill>
                <a:srgbClr val="EFEFEF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1E3678-0E25-F1D0-C083-54182848762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99331" y="5252469"/>
            <a:ext cx="1886824" cy="129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34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2DE0064-F231-EE4E-6FD9-21E0D8134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727" y="177800"/>
            <a:ext cx="8314273" cy="6547387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0838" r="76110"/>
          <a:stretch>
            <a:fillRect/>
          </a:stretch>
        </p:blipFill>
        <p:spPr>
          <a:xfrm>
            <a:off x="-101600" y="0"/>
            <a:ext cx="3815683" cy="692263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72049" y="3095575"/>
            <a:ext cx="2374900" cy="621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4333" dirty="0">
                <a:solidFill>
                  <a:srgbClr val="EFEFEF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4. ERD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5E4E37C6-2E53-7617-41ED-1FB5443B8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0" y="1860550"/>
            <a:ext cx="10858500" cy="492125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3190" r="38047" b="38112"/>
          <a:stretch>
            <a:fillRect/>
          </a:stretch>
        </p:blipFill>
        <p:spPr>
          <a:xfrm>
            <a:off x="-101600" y="0"/>
            <a:ext cx="12293600" cy="17526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85800" y="546100"/>
            <a:ext cx="6025021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40"/>
              </a:lnSpc>
              <a:spcBef>
                <a:spcPct val="0"/>
              </a:spcBef>
            </a:pPr>
            <a:r>
              <a:rPr lang="en-US" sz="5866" dirty="0">
                <a:solidFill>
                  <a:srgbClr val="EFEFEF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4. </a:t>
            </a:r>
            <a:r>
              <a:rPr lang="ko-KR" altLang="en-US" sz="5866" dirty="0">
                <a:solidFill>
                  <a:srgbClr val="EFEFEF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로직 프로세스</a:t>
            </a:r>
            <a:endParaRPr lang="en-US" sz="5866" dirty="0">
              <a:solidFill>
                <a:srgbClr val="EFEFEF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9821"/>
          <a:stretch>
            <a:fillRect/>
          </a:stretch>
        </p:blipFill>
        <p:spPr>
          <a:xfrm>
            <a:off x="-101600" y="-76200"/>
            <a:ext cx="3815683" cy="6998837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669591" y="3098398"/>
            <a:ext cx="2374900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altLang="ko-KR" sz="5867" dirty="0">
                <a:solidFill>
                  <a:srgbClr val="EFEFEF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5. </a:t>
            </a:r>
            <a:r>
              <a:rPr lang="ko-KR" altLang="en-US" sz="5867" dirty="0">
                <a:solidFill>
                  <a:srgbClr val="EFEFEF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시연</a:t>
            </a:r>
            <a:endParaRPr lang="en-US" sz="5867" dirty="0">
              <a:solidFill>
                <a:srgbClr val="EFEFEF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2050" name="Picture 2" descr="배민 라이더들 “기본 배달료 7년째 동결” 파업 예고…사측 “업계 최고 수준” : 뉴스 : 동아일보">
            <a:extLst>
              <a:ext uri="{FF2B5EF4-FFF2-40B4-BE49-F238E27FC236}">
                <a16:creationId xmlns:a16="http://schemas.microsoft.com/office/drawing/2014/main" id="{6977FB2F-FCE8-4F8B-08FB-13854C90F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556" b="94444" l="10000" r="90000">
                        <a14:foregroundMark x1="40286" y1="28704" x2="40286" y2="28704"/>
                        <a14:foregroundMark x1="52857" y1="29321" x2="52857" y2="29321"/>
                        <a14:foregroundMark x1="41143" y1="32099" x2="41143" y2="32099"/>
                        <a14:foregroundMark x1="47143" y1="10494" x2="47143" y2="10494"/>
                        <a14:foregroundMark x1="48286" y1="12963" x2="48286" y2="12963"/>
                        <a14:foregroundMark x1="52857" y1="5864" x2="52857" y2="5864"/>
                        <a14:foregroundMark x1="80857" y1="54938" x2="80857" y2="54938"/>
                        <a14:foregroundMark x1="86571" y1="57716" x2="86571" y2="57716"/>
                        <a14:foregroundMark x1="83714" y1="60494" x2="83714" y2="60494"/>
                        <a14:foregroundMark x1="78571" y1="61111" x2="78571" y2="61111"/>
                        <a14:foregroundMark x1="80857" y1="61111" x2="80857" y2="61111"/>
                        <a14:foregroundMark x1="83429" y1="53086" x2="83429" y2="53086"/>
                        <a14:foregroundMark x1="73143" y1="87346" x2="73143" y2="87346"/>
                        <a14:foregroundMark x1="72286" y1="91049" x2="72286" y2="91049"/>
                        <a14:foregroundMark x1="70857" y1="91975" x2="70857" y2="91975"/>
                        <a14:foregroundMark x1="72000" y1="94444" x2="72000" y2="94444"/>
                        <a14:foregroundMark x1="74286" y1="89198" x2="74286" y2="89198"/>
                        <a14:foregroundMark x1="24286" y1="86420" x2="24286" y2="86420"/>
                        <a14:foregroundMark x1="23143" y1="83642" x2="23143" y2="83642"/>
                        <a14:foregroundMark x1="21429" y1="85802" x2="21429" y2="85802"/>
                        <a14:foregroundMark x1="53429" y1="27469" x2="53429" y2="27469"/>
                        <a14:foregroundMark x1="37429" y1="29630" x2="37429" y2="29630"/>
                        <a14:foregroundMark x1="52857" y1="12346" x2="52857" y2="12346"/>
                        <a14:foregroundMark x1="43429" y1="12654" x2="43429" y2="12654"/>
                        <a14:foregroundMark x1="41714" y1="13580" x2="41714" y2="13580"/>
                        <a14:foregroundMark x1="40571" y1="13889" x2="40571" y2="13889"/>
                        <a14:foregroundMark x1="39429" y1="14198" x2="39429" y2="14198"/>
                        <a14:foregroundMark x1="38286" y1="14198" x2="38286" y2="14198"/>
                        <a14:foregroundMark x1="37429" y1="15123" x2="34571" y2="16667"/>
                        <a14:foregroundMark x1="58286" y1="15123" x2="59429" y2="19753"/>
                        <a14:foregroundMark x1="23714" y1="85802" x2="19143" y2="88889"/>
                        <a14:foregroundMark x1="32000" y1="20988" x2="32000" y2="209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"/>
            <a:ext cx="7478156" cy="692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262</Words>
  <Application>Microsoft Office PowerPoint</Application>
  <PresentationFormat>와이드스크린</PresentationFormat>
  <Paragraphs>55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배달의민족 한나는 열한살</vt:lpstr>
      <vt:lpstr>배달의민족 한나체 Air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승재</dc:creator>
  <cp:lastModifiedBy>이 승재</cp:lastModifiedBy>
  <cp:revision>10</cp:revision>
  <dcterms:created xsi:type="dcterms:W3CDTF">2022-06-24T15:45:03Z</dcterms:created>
  <dcterms:modified xsi:type="dcterms:W3CDTF">2022-06-26T15:28:02Z</dcterms:modified>
</cp:coreProperties>
</file>