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7"/>
  </p:notesMasterIdLst>
  <p:sldIdLst>
    <p:sldId id="256" r:id="rId2"/>
    <p:sldId id="257" r:id="rId3"/>
    <p:sldId id="259" r:id="rId4"/>
    <p:sldId id="298" r:id="rId5"/>
    <p:sldId id="277" r:id="rId6"/>
    <p:sldId id="278" r:id="rId7"/>
    <p:sldId id="291" r:id="rId8"/>
    <p:sldId id="292" r:id="rId9"/>
    <p:sldId id="293" r:id="rId10"/>
    <p:sldId id="294" r:id="rId11"/>
    <p:sldId id="265" r:id="rId12"/>
    <p:sldId id="268" r:id="rId13"/>
    <p:sldId id="266" r:id="rId14"/>
    <p:sldId id="271" r:id="rId15"/>
    <p:sldId id="29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1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D5EEE-F5A2-4D76-812D-5D635EC924E2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F7654F-41EF-4111-8AB8-D7EA7AE25EA6}">
      <dgm:prSet phldrT="[Text]"/>
      <dgm:spPr/>
      <dgm:t>
        <a:bodyPr/>
        <a:lstStyle/>
        <a:p>
          <a:r>
            <a:rPr lang="en-US" dirty="0"/>
            <a:t>Capstone Project Submission System</a:t>
          </a:r>
        </a:p>
      </dgm:t>
    </dgm:pt>
    <dgm:pt modelId="{4FA95515-033D-403E-9471-BFAE4EAF22EA}" type="parTrans" cxnId="{BB6A929F-3F50-4725-8CE8-E7C997783FFA}">
      <dgm:prSet/>
      <dgm:spPr/>
      <dgm:t>
        <a:bodyPr/>
        <a:lstStyle/>
        <a:p>
          <a:endParaRPr lang="en-US"/>
        </a:p>
      </dgm:t>
    </dgm:pt>
    <dgm:pt modelId="{82919F49-123A-449B-87DB-6A6F328ED396}" type="sibTrans" cxnId="{BB6A929F-3F50-4725-8CE8-E7C997783FFA}">
      <dgm:prSet/>
      <dgm:spPr/>
      <dgm:t>
        <a:bodyPr/>
        <a:lstStyle/>
        <a:p>
          <a:endParaRPr lang="en-US"/>
        </a:p>
      </dgm:t>
    </dgm:pt>
    <dgm:pt modelId="{67AC7CB2-8DAB-4801-89C8-C2BB0C392932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800" dirty="0"/>
            <a:t>The student can upload their submissions on the website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1800" dirty="0"/>
            <a:t>The student can validate their presence by previewing</a:t>
          </a:r>
        </a:p>
      </dgm:t>
    </dgm:pt>
    <dgm:pt modelId="{93A8F740-DEF6-4424-B2DA-BF6860655C31}" type="parTrans" cxnId="{2EDAD785-4974-4D0C-938D-747FBFBB83D6}">
      <dgm:prSet/>
      <dgm:spPr/>
      <dgm:t>
        <a:bodyPr/>
        <a:lstStyle/>
        <a:p>
          <a:endParaRPr lang="en-US"/>
        </a:p>
      </dgm:t>
    </dgm:pt>
    <dgm:pt modelId="{B8D98A04-8536-4F83-9272-B5B2740FC9A0}" type="sibTrans" cxnId="{2EDAD785-4974-4D0C-938D-747FBFBB83D6}">
      <dgm:prSet/>
      <dgm:spPr/>
      <dgm:t>
        <a:bodyPr/>
        <a:lstStyle/>
        <a:p>
          <a:endParaRPr lang="en-US"/>
        </a:p>
      </dgm:t>
    </dgm:pt>
    <dgm:pt modelId="{53065960-2797-4D3E-9A02-B373922251EE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700" dirty="0"/>
            <a:t>The faculty member can view all folders</a:t>
          </a:r>
          <a:r>
            <a:rPr lang="en-US" sz="1700" b="0" dirty="0"/>
            <a:t>/f</a:t>
          </a:r>
          <a:r>
            <a:rPr lang="en-US" sz="1700" dirty="0"/>
            <a:t>iles related to the student that they advises</a:t>
          </a:r>
        </a:p>
        <a:p>
          <a:pPr>
            <a:buNone/>
          </a:pPr>
          <a:endParaRPr lang="en-US" sz="1700" dirty="0"/>
        </a:p>
        <a:p>
          <a:pPr>
            <a:buNone/>
          </a:pPr>
          <a:r>
            <a:rPr lang="en-US" sz="1700" dirty="0"/>
            <a:t>The faculty member can preview, and download files uploaded by the students</a:t>
          </a:r>
        </a:p>
        <a:p>
          <a:pPr>
            <a:buNone/>
          </a:pPr>
          <a:endParaRPr lang="en-US" sz="1700" dirty="0"/>
        </a:p>
        <a:p>
          <a:pPr>
            <a:buNone/>
          </a:pPr>
          <a:r>
            <a:rPr lang="en-US" sz="1700" dirty="0"/>
            <a:t>The faculty member can set the visibility of a file, this will affect the file’s visibility as it related to other faculty members</a:t>
          </a:r>
        </a:p>
      </dgm:t>
    </dgm:pt>
    <dgm:pt modelId="{7F9E650D-E9E8-4AEF-9490-09779278A538}" type="parTrans" cxnId="{368546E5-54F4-4044-86D9-339D5C1CE7FF}">
      <dgm:prSet/>
      <dgm:spPr/>
      <dgm:t>
        <a:bodyPr/>
        <a:lstStyle/>
        <a:p>
          <a:endParaRPr lang="en-US"/>
        </a:p>
      </dgm:t>
    </dgm:pt>
    <dgm:pt modelId="{8BFE8646-88BA-466D-819B-42F9411A5E1D}" type="sibTrans" cxnId="{368546E5-54F4-4044-86D9-339D5C1CE7FF}">
      <dgm:prSet/>
      <dgm:spPr/>
      <dgm:t>
        <a:bodyPr/>
        <a:lstStyle/>
        <a:p>
          <a:endParaRPr lang="en-US"/>
        </a:p>
      </dgm:t>
    </dgm:pt>
    <dgm:pt modelId="{96DAE519-AF7E-43BF-B886-FDAF6915E638}">
      <dgm:prSet phldrT="[Text]" custT="1"/>
      <dgm:spPr/>
      <dgm:t>
        <a:bodyPr/>
        <a:lstStyle/>
        <a:p>
          <a:r>
            <a:rPr lang="en-US" sz="1600" dirty="0"/>
            <a:t>The administrator can add or remove both faculty or students from the system.</a:t>
          </a:r>
        </a:p>
        <a:p>
          <a:r>
            <a:rPr lang="en-US" sz="1600" dirty="0"/>
            <a:t>The administrator can add file requirements as well as disable retired requirements.</a:t>
          </a:r>
        </a:p>
        <a:p>
          <a:r>
            <a:rPr lang="en-US" sz="1600" dirty="0"/>
            <a:t> The administrator can archive all documents related to inactive users.</a:t>
          </a:r>
        </a:p>
      </dgm:t>
    </dgm:pt>
    <dgm:pt modelId="{76ACD09C-0162-46E2-9DBF-3250C1E442F4}" type="parTrans" cxnId="{53E5742A-575C-4757-A353-429576462721}">
      <dgm:prSet/>
      <dgm:spPr/>
      <dgm:t>
        <a:bodyPr/>
        <a:lstStyle/>
        <a:p>
          <a:endParaRPr lang="en-US"/>
        </a:p>
      </dgm:t>
    </dgm:pt>
    <dgm:pt modelId="{0ACE0780-F628-42D7-88D5-553A72EF9EE6}" type="sibTrans" cxnId="{53E5742A-575C-4757-A353-429576462721}">
      <dgm:prSet/>
      <dgm:spPr/>
      <dgm:t>
        <a:bodyPr/>
        <a:lstStyle/>
        <a:p>
          <a:endParaRPr lang="en-US"/>
        </a:p>
      </dgm:t>
    </dgm:pt>
    <dgm:pt modelId="{24F68B65-3994-4AF8-8060-444C24E40E2F}" type="pres">
      <dgm:prSet presAssocID="{3AAD5EEE-F5A2-4D76-812D-5D635EC924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08B316-6D4B-407A-8172-62308911E57D}" type="pres">
      <dgm:prSet presAssocID="{D3F7654F-41EF-4111-8AB8-D7EA7AE25EA6}" presName="hierRoot1" presStyleCnt="0">
        <dgm:presLayoutVars>
          <dgm:hierBranch val="init"/>
        </dgm:presLayoutVars>
      </dgm:prSet>
      <dgm:spPr/>
    </dgm:pt>
    <dgm:pt modelId="{C401B6E3-9A4F-44DB-8906-83FCD30885F1}" type="pres">
      <dgm:prSet presAssocID="{D3F7654F-41EF-4111-8AB8-D7EA7AE25EA6}" presName="rootComposite1" presStyleCnt="0"/>
      <dgm:spPr/>
    </dgm:pt>
    <dgm:pt modelId="{AFEFC5A0-F515-4B33-9AD7-0770711C1233}" type="pres">
      <dgm:prSet presAssocID="{D3F7654F-41EF-4111-8AB8-D7EA7AE25EA6}" presName="rootText1" presStyleLbl="node0" presStyleIdx="0" presStyleCnt="1" custScaleX="210958" custScaleY="116813">
        <dgm:presLayoutVars>
          <dgm:chPref val="3"/>
        </dgm:presLayoutVars>
      </dgm:prSet>
      <dgm:spPr/>
    </dgm:pt>
    <dgm:pt modelId="{C0E76E06-B12B-4A85-AA96-D922FB4536F6}" type="pres">
      <dgm:prSet presAssocID="{D3F7654F-41EF-4111-8AB8-D7EA7AE25EA6}" presName="rootPict1" presStyleLbl="alignImgPlace1" presStyleIdx="0" presStyleCnt="4" custLinFactX="-90693" custLinFactNeighborX="-100000" custLinFactNeighborY="12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7215945-F5AA-4272-BE6B-5DD2A02CFA6B}" type="pres">
      <dgm:prSet presAssocID="{D3F7654F-41EF-4111-8AB8-D7EA7AE25EA6}" presName="rootConnector1" presStyleLbl="node1" presStyleIdx="0" presStyleCnt="0"/>
      <dgm:spPr/>
    </dgm:pt>
    <dgm:pt modelId="{10244427-E76B-477F-A4B8-28605430EB39}" type="pres">
      <dgm:prSet presAssocID="{D3F7654F-41EF-4111-8AB8-D7EA7AE25EA6}" presName="hierChild2" presStyleCnt="0"/>
      <dgm:spPr/>
    </dgm:pt>
    <dgm:pt modelId="{8E16D5C8-C8CA-4CE8-99CA-02C986428FF5}" type="pres">
      <dgm:prSet presAssocID="{93A8F740-DEF6-4424-B2DA-BF6860655C31}" presName="Name37" presStyleLbl="parChTrans1D2" presStyleIdx="0" presStyleCnt="3"/>
      <dgm:spPr/>
    </dgm:pt>
    <dgm:pt modelId="{C50D4EC1-EC9D-423B-9E06-43B7E362658C}" type="pres">
      <dgm:prSet presAssocID="{67AC7CB2-8DAB-4801-89C8-C2BB0C392932}" presName="hierRoot2" presStyleCnt="0">
        <dgm:presLayoutVars>
          <dgm:hierBranch val="init"/>
        </dgm:presLayoutVars>
      </dgm:prSet>
      <dgm:spPr/>
    </dgm:pt>
    <dgm:pt modelId="{D1EE775D-1D63-458F-A8CC-A19B77D5C21A}" type="pres">
      <dgm:prSet presAssocID="{67AC7CB2-8DAB-4801-89C8-C2BB0C392932}" presName="rootComposite" presStyleCnt="0"/>
      <dgm:spPr/>
    </dgm:pt>
    <dgm:pt modelId="{2EF22583-475F-4926-AE66-1907032C4881}" type="pres">
      <dgm:prSet presAssocID="{67AC7CB2-8DAB-4801-89C8-C2BB0C392932}" presName="rootText" presStyleLbl="node2" presStyleIdx="0" presStyleCnt="3" custScaleX="151135" custScaleY="466501" custLinFactNeighborX="-61569" custLinFactNeighborY="4615">
        <dgm:presLayoutVars>
          <dgm:chPref val="3"/>
        </dgm:presLayoutVars>
      </dgm:prSet>
      <dgm:spPr/>
    </dgm:pt>
    <dgm:pt modelId="{1395FB99-9470-4E3E-8CEA-D7DE23F1BD08}" type="pres">
      <dgm:prSet presAssocID="{67AC7CB2-8DAB-4801-89C8-C2BB0C392932}" presName="rootPict" presStyleLbl="alignImgPlace1" presStyleIdx="1" presStyleCnt="4" custLinFactNeighborX="-87509" custLinFactNeighborY="-694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F483425-CFE7-4518-AFBB-5391F8C39776}" type="pres">
      <dgm:prSet presAssocID="{67AC7CB2-8DAB-4801-89C8-C2BB0C392932}" presName="rootConnector" presStyleLbl="node2" presStyleIdx="0" presStyleCnt="3"/>
      <dgm:spPr/>
    </dgm:pt>
    <dgm:pt modelId="{1564ADD3-F1CD-4053-A88F-C53E8FE79A36}" type="pres">
      <dgm:prSet presAssocID="{67AC7CB2-8DAB-4801-89C8-C2BB0C392932}" presName="hierChild4" presStyleCnt="0"/>
      <dgm:spPr/>
    </dgm:pt>
    <dgm:pt modelId="{A1BFAADA-6FC2-40C9-9819-95C058D8B0CD}" type="pres">
      <dgm:prSet presAssocID="{67AC7CB2-8DAB-4801-89C8-C2BB0C392932}" presName="hierChild5" presStyleCnt="0"/>
      <dgm:spPr/>
    </dgm:pt>
    <dgm:pt modelId="{4E519292-D354-41FB-B763-C78A2B0479CF}" type="pres">
      <dgm:prSet presAssocID="{7F9E650D-E9E8-4AEF-9490-09779278A538}" presName="Name37" presStyleLbl="parChTrans1D2" presStyleIdx="1" presStyleCnt="3"/>
      <dgm:spPr/>
    </dgm:pt>
    <dgm:pt modelId="{6A98B6FC-3913-4216-9456-DE641FE63930}" type="pres">
      <dgm:prSet presAssocID="{53065960-2797-4D3E-9A02-B373922251EE}" presName="hierRoot2" presStyleCnt="0">
        <dgm:presLayoutVars>
          <dgm:hierBranch val="init"/>
        </dgm:presLayoutVars>
      </dgm:prSet>
      <dgm:spPr/>
    </dgm:pt>
    <dgm:pt modelId="{28641435-121B-4D47-A455-4A7964CA3B5B}" type="pres">
      <dgm:prSet presAssocID="{53065960-2797-4D3E-9A02-B373922251EE}" presName="rootComposite" presStyleCnt="0"/>
      <dgm:spPr/>
    </dgm:pt>
    <dgm:pt modelId="{57B1F69E-14D4-4F15-B639-EDD98B536B78}" type="pres">
      <dgm:prSet presAssocID="{53065960-2797-4D3E-9A02-B373922251EE}" presName="rootText" presStyleLbl="node2" presStyleIdx="1" presStyleCnt="3" custScaleX="191538" custScaleY="441855" custLinFactNeighborX="7736" custLinFactNeighborY="2949">
        <dgm:presLayoutVars>
          <dgm:chPref val="3"/>
        </dgm:presLayoutVars>
      </dgm:prSet>
      <dgm:spPr/>
    </dgm:pt>
    <dgm:pt modelId="{A2DAF745-1309-4E91-BD88-31BDF7867D0F}" type="pres">
      <dgm:prSet presAssocID="{53065960-2797-4D3E-9A02-B373922251EE}" presName="rootPict" presStyleLbl="alignImgPlace1" presStyleIdx="2" presStyleCnt="4" custLinFactX="-29924" custLinFactNeighborX="-100000" custLinFactNeighborY="-69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68DB5F9-A89C-415A-863C-051541FC8AF1}" type="pres">
      <dgm:prSet presAssocID="{53065960-2797-4D3E-9A02-B373922251EE}" presName="rootConnector" presStyleLbl="node2" presStyleIdx="1" presStyleCnt="3"/>
      <dgm:spPr/>
    </dgm:pt>
    <dgm:pt modelId="{D4FBFBB2-70C2-4C16-90AF-BEAC21E55E78}" type="pres">
      <dgm:prSet presAssocID="{53065960-2797-4D3E-9A02-B373922251EE}" presName="hierChild4" presStyleCnt="0"/>
      <dgm:spPr/>
    </dgm:pt>
    <dgm:pt modelId="{BBEE7023-7BD4-486E-8CD7-5626A60D0921}" type="pres">
      <dgm:prSet presAssocID="{53065960-2797-4D3E-9A02-B373922251EE}" presName="hierChild5" presStyleCnt="0"/>
      <dgm:spPr/>
    </dgm:pt>
    <dgm:pt modelId="{B2090003-ED75-47CA-889F-9E143F8DA3D4}" type="pres">
      <dgm:prSet presAssocID="{76ACD09C-0162-46E2-9DBF-3250C1E442F4}" presName="Name37" presStyleLbl="parChTrans1D2" presStyleIdx="2" presStyleCnt="3"/>
      <dgm:spPr/>
    </dgm:pt>
    <dgm:pt modelId="{9D32529C-F31E-42B1-9C3F-6EA3B9CB2193}" type="pres">
      <dgm:prSet presAssocID="{96DAE519-AF7E-43BF-B886-FDAF6915E638}" presName="hierRoot2" presStyleCnt="0">
        <dgm:presLayoutVars>
          <dgm:hierBranch val="init"/>
        </dgm:presLayoutVars>
      </dgm:prSet>
      <dgm:spPr/>
    </dgm:pt>
    <dgm:pt modelId="{8DC468BF-F49B-4C44-B9EF-595956C20683}" type="pres">
      <dgm:prSet presAssocID="{96DAE519-AF7E-43BF-B886-FDAF6915E638}" presName="rootComposite" presStyleCnt="0"/>
      <dgm:spPr/>
    </dgm:pt>
    <dgm:pt modelId="{9D3DC915-4C53-4EFF-B31D-B61F93EF4204}" type="pres">
      <dgm:prSet presAssocID="{96DAE519-AF7E-43BF-B886-FDAF6915E638}" presName="rootText" presStyleLbl="node2" presStyleIdx="2" presStyleCnt="3" custFlipHor="1" custScaleX="166441" custScaleY="441261" custLinFactNeighborX="389" custLinFactNeighborY="13608">
        <dgm:presLayoutVars>
          <dgm:chPref val="3"/>
        </dgm:presLayoutVars>
      </dgm:prSet>
      <dgm:spPr/>
    </dgm:pt>
    <dgm:pt modelId="{33B837CD-F6A9-4466-86FE-D8A7C300EE9E}" type="pres">
      <dgm:prSet presAssocID="{96DAE519-AF7E-43BF-B886-FDAF6915E638}" presName="rootPict" presStyleLbl="alignImgPlace1" presStyleIdx="3" presStyleCnt="4" custLinFactX="-21292" custLinFactNeighborX="-100000" custLinFactNeighborY="137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1156CE5-DE79-478B-9D48-2848ED3EEEB5}" type="pres">
      <dgm:prSet presAssocID="{96DAE519-AF7E-43BF-B886-FDAF6915E638}" presName="rootConnector" presStyleLbl="node2" presStyleIdx="2" presStyleCnt="3"/>
      <dgm:spPr/>
    </dgm:pt>
    <dgm:pt modelId="{A98D668D-334E-47FE-A405-BF51D507E103}" type="pres">
      <dgm:prSet presAssocID="{96DAE519-AF7E-43BF-B886-FDAF6915E638}" presName="hierChild4" presStyleCnt="0"/>
      <dgm:spPr/>
    </dgm:pt>
    <dgm:pt modelId="{DA6440B3-6701-4BF8-9351-53A731294DD8}" type="pres">
      <dgm:prSet presAssocID="{96DAE519-AF7E-43BF-B886-FDAF6915E638}" presName="hierChild5" presStyleCnt="0"/>
      <dgm:spPr/>
    </dgm:pt>
    <dgm:pt modelId="{25B4C7B4-F3BE-45D0-95FC-4F976E1BC256}" type="pres">
      <dgm:prSet presAssocID="{D3F7654F-41EF-4111-8AB8-D7EA7AE25EA6}" presName="hierChild3" presStyleCnt="0"/>
      <dgm:spPr/>
    </dgm:pt>
  </dgm:ptLst>
  <dgm:cxnLst>
    <dgm:cxn modelId="{D7817D07-478B-4888-BF66-F3558F16005B}" type="presOf" srcId="{3AAD5EEE-F5A2-4D76-812D-5D635EC924E2}" destId="{24F68B65-3994-4AF8-8060-444C24E40E2F}" srcOrd="0" destOrd="0" presId="urn:microsoft.com/office/officeart/2005/8/layout/pictureOrgChart+Icon"/>
    <dgm:cxn modelId="{AC939E08-667C-4B9E-8D58-864420062154}" type="presOf" srcId="{67AC7CB2-8DAB-4801-89C8-C2BB0C392932}" destId="{2EF22583-475F-4926-AE66-1907032C4881}" srcOrd="0" destOrd="0" presId="urn:microsoft.com/office/officeart/2005/8/layout/pictureOrgChart+Icon"/>
    <dgm:cxn modelId="{53E5742A-575C-4757-A353-429576462721}" srcId="{D3F7654F-41EF-4111-8AB8-D7EA7AE25EA6}" destId="{96DAE519-AF7E-43BF-B886-FDAF6915E638}" srcOrd="2" destOrd="0" parTransId="{76ACD09C-0162-46E2-9DBF-3250C1E442F4}" sibTransId="{0ACE0780-F628-42D7-88D5-553A72EF9EE6}"/>
    <dgm:cxn modelId="{888B582B-D570-40C8-B562-850C89F9F467}" type="presOf" srcId="{53065960-2797-4D3E-9A02-B373922251EE}" destId="{668DB5F9-A89C-415A-863C-051541FC8AF1}" srcOrd="1" destOrd="0" presId="urn:microsoft.com/office/officeart/2005/8/layout/pictureOrgChart+Icon"/>
    <dgm:cxn modelId="{878AB763-E71B-446B-A096-98540B7CEF3C}" type="presOf" srcId="{96DAE519-AF7E-43BF-B886-FDAF6915E638}" destId="{31156CE5-DE79-478B-9D48-2848ED3EEEB5}" srcOrd="1" destOrd="0" presId="urn:microsoft.com/office/officeart/2005/8/layout/pictureOrgChart+Icon"/>
    <dgm:cxn modelId="{72BB4779-BA45-40B8-8EED-E4AD1D42D741}" type="presOf" srcId="{53065960-2797-4D3E-9A02-B373922251EE}" destId="{57B1F69E-14D4-4F15-B639-EDD98B536B78}" srcOrd="0" destOrd="0" presId="urn:microsoft.com/office/officeart/2005/8/layout/pictureOrgChart+Icon"/>
    <dgm:cxn modelId="{2EDAD785-4974-4D0C-938D-747FBFBB83D6}" srcId="{D3F7654F-41EF-4111-8AB8-D7EA7AE25EA6}" destId="{67AC7CB2-8DAB-4801-89C8-C2BB0C392932}" srcOrd="0" destOrd="0" parTransId="{93A8F740-DEF6-4424-B2DA-BF6860655C31}" sibTransId="{B8D98A04-8536-4F83-9272-B5B2740FC9A0}"/>
    <dgm:cxn modelId="{E0C04F91-70D6-4816-ADD6-3B29FD786F4F}" type="presOf" srcId="{D3F7654F-41EF-4111-8AB8-D7EA7AE25EA6}" destId="{77215945-F5AA-4272-BE6B-5DD2A02CFA6B}" srcOrd="1" destOrd="0" presId="urn:microsoft.com/office/officeart/2005/8/layout/pictureOrgChart+Icon"/>
    <dgm:cxn modelId="{BB6A929F-3F50-4725-8CE8-E7C997783FFA}" srcId="{3AAD5EEE-F5A2-4D76-812D-5D635EC924E2}" destId="{D3F7654F-41EF-4111-8AB8-D7EA7AE25EA6}" srcOrd="0" destOrd="0" parTransId="{4FA95515-033D-403E-9471-BFAE4EAF22EA}" sibTransId="{82919F49-123A-449B-87DB-6A6F328ED396}"/>
    <dgm:cxn modelId="{FD414BA7-9BFA-46AE-901D-7F2C784DECC9}" type="presOf" srcId="{96DAE519-AF7E-43BF-B886-FDAF6915E638}" destId="{9D3DC915-4C53-4EFF-B31D-B61F93EF4204}" srcOrd="0" destOrd="0" presId="urn:microsoft.com/office/officeart/2005/8/layout/pictureOrgChart+Icon"/>
    <dgm:cxn modelId="{E6EAEDCA-92E2-4658-9E58-73C3221AD4E7}" type="presOf" srcId="{76ACD09C-0162-46E2-9DBF-3250C1E442F4}" destId="{B2090003-ED75-47CA-889F-9E143F8DA3D4}" srcOrd="0" destOrd="0" presId="urn:microsoft.com/office/officeart/2005/8/layout/pictureOrgChart+Icon"/>
    <dgm:cxn modelId="{67D244D4-4839-4D53-9AE5-88D1881430D5}" type="presOf" srcId="{7F9E650D-E9E8-4AEF-9490-09779278A538}" destId="{4E519292-D354-41FB-B763-C78A2B0479CF}" srcOrd="0" destOrd="0" presId="urn:microsoft.com/office/officeart/2005/8/layout/pictureOrgChart+Icon"/>
    <dgm:cxn modelId="{9C9D17D6-AE0E-4DAD-B749-20AD51FB9697}" type="presOf" srcId="{67AC7CB2-8DAB-4801-89C8-C2BB0C392932}" destId="{AF483425-CFE7-4518-AFBB-5391F8C39776}" srcOrd="1" destOrd="0" presId="urn:microsoft.com/office/officeart/2005/8/layout/pictureOrgChart+Icon"/>
    <dgm:cxn modelId="{368546E5-54F4-4044-86D9-339D5C1CE7FF}" srcId="{D3F7654F-41EF-4111-8AB8-D7EA7AE25EA6}" destId="{53065960-2797-4D3E-9A02-B373922251EE}" srcOrd="1" destOrd="0" parTransId="{7F9E650D-E9E8-4AEF-9490-09779278A538}" sibTransId="{8BFE8646-88BA-466D-819B-42F9411A5E1D}"/>
    <dgm:cxn modelId="{13EFF6E8-6D74-472D-A278-829E6E5F58B8}" type="presOf" srcId="{93A8F740-DEF6-4424-B2DA-BF6860655C31}" destId="{8E16D5C8-C8CA-4CE8-99CA-02C986428FF5}" srcOrd="0" destOrd="0" presId="urn:microsoft.com/office/officeart/2005/8/layout/pictureOrgChart+Icon"/>
    <dgm:cxn modelId="{C72A28EC-512D-4F31-9B20-AA41248111DA}" type="presOf" srcId="{D3F7654F-41EF-4111-8AB8-D7EA7AE25EA6}" destId="{AFEFC5A0-F515-4B33-9AD7-0770711C1233}" srcOrd="0" destOrd="0" presId="urn:microsoft.com/office/officeart/2005/8/layout/pictureOrgChart+Icon"/>
    <dgm:cxn modelId="{76749AA4-44FE-4D72-86D5-C24A6E234E64}" type="presParOf" srcId="{24F68B65-3994-4AF8-8060-444C24E40E2F}" destId="{A908B316-6D4B-407A-8172-62308911E57D}" srcOrd="0" destOrd="0" presId="urn:microsoft.com/office/officeart/2005/8/layout/pictureOrgChart+Icon"/>
    <dgm:cxn modelId="{ECCCB32B-A05D-4FBF-8A06-91F027CC4228}" type="presParOf" srcId="{A908B316-6D4B-407A-8172-62308911E57D}" destId="{C401B6E3-9A4F-44DB-8906-83FCD30885F1}" srcOrd="0" destOrd="0" presId="urn:microsoft.com/office/officeart/2005/8/layout/pictureOrgChart+Icon"/>
    <dgm:cxn modelId="{B787FD86-086B-47D1-996F-166F396EA258}" type="presParOf" srcId="{C401B6E3-9A4F-44DB-8906-83FCD30885F1}" destId="{AFEFC5A0-F515-4B33-9AD7-0770711C1233}" srcOrd="0" destOrd="0" presId="urn:microsoft.com/office/officeart/2005/8/layout/pictureOrgChart+Icon"/>
    <dgm:cxn modelId="{50AEA536-9510-44E2-BDBD-D1143D032550}" type="presParOf" srcId="{C401B6E3-9A4F-44DB-8906-83FCD30885F1}" destId="{C0E76E06-B12B-4A85-AA96-D922FB4536F6}" srcOrd="1" destOrd="0" presId="urn:microsoft.com/office/officeart/2005/8/layout/pictureOrgChart+Icon"/>
    <dgm:cxn modelId="{4C93CBDF-393D-4428-AE99-ED4392104303}" type="presParOf" srcId="{C401B6E3-9A4F-44DB-8906-83FCD30885F1}" destId="{77215945-F5AA-4272-BE6B-5DD2A02CFA6B}" srcOrd="2" destOrd="0" presId="urn:microsoft.com/office/officeart/2005/8/layout/pictureOrgChart+Icon"/>
    <dgm:cxn modelId="{F281D869-F38F-4FF1-80E5-9FE925D1B1F0}" type="presParOf" srcId="{A908B316-6D4B-407A-8172-62308911E57D}" destId="{10244427-E76B-477F-A4B8-28605430EB39}" srcOrd="1" destOrd="0" presId="urn:microsoft.com/office/officeart/2005/8/layout/pictureOrgChart+Icon"/>
    <dgm:cxn modelId="{5E786C38-78D9-4ACF-97D6-E8807D1F34AF}" type="presParOf" srcId="{10244427-E76B-477F-A4B8-28605430EB39}" destId="{8E16D5C8-C8CA-4CE8-99CA-02C986428FF5}" srcOrd="0" destOrd="0" presId="urn:microsoft.com/office/officeart/2005/8/layout/pictureOrgChart+Icon"/>
    <dgm:cxn modelId="{C670C640-6AC1-441D-AD3D-5F72EE190BCD}" type="presParOf" srcId="{10244427-E76B-477F-A4B8-28605430EB39}" destId="{C50D4EC1-EC9D-423B-9E06-43B7E362658C}" srcOrd="1" destOrd="0" presId="urn:microsoft.com/office/officeart/2005/8/layout/pictureOrgChart+Icon"/>
    <dgm:cxn modelId="{746CD9FC-2A05-4553-BB18-D34194429F3A}" type="presParOf" srcId="{C50D4EC1-EC9D-423B-9E06-43B7E362658C}" destId="{D1EE775D-1D63-458F-A8CC-A19B77D5C21A}" srcOrd="0" destOrd="0" presId="urn:microsoft.com/office/officeart/2005/8/layout/pictureOrgChart+Icon"/>
    <dgm:cxn modelId="{0D615377-1B3D-45C1-91DE-EF397A3672DB}" type="presParOf" srcId="{D1EE775D-1D63-458F-A8CC-A19B77D5C21A}" destId="{2EF22583-475F-4926-AE66-1907032C4881}" srcOrd="0" destOrd="0" presId="urn:microsoft.com/office/officeart/2005/8/layout/pictureOrgChart+Icon"/>
    <dgm:cxn modelId="{AA5F93F7-ED85-4A44-8F36-25F683C8E110}" type="presParOf" srcId="{D1EE775D-1D63-458F-A8CC-A19B77D5C21A}" destId="{1395FB99-9470-4E3E-8CEA-D7DE23F1BD08}" srcOrd="1" destOrd="0" presId="urn:microsoft.com/office/officeart/2005/8/layout/pictureOrgChart+Icon"/>
    <dgm:cxn modelId="{A59143BE-8CF9-438C-80C1-B541EFC34896}" type="presParOf" srcId="{D1EE775D-1D63-458F-A8CC-A19B77D5C21A}" destId="{AF483425-CFE7-4518-AFBB-5391F8C39776}" srcOrd="2" destOrd="0" presId="urn:microsoft.com/office/officeart/2005/8/layout/pictureOrgChart+Icon"/>
    <dgm:cxn modelId="{B3C9ADE3-0C8C-4D0A-8DAD-892A478DBBFE}" type="presParOf" srcId="{C50D4EC1-EC9D-423B-9E06-43B7E362658C}" destId="{1564ADD3-F1CD-4053-A88F-C53E8FE79A36}" srcOrd="1" destOrd="0" presId="urn:microsoft.com/office/officeart/2005/8/layout/pictureOrgChart+Icon"/>
    <dgm:cxn modelId="{FFE6418D-1ACD-4AB1-BEB9-93CB90877B4A}" type="presParOf" srcId="{C50D4EC1-EC9D-423B-9E06-43B7E362658C}" destId="{A1BFAADA-6FC2-40C9-9819-95C058D8B0CD}" srcOrd="2" destOrd="0" presId="urn:microsoft.com/office/officeart/2005/8/layout/pictureOrgChart+Icon"/>
    <dgm:cxn modelId="{4624AB93-953C-438E-927D-ACEEF9003F1D}" type="presParOf" srcId="{10244427-E76B-477F-A4B8-28605430EB39}" destId="{4E519292-D354-41FB-B763-C78A2B0479CF}" srcOrd="2" destOrd="0" presId="urn:microsoft.com/office/officeart/2005/8/layout/pictureOrgChart+Icon"/>
    <dgm:cxn modelId="{E3D8F0C4-4387-4970-9478-A2D88428168F}" type="presParOf" srcId="{10244427-E76B-477F-A4B8-28605430EB39}" destId="{6A98B6FC-3913-4216-9456-DE641FE63930}" srcOrd="3" destOrd="0" presId="urn:microsoft.com/office/officeart/2005/8/layout/pictureOrgChart+Icon"/>
    <dgm:cxn modelId="{A96929BF-C2E2-4F3E-8199-888A1AFF42C3}" type="presParOf" srcId="{6A98B6FC-3913-4216-9456-DE641FE63930}" destId="{28641435-121B-4D47-A455-4A7964CA3B5B}" srcOrd="0" destOrd="0" presId="urn:microsoft.com/office/officeart/2005/8/layout/pictureOrgChart+Icon"/>
    <dgm:cxn modelId="{ABD1A4A1-FB6A-404F-8643-4AB7F4A91CC4}" type="presParOf" srcId="{28641435-121B-4D47-A455-4A7964CA3B5B}" destId="{57B1F69E-14D4-4F15-B639-EDD98B536B78}" srcOrd="0" destOrd="0" presId="urn:microsoft.com/office/officeart/2005/8/layout/pictureOrgChart+Icon"/>
    <dgm:cxn modelId="{DEDFE2BE-2245-40A1-8797-CCD3B0F7C4D9}" type="presParOf" srcId="{28641435-121B-4D47-A455-4A7964CA3B5B}" destId="{A2DAF745-1309-4E91-BD88-31BDF7867D0F}" srcOrd="1" destOrd="0" presId="urn:microsoft.com/office/officeart/2005/8/layout/pictureOrgChart+Icon"/>
    <dgm:cxn modelId="{CAFDECEC-AD5C-4718-A037-344CDEDD741F}" type="presParOf" srcId="{28641435-121B-4D47-A455-4A7964CA3B5B}" destId="{668DB5F9-A89C-415A-863C-051541FC8AF1}" srcOrd="2" destOrd="0" presId="urn:microsoft.com/office/officeart/2005/8/layout/pictureOrgChart+Icon"/>
    <dgm:cxn modelId="{474E15F8-240B-46BB-BA8B-10A7DF8EB1D4}" type="presParOf" srcId="{6A98B6FC-3913-4216-9456-DE641FE63930}" destId="{D4FBFBB2-70C2-4C16-90AF-BEAC21E55E78}" srcOrd="1" destOrd="0" presId="urn:microsoft.com/office/officeart/2005/8/layout/pictureOrgChart+Icon"/>
    <dgm:cxn modelId="{BF12BD58-81C8-4B1B-B3C0-E2CB11FDAEAC}" type="presParOf" srcId="{6A98B6FC-3913-4216-9456-DE641FE63930}" destId="{BBEE7023-7BD4-486E-8CD7-5626A60D0921}" srcOrd="2" destOrd="0" presId="urn:microsoft.com/office/officeart/2005/8/layout/pictureOrgChart+Icon"/>
    <dgm:cxn modelId="{AB39CA0A-84DB-463A-AE77-E2692FB61C13}" type="presParOf" srcId="{10244427-E76B-477F-A4B8-28605430EB39}" destId="{B2090003-ED75-47CA-889F-9E143F8DA3D4}" srcOrd="4" destOrd="0" presId="urn:microsoft.com/office/officeart/2005/8/layout/pictureOrgChart+Icon"/>
    <dgm:cxn modelId="{A3DB74A5-005A-4BEB-B0DF-FCABC503FB92}" type="presParOf" srcId="{10244427-E76B-477F-A4B8-28605430EB39}" destId="{9D32529C-F31E-42B1-9C3F-6EA3B9CB2193}" srcOrd="5" destOrd="0" presId="urn:microsoft.com/office/officeart/2005/8/layout/pictureOrgChart+Icon"/>
    <dgm:cxn modelId="{8559BA90-4F36-4B76-AD2A-BCBEE571F62D}" type="presParOf" srcId="{9D32529C-F31E-42B1-9C3F-6EA3B9CB2193}" destId="{8DC468BF-F49B-4C44-B9EF-595956C20683}" srcOrd="0" destOrd="0" presId="urn:microsoft.com/office/officeart/2005/8/layout/pictureOrgChart+Icon"/>
    <dgm:cxn modelId="{F8708194-2B75-433B-8372-006192B58EA0}" type="presParOf" srcId="{8DC468BF-F49B-4C44-B9EF-595956C20683}" destId="{9D3DC915-4C53-4EFF-B31D-B61F93EF4204}" srcOrd="0" destOrd="0" presId="urn:microsoft.com/office/officeart/2005/8/layout/pictureOrgChart+Icon"/>
    <dgm:cxn modelId="{F4A8DAEE-2EB8-4E00-9B50-0BD79F7D5C44}" type="presParOf" srcId="{8DC468BF-F49B-4C44-B9EF-595956C20683}" destId="{33B837CD-F6A9-4466-86FE-D8A7C300EE9E}" srcOrd="1" destOrd="0" presId="urn:microsoft.com/office/officeart/2005/8/layout/pictureOrgChart+Icon"/>
    <dgm:cxn modelId="{3CACCB1B-A7B4-4E9E-959A-6C7D18B2404D}" type="presParOf" srcId="{8DC468BF-F49B-4C44-B9EF-595956C20683}" destId="{31156CE5-DE79-478B-9D48-2848ED3EEEB5}" srcOrd="2" destOrd="0" presId="urn:microsoft.com/office/officeart/2005/8/layout/pictureOrgChart+Icon"/>
    <dgm:cxn modelId="{A67C1540-267B-4E04-9644-E5E933C1FE52}" type="presParOf" srcId="{9D32529C-F31E-42B1-9C3F-6EA3B9CB2193}" destId="{A98D668D-334E-47FE-A405-BF51D507E103}" srcOrd="1" destOrd="0" presId="urn:microsoft.com/office/officeart/2005/8/layout/pictureOrgChart+Icon"/>
    <dgm:cxn modelId="{5A0EE85C-6FD8-4C1F-A9E8-304734A33FC6}" type="presParOf" srcId="{9D32529C-F31E-42B1-9C3F-6EA3B9CB2193}" destId="{DA6440B3-6701-4BF8-9351-53A731294DD8}" srcOrd="2" destOrd="0" presId="urn:microsoft.com/office/officeart/2005/8/layout/pictureOrgChart+Icon"/>
    <dgm:cxn modelId="{0B67134E-D853-4B89-AAFF-EE1380B8BFE8}" type="presParOf" srcId="{A908B316-6D4B-407A-8172-62308911E57D}" destId="{25B4C7B4-F3BE-45D0-95FC-4F976E1BC256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90003-ED75-47CA-889F-9E143F8DA3D4}">
      <dsp:nvSpPr>
        <dsp:cNvPr id="0" name=""/>
        <dsp:cNvSpPr/>
      </dsp:nvSpPr>
      <dsp:spPr>
        <a:xfrm>
          <a:off x="5252936" y="1186776"/>
          <a:ext cx="3668046" cy="52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545"/>
              </a:lnTo>
              <a:lnTo>
                <a:pt x="3668046" y="329545"/>
              </a:lnTo>
              <a:lnTo>
                <a:pt x="3668046" y="529512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19292-D354-41FB-B763-C78A2B0479CF}">
      <dsp:nvSpPr>
        <dsp:cNvPr id="0" name=""/>
        <dsp:cNvSpPr/>
      </dsp:nvSpPr>
      <dsp:spPr>
        <a:xfrm>
          <a:off x="5207216" y="1186776"/>
          <a:ext cx="91440" cy="428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047"/>
              </a:lnTo>
              <a:lnTo>
                <a:pt x="47300" y="228047"/>
              </a:lnTo>
              <a:lnTo>
                <a:pt x="47300" y="42801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6D5C8-C8CA-4CE8-99CA-02C986428FF5}">
      <dsp:nvSpPr>
        <dsp:cNvPr id="0" name=""/>
        <dsp:cNvSpPr/>
      </dsp:nvSpPr>
      <dsp:spPr>
        <a:xfrm>
          <a:off x="1439142" y="1186776"/>
          <a:ext cx="3813793" cy="443878"/>
        </a:xfrm>
        <a:custGeom>
          <a:avLst/>
          <a:gdLst/>
          <a:ahLst/>
          <a:cxnLst/>
          <a:rect l="0" t="0" r="0" b="0"/>
          <a:pathLst>
            <a:path>
              <a:moveTo>
                <a:pt x="3813793" y="0"/>
              </a:moveTo>
              <a:lnTo>
                <a:pt x="3813793" y="243911"/>
              </a:lnTo>
              <a:lnTo>
                <a:pt x="0" y="243911"/>
              </a:lnTo>
              <a:lnTo>
                <a:pt x="0" y="44387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FC5A0-F515-4B33-9AD7-0770711C1233}">
      <dsp:nvSpPr>
        <dsp:cNvPr id="0" name=""/>
        <dsp:cNvSpPr/>
      </dsp:nvSpPr>
      <dsp:spPr>
        <a:xfrm>
          <a:off x="3244145" y="74455"/>
          <a:ext cx="4017580" cy="11123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438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Capstone Project Submission System</a:t>
          </a:r>
        </a:p>
      </dsp:txBody>
      <dsp:txXfrm>
        <a:off x="3244145" y="74455"/>
        <a:ext cx="4017580" cy="1112320"/>
      </dsp:txXfrm>
    </dsp:sp>
    <dsp:sp modelId="{C0E76E06-B12B-4A85-AA96-D922FB4536F6}">
      <dsp:nvSpPr>
        <dsp:cNvPr id="0" name=""/>
        <dsp:cNvSpPr/>
      </dsp:nvSpPr>
      <dsp:spPr>
        <a:xfrm>
          <a:off x="3306441" y="259454"/>
          <a:ext cx="571333" cy="761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22583-475F-4926-AE66-1907032C4881}">
      <dsp:nvSpPr>
        <dsp:cNvPr id="0" name=""/>
        <dsp:cNvSpPr/>
      </dsp:nvSpPr>
      <dsp:spPr>
        <a:xfrm>
          <a:off x="0" y="1630654"/>
          <a:ext cx="2878284" cy="44421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438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The student can upload their submissions on the website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The student can validate their presence by previewing</a:t>
          </a:r>
        </a:p>
      </dsp:txBody>
      <dsp:txXfrm>
        <a:off x="0" y="1630654"/>
        <a:ext cx="2878284" cy="4442129"/>
      </dsp:txXfrm>
    </dsp:sp>
    <dsp:sp modelId="{1395FB99-9470-4E3E-8CEA-D7DE23F1BD08}">
      <dsp:nvSpPr>
        <dsp:cNvPr id="0" name=""/>
        <dsp:cNvSpPr/>
      </dsp:nvSpPr>
      <dsp:spPr>
        <a:xfrm>
          <a:off x="87275" y="3373979"/>
          <a:ext cx="571333" cy="76177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1F69E-14D4-4F15-B639-EDD98B536B78}">
      <dsp:nvSpPr>
        <dsp:cNvPr id="0" name=""/>
        <dsp:cNvSpPr/>
      </dsp:nvSpPr>
      <dsp:spPr>
        <a:xfrm>
          <a:off x="3430648" y="1614790"/>
          <a:ext cx="3647737" cy="42074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438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The faculty member can view all folders</a:t>
          </a:r>
          <a:r>
            <a:rPr lang="en-US" sz="1700" b="0" kern="1200" dirty="0"/>
            <a:t>/f</a:t>
          </a:r>
          <a:r>
            <a:rPr lang="en-US" sz="1700" kern="1200" dirty="0"/>
            <a:t>iles related to the student that they advises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faculty member can preview, and download files uploaded by the students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faculty member can set the visibility of a file, this will affect the file’s visibility as it related to other faculty members</a:t>
          </a:r>
        </a:p>
      </dsp:txBody>
      <dsp:txXfrm>
        <a:off x="3430648" y="1614790"/>
        <a:ext cx="3647737" cy="4207444"/>
      </dsp:txXfrm>
    </dsp:sp>
    <dsp:sp modelId="{A2DAF745-1309-4E91-BD88-31BDF7867D0F}">
      <dsp:nvSpPr>
        <dsp:cNvPr id="0" name=""/>
        <dsp:cNvSpPr/>
      </dsp:nvSpPr>
      <dsp:spPr>
        <a:xfrm>
          <a:off x="3507888" y="3256728"/>
          <a:ext cx="571333" cy="761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DC915-4C53-4EFF-B31D-B61F93EF4204}">
      <dsp:nvSpPr>
        <dsp:cNvPr id="0" name=""/>
        <dsp:cNvSpPr/>
      </dsp:nvSpPr>
      <dsp:spPr>
        <a:xfrm flipH="1">
          <a:off x="7336093" y="1716288"/>
          <a:ext cx="3169778" cy="420178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438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administrator can add or remove both faculty or students from the system.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administrator can add file requirements as well as disable retired requirements.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The administrator can archive all documents related to inactive users.</a:t>
          </a:r>
        </a:p>
      </dsp:txBody>
      <dsp:txXfrm>
        <a:off x="7336093" y="1716288"/>
        <a:ext cx="3169778" cy="4201788"/>
      </dsp:txXfrm>
    </dsp:sp>
    <dsp:sp modelId="{33B837CD-F6A9-4466-86FE-D8A7C300EE9E}">
      <dsp:nvSpPr>
        <dsp:cNvPr id="0" name=""/>
        <dsp:cNvSpPr/>
      </dsp:nvSpPr>
      <dsp:spPr>
        <a:xfrm>
          <a:off x="7365897" y="3317211"/>
          <a:ext cx="571333" cy="76177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82FE4-C95A-4D43-A841-E77E1D373BF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C3565-CB81-49D9-9100-84998D51D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C3565-CB81-49D9-9100-84998D51D7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3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</a:t>
            </a:r>
            <a:r>
              <a:rPr lang="en-US" dirty="0" err="1"/>
              <a:t>Dr.Hatfield</a:t>
            </a:r>
            <a:r>
              <a:rPr lang="en-US" dirty="0"/>
              <a:t> observed a deficiently in the submission and organization of capstone projects. </a:t>
            </a:r>
          </a:p>
          <a:p>
            <a:r>
              <a:rPr lang="en-US" dirty="0"/>
              <a:t>Way </a:t>
            </a:r>
            <a:r>
              <a:rPr lang="en-US" dirty="0" err="1"/>
              <a:t>sumbissions</a:t>
            </a:r>
            <a:r>
              <a:rPr lang="en-US" dirty="0"/>
              <a:t> are done in CS Department</a:t>
            </a:r>
          </a:p>
          <a:p>
            <a:r>
              <a:rPr lang="en-US" dirty="0"/>
              <a:t>This web application seeks to remedy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C3565-CB81-49D9-9100-84998D51D7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7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target users.</a:t>
            </a:r>
          </a:p>
          <a:p>
            <a:r>
              <a:rPr lang="en-US" dirty="0"/>
              <a:t>Secondly, the faculty,</a:t>
            </a:r>
          </a:p>
          <a:p>
            <a:r>
              <a:rPr lang="en-US" dirty="0"/>
              <a:t>Thirdly, the administrator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C3565-CB81-49D9-9100-84998D51D7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and Faculties table = relationship between what faculty has who</a:t>
            </a:r>
          </a:p>
          <a:p>
            <a:r>
              <a:rPr lang="en-US" dirty="0"/>
              <a:t>Document and Doctypes = documents store file information and doctypes store information about sub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C3565-CB81-49D9-9100-84998D51D7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DBMS helped reinforce what I had learned 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C3565-CB81-49D9-9100-84998D51D7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eye icon or “SHARED” next to the checkmark.</a:t>
            </a:r>
          </a:p>
          <a:p>
            <a:r>
              <a:rPr lang="en-US" dirty="0"/>
              <a:t>Getting rid of the red X Replace red X with No Submission or similar.</a:t>
            </a:r>
          </a:p>
          <a:p>
            <a:r>
              <a:rPr lang="en-US" dirty="0"/>
              <a:t>Figure out why that &lt; icon is not display</a:t>
            </a:r>
          </a:p>
          <a:p>
            <a:r>
              <a:rPr lang="en-US" dirty="0" err="1"/>
              <a:t>Rpelace</a:t>
            </a:r>
            <a:r>
              <a:rPr lang="en-US" dirty="0"/>
              <a:t> comments effectively all in English.</a:t>
            </a:r>
          </a:p>
          <a:p>
            <a:r>
              <a:rPr lang="en-US" dirty="0"/>
              <a:t>This user has no submissions.</a:t>
            </a:r>
          </a:p>
          <a:p>
            <a:r>
              <a:rPr lang="en-US" dirty="0"/>
              <a:t>Bug with user not displaying under faculty.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C3565-CB81-49D9-9100-84998D51D7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5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6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93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6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8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0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0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7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A2AB-DB8A-4A5A-A002-392EBA507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502B-CD95-437F-A668-F834B823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6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AFFB64-C0CD-4D5F-91A5-0494A3A87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/>
              <a:t>CS Capstone Submission System</a:t>
            </a:r>
            <a:endParaRPr lang="en-US" sz="34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7738499-7A54-4C6B-8DFF-245C0E35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7336" y="1990726"/>
            <a:ext cx="5751237" cy="27853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Skerdilajd Skenderi</a:t>
            </a:r>
          </a:p>
          <a:p>
            <a:r>
              <a:rPr lang="en-US" sz="1800" dirty="0">
                <a:solidFill>
                  <a:schemeClr val="tx1"/>
                </a:solidFill>
              </a:rPr>
              <a:t>CSC 521</a:t>
            </a:r>
          </a:p>
          <a:p>
            <a:r>
              <a:rPr lang="en-US" sz="1800" dirty="0">
                <a:solidFill>
                  <a:schemeClr val="tx1"/>
                </a:solidFill>
              </a:rPr>
              <a:t>Fall 2022</a:t>
            </a:r>
          </a:p>
          <a:p>
            <a:r>
              <a:rPr lang="en-US" sz="1800" dirty="0">
                <a:solidFill>
                  <a:schemeClr val="tx1"/>
                </a:solidFill>
              </a:rPr>
              <a:t>Supervisor: Dr. Hatfield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65504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4A69B3-A0A8-438E-92A6-91F1BD3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Design Diagrams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Functional Decomposition Diagram </a:t>
            </a:r>
            <a:r>
              <a:rPr lang="en-US" sz="1800" dirty="0">
                <a:latin typeface="+mn-lt"/>
                <a:ea typeface="Times New Roman" panose="02020603050405020304" pitchFamily="18" charset="0"/>
              </a:rPr>
              <a:t>(Level 1)</a:t>
            </a:r>
            <a:endParaRPr lang="en-US" dirty="0">
              <a:latin typeface="+mn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D1AC5-C407-4910-9A1F-03CCEF4A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BD9829E-1499-480E-AA7F-51647C1EE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9905998" cy="41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71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4A69B3-A0A8-438E-92A6-91F1BD3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Diagrams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Database Schema (MS SQL)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D2381-0BD1-45CB-841C-5F02F096B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681" y="2097088"/>
            <a:ext cx="9771204" cy="4160853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90607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B977E4-694E-45C7-A06B-02BB86C5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Tools Used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A8A8CFE8-01D0-46EF-AB31-3A414D2D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965" y="439469"/>
            <a:ext cx="5751237" cy="6282344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7200" b="1" dirty="0"/>
              <a:t>Languages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	C#, HTML, CSS, JavaScript</a:t>
            </a:r>
            <a:endParaRPr lang="en-US" sz="72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7200" b="1" dirty="0"/>
              <a:t>Frameworks &amp; Libraries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	Bootstrap, .NET MVC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b="1" dirty="0"/>
              <a:t>IDE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	Visual Studio 2022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b="1" dirty="0"/>
              <a:t>Database Management System</a:t>
            </a:r>
            <a:endParaRPr lang="en-US" sz="7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	Microsoft SQL Server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b="1" dirty="0"/>
              <a:t>Project Management</a:t>
            </a:r>
            <a:endParaRPr lang="en-US" sz="7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	Trello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b="1" dirty="0"/>
              <a:t>Version Control</a:t>
            </a:r>
            <a:endParaRPr lang="en-US" sz="7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	Git / GitHub</a:t>
            </a:r>
          </a:p>
          <a:p>
            <a:pPr marL="0" indent="0">
              <a:lnSpc>
                <a:spcPct val="110000"/>
              </a:lnSpc>
              <a:buNone/>
            </a:pPr>
            <a:endParaRPr lang="en-US" sz="7200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4495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9" name="Group 233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9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4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6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50" name="Group 289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91" name="Rectangle 290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1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3BC4C8-2E91-4922-BFAB-CD09A9DF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527051"/>
            <a:ext cx="7035800" cy="1478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Postmortem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8D6EB-C9E7-755E-3F99-E806C2DFD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2456259"/>
            <a:ext cx="9871072" cy="33147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Improved skills in the languages and frameworks (</a:t>
            </a:r>
            <a:r>
              <a:rPr lang="en-US" sz="2600" dirty="0" err="1">
                <a:effectLst/>
                <a:ea typeface="Times New Roman" panose="02020603050405020304" pitchFamily="18" charset="0"/>
              </a:rPr>
              <a:t>Javascript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, .NET MVC, C# etc.)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600" dirty="0">
                <a:ea typeface="Times New Roman" panose="02020603050405020304" pitchFamily="18" charset="0"/>
              </a:rPr>
              <a:t>Learned and gain further skills with a relational DBMS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Applied software development techniques to a real-world application</a:t>
            </a:r>
            <a:endParaRPr lang="en-US" sz="2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AA829B-E5A7-40BC-A588-485872B4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/>
              <a:t>DELIVERED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8C34-522F-4E4E-BDAB-04132D36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9" y="1730375"/>
            <a:ext cx="9905999" cy="48917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Original proposal and presentation file(s) (from CSC 520)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Final Report that contains: 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Amendments to the proposal (approved by the CSC521 project supervisor) 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System architecture diagram(s) (UML, DFD context, etc.), enhanced with details determined during implementation 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Appropriately commented source code: GitHub repo URL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Documentation of project functionality (test results, screenshots, video capture of project execution, etc.) 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Sample output (screen shots) 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Executables and/or projects: Web Application URL   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Project journal: a narrative of the progress of the project, in clear, concise English, including any problems encountered and how said problems were addressed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Project postmortem: a summary of what was learned from the project and (based on that experience) discussion of how various aspects of the project might have been approached differently 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A list of what areas of the proposal (if any) were not completed, including reasons why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Presentation of the completed project (PowerPoint format), including demonstration of the functioning project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7447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BCE-EBFD-924F-33DA-1D2C72AF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853F-D166-D1BB-A573-F756B49A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will now give a demonstration of the website.</a:t>
            </a:r>
          </a:p>
        </p:txBody>
      </p:sp>
    </p:spTree>
    <p:extLst>
      <p:ext uri="{BB962C8B-B14F-4D97-AF65-F5344CB8AC3E}">
        <p14:creationId xmlns:p14="http://schemas.microsoft.com/office/powerpoint/2010/main" val="49158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814343-E149-4366-BAD8-FABC839C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5E44C-C9A4-45F2-AF19-E94778F15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57150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  <a:tab pos="5486400" algn="r"/>
              </a:tabLst>
            </a:pPr>
            <a:r>
              <a:rPr lang="en-US" sz="1700" dirty="0">
                <a:ea typeface="Times New Roman" panose="02020603050405020304" pitchFamily="18" charset="0"/>
              </a:rPr>
              <a:t>Problem Specification</a:t>
            </a:r>
          </a:p>
          <a:p>
            <a:pPr marL="57150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  <a:tab pos="5486400" algn="r"/>
              </a:tabLst>
            </a:pPr>
            <a:r>
              <a:rPr lang="en-US" sz="1700" dirty="0">
                <a:effectLst/>
                <a:ea typeface="Times New Roman" panose="02020603050405020304" pitchFamily="18" charset="0"/>
              </a:rPr>
              <a:t>Implemented Features and Amendments</a:t>
            </a:r>
          </a:p>
          <a:p>
            <a:pPr marL="57150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  <a:tab pos="5486400" algn="r"/>
              </a:tabLst>
            </a:pPr>
            <a:r>
              <a:rPr lang="en-US" sz="1700" dirty="0">
                <a:effectLst/>
                <a:ea typeface="Times New Roman" panose="02020603050405020304" pitchFamily="18" charset="0"/>
              </a:rPr>
              <a:t>Design Diagrams</a:t>
            </a:r>
          </a:p>
          <a:p>
            <a:pPr marL="57150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  <a:tab pos="5486400" algn="r"/>
              </a:tabLst>
            </a:pPr>
            <a:r>
              <a:rPr lang="en-US" sz="1700" dirty="0">
                <a:effectLst/>
                <a:ea typeface="Times New Roman" panose="02020603050405020304" pitchFamily="18" charset="0"/>
              </a:rPr>
              <a:t>Tools Used</a:t>
            </a:r>
          </a:p>
          <a:p>
            <a:pPr marL="57150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  <a:tab pos="5486400" algn="r"/>
              </a:tabLst>
            </a:pPr>
            <a:r>
              <a:rPr lang="en-US" sz="1700" dirty="0">
                <a:ea typeface="Times New Roman" panose="02020603050405020304" pitchFamily="18" charset="0"/>
              </a:rPr>
              <a:t>Postmortem</a:t>
            </a:r>
            <a:endParaRPr lang="en-US" sz="1700" dirty="0">
              <a:effectLst/>
              <a:ea typeface="Times New Roman" panose="02020603050405020304" pitchFamily="18" charset="0"/>
            </a:endParaRPr>
          </a:p>
          <a:p>
            <a:pPr marL="57150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  <a:tab pos="5486400" algn="r"/>
              </a:tabLst>
            </a:pPr>
            <a:r>
              <a:rPr lang="en-US" sz="1700" dirty="0">
                <a:ea typeface="Times New Roman" panose="02020603050405020304" pitchFamily="18" charset="0"/>
              </a:rPr>
              <a:t>Delivered</a:t>
            </a:r>
          </a:p>
          <a:p>
            <a:pPr marL="57150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  <a:tab pos="5486400" algn="r"/>
              </a:tabLst>
            </a:pPr>
            <a:r>
              <a:rPr lang="en-US" sz="1700" dirty="0">
                <a:effectLst/>
                <a:ea typeface="Times New Roman" panose="02020603050405020304" pitchFamily="18" charset="0"/>
              </a:rPr>
              <a:t>Demo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  <a:tab pos="5486400" algn="r"/>
              </a:tabLst>
            </a:pP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0072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3EA992-E89C-49E8-8B5B-BAD6DD16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15A0-B265-40CB-BF25-1CE58C5A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8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Motivation: Deficiency of the current computer science capstone submission process.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Deliverables are submitted on an individual basis </a:t>
            </a:r>
            <a:endParaRPr lang="en-US" sz="17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 centralized management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Easily forgotten or lost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 sharing provided between faculty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Solution: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/>
              <a:t>CS Capstone Project Submission System</a:t>
            </a:r>
            <a:r>
              <a:rPr lang="en-US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Three types of users: Student, Faculty and Administrator</a:t>
            </a:r>
            <a:endParaRPr lang="en-US" sz="17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7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9900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EF93-0E5A-6E40-1DC4-0C6C1799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102952"/>
            <a:ext cx="9905998" cy="714171"/>
          </a:xfrm>
        </p:spPr>
        <p:txBody>
          <a:bodyPr/>
          <a:lstStyle/>
          <a:p>
            <a:r>
              <a:rPr lang="en-US" dirty="0"/>
              <a:t>Implemented Features AND Amendments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6880F416-AF35-F883-5E26-055FC9028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14396"/>
              </p:ext>
            </p:extLst>
          </p:nvPr>
        </p:nvGraphicFramePr>
        <p:xfrm>
          <a:off x="841476" y="651752"/>
          <a:ext cx="10505872" cy="6103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21E09F9-6830-126E-6CCE-8E52675D6546}"/>
              </a:ext>
            </a:extLst>
          </p:cNvPr>
          <p:cNvSpPr txBox="1"/>
          <p:nvPr/>
        </p:nvSpPr>
        <p:spPr>
          <a:xfrm>
            <a:off x="1522413" y="2266545"/>
            <a:ext cx="132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</a:t>
            </a: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A08DA4-0EF6-B866-9384-2CD012CD534B}"/>
              </a:ext>
            </a:extLst>
          </p:cNvPr>
          <p:cNvSpPr txBox="1"/>
          <p:nvPr/>
        </p:nvSpPr>
        <p:spPr>
          <a:xfrm>
            <a:off x="5432931" y="2266546"/>
            <a:ext cx="132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FACULTY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9DC75-D01D-6FE6-2D25-032EAD1CE9CD}"/>
              </a:ext>
            </a:extLst>
          </p:cNvPr>
          <p:cNvSpPr txBox="1"/>
          <p:nvPr/>
        </p:nvSpPr>
        <p:spPr>
          <a:xfrm>
            <a:off x="8834335" y="2266545"/>
            <a:ext cx="229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ADMINISTRATOR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59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4A69B3-A0A8-438E-92A6-91F1BD3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Design Diagrams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System Context Diagram (SCD)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C35F6EE-E40A-465B-B14C-9DCFDAAC7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9753599" cy="3991292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30650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4A69B3-A0A8-438E-92A6-91F1BD3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8246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Design Diagrams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Functional Decomposition Diagram </a:t>
            </a:r>
            <a:r>
              <a:rPr lang="en-US" sz="1800" dirty="0">
                <a:latin typeface="+mn-lt"/>
                <a:ea typeface="Times New Roman" panose="02020603050405020304" pitchFamily="18" charset="0"/>
              </a:rPr>
              <a:t>(Level 0)</a:t>
            </a:r>
            <a:endParaRPr lang="en-US" dirty="0">
              <a:latin typeface="+mn-lt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7C0C647-7D15-4030-A833-34468531F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7" y="2185988"/>
            <a:ext cx="9777040" cy="4240211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79837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4A69B3-A0A8-438E-92A6-91F1BD3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Design Diagrams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Functional Decomposition Diagram </a:t>
            </a:r>
            <a:r>
              <a:rPr lang="en-US" sz="1800" dirty="0">
                <a:latin typeface="+mn-lt"/>
                <a:ea typeface="Times New Roman" panose="02020603050405020304" pitchFamily="18" charset="0"/>
              </a:rPr>
              <a:t>(Level 1)</a:t>
            </a:r>
            <a:endParaRPr lang="en-US" dirty="0">
              <a:latin typeface="+mn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4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1A7A1EE-6F12-44AC-ABCF-4EC3136E2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347119"/>
            <a:ext cx="9958389" cy="4021932"/>
          </a:xfrm>
        </p:spPr>
      </p:pic>
    </p:spTree>
    <p:extLst>
      <p:ext uri="{BB962C8B-B14F-4D97-AF65-F5344CB8AC3E}">
        <p14:creationId xmlns:p14="http://schemas.microsoft.com/office/powerpoint/2010/main" val="2752116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4A69B3-A0A8-438E-92A6-91F1BD3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Design Diagrams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Functional Decomposition Diagram </a:t>
            </a:r>
            <a:r>
              <a:rPr lang="en-US" sz="1800" dirty="0">
                <a:latin typeface="+mn-lt"/>
                <a:ea typeface="Times New Roman" panose="02020603050405020304" pitchFamily="18" charset="0"/>
              </a:rPr>
              <a:t>(Level 1)</a:t>
            </a:r>
            <a:endParaRPr lang="en-US" dirty="0">
              <a:latin typeface="+mn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3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7479457-F455-479E-A8C8-7B790E255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176463"/>
            <a:ext cx="9926636" cy="4429125"/>
          </a:xfrm>
        </p:spPr>
      </p:pic>
    </p:spTree>
    <p:extLst>
      <p:ext uri="{BB962C8B-B14F-4D97-AF65-F5344CB8AC3E}">
        <p14:creationId xmlns:p14="http://schemas.microsoft.com/office/powerpoint/2010/main" val="33208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4A69B3-A0A8-438E-92A6-91F1BD3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Design Diagrams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Functional Decomposition Diagram </a:t>
            </a:r>
            <a:r>
              <a:rPr lang="en-US" sz="1800" dirty="0">
                <a:latin typeface="+mn-lt"/>
                <a:ea typeface="Times New Roman" panose="02020603050405020304" pitchFamily="18" charset="0"/>
              </a:rPr>
              <a:t>(Level 1)</a:t>
            </a:r>
            <a:endParaRPr lang="en-US" dirty="0">
              <a:latin typeface="+mn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D1AC5-C407-4910-9A1F-03CCEF4A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252A6C5-1658-4FFB-AC6D-76A86899F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9905998" cy="41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95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rgbClr val="A5A5A5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3581</TotalTime>
  <Words>693</Words>
  <Application>Microsoft Office PowerPoint</Application>
  <PresentationFormat>Widescreen</PresentationFormat>
  <Paragraphs>97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Tw Cen MT</vt:lpstr>
      <vt:lpstr>Wingdings</vt:lpstr>
      <vt:lpstr>Circuit</vt:lpstr>
      <vt:lpstr>CS Capstone Submission System</vt:lpstr>
      <vt:lpstr>Table of Contents</vt:lpstr>
      <vt:lpstr>Problem Specification</vt:lpstr>
      <vt:lpstr>Implemented Features AND Amendments</vt:lpstr>
      <vt:lpstr>Design Diagrams  System Context Diagram (SCD)</vt:lpstr>
      <vt:lpstr>Design Diagrams  Functional Decomposition Diagram (Level 0)</vt:lpstr>
      <vt:lpstr>Design Diagrams  Functional Decomposition Diagram (Level 1)</vt:lpstr>
      <vt:lpstr>Design Diagrams  Functional Decomposition Diagram (Level 1)</vt:lpstr>
      <vt:lpstr>Design Diagrams  Functional Decomposition Diagram (Level 1)</vt:lpstr>
      <vt:lpstr>Design Diagrams  Functional Decomposition Diagram (Level 1)</vt:lpstr>
      <vt:lpstr>Design Diagrams  Database Schema (MS SQL)</vt:lpstr>
      <vt:lpstr>Tools Used</vt:lpstr>
      <vt:lpstr>Postmortem</vt:lpstr>
      <vt:lpstr>DELIVERED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Capstone Project Submission and Management System</dc:title>
  <dc:creator>Skerdilajd Skenderi</dc:creator>
  <cp:lastModifiedBy>Skerdilajd Skenderi</cp:lastModifiedBy>
  <cp:revision>28</cp:revision>
  <dcterms:created xsi:type="dcterms:W3CDTF">2021-12-01T16:31:59Z</dcterms:created>
  <dcterms:modified xsi:type="dcterms:W3CDTF">2022-12-14T03:58:38Z</dcterms:modified>
</cp:coreProperties>
</file>