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0" r:id="rId2"/>
    <p:sldId id="282" r:id="rId3"/>
    <p:sldId id="281" r:id="rId4"/>
    <p:sldId id="27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2CC0F-99A6-4597-AAF6-A0929359135E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01560-8643-4924-A795-BACD4933F34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425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3F18-FDBF-487A-879C-405C04D20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3D6B1-E165-4D06-98B8-EF7D9B1E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083B-7E9F-4CB9-9287-F16FC195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DA75-2929-4A84-87DF-D8C2808C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EFA2-49E1-41E3-AAA1-4209F8DC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35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CCDC-BFAC-4096-A7CC-C0A23D77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54CA-6467-43FC-9866-3C06BFD84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AA5A-ACBA-49E1-A326-C5A38695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A403-3BB7-4D6F-BE86-74A74190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A078-8DEE-4317-8B24-A88CC0A4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985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062F1-D370-47B1-A05E-80AC7C5E1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5A769-2061-48B3-B269-D3ADDBFB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A3462-D95B-4C22-8FAE-3B8F0D74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3FC57-5E24-4008-A926-70F9BD00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A528-C89F-4AE2-9FFF-74C49227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778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340864"/>
            <a:ext cx="11029615" cy="3634486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9EEEA-B694-4BA5-8798-CE50EF3D4D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Bilt Virtual 2021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4BC2292A-60A7-407D-83A0-2DABA1A058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8938" y="5865813"/>
            <a:ext cx="2613025" cy="854075"/>
          </a:xfrm>
        </p:spPr>
        <p:txBody>
          <a:bodyPr/>
          <a:lstStyle>
            <a:lvl1pPr marL="0" indent="0">
              <a:buNone/>
              <a:defRPr i="1"/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2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0EA9-0EC8-4CD3-9147-AD672697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A28B-B0FC-4F9B-85F7-AEBD03B8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1F37-7E8D-4DFD-946E-3E051CBB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2343-1295-4FD5-8117-97DCB34E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74A5-F068-4227-9C57-A7AF630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8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5E24-4A5F-41F0-9EF5-B931EB4B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49C11-CC2E-4717-A9AD-7699EF575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C48E-8664-4FF0-94FA-DAFF0207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7FDA-2F9C-41D1-A1E1-576BBBD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EFDD-BD32-423F-8039-6367B732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92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5867-B592-41A5-B027-F7DE48F9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2E4C-72CB-4A2B-A9EE-C3228962D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9F26-CE2F-4107-9534-D61D04792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4273E-195E-4AB5-B705-E3789A05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6445-5B53-4E6C-9B76-09BD9E76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AE31-FDF4-41CA-8F33-A2EA8BF0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44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EDAC-E188-4F0B-875D-3C6F0AE1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6C302-1777-44FF-83C6-0D5769E0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3C2C2-7199-4D21-BF5E-D0C08B85D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7ACB1-6FE2-4FA2-8A87-7E260AFAD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BB23F-ACCC-4098-8D6D-98A2F245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3BB58-AC91-4668-B0AF-040B0414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47065-F349-40BE-8128-25175071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05221-D24F-4835-94E5-24267510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918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F8ED-9C19-4315-A61B-BB4C6528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F592B-429B-4A0D-9283-383623BF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76356-76F0-4249-B5FE-B04AECA4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BFDD0-FF2E-44FA-BBD2-9CD5766E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28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A02AC-410A-44A8-A57C-0A5769FA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2AE04-897D-45D8-9063-02D1F23A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F620-F86B-43D2-9289-549CDCC1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71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DA29-2599-4A93-A8C4-4437DF2D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CDB1-8E26-44A5-AED6-8B2A527F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37AA7-9C13-495E-AD19-749D66BC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AFE8-BA63-46BA-841E-2136F6E6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E11E-4AE7-4551-B25A-2DE9580D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D137-4856-4F3B-9469-7093AF26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155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3A11-E580-478F-904C-6BB970C5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8EFF5-8E4C-41D1-8173-91D917409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6C958-5E6A-48C5-9507-F28DBB1DE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5FA71-101D-4B6D-9F8C-81397A08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930D-AD55-4841-9408-39479AD8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9D31B-5EBA-4F91-BF44-600C8DEE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31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9629D-DC09-4175-A873-E98BB771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8C01C-DE97-4AF9-B1D7-9A4683BD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255C-85C4-4701-812A-F79EAE6C9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9E3E-6603-4CE7-8021-84FF41C7C8D9}" type="datetimeFigureOut">
              <a:rPr lang="nl-BE" smtClean="0"/>
              <a:t>5/06/2022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1231-3B12-4AE6-A46E-E6241DE4D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7525-D13F-4F57-BA8E-3B3019CBB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29D38-2926-4A34-ACE1-05C2AA27B83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29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8E74-B9B4-491D-8451-9F00F92FB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25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sz="1800" dirty="0" err="1"/>
              <a:t>Convert</a:t>
            </a:r>
            <a:r>
              <a:rPr lang="nl-BE" sz="1800" dirty="0"/>
              <a:t> IFC </a:t>
            </a:r>
            <a:r>
              <a:rPr lang="nl-BE" sz="1800" dirty="0" err="1"/>
              <a:t>models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LBD</a:t>
            </a:r>
          </a:p>
          <a:p>
            <a:r>
              <a:rPr lang="nl-BE" sz="1800" dirty="0" err="1"/>
              <a:t>Define</a:t>
            </a:r>
            <a:r>
              <a:rPr lang="nl-BE" sz="1800" dirty="0"/>
              <a:t> stakeholder-</a:t>
            </a:r>
            <a:r>
              <a:rPr lang="nl-BE" sz="1800" dirty="0" err="1"/>
              <a:t>specific</a:t>
            </a:r>
            <a:r>
              <a:rPr lang="nl-BE" sz="1800" dirty="0"/>
              <a:t> “views” on </a:t>
            </a:r>
            <a:r>
              <a:rPr lang="nl-BE" sz="1800" dirty="0" err="1"/>
              <a:t>the</a:t>
            </a:r>
            <a:r>
              <a:rPr lang="nl-BE" sz="1800" dirty="0"/>
              <a:t> project data, </a:t>
            </a:r>
            <a:r>
              <a:rPr lang="nl-BE" sz="1800" dirty="0" err="1"/>
              <a:t>based</a:t>
            </a:r>
            <a:r>
              <a:rPr lang="nl-BE" sz="1800" dirty="0"/>
              <a:t> on </a:t>
            </a:r>
            <a:r>
              <a:rPr lang="nl-BE" sz="1800" dirty="0" err="1"/>
              <a:t>the</a:t>
            </a:r>
            <a:r>
              <a:rPr lang="nl-BE" sz="1800" dirty="0"/>
              <a:t> LBD </a:t>
            </a:r>
            <a:r>
              <a:rPr lang="nl-BE" sz="1800" dirty="0" err="1"/>
              <a:t>ontologies</a:t>
            </a:r>
            <a:endParaRPr lang="nl-BE" sz="1800" dirty="0"/>
          </a:p>
          <a:p>
            <a:r>
              <a:rPr lang="nl-BE" sz="1800" dirty="0"/>
              <a:t>Connect </a:t>
            </a:r>
            <a:r>
              <a:rPr lang="nl-BE" sz="1800" dirty="0" err="1"/>
              <a:t>geometric</a:t>
            </a:r>
            <a:r>
              <a:rPr lang="nl-BE" sz="1800" dirty="0"/>
              <a:t> </a:t>
            </a:r>
            <a:r>
              <a:rPr lang="nl-BE" sz="1800" dirty="0" err="1"/>
              <a:t>identifiers</a:t>
            </a:r>
            <a:r>
              <a:rPr lang="nl-BE" sz="1800" dirty="0"/>
              <a:t> </a:t>
            </a: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semantic</a:t>
            </a:r>
            <a:r>
              <a:rPr lang="nl-BE" sz="1800" dirty="0"/>
              <a:t> data</a:t>
            </a:r>
          </a:p>
          <a:p>
            <a:r>
              <a:rPr lang="nl-BE" sz="1800" dirty="0"/>
              <a:t>Design a user-</a:t>
            </a:r>
            <a:r>
              <a:rPr lang="nl-BE" sz="1800" dirty="0" err="1"/>
              <a:t>friendly</a:t>
            </a:r>
            <a:r>
              <a:rPr lang="nl-BE" sz="1800" dirty="0"/>
              <a:t> GUI </a:t>
            </a:r>
            <a:r>
              <a:rPr lang="nl-BE" sz="1800" dirty="0" err="1"/>
              <a:t>to</a:t>
            </a:r>
            <a:r>
              <a:rPr lang="nl-BE" sz="1800" dirty="0"/>
              <a:t>:</a:t>
            </a:r>
          </a:p>
          <a:p>
            <a:pPr marL="800100" lvl="1" indent="-342900">
              <a:buAutoNum type="arabicPeriod"/>
            </a:pPr>
            <a:r>
              <a:rPr lang="nl-BE" sz="1600" dirty="0" err="1"/>
              <a:t>Define</a:t>
            </a:r>
            <a:r>
              <a:rPr lang="nl-BE" sz="1600" dirty="0"/>
              <a:t> “views” as a domain expert</a:t>
            </a:r>
          </a:p>
          <a:p>
            <a:pPr marL="800100" lvl="1" indent="-342900">
              <a:buAutoNum type="arabicPeriod"/>
            </a:pPr>
            <a:r>
              <a:rPr lang="nl-BE" sz="1600" dirty="0" err="1"/>
              <a:t>Visualise</a:t>
            </a:r>
            <a:r>
              <a:rPr lang="nl-BE" sz="1600" dirty="0"/>
              <a:t> </a:t>
            </a:r>
            <a:r>
              <a:rPr lang="nl-BE" sz="1600" dirty="0" err="1"/>
              <a:t>the</a:t>
            </a:r>
            <a:r>
              <a:rPr lang="nl-BE" sz="1600" dirty="0"/>
              <a:t> </a:t>
            </a:r>
            <a:r>
              <a:rPr lang="nl-BE" sz="1600" dirty="0" err="1"/>
              <a:t>results</a:t>
            </a:r>
            <a:endParaRPr lang="nl-BE" sz="1600" dirty="0"/>
          </a:p>
          <a:p>
            <a:pPr marL="800100" lvl="1" indent="-342900">
              <a:buAutoNum type="arabicPeriod"/>
            </a:pPr>
            <a:endParaRPr lang="nl-BE" sz="1600" dirty="0"/>
          </a:p>
          <a:p>
            <a:pPr marL="800100" lvl="1" indent="-342900">
              <a:buAutoNum type="arabicPeriod"/>
            </a:pPr>
            <a:endParaRPr lang="nl-BE" sz="1600" dirty="0"/>
          </a:p>
          <a:p>
            <a:pPr marL="800100" lvl="1" indent="-342900">
              <a:buAutoNum type="arabicPeriod"/>
            </a:pPr>
            <a:endParaRPr lang="nl-BE" sz="1600" dirty="0"/>
          </a:p>
          <a:p>
            <a:pPr marL="800100" lvl="1" indent="-342900">
              <a:buAutoNum type="arabicPeriod"/>
            </a:pPr>
            <a:endParaRPr lang="nl-BE" sz="1600" dirty="0"/>
          </a:p>
          <a:p>
            <a:pPr marL="800100" lvl="1" indent="-342900">
              <a:buAutoNum type="arabicPeriod"/>
            </a:pPr>
            <a:endParaRPr lang="nl-BE" sz="1600" dirty="0"/>
          </a:p>
          <a:p>
            <a:pPr marL="800100" lvl="1" indent="-342900">
              <a:buAutoNum type="arabicPeriod"/>
            </a:pPr>
            <a:endParaRPr lang="nl-BE" sz="1600" dirty="0"/>
          </a:p>
          <a:p>
            <a:r>
              <a:rPr lang="nl-BE" sz="1800" dirty="0"/>
              <a:t>OPTIONAL: </a:t>
            </a:r>
            <a:r>
              <a:rPr lang="nl-BE" sz="1800" dirty="0" err="1"/>
              <a:t>include</a:t>
            </a:r>
            <a:r>
              <a:rPr lang="nl-BE" sz="1800" dirty="0"/>
              <a:t> multiple RDF sources (“</a:t>
            </a:r>
            <a:r>
              <a:rPr lang="nl-BE" sz="1800" dirty="0" err="1"/>
              <a:t>federated</a:t>
            </a:r>
            <a:r>
              <a:rPr lang="nl-BE" sz="1800" dirty="0"/>
              <a:t>”)</a:t>
            </a:r>
          </a:p>
          <a:p>
            <a:endParaRPr lang="nl-BE" sz="1800" dirty="0"/>
          </a:p>
          <a:p>
            <a:endParaRPr lang="nl-BE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BF74A-03CF-48A7-8F4E-0DF00F8C62B2}"/>
              </a:ext>
            </a:extLst>
          </p:cNvPr>
          <p:cNvSpPr/>
          <p:nvPr/>
        </p:nvSpPr>
        <p:spPr>
          <a:xfrm>
            <a:off x="0" y="6488668"/>
            <a:ext cx="461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https://github.com/SSoLDAC-2022/Challenge-2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CA1956-8EA1-49A9-9566-2A8BC57CCCD0}"/>
              </a:ext>
            </a:extLst>
          </p:cNvPr>
          <p:cNvGrpSpPr/>
          <p:nvPr/>
        </p:nvGrpSpPr>
        <p:grpSpPr>
          <a:xfrm>
            <a:off x="5505650" y="2712304"/>
            <a:ext cx="6429144" cy="3458730"/>
            <a:chOff x="235927" y="747943"/>
            <a:chExt cx="10611395" cy="570868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F3E4659-0F86-4EAB-9745-301BFD68E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21594" y="1915728"/>
              <a:ext cx="3287871" cy="3184407"/>
            </a:xfrm>
            <a:prstGeom prst="rect">
              <a:avLst/>
            </a:prstGeom>
          </p:spPr>
        </p:pic>
        <p:sp>
          <p:nvSpPr>
            <p:cNvPr id="7" name="TextBox 21">
              <a:extLst>
                <a:ext uri="{FF2B5EF4-FFF2-40B4-BE49-F238E27FC236}">
                  <a16:creationId xmlns:a16="http://schemas.microsoft.com/office/drawing/2014/main" id="{446C7DF8-0E20-461F-B176-553C7D428BC8}"/>
                </a:ext>
              </a:extLst>
            </p:cNvPr>
            <p:cNvSpPr txBox="1"/>
            <p:nvPr/>
          </p:nvSpPr>
          <p:spPr>
            <a:xfrm>
              <a:off x="6974515" y="747943"/>
              <a:ext cx="2736768" cy="1066779"/>
            </a:xfrm>
            <a:prstGeom prst="rect">
              <a:avLst/>
            </a:prstGeom>
            <a:solidFill>
              <a:srgbClr val="DDDDDD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i="1" dirty="0" err="1"/>
                <a:t>It’s</a:t>
              </a:r>
              <a:r>
                <a:rPr lang="da-DK" sz="1200" i="1" dirty="0"/>
                <a:t> </a:t>
              </a:r>
              <a:r>
                <a:rPr lang="da-DK" sz="1200" i="1" dirty="0" err="1"/>
                <a:t>something</a:t>
              </a:r>
              <a:r>
                <a:rPr lang="da-DK" sz="1200" i="1" dirty="0"/>
                <a:t> </a:t>
              </a:r>
              <a:r>
                <a:rPr lang="da-DK" sz="1200" i="1" dirty="0" err="1"/>
                <a:t>that</a:t>
              </a:r>
              <a:r>
                <a:rPr lang="da-DK" sz="1200" i="1" dirty="0"/>
                <a:t> </a:t>
              </a:r>
              <a:r>
                <a:rPr lang="da-DK" sz="1200" i="1" dirty="0" err="1"/>
                <a:t>allows</a:t>
              </a:r>
              <a:r>
                <a:rPr lang="da-DK" sz="1200" i="1" dirty="0"/>
                <a:t> </a:t>
              </a:r>
              <a:r>
                <a:rPr lang="da-DK" sz="1200" i="1" dirty="0" err="1"/>
                <a:t>me</a:t>
              </a:r>
              <a:r>
                <a:rPr lang="da-DK" sz="1200" i="1" dirty="0"/>
                <a:t> to have a look to the </a:t>
              </a:r>
              <a:r>
                <a:rPr lang="da-DK" sz="1200" i="1" dirty="0" err="1"/>
                <a:t>outside</a:t>
              </a:r>
              <a:endParaRPr lang="da-DK" sz="1200" i="1" dirty="0"/>
            </a:p>
          </p:txBody>
        </p: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54AF3A28-0242-44A8-AB7D-D02C22314869}"/>
                </a:ext>
              </a:extLst>
            </p:cNvPr>
            <p:cNvSpPr txBox="1"/>
            <p:nvPr/>
          </p:nvSpPr>
          <p:spPr>
            <a:xfrm>
              <a:off x="3954590" y="886443"/>
              <a:ext cx="1863848" cy="457191"/>
            </a:xfrm>
            <a:prstGeom prst="rect">
              <a:avLst/>
            </a:prstGeom>
            <a:solidFill>
              <a:srgbClr val="DDDDDD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i="1" dirty="0" err="1"/>
                <a:t>It’s</a:t>
              </a:r>
              <a:r>
                <a:rPr lang="da-DK" sz="1200" i="1" dirty="0"/>
                <a:t> a </a:t>
              </a:r>
              <a:r>
                <a:rPr lang="da-DK" sz="1200" i="1" dirty="0" err="1"/>
                <a:t>window</a:t>
              </a:r>
              <a:endParaRPr lang="da-DK" sz="1200" i="1" dirty="0"/>
            </a:p>
          </p:txBody>
        </p:sp>
        <p:sp>
          <p:nvSpPr>
            <p:cNvPr id="9" name="TextBox 23">
              <a:extLst>
                <a:ext uri="{FF2B5EF4-FFF2-40B4-BE49-F238E27FC236}">
                  <a16:creationId xmlns:a16="http://schemas.microsoft.com/office/drawing/2014/main" id="{2967987D-CDBC-491B-80D5-58314DFF083D}"/>
                </a:ext>
              </a:extLst>
            </p:cNvPr>
            <p:cNvSpPr txBox="1"/>
            <p:nvPr/>
          </p:nvSpPr>
          <p:spPr>
            <a:xfrm>
              <a:off x="235927" y="3116076"/>
              <a:ext cx="3389328" cy="457191"/>
            </a:xfrm>
            <a:prstGeom prst="rect">
              <a:avLst/>
            </a:prstGeom>
            <a:solidFill>
              <a:srgbClr val="DDDDDD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i="1"/>
                <a:t>It’s a ventilation opening</a:t>
              </a:r>
            </a:p>
          </p:txBody>
        </p:sp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C48ACC36-2283-4FB3-9BAD-65C2672878DC}"/>
                </a:ext>
              </a:extLst>
            </p:cNvPr>
            <p:cNvSpPr txBox="1"/>
            <p:nvPr/>
          </p:nvSpPr>
          <p:spPr>
            <a:xfrm>
              <a:off x="7844903" y="2444683"/>
              <a:ext cx="3002419" cy="761985"/>
            </a:xfrm>
            <a:prstGeom prst="rect">
              <a:avLst/>
            </a:prstGeom>
            <a:solidFill>
              <a:srgbClr val="DDDDDD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i="1"/>
                <a:t>It’s a surface with low sound absorption</a:t>
              </a:r>
            </a:p>
          </p:txBody>
        </p:sp>
        <p:sp>
          <p:nvSpPr>
            <p:cNvPr id="11" name="TextBox 25">
              <a:extLst>
                <a:ext uri="{FF2B5EF4-FFF2-40B4-BE49-F238E27FC236}">
                  <a16:creationId xmlns:a16="http://schemas.microsoft.com/office/drawing/2014/main" id="{92A6D0F3-5F7F-40A6-8352-48F31ECD39A1}"/>
                </a:ext>
              </a:extLst>
            </p:cNvPr>
            <p:cNvSpPr txBox="1"/>
            <p:nvPr/>
          </p:nvSpPr>
          <p:spPr>
            <a:xfrm>
              <a:off x="1067364" y="4029280"/>
              <a:ext cx="2557891" cy="457191"/>
            </a:xfrm>
            <a:prstGeom prst="rect">
              <a:avLst/>
            </a:prstGeom>
            <a:solidFill>
              <a:srgbClr val="DDDDDD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i="1"/>
                <a:t>It’s a smoke hatch</a:t>
              </a:r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91DD90F7-7051-4C9B-A652-74435F095F9C}"/>
                </a:ext>
              </a:extLst>
            </p:cNvPr>
            <p:cNvSpPr txBox="1"/>
            <p:nvPr/>
          </p:nvSpPr>
          <p:spPr>
            <a:xfrm>
              <a:off x="7697659" y="3809567"/>
              <a:ext cx="2323391" cy="457191"/>
            </a:xfrm>
            <a:prstGeom prst="rect">
              <a:avLst/>
            </a:prstGeom>
            <a:solidFill>
              <a:srgbClr val="DDDDDD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i="1"/>
                <a:t>It’s a fire escape</a:t>
              </a: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2E838027-1A4B-4704-B8EC-FF305381ECD0}"/>
                </a:ext>
              </a:extLst>
            </p:cNvPr>
            <p:cNvSpPr txBox="1"/>
            <p:nvPr/>
          </p:nvSpPr>
          <p:spPr>
            <a:xfrm>
              <a:off x="2722264" y="5154412"/>
              <a:ext cx="2423246" cy="1066779"/>
            </a:xfrm>
            <a:prstGeom prst="rect">
              <a:avLst/>
            </a:prstGeom>
            <a:solidFill>
              <a:srgbClr val="DDDDDD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/>
                <a:t>It’s an asset that requires cleaning and painting</a:t>
              </a:r>
            </a:p>
          </p:txBody>
        </p: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54614272-E376-4C45-8C00-7760911BC2FA}"/>
                </a:ext>
              </a:extLst>
            </p:cNvPr>
            <p:cNvSpPr txBox="1"/>
            <p:nvPr/>
          </p:nvSpPr>
          <p:spPr>
            <a:xfrm>
              <a:off x="6727593" y="5389848"/>
              <a:ext cx="2792702" cy="1066779"/>
            </a:xfrm>
            <a:prstGeom prst="rect">
              <a:avLst/>
            </a:prstGeom>
            <a:solidFill>
              <a:srgbClr val="DDDDDD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/>
                <a:t>It’s a part of the building envelope with poor insulation</a:t>
              </a:r>
            </a:p>
          </p:txBody>
        </p:sp>
        <p:sp>
          <p:nvSpPr>
            <p:cNvPr id="15" name="TextBox 30">
              <a:extLst>
                <a:ext uri="{FF2B5EF4-FFF2-40B4-BE49-F238E27FC236}">
                  <a16:creationId xmlns:a16="http://schemas.microsoft.com/office/drawing/2014/main" id="{739F34A3-E72B-4DD7-8702-18B4EDBD6C1D}"/>
                </a:ext>
              </a:extLst>
            </p:cNvPr>
            <p:cNvSpPr txBox="1"/>
            <p:nvPr/>
          </p:nvSpPr>
          <p:spPr>
            <a:xfrm>
              <a:off x="2070038" y="1691290"/>
              <a:ext cx="1863848" cy="761985"/>
            </a:xfrm>
            <a:prstGeom prst="rect">
              <a:avLst/>
            </a:prstGeom>
            <a:solidFill>
              <a:srgbClr val="DDDDDD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/>
                <a:t>It’s a source to daylight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6EDC9000-2F1A-461C-807C-CB2C36B5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Challenge 2: Grouping and </a:t>
            </a:r>
            <a:r>
              <a:rPr lang="en-US" sz="3200" b="1" dirty="0" err="1"/>
              <a:t>Submodels</a:t>
            </a:r>
            <a:r>
              <a:rPr lang="en-US" sz="3200" b="1" dirty="0"/>
              <a:t> in AEC design projects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4678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9B29-B84E-46F5-8E18-77062630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approaches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218C4-545E-4250-BEFF-90612D845A59}"/>
              </a:ext>
            </a:extLst>
          </p:cNvPr>
          <p:cNvSpPr txBox="1"/>
          <p:nvPr/>
        </p:nvSpPr>
        <p:spPr>
          <a:xfrm>
            <a:off x="979055" y="2152073"/>
            <a:ext cx="466595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1</a:t>
            </a:r>
          </a:p>
          <a:p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5 types of </a:t>
            </a:r>
            <a:r>
              <a:rPr lang="da-DK" dirty="0" err="1"/>
              <a:t>doors</a:t>
            </a:r>
            <a:r>
              <a:rPr lang="da-DK" dirty="0"/>
              <a:t> in the </a:t>
            </a:r>
            <a:r>
              <a:rPr lang="da-DK" dirty="0" err="1"/>
              <a:t>project</a:t>
            </a:r>
            <a:r>
              <a:rPr lang="da-DK" dirty="0"/>
              <a:t>:</a:t>
            </a:r>
          </a:p>
          <a:p>
            <a:r>
              <a:rPr lang="da-DK" dirty="0"/>
              <a:t>A, B, C, D and E</a:t>
            </a:r>
          </a:p>
          <a:p>
            <a:endParaRPr lang="da-DK" dirty="0"/>
          </a:p>
          <a:p>
            <a:r>
              <a:rPr lang="da-DK" dirty="0"/>
              <a:t>Properties </a:t>
            </a:r>
            <a:r>
              <a:rPr lang="da-DK" dirty="0" err="1"/>
              <a:t>described</a:t>
            </a:r>
            <a:r>
              <a:rPr lang="da-DK" dirty="0"/>
              <a:t> at type </a:t>
            </a:r>
            <a:r>
              <a:rPr lang="da-DK" dirty="0" err="1"/>
              <a:t>level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valid</a:t>
            </a:r>
          </a:p>
          <a:p>
            <a:r>
              <a:rPr lang="da-DK" dirty="0"/>
              <a:t>for the </a:t>
            </a:r>
            <a:r>
              <a:rPr lang="da-DK" dirty="0" err="1"/>
              <a:t>instances</a:t>
            </a:r>
            <a:r>
              <a:rPr lang="da-DK" dirty="0"/>
              <a:t> of </a:t>
            </a:r>
            <a:r>
              <a:rPr lang="da-DK" dirty="0" err="1"/>
              <a:t>that</a:t>
            </a:r>
            <a:r>
              <a:rPr lang="da-DK" dirty="0"/>
              <a:t> type</a:t>
            </a:r>
          </a:p>
          <a:p>
            <a:endParaRPr lang="da-DK" dirty="0"/>
          </a:p>
          <a:p>
            <a:r>
              <a:rPr lang="da-DK" dirty="0" err="1"/>
              <a:t>Besides</a:t>
            </a:r>
            <a:r>
              <a:rPr lang="da-DK" dirty="0"/>
              <a:t> type properties, the elements </a:t>
            </a:r>
            <a:r>
              <a:rPr lang="da-DK" dirty="0" err="1"/>
              <a:t>also</a:t>
            </a:r>
            <a:r>
              <a:rPr lang="da-DK" dirty="0"/>
              <a:t> have</a:t>
            </a:r>
          </a:p>
          <a:p>
            <a:r>
              <a:rPr lang="da-DK" dirty="0" err="1"/>
              <a:t>instance</a:t>
            </a:r>
            <a:r>
              <a:rPr lang="da-DK" dirty="0"/>
              <a:t>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53C-040E-44A9-B73B-941CED691C99}"/>
              </a:ext>
            </a:extLst>
          </p:cNvPr>
          <p:cNvSpPr txBox="1"/>
          <p:nvPr/>
        </p:nvSpPr>
        <p:spPr>
          <a:xfrm>
            <a:off x="6326373" y="2152073"/>
            <a:ext cx="5560305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2</a:t>
            </a:r>
          </a:p>
          <a:p>
            <a:endParaRPr lang="da-DK" dirty="0"/>
          </a:p>
          <a:p>
            <a:r>
              <a:rPr lang="da-DK" dirty="0"/>
              <a:t>All </a:t>
            </a:r>
            <a:r>
              <a:rPr lang="da-DK" dirty="0" err="1"/>
              <a:t>doors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unique</a:t>
            </a:r>
            <a:r>
              <a:rPr lang="da-DK" dirty="0"/>
              <a:t> but with </a:t>
            </a:r>
            <a:r>
              <a:rPr lang="da-DK" dirty="0" err="1"/>
              <a:t>grouping</a:t>
            </a:r>
            <a:r>
              <a:rPr lang="da-DK" dirty="0"/>
              <a:t> </a:t>
            </a:r>
            <a:r>
              <a:rPr lang="da-DK" dirty="0" err="1"/>
              <a:t>mechanisms</a:t>
            </a:r>
            <a:r>
              <a:rPr lang="da-DK" dirty="0"/>
              <a:t> </a:t>
            </a:r>
          </a:p>
          <a:p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to batch-</a:t>
            </a:r>
            <a:r>
              <a:rPr lang="da-DK" dirty="0" err="1"/>
              <a:t>assign</a:t>
            </a:r>
            <a:r>
              <a:rPr lang="da-DK" dirty="0"/>
              <a:t> properties</a:t>
            </a:r>
          </a:p>
          <a:p>
            <a:endParaRPr lang="da-DK" dirty="0"/>
          </a:p>
          <a:p>
            <a:r>
              <a:rPr lang="da-DK" dirty="0"/>
              <a:t>For </a:t>
            </a:r>
            <a:r>
              <a:rPr lang="da-DK" b="1" dirty="0" err="1"/>
              <a:t>practitioner</a:t>
            </a:r>
            <a:r>
              <a:rPr lang="da-DK" b="1" dirty="0"/>
              <a:t> A 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important</a:t>
            </a:r>
            <a:r>
              <a:rPr lang="da-DK" dirty="0"/>
              <a:t> to </a:t>
            </a:r>
            <a:r>
              <a:rPr lang="da-DK" dirty="0" err="1"/>
              <a:t>distinguish</a:t>
            </a:r>
            <a:endParaRPr lang="da-DK" dirty="0"/>
          </a:p>
          <a:p>
            <a:r>
              <a:rPr lang="da-DK" dirty="0" err="1"/>
              <a:t>based</a:t>
            </a:r>
            <a:r>
              <a:rPr lang="da-DK" dirty="0"/>
              <a:t> on frame </a:t>
            </a:r>
            <a:r>
              <a:rPr lang="da-DK" dirty="0" err="1"/>
              <a:t>color</a:t>
            </a:r>
            <a:endParaRPr lang="da-DK" dirty="0"/>
          </a:p>
          <a:p>
            <a:endParaRPr lang="da-DK" dirty="0"/>
          </a:p>
          <a:p>
            <a:r>
              <a:rPr lang="da-DK" dirty="0"/>
              <a:t>For </a:t>
            </a:r>
            <a:r>
              <a:rPr lang="da-DK" b="1" dirty="0" err="1"/>
              <a:t>practitioner</a:t>
            </a:r>
            <a:r>
              <a:rPr lang="da-DK" b="1" dirty="0"/>
              <a:t> B </a:t>
            </a:r>
            <a:r>
              <a:rPr lang="da-DK" dirty="0" err="1"/>
              <a:t>it’s</a:t>
            </a:r>
            <a:r>
              <a:rPr lang="da-DK" dirty="0"/>
              <a:t> relevant </a:t>
            </a:r>
            <a:r>
              <a:rPr lang="da-DK" dirty="0" err="1"/>
              <a:t>whether</a:t>
            </a:r>
            <a:r>
              <a:rPr lang="da-DK" dirty="0"/>
              <a:t> the </a:t>
            </a:r>
            <a:r>
              <a:rPr lang="da-DK" dirty="0" err="1"/>
              <a:t>door</a:t>
            </a:r>
            <a:r>
              <a:rPr lang="da-DK" dirty="0"/>
              <a:t> is</a:t>
            </a:r>
          </a:p>
          <a:p>
            <a:r>
              <a:rPr lang="da-DK" dirty="0" err="1"/>
              <a:t>placed</a:t>
            </a:r>
            <a:r>
              <a:rPr lang="da-DK" dirty="0"/>
              <a:t> in an the facade, in an </a:t>
            </a:r>
            <a:r>
              <a:rPr lang="da-DK" dirty="0" err="1"/>
              <a:t>apartment</a:t>
            </a:r>
            <a:r>
              <a:rPr lang="da-DK" dirty="0"/>
              <a:t> or in a common </a:t>
            </a:r>
          </a:p>
          <a:p>
            <a:r>
              <a:rPr lang="da-DK" dirty="0" err="1"/>
              <a:t>area</a:t>
            </a:r>
            <a:endParaRPr lang="da-DK" dirty="0"/>
          </a:p>
          <a:p>
            <a:endParaRPr lang="da-DK" dirty="0"/>
          </a:p>
          <a:p>
            <a:r>
              <a:rPr lang="da-DK" dirty="0"/>
              <a:t>For </a:t>
            </a:r>
            <a:r>
              <a:rPr lang="da-DK" b="1" dirty="0" err="1"/>
              <a:t>practitioner</a:t>
            </a:r>
            <a:r>
              <a:rPr lang="da-DK" b="1" dirty="0"/>
              <a:t> C </a:t>
            </a:r>
            <a:r>
              <a:rPr lang="da-DK" dirty="0" err="1"/>
              <a:t>it’s</a:t>
            </a:r>
            <a:r>
              <a:rPr lang="da-DK" dirty="0"/>
              <a:t> relevant to </a:t>
            </a:r>
            <a:r>
              <a:rPr lang="da-DK" dirty="0" err="1"/>
              <a:t>group</a:t>
            </a:r>
            <a:r>
              <a:rPr lang="da-DK" dirty="0"/>
              <a:t> by </a:t>
            </a:r>
            <a:r>
              <a:rPr lang="da-DK" dirty="0" err="1"/>
              <a:t>hinge</a:t>
            </a:r>
            <a:r>
              <a:rPr lang="da-DK" dirty="0"/>
              <a:t> side</a:t>
            </a:r>
          </a:p>
        </p:txBody>
      </p:sp>
    </p:spTree>
    <p:extLst>
      <p:ext uri="{BB962C8B-B14F-4D97-AF65-F5344CB8AC3E}">
        <p14:creationId xmlns:p14="http://schemas.microsoft.com/office/powerpoint/2010/main" val="296275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AB186C3-07A0-4706-BA68-C9B5EDBBC6B9}"/>
              </a:ext>
            </a:extLst>
          </p:cNvPr>
          <p:cNvGrpSpPr/>
          <p:nvPr/>
        </p:nvGrpSpPr>
        <p:grpSpPr>
          <a:xfrm>
            <a:off x="324505" y="778561"/>
            <a:ext cx="2148398" cy="3962116"/>
            <a:chOff x="843378" y="778561"/>
            <a:chExt cx="2148398" cy="3962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843E21-BF46-415C-A345-57EC642F213A}"/>
                </a:ext>
              </a:extLst>
            </p:cNvPr>
            <p:cNvSpPr/>
            <p:nvPr/>
          </p:nvSpPr>
          <p:spPr>
            <a:xfrm>
              <a:off x="932156" y="1171853"/>
              <a:ext cx="2059620" cy="35688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B53794-DAEE-409D-B990-C9521EB0BC3D}"/>
                </a:ext>
              </a:extLst>
            </p:cNvPr>
            <p:cNvSpPr txBox="1"/>
            <p:nvPr/>
          </p:nvSpPr>
          <p:spPr>
            <a:xfrm>
              <a:off x="843378" y="778561"/>
              <a:ext cx="1453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b="1" dirty="0"/>
                <a:t>Element type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BD725E-76F0-45AF-8673-092AD02BD9D5}"/>
                </a:ext>
              </a:extLst>
            </p:cNvPr>
            <p:cNvSpPr/>
            <p:nvPr/>
          </p:nvSpPr>
          <p:spPr>
            <a:xfrm>
              <a:off x="932156" y="1242874"/>
              <a:ext cx="2059620" cy="408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977011-6BA7-46BA-8ADC-03A87E968FED}"/>
                </a:ext>
              </a:extLst>
            </p:cNvPr>
            <p:cNvSpPr txBox="1"/>
            <p:nvPr/>
          </p:nvSpPr>
          <p:spPr>
            <a:xfrm>
              <a:off x="1084020" y="1171852"/>
              <a:ext cx="972446" cy="3373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a-DK" dirty="0" err="1"/>
                <a:t>Door</a:t>
              </a:r>
              <a:endParaRPr lang="da-DK" dirty="0"/>
            </a:p>
            <a:p>
              <a:pPr>
                <a:lnSpc>
                  <a:spcPct val="150000"/>
                </a:lnSpc>
              </a:pPr>
              <a:r>
                <a:rPr lang="da-DK" dirty="0" err="1"/>
                <a:t>Window</a:t>
              </a:r>
              <a:endParaRPr lang="da-DK" dirty="0"/>
            </a:p>
            <a:p>
              <a:pPr>
                <a:lnSpc>
                  <a:spcPct val="150000"/>
                </a:lnSpc>
              </a:pPr>
              <a:r>
                <a:rPr lang="da-DK" dirty="0"/>
                <a:t>Wall</a:t>
              </a:r>
            </a:p>
            <a:p>
              <a:pPr>
                <a:lnSpc>
                  <a:spcPct val="150000"/>
                </a:lnSpc>
              </a:pPr>
              <a:r>
                <a:rPr lang="da-DK" dirty="0" err="1"/>
                <a:t>Roof</a:t>
              </a:r>
              <a:endParaRPr lang="da-DK" dirty="0"/>
            </a:p>
            <a:p>
              <a:pPr>
                <a:lnSpc>
                  <a:spcPct val="150000"/>
                </a:lnSpc>
              </a:pPr>
              <a:r>
                <a:rPr lang="da-DK" dirty="0" err="1"/>
                <a:t>Slab</a:t>
              </a:r>
              <a:endParaRPr lang="da-DK" dirty="0"/>
            </a:p>
            <a:p>
              <a:pPr>
                <a:lnSpc>
                  <a:spcPct val="150000"/>
                </a:lnSpc>
              </a:pPr>
              <a:r>
                <a:rPr lang="da-DK" dirty="0" err="1"/>
                <a:t>Pipe</a:t>
              </a:r>
              <a:endParaRPr lang="da-DK" dirty="0"/>
            </a:p>
            <a:p>
              <a:pPr>
                <a:lnSpc>
                  <a:spcPct val="150000"/>
                </a:lnSpc>
              </a:pPr>
              <a:r>
                <a:rPr lang="da-DK" dirty="0" err="1"/>
                <a:t>Duct</a:t>
              </a:r>
              <a:endParaRPr lang="da-DK" dirty="0"/>
            </a:p>
            <a:p>
              <a:pPr>
                <a:lnSpc>
                  <a:spcPct val="150000"/>
                </a:lnSpc>
              </a:pPr>
              <a:r>
                <a:rPr lang="da-DK" dirty="0"/>
                <a:t>Fitting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0B62D5-B629-41E5-A3A8-D822EEC072DF}"/>
              </a:ext>
            </a:extLst>
          </p:cNvPr>
          <p:cNvGrpSpPr/>
          <p:nvPr/>
        </p:nvGrpSpPr>
        <p:grpSpPr>
          <a:xfrm>
            <a:off x="2928849" y="778561"/>
            <a:ext cx="2175031" cy="2959613"/>
            <a:chOff x="3835152" y="778561"/>
            <a:chExt cx="2175031" cy="29596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9D1077-C3D9-467C-A2BC-2360C073FD4E}"/>
                </a:ext>
              </a:extLst>
            </p:cNvPr>
            <p:cNvSpPr txBox="1"/>
            <p:nvPr/>
          </p:nvSpPr>
          <p:spPr>
            <a:xfrm>
              <a:off x="3835152" y="778561"/>
              <a:ext cx="2015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b="1" dirty="0"/>
                <a:t>Element properties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ECD104-CE50-48EE-B3ED-8FAA4376E4BC}"/>
                </a:ext>
              </a:extLst>
            </p:cNvPr>
            <p:cNvSpPr/>
            <p:nvPr/>
          </p:nvSpPr>
          <p:spPr>
            <a:xfrm>
              <a:off x="3950563" y="1171853"/>
              <a:ext cx="2059620" cy="25663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38F123-8589-456F-BA75-81B20DABAF40}"/>
                </a:ext>
              </a:extLst>
            </p:cNvPr>
            <p:cNvSpPr/>
            <p:nvPr/>
          </p:nvSpPr>
          <p:spPr>
            <a:xfrm>
              <a:off x="3950563" y="1242874"/>
              <a:ext cx="2059620" cy="408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BA3700-3765-46DE-8616-C5F27F4929EF}"/>
                </a:ext>
              </a:extLst>
            </p:cNvPr>
            <p:cNvSpPr/>
            <p:nvPr/>
          </p:nvSpPr>
          <p:spPr>
            <a:xfrm>
              <a:off x="3950563" y="1651247"/>
              <a:ext cx="2059620" cy="408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69DD4A-57B1-4BEB-9489-6B61078E50A1}"/>
                </a:ext>
              </a:extLst>
            </p:cNvPr>
            <p:cNvSpPr txBox="1"/>
            <p:nvPr/>
          </p:nvSpPr>
          <p:spPr>
            <a:xfrm>
              <a:off x="4102427" y="1171852"/>
              <a:ext cx="1619418" cy="2542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a-DK" dirty="0"/>
                <a:t>Width</a:t>
              </a:r>
            </a:p>
            <a:p>
              <a:pPr>
                <a:lnSpc>
                  <a:spcPct val="150000"/>
                </a:lnSpc>
              </a:pPr>
              <a:r>
                <a:rPr lang="da-DK" dirty="0" err="1"/>
                <a:t>Height</a:t>
              </a:r>
              <a:endParaRPr lang="da-DK" dirty="0"/>
            </a:p>
            <a:p>
              <a:pPr>
                <a:lnSpc>
                  <a:spcPct val="150000"/>
                </a:lnSpc>
              </a:pPr>
              <a:r>
                <a:rPr lang="da-DK" dirty="0"/>
                <a:t>Frame-</a:t>
              </a:r>
              <a:r>
                <a:rPr lang="da-DK" dirty="0" err="1"/>
                <a:t>thikness</a:t>
              </a:r>
              <a:endParaRPr lang="da-DK" dirty="0"/>
            </a:p>
            <a:p>
              <a:pPr>
                <a:lnSpc>
                  <a:spcPct val="150000"/>
                </a:lnSpc>
              </a:pPr>
              <a:r>
                <a:rPr lang="da-DK" dirty="0" err="1"/>
                <a:t>Glazing-area</a:t>
              </a:r>
              <a:endParaRPr lang="da-DK" dirty="0"/>
            </a:p>
            <a:p>
              <a:pPr>
                <a:lnSpc>
                  <a:spcPct val="150000"/>
                </a:lnSpc>
              </a:pPr>
              <a:r>
                <a:rPr lang="da-DK" dirty="0"/>
                <a:t>Fire rating</a:t>
              </a:r>
            </a:p>
            <a:p>
              <a:pPr>
                <a:lnSpc>
                  <a:spcPct val="150000"/>
                </a:lnSpc>
              </a:pPr>
              <a:r>
                <a:rPr lang="da-DK" dirty="0" err="1"/>
                <a:t>Sill</a:t>
              </a:r>
              <a:r>
                <a:rPr lang="da-DK" dirty="0"/>
                <a:t> </a:t>
              </a:r>
              <a:r>
                <a:rPr lang="da-DK" dirty="0" err="1"/>
                <a:t>height</a:t>
              </a:r>
              <a:endParaRPr lang="da-DK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2503CD-0D6B-4DF0-8F36-C66CBDCF6A22}"/>
              </a:ext>
            </a:extLst>
          </p:cNvPr>
          <p:cNvGrpSpPr/>
          <p:nvPr/>
        </p:nvGrpSpPr>
        <p:grpSpPr>
          <a:xfrm>
            <a:off x="5667237" y="778561"/>
            <a:ext cx="2138984" cy="4907585"/>
            <a:chOff x="7041470" y="778561"/>
            <a:chExt cx="2138984" cy="49075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D8E278-92F3-4850-AA68-F73574E32D5B}"/>
                </a:ext>
              </a:extLst>
            </p:cNvPr>
            <p:cNvSpPr txBox="1"/>
            <p:nvPr/>
          </p:nvSpPr>
          <p:spPr>
            <a:xfrm>
              <a:off x="7041470" y="778561"/>
              <a:ext cx="1767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b="1" dirty="0"/>
                <a:t>Resulting </a:t>
              </a:r>
              <a:r>
                <a:rPr lang="da-DK" b="1" dirty="0" err="1"/>
                <a:t>groups</a:t>
              </a:r>
              <a:endParaRPr lang="da-DK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5626BE-B89F-4A49-AEC2-80E6A3FA21CA}"/>
                </a:ext>
              </a:extLst>
            </p:cNvPr>
            <p:cNvSpPr/>
            <p:nvPr/>
          </p:nvSpPr>
          <p:spPr>
            <a:xfrm>
              <a:off x="7120834" y="1171854"/>
              <a:ext cx="2059620" cy="135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6E7F9B-CABD-4327-B4DB-371BA5375C07}"/>
                </a:ext>
              </a:extLst>
            </p:cNvPr>
            <p:cNvSpPr txBox="1"/>
            <p:nvPr/>
          </p:nvSpPr>
          <p:spPr>
            <a:xfrm>
              <a:off x="7272698" y="1171852"/>
              <a:ext cx="180799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b="1" dirty="0"/>
                <a:t>Windows A</a:t>
              </a:r>
            </a:p>
            <a:p>
              <a:r>
                <a:rPr lang="da-DK" sz="1100" i="1" dirty="0"/>
                <a:t>12pcs</a:t>
              </a:r>
            </a:p>
            <a:p>
              <a:endParaRPr lang="da-DK" dirty="0"/>
            </a:p>
            <a:p>
              <a:r>
                <a:rPr lang="da-DK" dirty="0"/>
                <a:t>Width: 900 mm</a:t>
              </a:r>
            </a:p>
            <a:p>
              <a:r>
                <a:rPr lang="da-DK" dirty="0" err="1"/>
                <a:t>Height</a:t>
              </a:r>
              <a:r>
                <a:rPr lang="da-DK" dirty="0"/>
                <a:t>: 2100 mm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37EA02-0A32-4635-A0D6-184664BDB88F}"/>
                </a:ext>
              </a:extLst>
            </p:cNvPr>
            <p:cNvSpPr/>
            <p:nvPr/>
          </p:nvSpPr>
          <p:spPr>
            <a:xfrm>
              <a:off x="7120834" y="2751893"/>
              <a:ext cx="2059620" cy="135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6893E0-45ED-41AF-92C0-108A8F84594D}"/>
                </a:ext>
              </a:extLst>
            </p:cNvPr>
            <p:cNvSpPr txBox="1"/>
            <p:nvPr/>
          </p:nvSpPr>
          <p:spPr>
            <a:xfrm>
              <a:off x="7272698" y="2751891"/>
              <a:ext cx="180799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b="1" dirty="0"/>
                <a:t>Windows B</a:t>
              </a:r>
            </a:p>
            <a:p>
              <a:r>
                <a:rPr lang="da-DK" sz="1100" i="1" dirty="0"/>
                <a:t>5pcs</a:t>
              </a:r>
            </a:p>
            <a:p>
              <a:endParaRPr lang="da-DK" dirty="0"/>
            </a:p>
            <a:p>
              <a:r>
                <a:rPr lang="da-DK" dirty="0"/>
                <a:t>Width: 1500 mm</a:t>
              </a:r>
            </a:p>
            <a:p>
              <a:r>
                <a:rPr lang="da-DK" dirty="0" err="1"/>
                <a:t>Height</a:t>
              </a:r>
              <a:r>
                <a:rPr lang="da-DK" dirty="0"/>
                <a:t>: 1800 mm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FCA98E-8D74-441A-8E30-44D299960DA4}"/>
                </a:ext>
              </a:extLst>
            </p:cNvPr>
            <p:cNvSpPr/>
            <p:nvPr/>
          </p:nvSpPr>
          <p:spPr>
            <a:xfrm>
              <a:off x="7120834" y="4331930"/>
              <a:ext cx="2059620" cy="135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9153F5-FFE2-479B-8CA8-435EF575933D}"/>
                </a:ext>
              </a:extLst>
            </p:cNvPr>
            <p:cNvSpPr txBox="1"/>
            <p:nvPr/>
          </p:nvSpPr>
          <p:spPr>
            <a:xfrm>
              <a:off x="7272698" y="4331928"/>
              <a:ext cx="1807995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b="1" dirty="0"/>
                <a:t>Windows C</a:t>
              </a:r>
            </a:p>
            <a:p>
              <a:r>
                <a:rPr lang="da-DK" sz="1100" i="1" dirty="0"/>
                <a:t>32pcs</a:t>
              </a:r>
            </a:p>
            <a:p>
              <a:endParaRPr lang="da-DK" dirty="0"/>
            </a:p>
            <a:p>
              <a:r>
                <a:rPr lang="da-DK" dirty="0"/>
                <a:t>Width: 1200 mm</a:t>
              </a:r>
            </a:p>
            <a:p>
              <a:r>
                <a:rPr lang="da-DK" dirty="0" err="1"/>
                <a:t>Height</a:t>
              </a:r>
              <a:r>
                <a:rPr lang="da-DK" dirty="0"/>
                <a:t>: 1400 mm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19FA713-039B-4A93-973E-6D29E150394A}"/>
              </a:ext>
            </a:extLst>
          </p:cNvPr>
          <p:cNvSpPr txBox="1"/>
          <p:nvPr/>
        </p:nvSpPr>
        <p:spPr>
          <a:xfrm>
            <a:off x="8448942" y="5186356"/>
            <a:ext cx="3525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dirty="0"/>
              <a:t>So </a:t>
            </a:r>
            <a:r>
              <a:rPr lang="da-DK" i="1" dirty="0" err="1"/>
              <a:t>this</a:t>
            </a:r>
            <a:r>
              <a:rPr lang="da-DK" i="1" dirty="0"/>
              <a:t> is </a:t>
            </a:r>
            <a:r>
              <a:rPr lang="da-DK" i="1" dirty="0" err="1"/>
              <a:t>your</a:t>
            </a:r>
            <a:r>
              <a:rPr lang="da-DK" i="1" dirty="0"/>
              <a:t> </a:t>
            </a:r>
            <a:r>
              <a:rPr lang="da-DK" i="1" dirty="0" err="1"/>
              <a:t>grouping</a:t>
            </a:r>
            <a:r>
              <a:rPr lang="da-DK" i="1" dirty="0"/>
              <a:t> definition</a:t>
            </a:r>
          </a:p>
          <a:p>
            <a:endParaRPr lang="da-DK" i="1" dirty="0"/>
          </a:p>
          <a:p>
            <a:r>
              <a:rPr lang="da-DK" i="1" dirty="0" err="1"/>
              <a:t>Which</a:t>
            </a:r>
            <a:r>
              <a:rPr lang="da-DK" i="1" dirty="0"/>
              <a:t> properties do </a:t>
            </a:r>
            <a:r>
              <a:rPr lang="da-DK" i="1" dirty="0" err="1"/>
              <a:t>you</a:t>
            </a:r>
            <a:r>
              <a:rPr lang="da-DK" i="1" dirty="0"/>
              <a:t> </a:t>
            </a:r>
            <a:r>
              <a:rPr lang="da-DK" i="1" dirty="0" err="1"/>
              <a:t>wish</a:t>
            </a:r>
            <a:r>
              <a:rPr lang="da-DK" i="1" dirty="0"/>
              <a:t> to </a:t>
            </a:r>
          </a:p>
          <a:p>
            <a:r>
              <a:rPr lang="da-DK" i="1" dirty="0" err="1"/>
              <a:t>attach</a:t>
            </a:r>
            <a:r>
              <a:rPr lang="da-DK" i="1" dirty="0"/>
              <a:t> to </a:t>
            </a:r>
            <a:r>
              <a:rPr lang="da-DK" i="1" dirty="0" err="1"/>
              <a:t>instances</a:t>
            </a:r>
            <a:r>
              <a:rPr lang="da-DK" i="1" dirty="0"/>
              <a:t> of </a:t>
            </a:r>
            <a:r>
              <a:rPr lang="da-DK" i="1" dirty="0" err="1"/>
              <a:t>each</a:t>
            </a:r>
            <a:r>
              <a:rPr lang="da-DK" i="1" dirty="0"/>
              <a:t> </a:t>
            </a:r>
            <a:r>
              <a:rPr lang="da-DK" i="1" dirty="0" err="1"/>
              <a:t>group</a:t>
            </a:r>
            <a:r>
              <a:rPr lang="da-DK" i="1" dirty="0"/>
              <a:t>?</a:t>
            </a:r>
          </a:p>
          <a:p>
            <a:r>
              <a:rPr lang="da-DK" i="1" dirty="0"/>
              <a:t>U-</a:t>
            </a:r>
            <a:r>
              <a:rPr lang="da-DK" i="1" dirty="0" err="1"/>
              <a:t>value</a:t>
            </a:r>
            <a:r>
              <a:rPr lang="da-DK" i="1" dirty="0"/>
              <a:t>? Price? </a:t>
            </a:r>
            <a:r>
              <a:rPr lang="da-DK" i="1" dirty="0" err="1"/>
              <a:t>Maintainance</a:t>
            </a:r>
            <a:r>
              <a:rPr lang="da-DK" i="1" dirty="0"/>
              <a:t> </a:t>
            </a:r>
            <a:r>
              <a:rPr lang="da-DK" i="1" dirty="0" err="1"/>
              <a:t>cost</a:t>
            </a:r>
            <a:r>
              <a:rPr lang="da-DK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077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0C19-315B-49FC-A102-A7443FAA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OPTIONAL: </a:t>
            </a:r>
            <a:r>
              <a:rPr lang="nl-BE" dirty="0" err="1"/>
              <a:t>Federation</a:t>
            </a:r>
            <a:endParaRPr lang="nl-BE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F64C605-3A07-4D10-B8E1-B9968645F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727" y="1890876"/>
            <a:ext cx="8032046" cy="4518027"/>
          </a:xfr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E42592-9EC5-48D7-9D46-CEA889C89456}"/>
              </a:ext>
            </a:extLst>
          </p:cNvPr>
          <p:cNvSpPr/>
          <p:nvPr/>
        </p:nvSpPr>
        <p:spPr>
          <a:xfrm>
            <a:off x="4158293" y="1440671"/>
            <a:ext cx="4415260" cy="2314601"/>
          </a:xfrm>
          <a:custGeom>
            <a:avLst/>
            <a:gdLst>
              <a:gd name="connsiteX0" fmla="*/ 1214103 w 4415260"/>
              <a:gd name="connsiteY0" fmla="*/ 437492 h 2314601"/>
              <a:gd name="connsiteX1" fmla="*/ 165479 w 4415260"/>
              <a:gd name="connsiteY1" fmla="*/ 1075055 h 2314601"/>
              <a:gd name="connsiteX2" fmla="*/ 148701 w 4415260"/>
              <a:gd name="connsiteY2" fmla="*/ 2056567 h 2314601"/>
              <a:gd name="connsiteX3" fmla="*/ 1583219 w 4415260"/>
              <a:gd name="connsiteY3" fmla="*/ 2249514 h 2314601"/>
              <a:gd name="connsiteX4" fmla="*/ 2665398 w 4415260"/>
              <a:gd name="connsiteY4" fmla="*/ 1108611 h 2314601"/>
              <a:gd name="connsiteX5" fmla="*/ 3672077 w 4415260"/>
              <a:gd name="connsiteY5" fmla="*/ 1167334 h 2314601"/>
              <a:gd name="connsiteX6" fmla="*/ 4318030 w 4415260"/>
              <a:gd name="connsiteY6" fmla="*/ 563327 h 2314601"/>
              <a:gd name="connsiteX7" fmla="*/ 4074749 w 4415260"/>
              <a:gd name="connsiteY7" fmla="*/ 1264 h 2314601"/>
              <a:gd name="connsiteX8" fmla="*/ 1214103 w 4415260"/>
              <a:gd name="connsiteY8" fmla="*/ 437492 h 2314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5260" h="2314601">
                <a:moveTo>
                  <a:pt x="1214103" y="437492"/>
                </a:moveTo>
                <a:cubicBezTo>
                  <a:pt x="562558" y="616457"/>
                  <a:pt x="343046" y="805209"/>
                  <a:pt x="165479" y="1075055"/>
                </a:cubicBezTo>
                <a:cubicBezTo>
                  <a:pt x="-12088" y="1344901"/>
                  <a:pt x="-87589" y="1860824"/>
                  <a:pt x="148701" y="2056567"/>
                </a:cubicBezTo>
                <a:cubicBezTo>
                  <a:pt x="384991" y="2252310"/>
                  <a:pt x="1163769" y="2407507"/>
                  <a:pt x="1583219" y="2249514"/>
                </a:cubicBezTo>
                <a:cubicBezTo>
                  <a:pt x="2002669" y="2091521"/>
                  <a:pt x="2317255" y="1288974"/>
                  <a:pt x="2665398" y="1108611"/>
                </a:cubicBezTo>
                <a:cubicBezTo>
                  <a:pt x="3013541" y="928248"/>
                  <a:pt x="3396638" y="1258215"/>
                  <a:pt x="3672077" y="1167334"/>
                </a:cubicBezTo>
                <a:cubicBezTo>
                  <a:pt x="3947516" y="1076453"/>
                  <a:pt x="4250918" y="757672"/>
                  <a:pt x="4318030" y="563327"/>
                </a:cubicBezTo>
                <a:cubicBezTo>
                  <a:pt x="4385142" y="368982"/>
                  <a:pt x="4590672" y="23635"/>
                  <a:pt x="4074749" y="1264"/>
                </a:cubicBezTo>
                <a:cubicBezTo>
                  <a:pt x="3558826" y="-21107"/>
                  <a:pt x="1865648" y="258527"/>
                  <a:pt x="1214103" y="437492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204182-6320-4AEF-93A8-18453CFB73D3}"/>
              </a:ext>
            </a:extLst>
          </p:cNvPr>
          <p:cNvSpPr/>
          <p:nvPr/>
        </p:nvSpPr>
        <p:spPr>
          <a:xfrm>
            <a:off x="1643585" y="2431191"/>
            <a:ext cx="3535882" cy="4124185"/>
          </a:xfrm>
          <a:custGeom>
            <a:avLst/>
            <a:gdLst>
              <a:gd name="connsiteX0" fmla="*/ 1744506 w 3535882"/>
              <a:gd name="connsiteY0" fmla="*/ 138754 h 4124185"/>
              <a:gd name="connsiteX1" fmla="*/ 329592 w 3535882"/>
              <a:gd name="connsiteY1" fmla="*/ 379386 h 4124185"/>
              <a:gd name="connsiteX2" fmla="*/ 40834 w 3535882"/>
              <a:gd name="connsiteY2" fmla="*/ 2968582 h 4124185"/>
              <a:gd name="connsiteX3" fmla="*/ 984110 w 3535882"/>
              <a:gd name="connsiteY3" fmla="*/ 4123613 h 4124185"/>
              <a:gd name="connsiteX4" fmla="*/ 2081390 w 3535882"/>
              <a:gd name="connsiteY4" fmla="*/ 2843453 h 4124185"/>
              <a:gd name="connsiteX5" fmla="*/ 3390426 w 3535882"/>
              <a:gd name="connsiteY5" fmla="*/ 2506569 h 4124185"/>
              <a:gd name="connsiteX6" fmla="*/ 3323049 w 3535882"/>
              <a:gd name="connsiteY6" fmla="*/ 1592169 h 4124185"/>
              <a:gd name="connsiteX7" fmla="*/ 1744506 w 3535882"/>
              <a:gd name="connsiteY7" fmla="*/ 138754 h 412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5882" h="4124185">
                <a:moveTo>
                  <a:pt x="1744506" y="138754"/>
                </a:moveTo>
                <a:cubicBezTo>
                  <a:pt x="1245597" y="-63376"/>
                  <a:pt x="613537" y="-92252"/>
                  <a:pt x="329592" y="379386"/>
                </a:cubicBezTo>
                <a:cubicBezTo>
                  <a:pt x="45647" y="851024"/>
                  <a:pt x="-68252" y="2344544"/>
                  <a:pt x="40834" y="2968582"/>
                </a:cubicBezTo>
                <a:cubicBezTo>
                  <a:pt x="149920" y="3592620"/>
                  <a:pt x="644017" y="4144468"/>
                  <a:pt x="984110" y="4123613"/>
                </a:cubicBezTo>
                <a:cubicBezTo>
                  <a:pt x="1324203" y="4102758"/>
                  <a:pt x="1680337" y="3112960"/>
                  <a:pt x="2081390" y="2843453"/>
                </a:cubicBezTo>
                <a:cubicBezTo>
                  <a:pt x="2482443" y="2573946"/>
                  <a:pt x="3183483" y="2715116"/>
                  <a:pt x="3390426" y="2506569"/>
                </a:cubicBezTo>
                <a:cubicBezTo>
                  <a:pt x="3597369" y="2298022"/>
                  <a:pt x="3590952" y="1986805"/>
                  <a:pt x="3323049" y="1592169"/>
                </a:cubicBezTo>
                <a:cubicBezTo>
                  <a:pt x="3055146" y="1197533"/>
                  <a:pt x="2243415" y="340884"/>
                  <a:pt x="1744506" y="138754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A4E00DD-3C79-4473-8152-C1A7D43A01BD}"/>
              </a:ext>
            </a:extLst>
          </p:cNvPr>
          <p:cNvSpPr/>
          <p:nvPr/>
        </p:nvSpPr>
        <p:spPr>
          <a:xfrm>
            <a:off x="6564404" y="2244393"/>
            <a:ext cx="3928491" cy="3811754"/>
          </a:xfrm>
          <a:custGeom>
            <a:avLst/>
            <a:gdLst>
              <a:gd name="connsiteX0" fmla="*/ 577540 w 3928491"/>
              <a:gd name="connsiteY0" fmla="*/ 267801 h 3811754"/>
              <a:gd name="connsiteX1" fmla="*/ 77026 w 3928491"/>
              <a:gd name="connsiteY1" fmla="*/ 797190 h 3811754"/>
              <a:gd name="connsiteX2" fmla="*/ 933674 w 3928491"/>
              <a:gd name="connsiteY2" fmla="*/ 1932971 h 3811754"/>
              <a:gd name="connsiteX3" fmla="*/ 24 w 3928491"/>
              <a:gd name="connsiteY3" fmla="*/ 3213131 h 3811754"/>
              <a:gd name="connsiteX4" fmla="*/ 914424 w 3928491"/>
              <a:gd name="connsiteY4" fmla="*/ 3809898 h 3811754"/>
              <a:gd name="connsiteX5" fmla="*/ 3667249 w 3928491"/>
              <a:gd name="connsiteY5" fmla="*/ 3039876 h 3811754"/>
              <a:gd name="connsiteX6" fmla="*/ 3465119 w 3928491"/>
              <a:gd name="connsiteY6" fmla="*/ 210049 h 3811754"/>
              <a:gd name="connsiteX7" fmla="*/ 577540 w 3928491"/>
              <a:gd name="connsiteY7" fmla="*/ 267801 h 381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8491" h="3811754">
                <a:moveTo>
                  <a:pt x="577540" y="267801"/>
                </a:moveTo>
                <a:cubicBezTo>
                  <a:pt x="12858" y="365658"/>
                  <a:pt x="17670" y="519662"/>
                  <a:pt x="77026" y="797190"/>
                </a:cubicBezTo>
                <a:cubicBezTo>
                  <a:pt x="136382" y="1074718"/>
                  <a:pt x="946508" y="1530314"/>
                  <a:pt x="933674" y="1932971"/>
                </a:cubicBezTo>
                <a:cubicBezTo>
                  <a:pt x="920840" y="2335628"/>
                  <a:pt x="3232" y="2900310"/>
                  <a:pt x="24" y="3213131"/>
                </a:cubicBezTo>
                <a:cubicBezTo>
                  <a:pt x="-3184" y="3525952"/>
                  <a:pt x="303220" y="3838774"/>
                  <a:pt x="914424" y="3809898"/>
                </a:cubicBezTo>
                <a:cubicBezTo>
                  <a:pt x="1525628" y="3781022"/>
                  <a:pt x="3242133" y="3639851"/>
                  <a:pt x="3667249" y="3039876"/>
                </a:cubicBezTo>
                <a:cubicBezTo>
                  <a:pt x="4092365" y="2439901"/>
                  <a:pt x="3980070" y="667249"/>
                  <a:pt x="3465119" y="210049"/>
                </a:cubicBezTo>
                <a:cubicBezTo>
                  <a:pt x="2950168" y="-247151"/>
                  <a:pt x="1142222" y="169944"/>
                  <a:pt x="577540" y="267801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231B7-FF01-4C00-BC09-0FAE70943674}"/>
              </a:ext>
            </a:extLst>
          </p:cNvPr>
          <p:cNvSpPr txBox="1"/>
          <p:nvPr/>
        </p:nvSpPr>
        <p:spPr>
          <a:xfrm>
            <a:off x="7625464" y="1071339"/>
            <a:ext cx="189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SOURCE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C15EB-D3FC-4E0E-A812-DEBAE2180F7B}"/>
              </a:ext>
            </a:extLst>
          </p:cNvPr>
          <p:cNvSpPr txBox="1"/>
          <p:nvPr/>
        </p:nvSpPr>
        <p:spPr>
          <a:xfrm>
            <a:off x="6882714" y="6055254"/>
            <a:ext cx="189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SOURCE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A239F-B0DB-4A3B-BF41-591690B0203F}"/>
              </a:ext>
            </a:extLst>
          </p:cNvPr>
          <p:cNvSpPr txBox="1"/>
          <p:nvPr/>
        </p:nvSpPr>
        <p:spPr>
          <a:xfrm>
            <a:off x="1938994" y="2061859"/>
            <a:ext cx="189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SOURCE III</a:t>
            </a:r>
          </a:p>
        </p:txBody>
      </p:sp>
    </p:spTree>
    <p:extLst>
      <p:ext uri="{BB962C8B-B14F-4D97-AF65-F5344CB8AC3E}">
        <p14:creationId xmlns:p14="http://schemas.microsoft.com/office/powerpoint/2010/main" val="220806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Challenge 2: Grouping and Submodels in AEC design projects</vt:lpstr>
      <vt:lpstr>Two approaches</vt:lpstr>
      <vt:lpstr>PowerPoint Presentation</vt:lpstr>
      <vt:lpstr>OPTIONAL: Federation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2: Grouping and Submodels in AEC design projects</dc:title>
  <dc:creator>Jeroen Werbrouck (UGent-imec)</dc:creator>
  <cp:lastModifiedBy>Mads Holten Rasmussen (MHRA)</cp:lastModifiedBy>
  <cp:revision>4</cp:revision>
  <dcterms:created xsi:type="dcterms:W3CDTF">2022-06-03T07:06:57Z</dcterms:created>
  <dcterms:modified xsi:type="dcterms:W3CDTF">2022-06-05T11:14:36Z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lyLanguageRun">
    <vt:lpwstr>true</vt:lpwstr>
  </property>
</Properties>
</file>