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61" r:id="rId5"/>
    <p:sldId id="259" r:id="rId6"/>
    <p:sldId id="265" r:id="rId7"/>
    <p:sldId id="260" r:id="rId8"/>
    <p:sldId id="262" r:id="rId9"/>
    <p:sldId id="263" r:id="rId10"/>
    <p:sldId id="270" r:id="rId11"/>
    <p:sldId id="271" r:id="rId12"/>
    <p:sldId id="267" r:id="rId13"/>
    <p:sldId id="269" r:id="rId14"/>
    <p:sldId id="273"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3BD"/>
    <a:srgbClr val="4879C2"/>
    <a:srgbClr val="9AB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43"/>
      </p:cViewPr>
      <p:guideLst>
        <p:guide orient="horz" pos="2160"/>
        <p:guide pos="3840"/>
      </p:guideLst>
    </p:cSldViewPr>
  </p:slideViewPr>
  <p:notesTextViewPr>
    <p:cViewPr>
      <p:scale>
        <a:sx n="1" d="1"/>
        <a:sy n="1" d="1"/>
      </p:scale>
      <p:origin x="0" y="0"/>
    </p:cViewPr>
  </p:notesTextViewPr>
  <p:sorterViewPr>
    <p:cViewPr>
      <p:scale>
        <a:sx n="100" d="100"/>
        <a:sy n="100" d="100"/>
      </p:scale>
      <p:origin x="0" y="-62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5" y="2514601"/>
            <a:ext cx="8915399" cy="2262781"/>
          </a:xfrm>
        </p:spPr>
        <p:txBody>
          <a:bodyPr anchor="b">
            <a:normAutofit/>
          </a:bodyPr>
          <a:lstStyle>
            <a:lvl1pPr>
              <a:defRPr sz="5401"/>
            </a:lvl1pPr>
          </a:lstStyle>
          <a:p>
            <a:r>
              <a:rPr lang="en-US"/>
              <a:t>Click to edit Master title style</a:t>
            </a:r>
            <a:endParaRPr lang="en-US" dirty="0"/>
          </a:p>
        </p:txBody>
      </p:sp>
      <p:sp>
        <p:nvSpPr>
          <p:cNvPr id="3" name="Subtitle 2"/>
          <p:cNvSpPr>
            <a:spLocks noGrp="1"/>
          </p:cNvSpPr>
          <p:nvPr>
            <p:ph type="subTitle" idx="1"/>
          </p:nvPr>
        </p:nvSpPr>
        <p:spPr>
          <a:xfrm>
            <a:off x="2589215" y="4777385"/>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399"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1"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3" y="4323816"/>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6" y="4529546"/>
            <a:ext cx="779767" cy="365125"/>
          </a:xfrm>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2988711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5"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5" y="4354046"/>
            <a:ext cx="8915399" cy="1555864"/>
          </a:xfrm>
        </p:spPr>
        <p:txBody>
          <a:bodyPr anchor="ctr">
            <a:normAutofit/>
          </a:bodyPr>
          <a:lstStyle>
            <a:lvl1pPr marL="0" indent="0" algn="l">
              <a:buNone/>
              <a:defRPr sz="1801">
                <a:solidFill>
                  <a:schemeClr val="tx1">
                    <a:lumMod val="65000"/>
                    <a:lumOff val="35000"/>
                  </a:schemeClr>
                </a:solidFill>
              </a:defRPr>
            </a:lvl1pPr>
            <a:lvl2pPr marL="457200" indent="0">
              <a:buNone/>
              <a:defRPr sz="1801">
                <a:solidFill>
                  <a:schemeClr val="tx1">
                    <a:tint val="75000"/>
                  </a:schemeClr>
                </a:solidFill>
              </a:defRPr>
            </a:lvl2pPr>
            <a:lvl3pPr marL="914399" indent="0">
              <a:buNone/>
              <a:defRPr sz="1600">
                <a:solidFill>
                  <a:schemeClr val="tx1">
                    <a:tint val="75000"/>
                  </a:schemeClr>
                </a:solidFill>
              </a:defRPr>
            </a:lvl3pPr>
            <a:lvl4pPr marL="1371600" indent="0">
              <a:buNone/>
              <a:defRPr sz="1401">
                <a:solidFill>
                  <a:schemeClr val="tx1">
                    <a:tint val="75000"/>
                  </a:schemeClr>
                </a:solidFill>
              </a:defRPr>
            </a:lvl4pPr>
            <a:lvl5pPr marL="1828800" indent="0">
              <a:buNone/>
              <a:defRPr sz="1401">
                <a:solidFill>
                  <a:schemeClr val="tx1">
                    <a:tint val="75000"/>
                  </a:schemeClr>
                </a:solidFill>
              </a:defRPr>
            </a:lvl5pPr>
            <a:lvl6pPr marL="2286001" indent="0">
              <a:buNone/>
              <a:defRPr sz="1401">
                <a:solidFill>
                  <a:schemeClr val="tx1">
                    <a:tint val="75000"/>
                  </a:schemeClr>
                </a:solidFill>
              </a:defRPr>
            </a:lvl6pPr>
            <a:lvl7pPr marL="2743200" indent="0">
              <a:buNone/>
              <a:defRPr sz="1401">
                <a:solidFill>
                  <a:schemeClr val="tx1">
                    <a:tint val="75000"/>
                  </a:schemeClr>
                </a:solidFill>
              </a:defRPr>
            </a:lvl7pPr>
            <a:lvl8pPr marL="3200400" indent="0">
              <a:buNone/>
              <a:defRPr sz="1401">
                <a:solidFill>
                  <a:schemeClr val="tx1">
                    <a:tint val="75000"/>
                  </a:schemeClr>
                </a:solidFill>
              </a:defRPr>
            </a:lvl8pPr>
            <a:lvl9pPr marL="3657600"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7"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6" y="3244145"/>
            <a:ext cx="779767" cy="365125"/>
          </a:xfrm>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277603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1"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4"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399"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5" y="4354046"/>
            <a:ext cx="8915399" cy="1555864"/>
          </a:xfrm>
        </p:spPr>
        <p:txBody>
          <a:bodyPr anchor="ctr">
            <a:normAutofit/>
          </a:bodyPr>
          <a:lstStyle>
            <a:lvl1pPr marL="0" indent="0" algn="l">
              <a:buNone/>
              <a:defRPr sz="1801">
                <a:solidFill>
                  <a:schemeClr val="tx1">
                    <a:lumMod val="65000"/>
                    <a:lumOff val="35000"/>
                  </a:schemeClr>
                </a:solidFill>
              </a:defRPr>
            </a:lvl1pPr>
            <a:lvl2pPr marL="457200" indent="0">
              <a:buNone/>
              <a:defRPr sz="1801">
                <a:solidFill>
                  <a:schemeClr val="tx1">
                    <a:tint val="75000"/>
                  </a:schemeClr>
                </a:solidFill>
              </a:defRPr>
            </a:lvl2pPr>
            <a:lvl3pPr marL="914399" indent="0">
              <a:buNone/>
              <a:defRPr sz="1600">
                <a:solidFill>
                  <a:schemeClr val="tx1">
                    <a:tint val="75000"/>
                  </a:schemeClr>
                </a:solidFill>
              </a:defRPr>
            </a:lvl3pPr>
            <a:lvl4pPr marL="1371600" indent="0">
              <a:buNone/>
              <a:defRPr sz="1401">
                <a:solidFill>
                  <a:schemeClr val="tx1">
                    <a:tint val="75000"/>
                  </a:schemeClr>
                </a:solidFill>
              </a:defRPr>
            </a:lvl4pPr>
            <a:lvl5pPr marL="1828800" indent="0">
              <a:buNone/>
              <a:defRPr sz="1401">
                <a:solidFill>
                  <a:schemeClr val="tx1">
                    <a:tint val="75000"/>
                  </a:schemeClr>
                </a:solidFill>
              </a:defRPr>
            </a:lvl5pPr>
            <a:lvl6pPr marL="2286001" indent="0">
              <a:buNone/>
              <a:defRPr sz="1401">
                <a:solidFill>
                  <a:schemeClr val="tx1">
                    <a:tint val="75000"/>
                  </a:schemeClr>
                </a:solidFill>
              </a:defRPr>
            </a:lvl6pPr>
            <a:lvl7pPr marL="2743200" indent="0">
              <a:buNone/>
              <a:defRPr sz="1401">
                <a:solidFill>
                  <a:schemeClr val="tx1">
                    <a:tint val="75000"/>
                  </a:schemeClr>
                </a:solidFill>
              </a:defRPr>
            </a:lvl7pPr>
            <a:lvl8pPr marL="3200400" indent="0">
              <a:buNone/>
              <a:defRPr sz="1401">
                <a:solidFill>
                  <a:schemeClr val="tx1">
                    <a:tint val="75000"/>
                  </a:schemeClr>
                </a:solidFill>
              </a:defRPr>
            </a:lvl8pPr>
            <a:lvl9pPr marL="3657600"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7"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6" y="3244145"/>
            <a:ext cx="779767" cy="365125"/>
          </a:xfrm>
        </p:spPr>
        <p:txBody>
          <a:bodyPr/>
          <a:lstStyle/>
          <a:p>
            <a:fld id="{194C92A8-2B70-4AE2-BE6E-43FF1C7B921F}"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0324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3"/>
            <a:ext cx="8915401"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7" y="4911731"/>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6" y="4983093"/>
            <a:ext cx="779767" cy="365125"/>
          </a:xfrm>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2837412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1"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399"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7" y="4911731"/>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6" y="4983093"/>
            <a:ext cx="779767" cy="365125"/>
          </a:xfrm>
        </p:spPr>
        <p:txBody>
          <a:bodyPr/>
          <a:lstStyle/>
          <a:p>
            <a:fld id="{194C92A8-2B70-4AE2-BE6E-43FF1C7B921F}"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0224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5"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0" indent="0">
              <a:buFontTx/>
              <a:buNone/>
              <a:defRPr/>
            </a:lvl2pPr>
            <a:lvl3pPr marL="914399"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7" y="4911731"/>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6" y="4983093"/>
            <a:ext cx="779767" cy="365125"/>
          </a:xfrm>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2769206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7"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251229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5" y="627411"/>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3" y="627411"/>
            <a:ext cx="6477001"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7"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355170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7"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3" y="2133600"/>
            <a:ext cx="891540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7"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390896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5"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5"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1">
                <a:solidFill>
                  <a:schemeClr val="tx1">
                    <a:tint val="75000"/>
                  </a:schemeClr>
                </a:solidFill>
              </a:defRPr>
            </a:lvl2pPr>
            <a:lvl3pPr marL="914399" indent="0">
              <a:buNone/>
              <a:defRPr sz="1600">
                <a:solidFill>
                  <a:schemeClr val="tx1">
                    <a:tint val="75000"/>
                  </a:schemeClr>
                </a:solidFill>
              </a:defRPr>
            </a:lvl3pPr>
            <a:lvl4pPr marL="1371600" indent="0">
              <a:buNone/>
              <a:defRPr sz="1401">
                <a:solidFill>
                  <a:schemeClr val="tx1">
                    <a:tint val="75000"/>
                  </a:schemeClr>
                </a:solidFill>
              </a:defRPr>
            </a:lvl4pPr>
            <a:lvl5pPr marL="1828800" indent="0">
              <a:buNone/>
              <a:defRPr sz="1401">
                <a:solidFill>
                  <a:schemeClr val="tx1">
                    <a:tint val="75000"/>
                  </a:schemeClr>
                </a:solidFill>
              </a:defRPr>
            </a:lvl5pPr>
            <a:lvl6pPr marL="2286001" indent="0">
              <a:buNone/>
              <a:defRPr sz="1401">
                <a:solidFill>
                  <a:schemeClr val="tx1">
                    <a:tint val="75000"/>
                  </a:schemeClr>
                </a:solidFill>
              </a:defRPr>
            </a:lvl6pPr>
            <a:lvl7pPr marL="2743200" indent="0">
              <a:buNone/>
              <a:defRPr sz="1401">
                <a:solidFill>
                  <a:schemeClr val="tx1">
                    <a:tint val="75000"/>
                  </a:schemeClr>
                </a:solidFill>
              </a:defRPr>
            </a:lvl7pPr>
            <a:lvl8pPr marL="3200400" indent="0">
              <a:buNone/>
              <a:defRPr sz="1401">
                <a:solidFill>
                  <a:schemeClr val="tx1">
                    <a:tint val="75000"/>
                  </a:schemeClr>
                </a:solidFill>
              </a:defRPr>
            </a:lvl8pPr>
            <a:lvl9pPr marL="3657600"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7"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6" y="3244145"/>
            <a:ext cx="779767" cy="365125"/>
          </a:xfrm>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191391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3" y="2133600"/>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8" y="2126222"/>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7"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6" y="787785"/>
            <a:ext cx="779767" cy="365125"/>
          </a:xfrm>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177657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6" y="1972703"/>
            <a:ext cx="3992732" cy="576262"/>
          </a:xfrm>
        </p:spPr>
        <p:txBody>
          <a:bodyPr anchor="b">
            <a:noAutofit/>
          </a:bodyPr>
          <a:lstStyle>
            <a:lvl1pPr marL="0" indent="0">
              <a:buNone/>
              <a:defRPr sz="2400" b="0"/>
            </a:lvl1pPr>
            <a:lvl2pPr marL="457200" indent="0">
              <a:buNone/>
              <a:defRPr sz="2000" b="1"/>
            </a:lvl2pPr>
            <a:lvl3pPr marL="914399" indent="0">
              <a:buNone/>
              <a:defRPr sz="1801" b="1"/>
            </a:lvl3pPr>
            <a:lvl4pPr marL="1371600" indent="0">
              <a:buNone/>
              <a:defRPr sz="1600" b="1"/>
            </a:lvl4pPr>
            <a:lvl5pPr marL="1828800" indent="0">
              <a:buNone/>
              <a:defRPr sz="1600" b="1"/>
            </a:lvl5pPr>
            <a:lvl6pPr marL="2286001"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3" y="2548966"/>
            <a:ext cx="434289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2" y="1969475"/>
            <a:ext cx="3999001" cy="576262"/>
          </a:xfrm>
        </p:spPr>
        <p:txBody>
          <a:bodyPr anchor="b">
            <a:noAutofit/>
          </a:bodyPr>
          <a:lstStyle>
            <a:lvl1pPr marL="0" indent="0">
              <a:buNone/>
              <a:defRPr sz="2400" b="0"/>
            </a:lvl1pPr>
            <a:lvl2pPr marL="457200" indent="0">
              <a:buNone/>
              <a:defRPr sz="2000" b="1"/>
            </a:lvl2pPr>
            <a:lvl3pPr marL="914399" indent="0">
              <a:buNone/>
              <a:defRPr sz="1801" b="1"/>
            </a:lvl3pPr>
            <a:lvl4pPr marL="1371600" indent="0">
              <a:buNone/>
              <a:defRPr sz="1600" b="1"/>
            </a:lvl4pPr>
            <a:lvl5pPr marL="1828800" indent="0">
              <a:buNone/>
              <a:defRPr sz="1600" b="1"/>
            </a:lvl5pPr>
            <a:lvl6pPr marL="2286001"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8"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7"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6" y="787785"/>
            <a:ext cx="779767" cy="365125"/>
          </a:xfrm>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54136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7"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125697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7"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116452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6"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94"/>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6" y="1598613"/>
            <a:ext cx="3505199" cy="4262436"/>
          </a:xfrm>
        </p:spPr>
        <p:txBody>
          <a:bodyPr/>
          <a:lstStyle>
            <a:lvl1pPr marL="0" indent="0">
              <a:buNone/>
              <a:defRPr sz="1401"/>
            </a:lvl1pPr>
            <a:lvl2pPr marL="457200" indent="0">
              <a:buNone/>
              <a:defRPr sz="1200"/>
            </a:lvl2pPr>
            <a:lvl3pPr marL="914399" indent="0">
              <a:buNone/>
              <a:defRPr sz="1001"/>
            </a:lvl3pPr>
            <a:lvl4pPr marL="1371600" indent="0">
              <a:buNone/>
              <a:defRPr sz="900"/>
            </a:lvl4pPr>
            <a:lvl5pPr marL="1828800" indent="0">
              <a:buNone/>
              <a:defRPr sz="900"/>
            </a:lvl5pPr>
            <a:lvl6pPr marL="2286001"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7"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233589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1"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3" y="634965"/>
            <a:ext cx="8915401" cy="3854970"/>
          </a:xfrm>
        </p:spPr>
        <p:txBody>
          <a:bodyPr anchor="t">
            <a:normAutofit/>
          </a:bodyPr>
          <a:lstStyle>
            <a:lvl1pPr marL="0" indent="0" algn="ctr">
              <a:buNone/>
              <a:defRPr sz="1600"/>
            </a:lvl1pPr>
            <a:lvl2pPr marL="457200" indent="0">
              <a:buNone/>
              <a:defRPr sz="1600"/>
            </a:lvl2pPr>
            <a:lvl3pPr marL="914399" indent="0">
              <a:buNone/>
              <a:defRPr sz="1600"/>
            </a:lvl3pPr>
            <a:lvl4pPr marL="1371600" indent="0">
              <a:buNone/>
              <a:defRPr sz="1600"/>
            </a:lvl4pPr>
            <a:lvl5pPr marL="1828800" indent="0">
              <a:buNone/>
              <a:defRPr sz="1600"/>
            </a:lvl5pPr>
            <a:lvl6pPr marL="2286001"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1" cy="493712"/>
          </a:xfrm>
        </p:spPr>
        <p:txBody>
          <a:bodyPr>
            <a:normAutofit/>
          </a:bodyPr>
          <a:lstStyle>
            <a:lvl1pPr marL="0" indent="0">
              <a:buNone/>
              <a:defRPr sz="1200"/>
            </a:lvl1pPr>
            <a:lvl2pPr marL="457200" indent="0">
              <a:buNone/>
              <a:defRPr sz="1200"/>
            </a:lvl2pPr>
            <a:lvl3pPr marL="914399" indent="0">
              <a:buNone/>
              <a:defRPr sz="1001"/>
            </a:lvl3pPr>
            <a:lvl4pPr marL="1371600" indent="0">
              <a:buNone/>
              <a:defRPr sz="900"/>
            </a:lvl4pPr>
            <a:lvl5pPr marL="1828800" indent="0">
              <a:buNone/>
              <a:defRPr sz="900"/>
            </a:lvl5pPr>
            <a:lvl6pPr marL="2286001"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C0DE2-0239-424F-9FD0-7111A8193802}" type="datetimeFigureOut">
              <a:rPr lang="en-IN" smtClean="0"/>
              <a:t>31-12-2023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7" y="4911731"/>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6" y="4983093"/>
            <a:ext cx="779767" cy="365125"/>
          </a:xfrm>
        </p:spPr>
        <p:txBody>
          <a:bodyPr/>
          <a:lstStyle/>
          <a:p>
            <a:fld id="{194C92A8-2B70-4AE2-BE6E-43FF1C7B921F}" type="slidenum">
              <a:rPr lang="en-IN" smtClean="0"/>
              <a:t>‹#›</a:t>
            </a:fld>
            <a:endParaRPr lang="en-IN" dirty="0"/>
          </a:p>
        </p:txBody>
      </p:sp>
    </p:spTree>
    <p:extLst>
      <p:ext uri="{BB962C8B-B14F-4D97-AF65-F5344CB8AC3E}">
        <p14:creationId xmlns:p14="http://schemas.microsoft.com/office/powerpoint/2010/main" val="409679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3"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2"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7"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3" y="2133600"/>
            <a:ext cx="8915401"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4"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9C0DE2-0239-424F-9FD0-7111A8193802}" type="datetimeFigureOut">
              <a:rPr lang="en-IN" smtClean="0"/>
              <a:t>31-12-2023</a:t>
            </a:fld>
            <a:endParaRPr lang="en-IN" dirty="0"/>
          </a:p>
        </p:txBody>
      </p:sp>
      <p:sp>
        <p:nvSpPr>
          <p:cNvPr id="5" name="Footer Placeholder 4"/>
          <p:cNvSpPr>
            <a:spLocks noGrp="1"/>
          </p:cNvSpPr>
          <p:nvPr>
            <p:ph type="ftr" sz="quarter" idx="3"/>
          </p:nvPr>
        </p:nvSpPr>
        <p:spPr>
          <a:xfrm>
            <a:off x="2589217" y="6135814"/>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531816" y="787785"/>
            <a:ext cx="779767" cy="365125"/>
          </a:xfrm>
          <a:prstGeom prst="rect">
            <a:avLst/>
          </a:prstGeom>
        </p:spPr>
        <p:txBody>
          <a:bodyPr vert="horz" lIns="91440" tIns="45720" rIns="91440" bIns="45720" rtlCol="0" anchor="ctr"/>
          <a:lstStyle>
            <a:lvl1pPr algn="r">
              <a:defRPr sz="2000">
                <a:solidFill>
                  <a:srgbClr val="FEFFFF"/>
                </a:solidFill>
              </a:defRPr>
            </a:lvl1pPr>
          </a:lstStyle>
          <a:p>
            <a:fld id="{194C92A8-2B70-4AE2-BE6E-43FF1C7B921F}" type="slidenum">
              <a:rPr lang="en-IN" smtClean="0"/>
              <a:t>‹#›</a:t>
            </a:fld>
            <a:endParaRPr lang="en-IN" dirty="0"/>
          </a:p>
        </p:txBody>
      </p:sp>
    </p:spTree>
    <p:extLst>
      <p:ext uri="{BB962C8B-B14F-4D97-AF65-F5344CB8AC3E}">
        <p14:creationId xmlns:p14="http://schemas.microsoft.com/office/powerpoint/2010/main" val="374258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1"/>
        </a:spcBef>
        <a:spcAft>
          <a:spcPts val="0"/>
        </a:spcAft>
        <a:buClr>
          <a:schemeClr val="accent1"/>
        </a:buClr>
        <a:buFont typeface="Wingdings 3" charset="2"/>
        <a:buChar char=""/>
        <a:defRPr sz="1801" kern="1200">
          <a:solidFill>
            <a:schemeClr val="tx1">
              <a:lumMod val="75000"/>
              <a:lumOff val="25000"/>
            </a:schemeClr>
          </a:solidFill>
          <a:latin typeface="+mn-lt"/>
          <a:ea typeface="+mn-ea"/>
          <a:cs typeface="+mn-cs"/>
        </a:defRPr>
      </a:lvl1pPr>
      <a:lvl2pPr marL="742950" indent="-285751" algn="l" defTabSz="457200" rtl="0" eaLnBrk="1" latinLnBrk="0" hangingPunct="1">
        <a:spcBef>
          <a:spcPts val="1001"/>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1"/>
        </a:spcBef>
        <a:spcAft>
          <a:spcPts val="0"/>
        </a:spcAft>
        <a:buClr>
          <a:schemeClr val="accent1"/>
        </a:buClr>
        <a:buFont typeface="Wingdings 3" charset="2"/>
        <a:buChar char=""/>
        <a:defRPr sz="1401"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599" indent="-228600" algn="l" defTabSz="457200"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1" indent="-228600" algn="l" defTabSz="457200"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1" kern="1200">
          <a:solidFill>
            <a:schemeClr val="tx1"/>
          </a:solidFill>
          <a:latin typeface="+mn-lt"/>
          <a:ea typeface="+mn-ea"/>
          <a:cs typeface="+mn-cs"/>
        </a:defRPr>
      </a:lvl1pPr>
      <a:lvl2pPr marL="457200" algn="l" defTabSz="457200" rtl="0" eaLnBrk="1" latinLnBrk="0" hangingPunct="1">
        <a:defRPr sz="1801" kern="1200">
          <a:solidFill>
            <a:schemeClr val="tx1"/>
          </a:solidFill>
          <a:latin typeface="+mn-lt"/>
          <a:ea typeface="+mn-ea"/>
          <a:cs typeface="+mn-cs"/>
        </a:defRPr>
      </a:lvl2pPr>
      <a:lvl3pPr marL="914399" algn="l" defTabSz="457200" rtl="0" eaLnBrk="1" latinLnBrk="0" hangingPunct="1">
        <a:defRPr sz="1801" kern="1200">
          <a:solidFill>
            <a:schemeClr val="tx1"/>
          </a:solidFill>
          <a:latin typeface="+mn-lt"/>
          <a:ea typeface="+mn-ea"/>
          <a:cs typeface="+mn-cs"/>
        </a:defRPr>
      </a:lvl3pPr>
      <a:lvl4pPr marL="1371600" algn="l" defTabSz="457200" rtl="0" eaLnBrk="1" latinLnBrk="0" hangingPunct="1">
        <a:defRPr sz="1801" kern="1200">
          <a:solidFill>
            <a:schemeClr val="tx1"/>
          </a:solidFill>
          <a:latin typeface="+mn-lt"/>
          <a:ea typeface="+mn-ea"/>
          <a:cs typeface="+mn-cs"/>
        </a:defRPr>
      </a:lvl4pPr>
      <a:lvl5pPr marL="1828800" algn="l" defTabSz="457200" rtl="0" eaLnBrk="1" latinLnBrk="0" hangingPunct="1">
        <a:defRPr sz="1801" kern="1200">
          <a:solidFill>
            <a:schemeClr val="tx1"/>
          </a:solidFill>
          <a:latin typeface="+mn-lt"/>
          <a:ea typeface="+mn-ea"/>
          <a:cs typeface="+mn-cs"/>
        </a:defRPr>
      </a:lvl5pPr>
      <a:lvl6pPr marL="2286001" algn="l" defTabSz="457200" rtl="0" eaLnBrk="1" latinLnBrk="0" hangingPunct="1">
        <a:defRPr sz="1801" kern="1200">
          <a:solidFill>
            <a:schemeClr val="tx1"/>
          </a:solidFill>
          <a:latin typeface="+mn-lt"/>
          <a:ea typeface="+mn-ea"/>
          <a:cs typeface="+mn-cs"/>
        </a:defRPr>
      </a:lvl6pPr>
      <a:lvl7pPr marL="2743200" algn="l" defTabSz="457200" rtl="0" eaLnBrk="1" latinLnBrk="0" hangingPunct="1">
        <a:defRPr sz="1801" kern="1200">
          <a:solidFill>
            <a:schemeClr val="tx1"/>
          </a:solidFill>
          <a:latin typeface="+mn-lt"/>
          <a:ea typeface="+mn-ea"/>
          <a:cs typeface="+mn-cs"/>
        </a:defRPr>
      </a:lvl7pPr>
      <a:lvl8pPr marL="3200400" algn="l" defTabSz="457200" rtl="0" eaLnBrk="1" latinLnBrk="0" hangingPunct="1">
        <a:defRPr sz="1801" kern="1200">
          <a:solidFill>
            <a:schemeClr val="tx1"/>
          </a:solidFill>
          <a:latin typeface="+mn-lt"/>
          <a:ea typeface="+mn-ea"/>
          <a:cs typeface="+mn-cs"/>
        </a:defRPr>
      </a:lvl8pPr>
      <a:lvl9pPr marL="3657600" algn="l" defTabSz="457200"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onnichiwajack.com/culture/"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4.jpg"/><Relationship Id="rId7" Type="http://schemas.openxmlformats.org/officeDocument/2006/relationships/image" Target="../media/image19.jpg"/><Relationship Id="rId2" Type="http://schemas.openxmlformats.org/officeDocument/2006/relationships/slideLayout" Target="../slideLayouts/slideLayout6.xml"/><Relationship Id="rId1" Type="http://schemas.openxmlformats.org/officeDocument/2006/relationships/themeOverride" Target="../theme/themeOverride1.xml"/><Relationship Id="rId6" Type="http://schemas.openxmlformats.org/officeDocument/2006/relationships/image" Target="../media/image18.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hyperlink" Target="https://pixabay.com/en/health-care-medicine-healthy-2082630/" TargetMode="External"/><Relationship Id="rId9" Type="http://schemas.openxmlformats.org/officeDocument/2006/relationships/image" Target="../media/image21.jpg"/></Relationships>
</file>

<file path=ppt/slides/_rels/slide11.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4.jpg"/><Relationship Id="rId7" Type="http://schemas.openxmlformats.org/officeDocument/2006/relationships/image" Target="../media/image27.jpg"/><Relationship Id="rId2" Type="http://schemas.openxmlformats.org/officeDocument/2006/relationships/image" Target="../media/image23.jpg"/><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health-care-medicine-healthy-2082630/"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health-care-medicine-healthy-2082630/"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health-care-medicine-healthy-2082630/" TargetMode="External"/><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hyperlink" Target="https://www.geeksforgeeks.org/best-python-libraries-for-machine-learning/" TargetMode="External"/><Relationship Id="rId4" Type="http://schemas.openxmlformats.org/officeDocument/2006/relationships/hyperlink" Target="https://www.kaggle.com/code/devendrasingh22/heart-attack-predict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ebenglish.se/unit-6-health/" TargetMode="Externa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onnichiwajack.com/cultur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konnichiwajack.com/culture/"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technofaq.org/posts/2017/05/5-app-analytics-tools-to-boost-up-your-app-busines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ixnio.com/science/medical-science/doctor-healt-care-hospital-medical-care-medicine-ambulance-stethoscope"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pixnio.com/science/medical-science/doctor-healt-care-hospital-medical-care-medicine-ambulance-stethoscope"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hyperlink" Target="https://quoimedia.com/canada-needs-a-better-health-data-infrastructure-to-support-our-healthcare-heroes/" TargetMode="External"/><Relationship Id="rId7" Type="http://schemas.openxmlformats.org/officeDocument/2006/relationships/image" Target="../media/image11.jpg"/><Relationship Id="rId2" Type="http://schemas.openxmlformats.org/officeDocument/2006/relationships/image" Target="../media/image7.jpg"/><Relationship Id="rId1" Type="http://schemas.openxmlformats.org/officeDocument/2006/relationships/slideLayout" Target="../slideLayouts/slideLayout8.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hyperlink" Target="https://juniperpublishers.com/"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health-care-medicine-healthy-2082630/" TargetMode="External"/><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E6C1-7475-210C-8697-FCD6514A6BB8}"/>
              </a:ext>
            </a:extLst>
          </p:cNvPr>
          <p:cNvSpPr>
            <a:spLocks noGrp="1"/>
          </p:cNvSpPr>
          <p:nvPr>
            <p:ph type="title"/>
          </p:nvPr>
        </p:nvSpPr>
        <p:spPr>
          <a:xfrm>
            <a:off x="2715209" y="111966"/>
            <a:ext cx="5887616" cy="2155377"/>
          </a:xfrm>
          <a:ln>
            <a:solidFill>
              <a:srgbClr val="0070C0"/>
            </a:solidFill>
          </a:ln>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49301A9-44D7-8C86-62CB-D4D7DBD3BB45}"/>
              </a:ext>
            </a:extLst>
          </p:cNvPr>
          <p:cNvSpPr>
            <a:spLocks noGrp="1"/>
          </p:cNvSpPr>
          <p:nvPr>
            <p:ph idx="1"/>
          </p:nvPr>
        </p:nvSpPr>
        <p:spPr>
          <a:xfrm>
            <a:off x="838201" y="2519265"/>
            <a:ext cx="10515600" cy="4226768"/>
          </a:xfrm>
          <a:ln>
            <a:solidFill>
              <a:srgbClr val="0070C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2500" lnSpcReduction="20000"/>
          </a:bodyPr>
          <a:lstStyle/>
          <a:p>
            <a:pPr marL="0" indent="0" algn="ctr">
              <a:buNone/>
            </a:pPr>
            <a:r>
              <a:rPr lang="en-US" sz="4400" b="1" dirty="0">
                <a:gradFill>
                  <a:gsLst>
                    <a:gs pos="0">
                      <a:srgbClr val="012D86"/>
                    </a:gs>
                    <a:gs pos="100000">
                      <a:srgbClr val="0E2557"/>
                    </a:gs>
                  </a:gsLst>
                  <a:lin scaled="0"/>
                </a:gradFill>
                <a:latin typeface="Calibri" panose="020F0502020204030204" pitchFamily="34" charset="0"/>
                <a:ea typeface="Calibri" panose="020F0502020204030204" pitchFamily="34" charset="0"/>
                <a:cs typeface="Calibri" panose="020F0502020204030204" pitchFamily="34" charset="0"/>
              </a:rPr>
              <a:t>HEART ATTACK PREDICTION USING</a:t>
            </a:r>
          </a:p>
          <a:p>
            <a:pPr marL="0" indent="0" algn="ctr">
              <a:buNone/>
            </a:pPr>
            <a:r>
              <a:rPr lang="en-US" sz="4400" b="1" dirty="0">
                <a:gradFill>
                  <a:gsLst>
                    <a:gs pos="0">
                      <a:srgbClr val="012D86"/>
                    </a:gs>
                    <a:gs pos="100000">
                      <a:srgbClr val="0E2557"/>
                    </a:gs>
                  </a:gsLst>
                  <a:lin scaled="0"/>
                </a:gradFill>
                <a:latin typeface="Calibri" panose="020F0502020204030204" pitchFamily="34" charset="0"/>
                <a:ea typeface="Calibri" panose="020F0502020204030204" pitchFamily="34" charset="0"/>
                <a:cs typeface="Calibri" panose="020F0502020204030204" pitchFamily="34" charset="0"/>
              </a:rPr>
              <a:t> MACHINE LEARNING</a:t>
            </a:r>
            <a:r>
              <a:rPr lang="en-US" sz="4400" b="1" dirty="0">
                <a:solidFill>
                  <a:srgbClr val="00B0F0"/>
                </a:solidFill>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4400" b="1" dirty="0">
                <a:solidFill>
                  <a:srgbClr val="00B0F0"/>
                </a:solidFill>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4400" b="1"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6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GUIDED BY</a:t>
            </a:r>
            <a:r>
              <a:rPr lang="en-US" b="1"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2600"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SUBMITTED BY  </a:t>
            </a:r>
          </a:p>
          <a:p>
            <a:pPr marL="0" indent="0">
              <a:buNone/>
            </a:pPr>
            <a:r>
              <a:rPr lang="en-US" b="1"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           PRABHJOT SINGH </a:t>
            </a:r>
            <a:r>
              <a:rPr lang="en-US" b="1"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MUKESH SINGH </a:t>
            </a:r>
          </a:p>
          <a:p>
            <a:pPr marL="0" indent="0">
              <a:buNone/>
            </a:pPr>
            <a:r>
              <a:rPr lang="en-US"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SUBMISSION</a:t>
            </a:r>
            <a:r>
              <a:rPr lang="en-US" b="1"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DATE                                                                                                                            </a:t>
            </a:r>
            <a:r>
              <a:rPr lang="en-US"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SAGAR SOLANKE</a:t>
            </a:r>
          </a:p>
          <a:p>
            <a:pPr marL="0" indent="0">
              <a:buNone/>
            </a:pPr>
            <a:r>
              <a:rPr lang="en-US"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           02/01/2024</a:t>
            </a:r>
            <a:r>
              <a:rPr lang="en-US" b="1"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KAJAL VADHER</a:t>
            </a:r>
          </a:p>
          <a:p>
            <a:pPr marL="0" indent="0">
              <a:buNone/>
            </a:pPr>
            <a:endParaRPr lang="en-IN"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234BE37-04DD-D25D-6EB3-3B1AF3F4C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209" y="180072"/>
            <a:ext cx="5887616" cy="2087271"/>
          </a:xfrm>
          <a:prstGeom prst="rect">
            <a:avLst/>
          </a:prstGeom>
          <a:ln>
            <a:solidFill>
              <a:srgbClr val="0070C0"/>
            </a:solidFill>
          </a:ln>
        </p:spPr>
      </p:pic>
      <p:sp>
        <p:nvSpPr>
          <p:cNvPr id="5" name="Plus Sign 4">
            <a:extLst>
              <a:ext uri="{FF2B5EF4-FFF2-40B4-BE49-F238E27FC236}">
                <a16:creationId xmlns:a16="http://schemas.microsoft.com/office/drawing/2014/main" id="{39D1BE77-0469-19B7-2B6C-212E7381C754}"/>
              </a:ext>
            </a:extLst>
          </p:cNvPr>
          <p:cNvSpPr/>
          <p:nvPr/>
        </p:nvSpPr>
        <p:spPr>
          <a:xfrm>
            <a:off x="8369561" y="3065106"/>
            <a:ext cx="746446" cy="727787"/>
          </a:xfrm>
          <a:prstGeom prst="mathPlus">
            <a:avLst/>
          </a:prstGeom>
          <a:ln>
            <a:noFill/>
          </a:ln>
          <a:effectLst>
            <a:outerShdw blurRad="107950" dist="12700" dir="5400000" algn="ctr">
              <a:srgbClr val="000000"/>
            </a:outerShdw>
          </a:effectLst>
          <a:scene3d>
            <a:camera prst="obliqueTopLeft"/>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Tree>
    <p:extLst>
      <p:ext uri="{BB962C8B-B14F-4D97-AF65-F5344CB8AC3E}">
        <p14:creationId xmlns:p14="http://schemas.microsoft.com/office/powerpoint/2010/main" val="136786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
            <a:lum/>
            <a:extLst>
              <a:ext uri="{837473B0-CC2E-450A-ABE3-18F120FF3D39}">
                <a1611:picAttrSrcUrl xmlns:a1611="http://schemas.microsoft.com/office/drawing/2016/11/main" r:id="rId4"/>
              </a:ext>
            </a:extLst>
          </a:blip>
          <a:srcRect/>
          <a:stretch>
            <a:fillRect/>
          </a:stretch>
        </a:blipFill>
        <a:effectLst/>
      </p:bgPr>
    </p:bg>
    <p:spTree>
      <p:nvGrpSpPr>
        <p:cNvPr id="1" name=""/>
        <p:cNvGrpSpPr/>
        <p:nvPr/>
      </p:nvGrpSpPr>
      <p:grpSpPr>
        <a:xfrm>
          <a:off x="0" y="0"/>
          <a:ext cx="0" cy="0"/>
          <a:chOff x="0" y="0"/>
          <a:chExt cx="0" cy="0"/>
        </a:xfrm>
      </p:grpSpPr>
      <p:pic>
        <p:nvPicPr>
          <p:cNvPr id="3" name="Picture 2" descr="BP_DISTOLIC">
            <a:extLst>
              <a:ext uri="{FF2B5EF4-FFF2-40B4-BE49-F238E27FC236}">
                <a16:creationId xmlns:a16="http://schemas.microsoft.com/office/drawing/2014/main" id="{91096FE4-73B6-559D-9AFB-14475B7F7C38}"/>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434859" y="628650"/>
            <a:ext cx="2857500" cy="2857500"/>
          </a:xfrm>
          <a:prstGeom prst="rect">
            <a:avLst/>
          </a:prstGeom>
        </p:spPr>
      </p:pic>
      <p:pic>
        <p:nvPicPr>
          <p:cNvPr id="5" name="Picture 4" descr="BP_SYSTOLIC">
            <a:extLst>
              <a:ext uri="{FF2B5EF4-FFF2-40B4-BE49-F238E27FC236}">
                <a16:creationId xmlns:a16="http://schemas.microsoft.com/office/drawing/2014/main" id="{F2966966-67C5-1821-12FA-15F4B0CEB95F}"/>
              </a:ext>
            </a:extLst>
          </p:cNvPr>
          <p:cNvPicPr>
            <a:picLocks noGrp="1" noChangeAspect="1"/>
          </p:cNvPicPr>
          <p:nvPr isPhoto="1"/>
        </p:nvPicPr>
        <p:blipFill>
          <a:blip r:embed="rId6">
            <a:lum/>
            <a:extLst>
              <a:ext uri="{28A0092B-C50C-407E-A947-70E740481C1C}">
                <a14:useLocalDpi xmlns:a14="http://schemas.microsoft.com/office/drawing/2010/main" val="0"/>
              </a:ext>
            </a:extLst>
          </a:blip>
          <a:stretch>
            <a:fillRect/>
          </a:stretch>
        </p:blipFill>
        <p:spPr>
          <a:xfrm>
            <a:off x="3332013" y="685800"/>
            <a:ext cx="3078117" cy="2857500"/>
          </a:xfrm>
          <a:prstGeom prst="rect">
            <a:avLst/>
          </a:prstGeom>
        </p:spPr>
      </p:pic>
      <p:pic>
        <p:nvPicPr>
          <p:cNvPr id="7" name="Picture 6" descr="CHOLESTEROL ">
            <a:extLst>
              <a:ext uri="{FF2B5EF4-FFF2-40B4-BE49-F238E27FC236}">
                <a16:creationId xmlns:a16="http://schemas.microsoft.com/office/drawing/2014/main" id="{BAAB113C-0BB9-91DF-1CB9-4C43E8B4C460}"/>
              </a:ext>
            </a:extLst>
          </p:cNvPr>
          <p:cNvPicPr>
            <a:picLocks noGrp="1" noChangeAspect="1"/>
          </p:cNvPicPr>
          <p:nvPr isPhoto="1"/>
        </p:nvPicPr>
        <p:blipFill>
          <a:blip r:embed="rId7">
            <a:lum/>
            <a:extLst>
              <a:ext uri="{28A0092B-C50C-407E-A947-70E740481C1C}">
                <a14:useLocalDpi xmlns:a14="http://schemas.microsoft.com/office/drawing/2010/main" val="0"/>
              </a:ext>
            </a:extLst>
          </a:blip>
          <a:stretch>
            <a:fillRect/>
          </a:stretch>
        </p:blipFill>
        <p:spPr>
          <a:xfrm>
            <a:off x="434861" y="3429000"/>
            <a:ext cx="2857500" cy="2857500"/>
          </a:xfrm>
          <a:prstGeom prst="rect">
            <a:avLst/>
          </a:prstGeom>
        </p:spPr>
      </p:pic>
      <p:pic>
        <p:nvPicPr>
          <p:cNvPr id="9" name="Picture 8" descr="SEXwISE'">
            <a:extLst>
              <a:ext uri="{FF2B5EF4-FFF2-40B4-BE49-F238E27FC236}">
                <a16:creationId xmlns:a16="http://schemas.microsoft.com/office/drawing/2014/main" id="{3D326B5E-6EA6-1F64-F9E4-A57E8655148A}"/>
              </a:ext>
            </a:extLst>
          </p:cNvPr>
          <p:cNvPicPr>
            <a:picLocks noGrp="1" noChangeAspect="1"/>
          </p:cNvPicPr>
          <p:nvPr isPhoto="1"/>
        </p:nvPicPr>
        <p:blipFill>
          <a:blip r:embed="rId8">
            <a:lum/>
            <a:extLst>
              <a:ext uri="{28A0092B-C50C-407E-A947-70E740481C1C}">
                <a14:useLocalDpi xmlns:a14="http://schemas.microsoft.com/office/drawing/2010/main" val="0"/>
              </a:ext>
            </a:extLst>
          </a:blip>
          <a:stretch>
            <a:fillRect/>
          </a:stretch>
        </p:blipFill>
        <p:spPr>
          <a:xfrm>
            <a:off x="3292359" y="3457575"/>
            <a:ext cx="3810000" cy="2857500"/>
          </a:xfrm>
          <a:prstGeom prst="rect">
            <a:avLst/>
          </a:prstGeom>
        </p:spPr>
      </p:pic>
      <p:sp>
        <p:nvSpPr>
          <p:cNvPr id="6" name="Title 5">
            <a:extLst>
              <a:ext uri="{FF2B5EF4-FFF2-40B4-BE49-F238E27FC236}">
                <a16:creationId xmlns:a16="http://schemas.microsoft.com/office/drawing/2014/main" id="{575EE7EE-AB8D-FB30-FBA9-F956E23D5C55}"/>
              </a:ext>
            </a:extLst>
          </p:cNvPr>
          <p:cNvSpPr>
            <a:spLocks noGrp="1"/>
          </p:cNvSpPr>
          <p:nvPr>
            <p:ph type="title"/>
          </p:nvPr>
        </p:nvSpPr>
        <p:spPr>
          <a:xfrm>
            <a:off x="826851" y="-29033"/>
            <a:ext cx="9371477" cy="714833"/>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DATA VISUALIZATION/CHARTS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DIABETES">
            <a:extLst>
              <a:ext uri="{FF2B5EF4-FFF2-40B4-BE49-F238E27FC236}">
                <a16:creationId xmlns:a16="http://schemas.microsoft.com/office/drawing/2014/main" id="{C544A1FD-C064-A6EA-25C9-049FE8379B79}"/>
              </a:ext>
            </a:extLst>
          </p:cNvPr>
          <p:cNvPicPr>
            <a:picLocks noGrp="1" noChangeAspect="1"/>
          </p:cNvPicPr>
          <p:nvPr isPhoto="1"/>
        </p:nvPicPr>
        <p:blipFill>
          <a:blip r:embed="rId9">
            <a:lum/>
            <a:extLst>
              <a:ext uri="{28A0092B-C50C-407E-A947-70E740481C1C}">
                <a14:useLocalDpi xmlns:a14="http://schemas.microsoft.com/office/drawing/2010/main" val="0"/>
              </a:ext>
            </a:extLst>
          </a:blip>
          <a:stretch>
            <a:fillRect/>
          </a:stretch>
        </p:blipFill>
        <p:spPr>
          <a:xfrm>
            <a:off x="7267771" y="797767"/>
            <a:ext cx="3976189" cy="2982142"/>
          </a:xfrm>
          <a:prstGeom prst="rect">
            <a:avLst/>
          </a:prstGeom>
        </p:spPr>
      </p:pic>
      <p:pic>
        <p:nvPicPr>
          <p:cNvPr id="10" name="Picture 9" descr="FAMILY HISTORY">
            <a:extLst>
              <a:ext uri="{FF2B5EF4-FFF2-40B4-BE49-F238E27FC236}">
                <a16:creationId xmlns:a16="http://schemas.microsoft.com/office/drawing/2014/main" id="{7B43D9D9-4953-9F2B-E39B-9E5FC95C7336}"/>
              </a:ext>
            </a:extLst>
          </p:cNvPr>
          <p:cNvPicPr>
            <a:picLocks noGrp="1" noChangeAspect="1"/>
          </p:cNvPicPr>
          <p:nvPr isPhoto="1"/>
        </p:nvPicPr>
        <p:blipFill>
          <a:blip r:embed="rId10">
            <a:lum/>
            <a:extLst>
              <a:ext uri="{28A0092B-C50C-407E-A947-70E740481C1C}">
                <a14:useLocalDpi xmlns:a14="http://schemas.microsoft.com/office/drawing/2010/main" val="0"/>
              </a:ext>
            </a:extLst>
          </a:blip>
          <a:stretch>
            <a:fillRect/>
          </a:stretch>
        </p:blipFill>
        <p:spPr>
          <a:xfrm>
            <a:off x="7267771" y="3525793"/>
            <a:ext cx="4414156" cy="2760707"/>
          </a:xfrm>
          <a:prstGeom prst="rect">
            <a:avLst/>
          </a:prstGeom>
        </p:spPr>
      </p:pic>
    </p:spTree>
    <p:extLst>
      <p:ext uri="{BB962C8B-B14F-4D97-AF65-F5344CB8AC3E}">
        <p14:creationId xmlns:p14="http://schemas.microsoft.com/office/powerpoint/2010/main" val="262134703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LCOHOL">
            <a:extLst>
              <a:ext uri="{FF2B5EF4-FFF2-40B4-BE49-F238E27FC236}">
                <a16:creationId xmlns:a16="http://schemas.microsoft.com/office/drawing/2014/main" id="{6854E565-54EA-B655-E6DD-201B9A3052B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93611" y="153955"/>
            <a:ext cx="3810000" cy="2857500"/>
          </a:xfrm>
          <a:prstGeom prst="rect">
            <a:avLst/>
          </a:prstGeom>
        </p:spPr>
      </p:pic>
      <p:pic>
        <p:nvPicPr>
          <p:cNvPr id="5" name="Picture 4" descr="DIET">
            <a:extLst>
              <a:ext uri="{FF2B5EF4-FFF2-40B4-BE49-F238E27FC236}">
                <a16:creationId xmlns:a16="http://schemas.microsoft.com/office/drawing/2014/main" id="{DB055DE2-14B1-958F-7BAC-6877BF171BB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003611" y="153955"/>
            <a:ext cx="3810000" cy="2857500"/>
          </a:xfrm>
          <a:prstGeom prst="rect">
            <a:avLst/>
          </a:prstGeom>
        </p:spPr>
      </p:pic>
      <p:pic>
        <p:nvPicPr>
          <p:cNvPr id="7" name="Picture 6" descr="FAMILY HISTORY">
            <a:extLst>
              <a:ext uri="{FF2B5EF4-FFF2-40B4-BE49-F238E27FC236}">
                <a16:creationId xmlns:a16="http://schemas.microsoft.com/office/drawing/2014/main" id="{EC9C7955-D5B3-94EB-A6FF-55AD27312874}"/>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475714" y="3546549"/>
            <a:ext cx="3810000" cy="2857500"/>
          </a:xfrm>
          <a:prstGeom prst="rect">
            <a:avLst/>
          </a:prstGeom>
        </p:spPr>
      </p:pic>
      <p:pic>
        <p:nvPicPr>
          <p:cNvPr id="9" name="Picture 8" descr="HEMISPARE">
            <a:extLst>
              <a:ext uri="{FF2B5EF4-FFF2-40B4-BE49-F238E27FC236}">
                <a16:creationId xmlns:a16="http://schemas.microsoft.com/office/drawing/2014/main" id="{833418CF-AFA3-C9DB-1077-FAAA6A878E93}"/>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4091475" y="3546549"/>
            <a:ext cx="3722136" cy="2857500"/>
          </a:xfrm>
          <a:prstGeom prst="rect">
            <a:avLst/>
          </a:prstGeom>
        </p:spPr>
      </p:pic>
      <p:pic>
        <p:nvPicPr>
          <p:cNvPr id="2" name="Picture 1" descr="STRESS LEVEL">
            <a:extLst>
              <a:ext uri="{FF2B5EF4-FFF2-40B4-BE49-F238E27FC236}">
                <a16:creationId xmlns:a16="http://schemas.microsoft.com/office/drawing/2014/main" id="{31B77DCE-F990-2C54-191A-360D7E148231}"/>
              </a:ext>
            </a:extLst>
          </p:cNvPr>
          <p:cNvPicPr>
            <a:picLocks noGrp="1" noChangeAspect="1"/>
          </p:cNvPicPr>
          <p:nvPr isPhoto="1"/>
        </p:nvPicPr>
        <p:blipFill>
          <a:blip r:embed="rId6">
            <a:lum/>
            <a:extLst>
              <a:ext uri="{28A0092B-C50C-407E-A947-70E740481C1C}">
                <a14:useLocalDpi xmlns:a14="http://schemas.microsoft.com/office/drawing/2010/main" val="0"/>
              </a:ext>
            </a:extLst>
          </a:blip>
          <a:stretch>
            <a:fillRect/>
          </a:stretch>
        </p:blipFill>
        <p:spPr>
          <a:xfrm>
            <a:off x="7648372" y="72209"/>
            <a:ext cx="3023185" cy="2267389"/>
          </a:xfrm>
          <a:prstGeom prst="rect">
            <a:avLst/>
          </a:prstGeom>
        </p:spPr>
      </p:pic>
      <p:pic>
        <p:nvPicPr>
          <p:cNvPr id="4" name="Picture 3" descr="OBESITY">
            <a:extLst>
              <a:ext uri="{FF2B5EF4-FFF2-40B4-BE49-F238E27FC236}">
                <a16:creationId xmlns:a16="http://schemas.microsoft.com/office/drawing/2014/main" id="{D6DE3268-EA07-360D-87C6-07EE3EE38C68}"/>
              </a:ext>
            </a:extLst>
          </p:cNvPr>
          <p:cNvPicPr>
            <a:picLocks noGrp="1" noChangeAspect="1"/>
          </p:cNvPicPr>
          <p:nvPr isPhoto="1"/>
        </p:nvPicPr>
        <p:blipFill>
          <a:blip r:embed="rId7">
            <a:lum/>
            <a:extLst>
              <a:ext uri="{28A0092B-C50C-407E-A947-70E740481C1C}">
                <a14:useLocalDpi xmlns:a14="http://schemas.microsoft.com/office/drawing/2010/main" val="0"/>
              </a:ext>
            </a:extLst>
          </a:blip>
          <a:stretch>
            <a:fillRect/>
          </a:stretch>
        </p:blipFill>
        <p:spPr>
          <a:xfrm>
            <a:off x="7813611" y="2207272"/>
            <a:ext cx="2857947" cy="2143460"/>
          </a:xfrm>
          <a:prstGeom prst="rect">
            <a:avLst/>
          </a:prstGeom>
        </p:spPr>
      </p:pic>
      <p:pic>
        <p:nvPicPr>
          <p:cNvPr id="6" name="Picture 5" descr="PREVIOUS HEART">
            <a:extLst>
              <a:ext uri="{FF2B5EF4-FFF2-40B4-BE49-F238E27FC236}">
                <a16:creationId xmlns:a16="http://schemas.microsoft.com/office/drawing/2014/main" id="{23386BA5-32FB-7BA2-036E-138C6E0C8B58}"/>
              </a:ext>
            </a:extLst>
          </p:cNvPr>
          <p:cNvPicPr>
            <a:picLocks noGrp="1" noChangeAspect="1"/>
          </p:cNvPicPr>
          <p:nvPr isPhoto="1"/>
        </p:nvPicPr>
        <p:blipFill>
          <a:blip r:embed="rId8">
            <a:lum/>
            <a:extLst>
              <a:ext uri="{28A0092B-C50C-407E-A947-70E740481C1C}">
                <a14:useLocalDpi xmlns:a14="http://schemas.microsoft.com/office/drawing/2010/main" val="0"/>
              </a:ext>
            </a:extLst>
          </a:blip>
          <a:stretch>
            <a:fillRect/>
          </a:stretch>
        </p:blipFill>
        <p:spPr>
          <a:xfrm>
            <a:off x="7648372" y="4385044"/>
            <a:ext cx="3023186" cy="2267390"/>
          </a:xfrm>
          <a:prstGeom prst="rect">
            <a:avLst/>
          </a:prstGeom>
        </p:spPr>
      </p:pic>
    </p:spTree>
    <p:extLst>
      <p:ext uri="{BB962C8B-B14F-4D97-AF65-F5344CB8AC3E}">
        <p14:creationId xmlns:p14="http://schemas.microsoft.com/office/powerpoint/2010/main" val="163316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45C48-4093-93FB-1069-428800E6EAB8}"/>
              </a:ext>
            </a:extLst>
          </p:cNvPr>
          <p:cNvSpPr>
            <a:spLocks noGrp="1"/>
          </p:cNvSpPr>
          <p:nvPr>
            <p:ph type="title"/>
          </p:nvPr>
        </p:nvSpPr>
        <p:spPr>
          <a:xfrm>
            <a:off x="1692613" y="107004"/>
            <a:ext cx="9812001" cy="1060898"/>
          </a:xfrm>
        </p:spPr>
        <p:txBody>
          <a:bodyPr>
            <a:noAutofit/>
          </a:bodyPr>
          <a:lstStyle/>
          <a:p>
            <a:r>
              <a:rPr lang="en-IN" b="1" i="0" dirty="0">
                <a:solidFill>
                  <a:srgbClr val="0C0C0C"/>
                </a:solidFill>
                <a:effectLst/>
                <a:latin typeface="Source Sans Pro" panose="020F0502020204030204" pitchFamily="34" charset="0"/>
              </a:rPr>
              <a:t>MODELS USED &amp; ACCURACY</a:t>
            </a:r>
            <a:br>
              <a:rPr lang="en-IN" b="0" i="0" dirty="0">
                <a:solidFill>
                  <a:srgbClr val="0C0C0C"/>
                </a:solidFill>
                <a:effectLst/>
                <a:latin typeface="Source Sans Pro" panose="020F0502020204030204" pitchFamily="34" charset="0"/>
              </a:rPr>
            </a:br>
            <a:endParaRPr lang="en-IN" dirty="0"/>
          </a:p>
        </p:txBody>
      </p:sp>
      <p:sp>
        <p:nvSpPr>
          <p:cNvPr id="7" name="Content Placeholder 6">
            <a:extLst>
              <a:ext uri="{FF2B5EF4-FFF2-40B4-BE49-F238E27FC236}">
                <a16:creationId xmlns:a16="http://schemas.microsoft.com/office/drawing/2014/main" id="{219DECAE-0B83-5965-A98B-8E2E548B4703}"/>
              </a:ext>
            </a:extLst>
          </p:cNvPr>
          <p:cNvSpPr>
            <a:spLocks noGrp="1"/>
          </p:cNvSpPr>
          <p:nvPr>
            <p:ph idx="1"/>
          </p:nvPr>
        </p:nvSpPr>
        <p:spPr/>
        <p:txBody>
          <a:bodyPr/>
          <a:lstStyle/>
          <a:p>
            <a:pPr marL="0" indent="0">
              <a:buNone/>
            </a:pPr>
            <a:r>
              <a:rPr lang="en-US" dirty="0"/>
              <a:t>O</a:t>
            </a:r>
            <a:endParaRPr lang="en-IN" dirty="0"/>
          </a:p>
        </p:txBody>
      </p:sp>
      <p:graphicFrame>
        <p:nvGraphicFramePr>
          <p:cNvPr id="8" name="Table 7">
            <a:extLst>
              <a:ext uri="{FF2B5EF4-FFF2-40B4-BE49-F238E27FC236}">
                <a16:creationId xmlns:a16="http://schemas.microsoft.com/office/drawing/2014/main" id="{2DDFC900-48BF-7F91-B40A-E2538E73D7DA}"/>
              </a:ext>
            </a:extLst>
          </p:cNvPr>
          <p:cNvGraphicFramePr>
            <a:graphicFrameLocks noGrp="1"/>
          </p:cNvGraphicFramePr>
          <p:nvPr>
            <p:extLst>
              <p:ext uri="{D42A27DB-BD31-4B8C-83A1-F6EECF244321}">
                <p14:modId xmlns:p14="http://schemas.microsoft.com/office/powerpoint/2010/main" val="3373424329"/>
              </p:ext>
            </p:extLst>
          </p:nvPr>
        </p:nvGraphicFramePr>
        <p:xfrm>
          <a:off x="2032000" y="1984444"/>
          <a:ext cx="7890213" cy="28613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985991283"/>
                    </a:ext>
                  </a:extLst>
                </a:gridCol>
                <a:gridCol w="2709333">
                  <a:extLst>
                    <a:ext uri="{9D8B030D-6E8A-4147-A177-3AD203B41FA5}">
                      <a16:colId xmlns:a16="http://schemas.microsoft.com/office/drawing/2014/main" val="3919083679"/>
                    </a:ext>
                  </a:extLst>
                </a:gridCol>
                <a:gridCol w="2471547">
                  <a:extLst>
                    <a:ext uri="{9D8B030D-6E8A-4147-A177-3AD203B41FA5}">
                      <a16:colId xmlns:a16="http://schemas.microsoft.com/office/drawing/2014/main" val="125323212"/>
                    </a:ext>
                  </a:extLst>
                </a:gridCol>
              </a:tblGrid>
              <a:tr h="391418">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MODEL NAME</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TRAIN DATA ACCURACY</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TEST DATA ACCURACY</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72856002"/>
                  </a:ext>
                </a:extLst>
              </a:tr>
              <a:tr h="609856">
                <a:tc>
                  <a:txBody>
                    <a:bodyPr/>
                    <a:lstStyle/>
                    <a:p>
                      <a:r>
                        <a:rPr lang="en-US" dirty="0">
                          <a:latin typeface="Calibri" panose="020F0502020204030204" pitchFamily="34" charset="0"/>
                          <a:ea typeface="Calibri" panose="020F0502020204030204" pitchFamily="34" charset="0"/>
                          <a:cs typeface="Calibri" panose="020F0502020204030204" pitchFamily="34" charset="0"/>
                        </a:rPr>
                        <a:t>LOGISTIC REGRESSION</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64%</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64%</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52728137"/>
                  </a:ext>
                </a:extLst>
              </a:tr>
              <a:tr h="609856">
                <a:tc>
                  <a:txBody>
                    <a:bodyPr/>
                    <a:lstStyle/>
                    <a:p>
                      <a:r>
                        <a:rPr lang="en-US" dirty="0">
                          <a:latin typeface="Calibri" panose="020F0502020204030204" pitchFamily="34" charset="0"/>
                          <a:ea typeface="Calibri" panose="020F0502020204030204" pitchFamily="34" charset="0"/>
                          <a:cs typeface="Calibri" panose="020F0502020204030204" pitchFamily="34" charset="0"/>
                        </a:rPr>
                        <a:t>KNN-MODEL</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62%</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61%</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72581428"/>
                  </a:ext>
                </a:extLst>
              </a:tr>
              <a:tr h="609856">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DECISION TREE MODEL</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54%</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53%</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43246298"/>
                  </a:ext>
                </a:extLst>
              </a:tr>
              <a:tr h="609856">
                <a:tc>
                  <a:txBody>
                    <a:bodyPr/>
                    <a:lstStyle/>
                    <a:p>
                      <a:r>
                        <a:rPr lang="en-US" dirty="0">
                          <a:latin typeface="Calibri" panose="020F0502020204030204" pitchFamily="34" charset="0"/>
                          <a:ea typeface="Calibri" panose="020F0502020204030204" pitchFamily="34" charset="0"/>
                          <a:cs typeface="Calibri" panose="020F0502020204030204" pitchFamily="34" charset="0"/>
                        </a:rPr>
                        <a:t>NAVIE BAYES(BERNOULLINB)</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64%</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65%</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21082890"/>
                  </a:ext>
                </a:extLst>
              </a:tr>
            </a:tbl>
          </a:graphicData>
        </a:graphic>
      </p:graphicFrame>
    </p:spTree>
    <p:extLst>
      <p:ext uri="{BB962C8B-B14F-4D97-AF65-F5344CB8AC3E}">
        <p14:creationId xmlns:p14="http://schemas.microsoft.com/office/powerpoint/2010/main" val="130737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0883-10FD-454E-EB6B-1051AC0C695C}"/>
              </a:ext>
            </a:extLst>
          </p:cNvPr>
          <p:cNvSpPr>
            <a:spLocks noGrp="1"/>
          </p:cNvSpPr>
          <p:nvPr>
            <p:ph type="title"/>
          </p:nvPr>
        </p:nvSpPr>
        <p:spPr>
          <a:xfrm>
            <a:off x="1659477" y="291830"/>
            <a:ext cx="8911687" cy="787940"/>
          </a:xfrm>
        </p:spPr>
        <p:txBody>
          <a:bodyPr/>
          <a:lstStyle/>
          <a:p>
            <a:r>
              <a:rPr lang="en-US" b="1" dirty="0">
                <a:latin typeface="Calibri" pitchFamily="34" charset="0"/>
                <a:cs typeface="Calibri" pitchFamily="34" charset="0"/>
              </a:rPr>
              <a:t>CONCLUSION</a:t>
            </a:r>
            <a:endParaRPr lang="en-IN" b="1" dirty="0">
              <a:latin typeface="Calibri" pitchFamily="34" charset="0"/>
              <a:cs typeface="Calibri" pitchFamily="34" charset="0"/>
            </a:endParaRPr>
          </a:p>
        </p:txBody>
      </p:sp>
      <p:sp>
        <p:nvSpPr>
          <p:cNvPr id="4" name="Content Placeholder 3">
            <a:extLst>
              <a:ext uri="{FF2B5EF4-FFF2-40B4-BE49-F238E27FC236}">
                <a16:creationId xmlns:a16="http://schemas.microsoft.com/office/drawing/2014/main" id="{5B68D18B-7539-36DF-D999-732534DD0612}"/>
              </a:ext>
            </a:extLst>
          </p:cNvPr>
          <p:cNvSpPr>
            <a:spLocks noGrp="1"/>
          </p:cNvSpPr>
          <p:nvPr>
            <p:ph idx="1"/>
          </p:nvPr>
        </p:nvSpPr>
        <p:spPr>
          <a:xfrm>
            <a:off x="1324617" y="1540189"/>
            <a:ext cx="8915401" cy="3777622"/>
          </a:xfrm>
        </p:spPr>
        <p:txBody>
          <a:bodyPr>
            <a:normAutofit/>
          </a:bodyPr>
          <a:lstStyle/>
          <a:p>
            <a:r>
              <a:rPr lang="en-US" sz="2200"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Finally, we can conclude that real-time predictors will be essential in the healthcare sector nowadays. From this project, we will be able to predict real-time heart disease using the patient’s data from the model using the different Algorithm’s, thereby making accurate heart disease prediction using machine learning</a:t>
            </a:r>
            <a:endParaRPr lang="en-IN" sz="2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448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0883-10FD-454E-EB6B-1051AC0C695C}"/>
              </a:ext>
            </a:extLst>
          </p:cNvPr>
          <p:cNvSpPr>
            <a:spLocks noGrp="1"/>
          </p:cNvSpPr>
          <p:nvPr>
            <p:ph type="title"/>
          </p:nvPr>
        </p:nvSpPr>
        <p:spPr>
          <a:xfrm>
            <a:off x="1468877" y="107004"/>
            <a:ext cx="9102288" cy="972766"/>
          </a:xfrm>
        </p:spPr>
        <p:txBody>
          <a:bodyPr/>
          <a:lstStyle/>
          <a:p>
            <a:r>
              <a:rPr lang="en-US" b="1" dirty="0">
                <a:latin typeface="Calibri" pitchFamily="34" charset="0"/>
                <a:cs typeface="Calibri" pitchFamily="34" charset="0"/>
              </a:rPr>
              <a:t> REFERENCES  </a:t>
            </a:r>
            <a:endParaRPr lang="en-IN" b="1" dirty="0">
              <a:latin typeface="Calibri" pitchFamily="34" charset="0"/>
              <a:cs typeface="Calibri" pitchFamily="34" charset="0"/>
            </a:endParaRPr>
          </a:p>
        </p:txBody>
      </p:sp>
      <p:sp>
        <p:nvSpPr>
          <p:cNvPr id="4" name="Content Placeholder 3">
            <a:extLst>
              <a:ext uri="{FF2B5EF4-FFF2-40B4-BE49-F238E27FC236}">
                <a16:creationId xmlns:a16="http://schemas.microsoft.com/office/drawing/2014/main" id="{5B68D18B-7539-36DF-D999-732534DD0612}"/>
              </a:ext>
            </a:extLst>
          </p:cNvPr>
          <p:cNvSpPr>
            <a:spLocks noGrp="1"/>
          </p:cNvSpPr>
          <p:nvPr>
            <p:ph idx="1"/>
          </p:nvPr>
        </p:nvSpPr>
        <p:spPr>
          <a:xfrm>
            <a:off x="1324617" y="1540189"/>
            <a:ext cx="8915401" cy="3777622"/>
          </a:xfrm>
        </p:spPr>
        <p:txBody>
          <a:bodyPr/>
          <a:lstStyle/>
          <a:p>
            <a:r>
              <a:rPr lang="en-IN" b="0" i="0" u="sng" dirty="0">
                <a:solidFill>
                  <a:srgbClr val="1967D2"/>
                </a:solidFill>
                <a:effectLst/>
                <a:latin typeface="Roboto" panose="02000000000000000000" pitchFamily="2" charset="0"/>
                <a:hlinkClick r:id="rId4"/>
              </a:rPr>
              <a:t>https://www.kaggle.com/code/devendrasingh22/heart-attack-prediction</a:t>
            </a:r>
            <a:endParaRPr lang="en-IN" b="0" i="0" u="sng" dirty="0">
              <a:solidFill>
                <a:srgbClr val="1967D2"/>
              </a:solidFill>
              <a:effectLst/>
              <a:latin typeface="Roboto" panose="02000000000000000000" pitchFamily="2" charset="0"/>
            </a:endParaRPr>
          </a:p>
          <a:p>
            <a:r>
              <a:rPr lang="en-IN" b="0" i="0" u="sng" dirty="0">
                <a:solidFill>
                  <a:srgbClr val="1967D2"/>
                </a:solidFill>
                <a:effectLst/>
                <a:latin typeface="Roboto" panose="02000000000000000000" pitchFamily="2" charset="0"/>
                <a:hlinkClick r:id="rId5"/>
              </a:rPr>
              <a:t>https://www.geeksforgeeks.org/best-python-libraries-for-machine-learning/</a:t>
            </a:r>
            <a:endParaRPr lang="en-IN" b="0" i="0" u="sng" dirty="0">
              <a:solidFill>
                <a:srgbClr val="1967D2"/>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443796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extLst>
              <a:ext uri="{837473B0-CC2E-450A-ABE3-18F120FF3D39}">
                <a1611:picAttrSrcUrl xmlns:a1611="http://schemas.microsoft.com/office/drawing/2016/11/main" r:id="rId3"/>
              </a:ext>
            </a:extLst>
          </a:blip>
          <a:srcRect/>
          <a:stretch>
            <a:fillRect t="-31000" b="-3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5CA2-23F4-EAD9-DB5E-597785014FF1}"/>
              </a:ext>
            </a:extLst>
          </p:cNvPr>
          <p:cNvSpPr>
            <a:spLocks noGrp="1"/>
          </p:cNvSpPr>
          <p:nvPr>
            <p:ph type="title"/>
          </p:nvPr>
        </p:nvSpPr>
        <p:spPr>
          <a:xfrm>
            <a:off x="2364327" y="319310"/>
            <a:ext cx="8911687" cy="1280890"/>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CF86982-06F7-E61E-F682-E791F2DDDEBC}"/>
              </a:ext>
            </a:extLst>
          </p:cNvPr>
          <p:cNvSpPr>
            <a:spLocks noGrp="1"/>
          </p:cNvSpPr>
          <p:nvPr>
            <p:ph idx="1"/>
          </p:nvPr>
        </p:nvSpPr>
        <p:spPr/>
        <p:txBody>
          <a:bodyPr/>
          <a:lstStyle/>
          <a:p>
            <a:pPr marL="0" indent="0">
              <a:buNone/>
            </a:pPr>
            <a:r>
              <a:rPr lang="en-US" dirty="0"/>
              <a:t> </a:t>
            </a:r>
            <a:endParaRPr lang="en-IN" dirty="0"/>
          </a:p>
        </p:txBody>
      </p:sp>
      <p:sp>
        <p:nvSpPr>
          <p:cNvPr id="5" name="Oval 4">
            <a:extLst>
              <a:ext uri="{FF2B5EF4-FFF2-40B4-BE49-F238E27FC236}">
                <a16:creationId xmlns:a16="http://schemas.microsoft.com/office/drawing/2014/main" id="{18069FAC-7435-7DC5-0458-4F6E09B6047C}"/>
              </a:ext>
            </a:extLst>
          </p:cNvPr>
          <p:cNvSpPr/>
          <p:nvPr/>
        </p:nvSpPr>
        <p:spPr>
          <a:xfrm>
            <a:off x="3343275" y="1485901"/>
            <a:ext cx="5953125" cy="3777622"/>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THANK YOU!</a:t>
            </a:r>
            <a:endParaRPr lang="en-IN" sz="72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15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1671-A1F6-2EBB-FA05-C761A9A8D7BB}"/>
              </a:ext>
            </a:extLst>
          </p:cNvPr>
          <p:cNvSpPr>
            <a:spLocks noGrp="1"/>
          </p:cNvSpPr>
          <p:nvPr>
            <p:ph type="title"/>
          </p:nvPr>
        </p:nvSpPr>
        <p:spPr>
          <a:xfrm>
            <a:off x="1576873" y="685800"/>
            <a:ext cx="9927741" cy="984380"/>
          </a:xfrm>
        </p:spPr>
        <p:txBody>
          <a:bodyPr>
            <a:normAutofit/>
          </a:bodyPr>
          <a:lstStyle/>
          <a:p>
            <a:r>
              <a:rPr lang="en-US" b="1" dirty="0">
                <a:latin typeface="Calibri" pitchFamily="34" charset="0"/>
                <a:cs typeface="Calibri" pitchFamily="34" charset="0"/>
              </a:rPr>
              <a:t>INTRODUCTION</a:t>
            </a:r>
            <a:endParaRPr lang="en-IN" b="1" dirty="0">
              <a:latin typeface="Calibri" pitchFamily="34" charset="0"/>
              <a:cs typeface="Calibri" pitchFamily="34" charset="0"/>
            </a:endParaRPr>
          </a:p>
        </p:txBody>
      </p:sp>
      <p:sp>
        <p:nvSpPr>
          <p:cNvPr id="8" name="Content Placeholder 7">
            <a:extLst>
              <a:ext uri="{FF2B5EF4-FFF2-40B4-BE49-F238E27FC236}">
                <a16:creationId xmlns:a16="http://schemas.microsoft.com/office/drawing/2014/main" id="{B63555F5-849B-A339-7B2B-C21A58D23BEF}"/>
              </a:ext>
            </a:extLst>
          </p:cNvPr>
          <p:cNvSpPr>
            <a:spLocks noGrp="1"/>
          </p:cNvSpPr>
          <p:nvPr>
            <p:ph idx="1"/>
          </p:nvPr>
        </p:nvSpPr>
        <p:spPr>
          <a:xfrm>
            <a:off x="1651518" y="1222310"/>
            <a:ext cx="9853097" cy="5530915"/>
          </a:xfrm>
        </p:spPr>
        <p:txBody>
          <a:bodyPr>
            <a:noAutofit/>
          </a:bodyPr>
          <a:lstStyle/>
          <a:p>
            <a:pPr>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b="1" dirty="0">
                <a:effectLst/>
                <a:latin typeface="Calibri" panose="020F0502020204030204" pitchFamily="34" charset="0"/>
                <a:ea typeface="Calibri" panose="020F0502020204030204" pitchFamily="34" charset="0"/>
                <a:cs typeface="Calibri" panose="020F0502020204030204" pitchFamily="34" charset="0"/>
              </a:rPr>
              <a:t>A heart attack which is analogous to acute myocardial infarction (AMI) is one of the most serious diseases in the segment of cardiovascular disease. It occurs due to the interruption of blood circulation to muscle of the heart which damages the heart the muscle. Diagnosing heart disease is also a crucial task</a:t>
            </a:r>
            <a:endParaRPr lang="en-US" sz="22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2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2200" b="1" dirty="0">
                <a:latin typeface="Calibri" panose="020F0502020204030204" pitchFamily="34" charset="0"/>
                <a:ea typeface="Calibri" panose="020F0502020204030204" pitchFamily="34" charset="0"/>
                <a:cs typeface="Calibri" panose="020F0502020204030204" pitchFamily="34" charset="0"/>
              </a:rPr>
              <a:t> Machine learning plays a crucial role in the medical field. Using machine learning, we can diagnose, detect, and predict various diseases. Recently, there has been a growing interest in using data mining and machine learning techniques to predict the likelihood of developing certain diseases</a:t>
            </a:r>
          </a:p>
          <a:p>
            <a:pPr marL="0" indent="0">
              <a:buNone/>
            </a:pPr>
            <a:endParaRPr lang="en-US" sz="22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2200" b="1" dirty="0">
                <a:latin typeface="Calibri" panose="020F0502020204030204" pitchFamily="34" charset="0"/>
                <a:ea typeface="Calibri" panose="020F0502020204030204" pitchFamily="34" charset="0"/>
                <a:cs typeface="Calibri" panose="020F0502020204030204" pitchFamily="34" charset="0"/>
              </a:rPr>
              <a:t>This research develops a model that can correctly predict cardiovascular attack to reduce the fatality caused by cardiovascular diseases.</a:t>
            </a:r>
          </a:p>
          <a:p>
            <a:pPr marL="0" indent="0">
              <a:buNone/>
            </a:pP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00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B1E8-0685-76FD-3A21-8074F6AB6D08}"/>
              </a:ext>
            </a:extLst>
          </p:cNvPr>
          <p:cNvSpPr>
            <a:spLocks noGrp="1"/>
          </p:cNvSpPr>
          <p:nvPr>
            <p:ph type="title"/>
          </p:nvPr>
        </p:nvSpPr>
        <p:spPr>
          <a:xfrm>
            <a:off x="1707102" y="633635"/>
            <a:ext cx="8911687" cy="1280890"/>
          </a:xfrm>
        </p:spPr>
        <p:txBody>
          <a:bodyPr/>
          <a:lstStyle/>
          <a:p>
            <a:r>
              <a:rPr lang="en-US" sz="3600" b="1" dirty="0">
                <a:latin typeface="Calibri" pitchFamily="34" charset="0"/>
                <a:cs typeface="Calibri" pitchFamily="34" charset="0"/>
              </a:rPr>
              <a:t>PROBLEM STATEMENT</a:t>
            </a:r>
            <a:br>
              <a:rPr lang="en-US" sz="3600" b="1" dirty="0">
                <a:latin typeface="Calibri" pitchFamily="34" charset="0"/>
                <a:cs typeface="Calibri" pitchFamily="34" charset="0"/>
              </a:rPr>
            </a:br>
            <a:endParaRPr lang="en-IN" b="1" dirty="0">
              <a:latin typeface="Calibri" pitchFamily="34" charset="0"/>
              <a:cs typeface="Calibri" pitchFamily="34" charset="0"/>
            </a:endParaRPr>
          </a:p>
        </p:txBody>
      </p:sp>
      <p:sp>
        <p:nvSpPr>
          <p:cNvPr id="3" name="Content Placeholder 2">
            <a:extLst>
              <a:ext uri="{FF2B5EF4-FFF2-40B4-BE49-F238E27FC236}">
                <a16:creationId xmlns:a16="http://schemas.microsoft.com/office/drawing/2014/main" id="{8B1B20FB-1B1E-0035-570D-80A3CAB492AB}"/>
              </a:ext>
            </a:extLst>
          </p:cNvPr>
          <p:cNvSpPr>
            <a:spLocks noGrp="1"/>
          </p:cNvSpPr>
          <p:nvPr>
            <p:ph idx="1"/>
          </p:nvPr>
        </p:nvSpPr>
        <p:spPr>
          <a:xfrm>
            <a:off x="1931988" y="1971675"/>
            <a:ext cx="8915401" cy="3076575"/>
          </a:xfrm>
        </p:spPr>
        <p:txBody>
          <a:bodyPr>
            <a:normAutofit/>
          </a:bodyPr>
          <a:lstStyle/>
          <a:p>
            <a:pPr>
              <a:buFont typeface="Wingdings" panose="05000000000000000000" pitchFamily="2" charset="2"/>
              <a:buChar char="Ø"/>
            </a:pPr>
            <a:r>
              <a:rPr lang="en-US" sz="2200" b="1" dirty="0">
                <a:latin typeface="Calibri" pitchFamily="34" charset="0"/>
                <a:cs typeface="Calibri" pitchFamily="34" charset="0"/>
              </a:rPr>
              <a:t>We are analyzing various machine learning algorithms and finding the best to predict the presence or absence of heart disease.  </a:t>
            </a:r>
          </a:p>
          <a:p>
            <a:pPr>
              <a:buFont typeface="Wingdings" panose="05000000000000000000" pitchFamily="2" charset="2"/>
              <a:buChar char="Ø"/>
            </a:pPr>
            <a:endParaRPr lang="en-US" sz="2200" b="1" dirty="0">
              <a:latin typeface="Calibri" pitchFamily="34" charset="0"/>
              <a:cs typeface="Calibri" pitchFamily="34" charset="0"/>
            </a:endParaRPr>
          </a:p>
          <a:p>
            <a:pPr marL="0" indent="0">
              <a:buNone/>
            </a:pPr>
            <a:endParaRPr lang="en-US" sz="2200" b="1" dirty="0">
              <a:latin typeface="Calibri" pitchFamily="34" charset="0"/>
              <a:cs typeface="Calibri" pitchFamily="34" charset="0"/>
            </a:endParaRPr>
          </a:p>
          <a:p>
            <a:pPr>
              <a:buFont typeface="Wingdings" panose="05000000000000000000" pitchFamily="2" charset="2"/>
              <a:buChar char="Ø"/>
            </a:pPr>
            <a:r>
              <a:rPr lang="en-US" sz="2200" b="1" dirty="0">
                <a:latin typeface="Calibri" pitchFamily="34" charset="0"/>
                <a:cs typeface="Calibri" pitchFamily="34" charset="0"/>
              </a:rPr>
              <a:t>The target is binary classification which is '0' for absence and '1' for presence of heart disease</a:t>
            </a:r>
            <a:r>
              <a:rPr lang="en-US" sz="2200" dirty="0">
                <a:latin typeface="Calibri" pitchFamily="34" charset="0"/>
                <a:cs typeface="Calibri" pitchFamily="34" charset="0"/>
              </a:rPr>
              <a:t>.</a:t>
            </a:r>
            <a:endParaRPr lang="en-IN" sz="2200" dirty="0">
              <a:latin typeface="Calibri" pitchFamily="34" charset="0"/>
              <a:cs typeface="Calibri" pitchFamily="34" charset="0"/>
            </a:endParaRPr>
          </a:p>
        </p:txBody>
      </p:sp>
    </p:spTree>
    <p:extLst>
      <p:ext uri="{BB962C8B-B14F-4D97-AF65-F5344CB8AC3E}">
        <p14:creationId xmlns:p14="http://schemas.microsoft.com/office/powerpoint/2010/main" val="37581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extLst>
              <a:ext uri="{BEBA8EAE-BF5A-486C-A8C5-ECC9F3942E4B}">
                <a14:imgProps xmlns:a14="http://schemas.microsoft.com/office/drawing/2010/main">
                  <a14:imgLayer r:embed="rId3">
                    <a14:imgEffect>
                      <a14:saturation sat="93000"/>
                    </a14:imgEffect>
                  </a14:imgLayer>
                </a14:imgProps>
              </a:ext>
              <a:ext uri="{837473B0-CC2E-450A-ABE3-18F120FF3D39}">
                <a1611:picAttrSrcUrl xmlns:a1611="http://schemas.microsoft.com/office/drawing/2016/11/main" r:id="rId4"/>
              </a:ext>
            </a:extLst>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E440-C13D-0870-D0EF-7F8280DBACEE}"/>
              </a:ext>
            </a:extLst>
          </p:cNvPr>
          <p:cNvSpPr>
            <a:spLocks noGrp="1"/>
          </p:cNvSpPr>
          <p:nvPr>
            <p:ph type="title"/>
          </p:nvPr>
        </p:nvSpPr>
        <p:spPr>
          <a:xfrm>
            <a:off x="1630902" y="257175"/>
            <a:ext cx="8911687" cy="981075"/>
          </a:xfrm>
        </p:spPr>
        <p:txBody>
          <a:bodyPr/>
          <a:lstStyle/>
          <a:p>
            <a:r>
              <a:rPr lang="en-US" b="1" dirty="0">
                <a:latin typeface="Calibri" pitchFamily="34" charset="0"/>
                <a:cs typeface="Calibri" pitchFamily="34" charset="0"/>
              </a:rPr>
              <a:t>TOOLS AND TECHNOLOGY</a:t>
            </a:r>
            <a:endParaRPr lang="en-IN" b="1" dirty="0">
              <a:latin typeface="Calibri" pitchFamily="34" charset="0"/>
              <a:cs typeface="Calibri" pitchFamily="34" charset="0"/>
            </a:endParaRPr>
          </a:p>
        </p:txBody>
      </p:sp>
      <p:sp>
        <p:nvSpPr>
          <p:cNvPr id="3" name="Content Placeholder 2">
            <a:extLst>
              <a:ext uri="{FF2B5EF4-FFF2-40B4-BE49-F238E27FC236}">
                <a16:creationId xmlns:a16="http://schemas.microsoft.com/office/drawing/2014/main" id="{7200F9D4-EC6E-1584-2A88-C23C0A8CC214}"/>
              </a:ext>
            </a:extLst>
          </p:cNvPr>
          <p:cNvSpPr>
            <a:spLocks noGrp="1"/>
          </p:cNvSpPr>
          <p:nvPr>
            <p:ph idx="1"/>
          </p:nvPr>
        </p:nvSpPr>
        <p:spPr>
          <a:xfrm>
            <a:off x="1855788" y="1600200"/>
            <a:ext cx="8915401" cy="3777622"/>
          </a:xfrm>
        </p:spPr>
        <p:txBody>
          <a:bodyPr>
            <a:normAutofit/>
          </a:bodyPr>
          <a:lstStyle/>
          <a:p>
            <a:pPr>
              <a:buFont typeface="Wingdings" panose="05000000000000000000" pitchFamily="2" charset="2"/>
              <a:buChar char="Ø"/>
            </a:pPr>
            <a:r>
              <a:rPr lang="en-IN" sz="2200" b="1" dirty="0">
                <a:latin typeface="Calibri" pitchFamily="34" charset="0"/>
                <a:cs typeface="Calibri" pitchFamily="34" charset="0"/>
              </a:rPr>
              <a:t>A variety of tools and technologies are available for Heat attack prediction data analysis using machine learning. </a:t>
            </a:r>
          </a:p>
          <a:p>
            <a:pPr>
              <a:buFont typeface="Wingdings" panose="05000000000000000000" pitchFamily="2" charset="2"/>
              <a:buChar char="Ø"/>
            </a:pPr>
            <a:r>
              <a:rPr lang="en-IN" sz="2200" b="1" dirty="0">
                <a:latin typeface="Calibri" pitchFamily="34" charset="0"/>
                <a:cs typeface="Calibri" pitchFamily="34" charset="0"/>
              </a:rPr>
              <a:t>Programming languages: Python</a:t>
            </a:r>
          </a:p>
          <a:p>
            <a:pPr>
              <a:buFont typeface="Wingdings" panose="05000000000000000000" pitchFamily="2" charset="2"/>
              <a:buChar char="Ø"/>
            </a:pPr>
            <a:r>
              <a:rPr lang="en-IN" sz="2200" b="1" dirty="0">
                <a:latin typeface="Calibri" pitchFamily="34" charset="0"/>
                <a:cs typeface="Calibri" pitchFamily="34" charset="0"/>
              </a:rPr>
              <a:t>Libraries: Scikit-learn, Pandas, Numpy</a:t>
            </a:r>
          </a:p>
          <a:p>
            <a:pPr>
              <a:buFont typeface="Wingdings" panose="05000000000000000000" pitchFamily="2" charset="2"/>
              <a:buChar char="Ø"/>
            </a:pPr>
            <a:r>
              <a:rPr lang="en-IN" sz="2200" b="1" dirty="0">
                <a:latin typeface="Calibri" pitchFamily="34" charset="0"/>
                <a:cs typeface="Calibri" pitchFamily="34" charset="0"/>
              </a:rPr>
              <a:t>Data visualization tools: Matplotlib, Seaborn</a:t>
            </a:r>
          </a:p>
          <a:p>
            <a:pPr>
              <a:buFont typeface="Wingdings" panose="05000000000000000000" pitchFamily="2" charset="2"/>
              <a:buChar char="Ø"/>
            </a:pPr>
            <a:r>
              <a:rPr lang="en-IN" sz="2200" b="1" dirty="0">
                <a:latin typeface="Calibri" pitchFamily="34" charset="0"/>
                <a:cs typeface="Calibri" pitchFamily="34" charset="0"/>
              </a:rPr>
              <a:t>Tools : JupyterLab</a:t>
            </a:r>
          </a:p>
          <a:p>
            <a:pPr>
              <a:buFont typeface="Wingdings" panose="05000000000000000000" pitchFamily="2" charset="2"/>
              <a:buChar char="Ø"/>
            </a:pPr>
            <a:r>
              <a:rPr lang="en-IN" sz="2200" b="1" dirty="0">
                <a:latin typeface="Calibri" pitchFamily="34" charset="0"/>
                <a:cs typeface="Calibri" pitchFamily="34" charset="0"/>
              </a:rPr>
              <a:t>Machine learning  : Logistics regression, Decision tree,  KNN, Naive bayes (Supervised learning).</a:t>
            </a:r>
          </a:p>
        </p:txBody>
      </p:sp>
    </p:spTree>
    <p:extLst>
      <p:ext uri="{BB962C8B-B14F-4D97-AF65-F5344CB8AC3E}">
        <p14:creationId xmlns:p14="http://schemas.microsoft.com/office/powerpoint/2010/main" val="230302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3FC9-B559-E027-98DE-D81D7ED15C05}"/>
              </a:ext>
            </a:extLst>
          </p:cNvPr>
          <p:cNvSpPr>
            <a:spLocks noGrp="1"/>
          </p:cNvSpPr>
          <p:nvPr>
            <p:ph type="title"/>
          </p:nvPr>
        </p:nvSpPr>
        <p:spPr>
          <a:xfrm>
            <a:off x="1649951" y="270589"/>
            <a:ext cx="10427749" cy="923730"/>
          </a:xfrm>
        </p:spPr>
        <p:txBody>
          <a:bodyPr>
            <a:noAutofit/>
          </a:bodyPr>
          <a:lstStyle/>
          <a:p>
            <a:r>
              <a:rPr lang="en-US" b="1" dirty="0">
                <a:latin typeface="Calibri" pitchFamily="34" charset="0"/>
                <a:cs typeface="Calibri" pitchFamily="34" charset="0"/>
              </a:rPr>
              <a:t>DATA COLLECTION</a:t>
            </a:r>
            <a:endParaRPr lang="en-IN" b="1" dirty="0">
              <a:latin typeface="Calibri" pitchFamily="34" charset="0"/>
              <a:cs typeface="Calibri" pitchFamily="34" charset="0"/>
            </a:endParaRPr>
          </a:p>
        </p:txBody>
      </p:sp>
      <p:pic>
        <p:nvPicPr>
          <p:cNvPr id="5" name="Content Placeholder 4">
            <a:extLst>
              <a:ext uri="{FF2B5EF4-FFF2-40B4-BE49-F238E27FC236}">
                <a16:creationId xmlns:a16="http://schemas.microsoft.com/office/drawing/2014/main" id="{E7098064-B407-8517-D1CD-5D3B50DC4CE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75250" y="1464906"/>
            <a:ext cx="7044611" cy="5393093"/>
          </a:xfrm>
        </p:spPr>
      </p:pic>
    </p:spTree>
    <p:extLst>
      <p:ext uri="{BB962C8B-B14F-4D97-AF65-F5344CB8AC3E}">
        <p14:creationId xmlns:p14="http://schemas.microsoft.com/office/powerpoint/2010/main" val="423932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5821-1DB9-C571-3AC9-4F4C9506A8A0}"/>
              </a:ext>
            </a:extLst>
          </p:cNvPr>
          <p:cNvSpPr>
            <a:spLocks noGrp="1"/>
          </p:cNvSpPr>
          <p:nvPr>
            <p:ph type="title"/>
          </p:nvPr>
        </p:nvSpPr>
        <p:spPr>
          <a:xfrm>
            <a:off x="1678527" y="186612"/>
            <a:ext cx="8911687" cy="998376"/>
          </a:xfrm>
        </p:spPr>
        <p:txBody>
          <a:bodyPr>
            <a:normAutofit fontScale="90000"/>
          </a:bodyPr>
          <a:lstStyle/>
          <a:p>
            <a:r>
              <a:rPr lang="en-US" b="1" dirty="0">
                <a:latin typeface="Calibri" pitchFamily="34" charset="0"/>
                <a:cs typeface="Calibri" pitchFamily="34" charset="0"/>
              </a:rPr>
              <a:t>METHODOLOGY USED</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2FF15A1-454F-D85F-DD33-5E43AC512DC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82147" y="1204444"/>
            <a:ext cx="9629192" cy="5355771"/>
          </a:xfrm>
        </p:spPr>
      </p:pic>
    </p:spTree>
    <p:extLst>
      <p:ext uri="{BB962C8B-B14F-4D97-AF65-F5344CB8AC3E}">
        <p14:creationId xmlns:p14="http://schemas.microsoft.com/office/powerpoint/2010/main" val="188889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8272-FBDA-BF49-B58D-B47E42A05C1F}"/>
              </a:ext>
            </a:extLst>
          </p:cNvPr>
          <p:cNvSpPr>
            <a:spLocks noGrp="1"/>
          </p:cNvSpPr>
          <p:nvPr>
            <p:ph type="title"/>
          </p:nvPr>
        </p:nvSpPr>
        <p:spPr>
          <a:xfrm>
            <a:off x="1306287" y="187428"/>
            <a:ext cx="7370988" cy="517331"/>
          </a:xfrm>
        </p:spPr>
        <p:txBody>
          <a:bodyPr>
            <a:normAutofit fontScale="90000"/>
          </a:bodyPr>
          <a:lstStyle/>
          <a:p>
            <a:r>
              <a:rPr lang="en-US" b="1" dirty="0">
                <a:latin typeface="Calibri" pitchFamily="34" charset="0"/>
                <a:cs typeface="Calibri" pitchFamily="34" charset="0"/>
              </a:rPr>
              <a:t>       </a:t>
            </a:r>
            <a:r>
              <a:rPr lang="en-US" sz="4000" b="1" dirty="0">
                <a:latin typeface="Calibri" pitchFamily="34" charset="0"/>
                <a:cs typeface="Calibri" pitchFamily="34" charset="0"/>
              </a:rPr>
              <a:t>DATA PREPROCESSING </a:t>
            </a:r>
            <a:endParaRPr lang="en-IN" sz="4000" b="1" dirty="0">
              <a:latin typeface="Calibri" pitchFamily="34" charset="0"/>
              <a:cs typeface="Calibri" pitchFamily="34" charset="0"/>
            </a:endParaRPr>
          </a:p>
        </p:txBody>
      </p:sp>
      <p:pic>
        <p:nvPicPr>
          <p:cNvPr id="9" name="Content Placeholder 8">
            <a:extLst>
              <a:ext uri="{FF2B5EF4-FFF2-40B4-BE49-F238E27FC236}">
                <a16:creationId xmlns:a16="http://schemas.microsoft.com/office/drawing/2014/main" id="{86FA549F-01A5-A41C-C98C-12BF702FBE1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638022" y="1156652"/>
            <a:ext cx="2964180" cy="441960"/>
          </a:xfrm>
        </p:spPr>
      </p:pic>
      <p:sp>
        <p:nvSpPr>
          <p:cNvPr id="7" name="Text Placeholder 6">
            <a:extLst>
              <a:ext uri="{FF2B5EF4-FFF2-40B4-BE49-F238E27FC236}">
                <a16:creationId xmlns:a16="http://schemas.microsoft.com/office/drawing/2014/main" id="{51C4BE17-DE2A-1A02-881F-D537B388623E}"/>
              </a:ext>
            </a:extLst>
          </p:cNvPr>
          <p:cNvSpPr>
            <a:spLocks noGrp="1"/>
          </p:cNvSpPr>
          <p:nvPr>
            <p:ph type="body" sz="half" idx="2"/>
          </p:nvPr>
        </p:nvSpPr>
        <p:spPr>
          <a:xfrm>
            <a:off x="419878" y="1400784"/>
            <a:ext cx="3797559" cy="5037338"/>
          </a:xfrm>
        </p:spPr>
        <p:txBody>
          <a:bodyPr>
            <a:normAutofit/>
          </a:bodyPr>
          <a:lstStyle/>
          <a:p>
            <a:r>
              <a:rPr lang="en-US" sz="2200" b="1" dirty="0">
                <a:latin typeface="Calibri" panose="020F0502020204030204" pitchFamily="34" charset="0"/>
                <a:ea typeface="Calibri" panose="020F0502020204030204" pitchFamily="34" charset="0"/>
                <a:cs typeface="Calibri" panose="020F0502020204030204" pitchFamily="34" charset="0"/>
              </a:rPr>
              <a:t>Data preprocessing is essential for improving the quality of input data, making it suitable for model training, and ultimately enhancing the performance and generalization capabilities of machine learning models</a:t>
            </a:r>
            <a:r>
              <a:rPr lang="en-US" sz="2200" b="1" dirty="0"/>
              <a:t>.</a:t>
            </a:r>
          </a:p>
          <a:p>
            <a:endParaRPr lang="en-IN" sz="2200" dirty="0"/>
          </a:p>
        </p:txBody>
      </p:sp>
      <p:pic>
        <p:nvPicPr>
          <p:cNvPr id="11" name="Picture 10">
            <a:extLst>
              <a:ext uri="{FF2B5EF4-FFF2-40B4-BE49-F238E27FC236}">
                <a16:creationId xmlns:a16="http://schemas.microsoft.com/office/drawing/2014/main" id="{7BDE66A9-5F24-EB3E-DE9A-D2F9EAC22B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022" y="1907649"/>
            <a:ext cx="5113020" cy="396240"/>
          </a:xfrm>
          <a:prstGeom prst="rect">
            <a:avLst/>
          </a:prstGeom>
        </p:spPr>
      </p:pic>
      <p:pic>
        <p:nvPicPr>
          <p:cNvPr id="13" name="Picture 12">
            <a:extLst>
              <a:ext uri="{FF2B5EF4-FFF2-40B4-BE49-F238E27FC236}">
                <a16:creationId xmlns:a16="http://schemas.microsoft.com/office/drawing/2014/main" id="{891889DB-10CC-807C-4DD7-3D01CED96C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8555" y="2649478"/>
            <a:ext cx="3733800" cy="358140"/>
          </a:xfrm>
          <a:prstGeom prst="rect">
            <a:avLst/>
          </a:prstGeom>
        </p:spPr>
      </p:pic>
      <p:pic>
        <p:nvPicPr>
          <p:cNvPr id="15" name="Picture 14">
            <a:extLst>
              <a:ext uri="{FF2B5EF4-FFF2-40B4-BE49-F238E27FC236}">
                <a16:creationId xmlns:a16="http://schemas.microsoft.com/office/drawing/2014/main" id="{4FBE0561-9D99-57E4-E44D-4C734863EB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8022" y="3141512"/>
            <a:ext cx="6134100" cy="3055620"/>
          </a:xfrm>
          <a:prstGeom prst="rect">
            <a:avLst/>
          </a:prstGeom>
        </p:spPr>
      </p:pic>
      <p:pic>
        <p:nvPicPr>
          <p:cNvPr id="17" name="Picture 16">
            <a:extLst>
              <a:ext uri="{FF2B5EF4-FFF2-40B4-BE49-F238E27FC236}">
                <a16:creationId xmlns:a16="http://schemas.microsoft.com/office/drawing/2014/main" id="{3F39E8A3-BFFD-C2BC-3CE6-28D922C0CE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181" y="4446138"/>
            <a:ext cx="5317642" cy="1750994"/>
          </a:xfrm>
          <a:prstGeom prst="rect">
            <a:avLst/>
          </a:prstGeom>
        </p:spPr>
      </p:pic>
    </p:spTree>
    <p:extLst>
      <p:ext uri="{BB962C8B-B14F-4D97-AF65-F5344CB8AC3E}">
        <p14:creationId xmlns:p14="http://schemas.microsoft.com/office/powerpoint/2010/main" val="55621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extLst>
              <a:ext uri="{837473B0-CC2E-450A-ABE3-18F120FF3D39}">
                <a1611:picAttrSrcUrl xmlns:a1611="http://schemas.microsoft.com/office/drawing/2016/11/main" r:id="rId3"/>
              </a:ext>
            </a:extLst>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1CEC-1A44-F739-6893-C3070F84F216}"/>
              </a:ext>
            </a:extLst>
          </p:cNvPr>
          <p:cNvSpPr>
            <a:spLocks noGrp="1"/>
          </p:cNvSpPr>
          <p:nvPr>
            <p:ph type="title"/>
          </p:nvPr>
        </p:nvSpPr>
        <p:spPr>
          <a:xfrm>
            <a:off x="1659477" y="209551"/>
            <a:ext cx="8911687" cy="1028700"/>
          </a:xfrm>
        </p:spPr>
        <p:txBody>
          <a:bodyPr/>
          <a:lstStyle/>
          <a:p>
            <a:r>
              <a:rPr lang="en-US" b="1" dirty="0">
                <a:latin typeface="Calibri" pitchFamily="34" charset="0"/>
                <a:cs typeface="Calibri" pitchFamily="34" charset="0"/>
              </a:rPr>
              <a:t>DATA VISUALIZATION </a:t>
            </a:r>
            <a:endParaRPr lang="en-IN" b="1" dirty="0">
              <a:latin typeface="Calibri" pitchFamily="34" charset="0"/>
              <a:cs typeface="Calibri" pitchFamily="34" charset="0"/>
            </a:endParaRPr>
          </a:p>
        </p:txBody>
      </p:sp>
      <p:sp>
        <p:nvSpPr>
          <p:cNvPr id="3" name="Content Placeholder 2">
            <a:extLst>
              <a:ext uri="{FF2B5EF4-FFF2-40B4-BE49-F238E27FC236}">
                <a16:creationId xmlns:a16="http://schemas.microsoft.com/office/drawing/2014/main" id="{5AF1FF66-A843-77F9-80DF-A3EC10F05AA8}"/>
              </a:ext>
            </a:extLst>
          </p:cNvPr>
          <p:cNvSpPr>
            <a:spLocks noGrp="1"/>
          </p:cNvSpPr>
          <p:nvPr>
            <p:ph idx="1"/>
          </p:nvPr>
        </p:nvSpPr>
        <p:spPr>
          <a:xfrm>
            <a:off x="1989138" y="953312"/>
            <a:ext cx="8915401" cy="5904688"/>
          </a:xfrm>
        </p:spPr>
        <p:txBody>
          <a:bodyPr>
            <a:noAutofit/>
          </a:bodyPr>
          <a:lstStyle/>
          <a:p>
            <a:pPr>
              <a:buFont typeface="Wingdings" panose="05000000000000000000" pitchFamily="2" charset="2"/>
              <a:buChar char="Ø"/>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Patient age distribution </a:t>
            </a:r>
          </a:p>
          <a:p>
            <a:pPr>
              <a:buFont typeface="Wingdings" panose="05000000000000000000" pitchFamily="2" charset="2"/>
              <a:buChar char="Ø"/>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Sex wise heart attack risk</a:t>
            </a:r>
          </a:p>
          <a:p>
            <a:pPr>
              <a:buFont typeface="Wingdings" panose="05000000000000000000" pitchFamily="2" charset="2"/>
              <a:buChar char="Ø"/>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Cholesterol range </a:t>
            </a:r>
          </a:p>
          <a:p>
            <a:pPr>
              <a:buFont typeface="Wingdings" panose="05000000000000000000" pitchFamily="2" charset="2"/>
              <a:buChar char="Ø"/>
            </a:pPr>
            <a:r>
              <a:rPr lang="en-IN" sz="2000" b="1" kern="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BP_systolic</a:t>
            </a:r>
            <a:r>
              <a:rPr lang="en-IN" sz="2000" b="1"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lang="en-IN" sz="2000" b="1" kern="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BP_diastolic</a:t>
            </a:r>
            <a:r>
              <a:rPr lang="en-IN" sz="2000" b="1"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distribution</a:t>
            </a:r>
          </a:p>
          <a:p>
            <a:pPr>
              <a:buFont typeface="Wingdings" panose="05000000000000000000" pitchFamily="2" charset="2"/>
              <a:buChar char="Ø"/>
            </a:pPr>
            <a:r>
              <a:rPr lang="en-IN" sz="2000" b="1" kern="0" dirty="0">
                <a:solidFill>
                  <a:schemeClr val="tx1"/>
                </a:solidFill>
                <a:latin typeface="Calibri" panose="020F0502020204030204" pitchFamily="34" charset="0"/>
                <a:ea typeface="Calibri" panose="020F0502020204030204" pitchFamily="34" charset="0"/>
                <a:cs typeface="Calibri" panose="020F0502020204030204" pitchFamily="34" charset="0"/>
              </a:rPr>
              <a:t>Diabetes Count</a:t>
            </a:r>
          </a:p>
          <a:p>
            <a:pPr>
              <a:buFont typeface="Wingdings" panose="05000000000000000000" pitchFamily="2" charset="2"/>
              <a:buChar char="Ø"/>
            </a:pPr>
            <a:r>
              <a:rPr lang="en-IN" sz="2000" b="1"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Family history (heart attack ris</a:t>
            </a:r>
            <a:r>
              <a:rPr lang="en-IN" sz="2000" b="1" kern="0" dirty="0">
                <a:solidFill>
                  <a:schemeClr val="tx1"/>
                </a:solidFill>
                <a:latin typeface="Calibri" panose="020F0502020204030204" pitchFamily="34" charset="0"/>
                <a:ea typeface="Calibri" panose="020F0502020204030204" pitchFamily="34" charset="0"/>
                <a:cs typeface="Calibri" panose="020F0502020204030204" pitchFamily="34" charset="0"/>
              </a:rPr>
              <a:t>k)</a:t>
            </a:r>
          </a:p>
          <a:p>
            <a:pPr>
              <a:buFont typeface="Wingdings" panose="05000000000000000000" pitchFamily="2" charset="2"/>
              <a:buChar char="Ø"/>
            </a:pPr>
            <a:r>
              <a:rPr lang="en-IN" sz="2000" b="1"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Smoking count </a:t>
            </a:r>
          </a:p>
          <a:p>
            <a:pPr>
              <a:buFont typeface="Wingdings" panose="05000000000000000000" pitchFamily="2" charset="2"/>
              <a:buChar char="Ø"/>
            </a:pPr>
            <a:r>
              <a:rPr lang="en-IN" sz="2000" b="1" kern="0" dirty="0">
                <a:solidFill>
                  <a:schemeClr val="tx1"/>
                </a:solidFill>
                <a:latin typeface="Calibri" panose="020F0502020204030204" pitchFamily="34" charset="0"/>
                <a:ea typeface="Calibri" panose="020F0502020204030204" pitchFamily="34" charset="0"/>
                <a:cs typeface="Calibri" panose="020F0502020204030204" pitchFamily="34" charset="0"/>
              </a:rPr>
              <a:t>Obesity distribution </a:t>
            </a:r>
          </a:p>
          <a:p>
            <a:pPr>
              <a:buFont typeface="Wingdings" panose="05000000000000000000" pitchFamily="2" charset="2"/>
              <a:buChar char="Ø"/>
            </a:pPr>
            <a:r>
              <a:rPr lang="en-IN" sz="2000" b="1"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Alc</a:t>
            </a:r>
            <a:r>
              <a:rPr lang="en-IN" sz="2000" b="1" kern="0" dirty="0">
                <a:solidFill>
                  <a:schemeClr val="tx1"/>
                </a:solidFill>
                <a:latin typeface="Calibri" panose="020F0502020204030204" pitchFamily="34" charset="0"/>
                <a:ea typeface="Calibri" panose="020F0502020204030204" pitchFamily="34" charset="0"/>
                <a:cs typeface="Calibri" panose="020F0502020204030204" pitchFamily="34" charset="0"/>
              </a:rPr>
              <a:t>ohol consumption </a:t>
            </a:r>
          </a:p>
          <a:p>
            <a:pPr>
              <a:buFont typeface="Wingdings" panose="05000000000000000000" pitchFamily="2" charset="2"/>
              <a:buChar char="Ø"/>
            </a:pPr>
            <a:r>
              <a:rPr lang="en-IN" sz="2000" b="1"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Previous heart problem </a:t>
            </a:r>
          </a:p>
          <a:p>
            <a:pPr>
              <a:buFont typeface="Wingdings" panose="05000000000000000000" pitchFamily="2" charset="2"/>
              <a:buChar char="Ø"/>
            </a:pPr>
            <a:r>
              <a:rPr lang="en-IN" sz="2000" b="1" kern="0" dirty="0">
                <a:solidFill>
                  <a:schemeClr val="tx1"/>
                </a:solidFill>
                <a:latin typeface="Calibri" panose="020F0502020204030204" pitchFamily="34" charset="0"/>
                <a:ea typeface="Calibri" panose="020F0502020204030204" pitchFamily="34" charset="0"/>
                <a:cs typeface="Calibri" panose="020F0502020204030204" pitchFamily="34" charset="0"/>
              </a:rPr>
              <a:t>Stress level</a:t>
            </a:r>
          </a:p>
          <a:p>
            <a:pPr>
              <a:buFont typeface="Wingdings" panose="05000000000000000000" pitchFamily="2" charset="2"/>
              <a:buChar char="Ø"/>
            </a:pPr>
            <a:r>
              <a:rPr lang="en-US" sz="2000" b="1" kern="0" dirty="0">
                <a:solidFill>
                  <a:schemeClr val="tx1"/>
                </a:solidFill>
                <a:latin typeface="Calibri" panose="020F0502020204030204" pitchFamily="34" charset="0"/>
                <a:ea typeface="Calibri" panose="020F0502020204030204" pitchFamily="34" charset="0"/>
                <a:cs typeface="Calibri" panose="020F0502020204030204" pitchFamily="34" charset="0"/>
              </a:rPr>
              <a:t>Hemisphere (southern/ northern)</a:t>
            </a:r>
          </a:p>
          <a:p>
            <a:pPr>
              <a:buFont typeface="Wingdings" panose="05000000000000000000" pitchFamily="2" charset="2"/>
              <a:buChar char="Ø"/>
            </a:pPr>
            <a:r>
              <a:rPr lang="en-US" sz="2000" b="1" kern="0" dirty="0">
                <a:solidFill>
                  <a:schemeClr val="tx1"/>
                </a:solidFill>
                <a:latin typeface="Calibri" panose="020F0502020204030204" pitchFamily="34" charset="0"/>
                <a:ea typeface="Calibri" panose="020F0502020204030204" pitchFamily="34" charset="0"/>
                <a:cs typeface="Calibri" panose="020F0502020204030204" pitchFamily="34" charset="0"/>
              </a:rPr>
              <a:t>Diet plan </a:t>
            </a:r>
            <a:endParaRPr lang="en-IN" sz="2000" b="1" kern="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IN" sz="2000" b="1" kern="0" dirty="0">
              <a:solidFill>
                <a:srgbClr val="000000"/>
              </a:solidFill>
              <a:effectLst/>
              <a:latin typeface="var(--jp-code-font-family)"/>
              <a:ea typeface="Times New Roman" panose="02020603050405020304" pitchFamily="18" charset="0"/>
              <a:cs typeface="Courier New" panose="02070309020205020404" pitchFamily="49" charset="0"/>
            </a:endParaRPr>
          </a:p>
          <a:p>
            <a:pPr>
              <a:buFont typeface="Wingdings" panose="05000000000000000000" pitchFamily="2" charset="2"/>
              <a:buChar char="Ø"/>
            </a:pPr>
            <a:endParaRPr lang="en-IN" sz="2000" b="1" kern="0" dirty="0">
              <a:solidFill>
                <a:srgbClr val="000000"/>
              </a:solidFill>
              <a:effectLst/>
              <a:latin typeface="var(--jp-code-font-family)"/>
              <a:ea typeface="Times New Roman" panose="02020603050405020304" pitchFamily="18" charset="0"/>
              <a:cs typeface="Courier New" panose="02070309020205020404" pitchFamily="49" charset="0"/>
            </a:endParaRPr>
          </a:p>
          <a:p>
            <a:pPr>
              <a:buFont typeface="Wingdings" panose="05000000000000000000" pitchFamily="2" charset="2"/>
              <a:buChar char="Ø"/>
            </a:pPr>
            <a:endParaRPr lang="en-IN" sz="2000" b="1" kern="1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IN" sz="2000" b="1" dirty="0">
              <a:latin typeface="Calibri" pitchFamily="34" charset="0"/>
              <a:cs typeface="Calibri" pitchFamily="34" charset="0"/>
            </a:endParaRPr>
          </a:p>
        </p:txBody>
      </p:sp>
    </p:spTree>
    <p:extLst>
      <p:ext uri="{BB962C8B-B14F-4D97-AF65-F5344CB8AC3E}">
        <p14:creationId xmlns:p14="http://schemas.microsoft.com/office/powerpoint/2010/main" val="336803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0883-10FD-454E-EB6B-1051AC0C695C}"/>
              </a:ext>
            </a:extLst>
          </p:cNvPr>
          <p:cNvSpPr>
            <a:spLocks noGrp="1"/>
          </p:cNvSpPr>
          <p:nvPr>
            <p:ph type="title"/>
          </p:nvPr>
        </p:nvSpPr>
        <p:spPr>
          <a:xfrm>
            <a:off x="865763" y="93306"/>
            <a:ext cx="9705402" cy="746449"/>
          </a:xfrm>
        </p:spPr>
        <p:txBody>
          <a:bodyPr/>
          <a:lstStyle/>
          <a:p>
            <a:r>
              <a:rPr lang="en-US" b="1" dirty="0">
                <a:latin typeface="Calibri" pitchFamily="34" charset="0"/>
                <a:cs typeface="Calibri" pitchFamily="34" charset="0"/>
              </a:rPr>
              <a:t>DATA VISUALIZATION / CHARTS</a:t>
            </a:r>
            <a:endParaRPr lang="en-IN" b="1" dirty="0">
              <a:latin typeface="Calibri" pitchFamily="34" charset="0"/>
              <a:cs typeface="Calibri" pitchFamily="34" charset="0"/>
            </a:endParaRPr>
          </a:p>
        </p:txBody>
      </p:sp>
      <p:pic>
        <p:nvPicPr>
          <p:cNvPr id="5" name="Content Placeholder 4">
            <a:extLst>
              <a:ext uri="{FF2B5EF4-FFF2-40B4-BE49-F238E27FC236}">
                <a16:creationId xmlns:a16="http://schemas.microsoft.com/office/drawing/2014/main" id="{9DF8CC18-EDC1-D425-BD65-119779DCD01B}"/>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641" t="10705" r="15036"/>
          <a:stretch/>
        </p:blipFill>
        <p:spPr>
          <a:xfrm>
            <a:off x="167952" y="749030"/>
            <a:ext cx="6624735" cy="5941019"/>
          </a:xfrm>
        </p:spPr>
      </p:pic>
      <p:pic>
        <p:nvPicPr>
          <p:cNvPr id="7" name="Picture 6">
            <a:extLst>
              <a:ext uri="{FF2B5EF4-FFF2-40B4-BE49-F238E27FC236}">
                <a16:creationId xmlns:a16="http://schemas.microsoft.com/office/drawing/2014/main" id="{12E92A69-2FB7-D6B6-2B1C-9699C3620B1E}"/>
              </a:ext>
            </a:extLst>
          </p:cNvPr>
          <p:cNvPicPr>
            <a:picLocks noChangeAspect="1"/>
          </p:cNvPicPr>
          <p:nvPr/>
        </p:nvPicPr>
        <p:blipFill rotWithShape="1">
          <a:blip r:embed="rId5">
            <a:extLst>
              <a:ext uri="{28A0092B-C50C-407E-A947-70E740481C1C}">
                <a14:useLocalDpi xmlns:a14="http://schemas.microsoft.com/office/drawing/2010/main" val="0"/>
              </a:ext>
            </a:extLst>
          </a:blip>
          <a:srcRect l="3528" t="8079" r="5910" b="2636"/>
          <a:stretch/>
        </p:blipFill>
        <p:spPr>
          <a:xfrm>
            <a:off x="6843155" y="654178"/>
            <a:ext cx="5278627" cy="5382727"/>
          </a:xfrm>
          <a:prstGeom prst="rect">
            <a:avLst/>
          </a:prstGeom>
        </p:spPr>
      </p:pic>
    </p:spTree>
    <p:extLst>
      <p:ext uri="{BB962C8B-B14F-4D97-AF65-F5344CB8AC3E}">
        <p14:creationId xmlns:p14="http://schemas.microsoft.com/office/powerpoint/2010/main" val="32948542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646</TotalTime>
  <Words>478</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Century Gothic</vt:lpstr>
      <vt:lpstr>Roboto</vt:lpstr>
      <vt:lpstr>Source Sans Pro</vt:lpstr>
      <vt:lpstr>Times New Roman</vt:lpstr>
      <vt:lpstr>var(--jp-code-font-family)</vt:lpstr>
      <vt:lpstr>Wingdings</vt:lpstr>
      <vt:lpstr>Wingdings 3</vt:lpstr>
      <vt:lpstr>Wisp</vt:lpstr>
      <vt:lpstr> </vt:lpstr>
      <vt:lpstr>INTRODUCTION</vt:lpstr>
      <vt:lpstr>PROBLEM STATEMENT </vt:lpstr>
      <vt:lpstr>TOOLS AND TECHNOLOGY</vt:lpstr>
      <vt:lpstr>DATA COLLECTION</vt:lpstr>
      <vt:lpstr>METHODOLOGY USED </vt:lpstr>
      <vt:lpstr>       DATA PREPROCESSING </vt:lpstr>
      <vt:lpstr>DATA VISUALIZATION </vt:lpstr>
      <vt:lpstr>DATA VISUALIZATION / CHARTS</vt:lpstr>
      <vt:lpstr>DATA VISUALIZATION/CHARTS </vt:lpstr>
      <vt:lpstr>PowerPoint Presentation</vt:lpstr>
      <vt:lpstr>MODELS USED &amp; ACCURACY </vt:lpstr>
      <vt:lpstr>CONCLUSION</vt:lpstr>
      <vt:lpstr> REFERENCES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sagar solanke</dc:creator>
  <cp:lastModifiedBy>sagar solanke</cp:lastModifiedBy>
  <cp:revision>78</cp:revision>
  <dcterms:created xsi:type="dcterms:W3CDTF">2023-11-25T18:56:42Z</dcterms:created>
  <dcterms:modified xsi:type="dcterms:W3CDTF">2023-12-31T17:46:45Z</dcterms:modified>
</cp:coreProperties>
</file>