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0"/>
  </p:notesMasterIdLst>
  <p:sldIdLst>
    <p:sldId id="256" r:id="rId2"/>
    <p:sldId id="257" r:id="rId3"/>
    <p:sldId id="258" r:id="rId4"/>
    <p:sldId id="259" r:id="rId5"/>
    <p:sldId id="261" r:id="rId6"/>
    <p:sldId id="263" r:id="rId7"/>
    <p:sldId id="262" r:id="rId8"/>
    <p:sldId id="264" r:id="rId9"/>
  </p:sldIdLst>
  <p:sldSz cx="9144000" cy="5143500" type="screen16x9"/>
  <p:notesSz cx="6858000" cy="9144000"/>
  <p:embeddedFontLst>
    <p:embeddedFont>
      <p:font typeface="Open Sans" panose="020B0606030504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519" autoAdjust="0"/>
  </p:normalViewPr>
  <p:slideViewPr>
    <p:cSldViewPr snapToGrid="0" showGuides="1">
      <p:cViewPr varScale="1">
        <p:scale>
          <a:sx n="88" d="100"/>
          <a:sy n="88" d="100"/>
        </p:scale>
        <p:origin x="171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0de937195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0de93719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Hi, </a:t>
            </a:r>
            <a:r>
              <a:rPr lang="de-DE" dirty="0" err="1"/>
              <a:t>my</a:t>
            </a:r>
            <a:r>
              <a:rPr lang="de-DE" dirty="0"/>
              <a:t> </a:t>
            </a:r>
            <a:r>
              <a:rPr lang="de-DE" dirty="0" err="1"/>
              <a:t>name</a:t>
            </a:r>
            <a:r>
              <a:rPr lang="de-DE" dirty="0"/>
              <a:t> </a:t>
            </a:r>
            <a:r>
              <a:rPr lang="de-DE" dirty="0" err="1"/>
              <a:t>is</a:t>
            </a:r>
            <a:r>
              <a:rPr lang="de-DE" dirty="0"/>
              <a:t> </a:t>
            </a:r>
            <a:r>
              <a:rPr lang="de-DE" dirty="0" err="1"/>
              <a:t>sonia</a:t>
            </a:r>
            <a:r>
              <a:rPr lang="de-DE" dirty="0"/>
              <a:t> and in </a:t>
            </a:r>
            <a:r>
              <a:rPr lang="de-DE" dirty="0" err="1"/>
              <a:t>this</a:t>
            </a:r>
            <a:r>
              <a:rPr lang="de-DE" dirty="0"/>
              <a:t> </a:t>
            </a:r>
            <a:r>
              <a:rPr lang="de-DE" dirty="0" err="1"/>
              <a:t>video</a:t>
            </a:r>
            <a:r>
              <a:rPr lang="de-DE" dirty="0"/>
              <a:t> I will </a:t>
            </a:r>
            <a:r>
              <a:rPr lang="de-DE" dirty="0" err="1"/>
              <a:t>briefly</a:t>
            </a:r>
            <a:r>
              <a:rPr lang="de-DE" dirty="0"/>
              <a:t> </a:t>
            </a:r>
            <a:r>
              <a:rPr lang="de-DE" dirty="0" err="1"/>
              <a:t>explain</a:t>
            </a:r>
            <a:r>
              <a:rPr lang="de-DE" dirty="0"/>
              <a:t> </a:t>
            </a:r>
            <a:r>
              <a:rPr lang="de-DE" dirty="0" err="1"/>
              <a:t>the</a:t>
            </a:r>
            <a:r>
              <a:rPr lang="de-DE" dirty="0"/>
              <a:t> </a:t>
            </a:r>
            <a:r>
              <a:rPr lang="de-DE" dirty="0" err="1"/>
              <a:t>advantages</a:t>
            </a:r>
            <a:r>
              <a:rPr lang="de-DE" dirty="0"/>
              <a:t> </a:t>
            </a:r>
            <a:r>
              <a:rPr lang="de-DE" dirty="0" err="1"/>
              <a:t>of</a:t>
            </a:r>
            <a:r>
              <a:rPr lang="de-DE" dirty="0"/>
              <a:t> </a:t>
            </a:r>
            <a:r>
              <a:rPr lang="de-DE" dirty="0" err="1"/>
              <a:t>adopting</a:t>
            </a:r>
            <a:r>
              <a:rPr lang="de-DE" dirty="0"/>
              <a:t> a </a:t>
            </a:r>
            <a:r>
              <a:rPr lang="de-DE" dirty="0" err="1"/>
              <a:t>data</a:t>
            </a:r>
            <a:r>
              <a:rPr lang="de-DE" dirty="0"/>
              <a:t> </a:t>
            </a:r>
            <a:r>
              <a:rPr lang="de-DE" dirty="0" err="1"/>
              <a:t>lake</a:t>
            </a:r>
            <a:r>
              <a:rPr lang="de-DE" dirty="0"/>
              <a:t> </a:t>
            </a:r>
            <a:r>
              <a:rPr lang="de-DE" dirty="0" err="1"/>
              <a:t>solution</a:t>
            </a:r>
            <a:r>
              <a:rPr lang="de-DE" dirty="0"/>
              <a:t> </a:t>
            </a:r>
            <a:r>
              <a:rPr lang="de-DE" dirty="0" err="1"/>
              <a:t>to</a:t>
            </a:r>
            <a:r>
              <a:rPr lang="de-DE" dirty="0"/>
              <a:t> </a:t>
            </a:r>
            <a:r>
              <a:rPr lang="de-DE" dirty="0" err="1"/>
              <a:t>meet</a:t>
            </a:r>
            <a:r>
              <a:rPr lang="de-DE" dirty="0"/>
              <a:t> </a:t>
            </a:r>
            <a:r>
              <a:rPr lang="de-DE" dirty="0" err="1"/>
              <a:t>the</a:t>
            </a:r>
            <a:r>
              <a:rPr lang="de-DE" dirty="0"/>
              <a:t> </a:t>
            </a:r>
            <a:r>
              <a:rPr lang="de-DE" dirty="0" err="1"/>
              <a:t>business</a:t>
            </a:r>
            <a:r>
              <a:rPr lang="de-DE" dirty="0"/>
              <a:t> and </a:t>
            </a:r>
            <a:r>
              <a:rPr lang="de-DE" dirty="0" err="1"/>
              <a:t>technical</a:t>
            </a:r>
            <a:r>
              <a:rPr lang="de-DE" dirty="0"/>
              <a:t> </a:t>
            </a:r>
            <a:r>
              <a:rPr lang="de-DE" dirty="0" err="1"/>
              <a:t>requirements</a:t>
            </a:r>
            <a:r>
              <a:rPr lang="de-DE" dirty="0"/>
              <a:t> </a:t>
            </a:r>
            <a:r>
              <a:rPr lang="de-DE" dirty="0" err="1"/>
              <a:t>of</a:t>
            </a:r>
            <a:r>
              <a:rPr lang="de-DE" dirty="0"/>
              <a:t> </a:t>
            </a:r>
            <a:r>
              <a:rPr lang="de-DE" dirty="0" err="1"/>
              <a:t>the</a:t>
            </a:r>
            <a:r>
              <a:rPr lang="de-DE" dirty="0"/>
              <a:t> </a:t>
            </a:r>
            <a:r>
              <a:rPr lang="de-DE" dirty="0" err="1"/>
              <a:t>medical</a:t>
            </a:r>
            <a:r>
              <a:rPr lang="de-DE" dirty="0"/>
              <a:t> </a:t>
            </a:r>
            <a:r>
              <a:rPr lang="de-DE" dirty="0" err="1"/>
              <a:t>data</a:t>
            </a:r>
            <a:r>
              <a:rPr lang="de-DE" dirty="0"/>
              <a:t> </a:t>
            </a:r>
            <a:r>
              <a:rPr lang="de-DE" dirty="0" err="1"/>
              <a:t>processing</a:t>
            </a:r>
            <a:r>
              <a:rPr lang="de-DE" dirty="0"/>
              <a:t> </a:t>
            </a:r>
            <a:r>
              <a:rPr lang="de-DE" dirty="0" err="1"/>
              <a:t>company</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75c2255b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75c2255b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We</a:t>
            </a:r>
            <a:r>
              <a:rPr lang="de-DE" dirty="0"/>
              <a:t> will </a:t>
            </a:r>
            <a:r>
              <a:rPr lang="de-DE" dirty="0" err="1"/>
              <a:t>go</a:t>
            </a:r>
            <a:r>
              <a:rPr lang="de-DE" dirty="0"/>
              <a:t> </a:t>
            </a:r>
            <a:r>
              <a:rPr lang="de-DE" dirty="0" err="1"/>
              <a:t>through</a:t>
            </a:r>
            <a:r>
              <a:rPr lang="de-DE" dirty="0"/>
              <a:t> </a:t>
            </a:r>
            <a:r>
              <a:rPr lang="de-DE" dirty="0" err="1"/>
              <a:t>the</a:t>
            </a:r>
            <a:r>
              <a:rPr lang="de-DE" dirty="0"/>
              <a:t> </a:t>
            </a:r>
            <a:r>
              <a:rPr lang="de-DE" dirty="0" err="1"/>
              <a:t>following</a:t>
            </a:r>
            <a:r>
              <a:rPr lang="de-DE" dirty="0"/>
              <a:t> </a:t>
            </a:r>
            <a:r>
              <a:rPr lang="de-DE" dirty="0" err="1"/>
              <a:t>points</a:t>
            </a:r>
            <a:r>
              <a:rPr lang="de-DE" dirty="0"/>
              <a:t>: </a:t>
            </a:r>
            <a:r>
              <a:rPr lang="de-DE" dirty="0" err="1"/>
              <a:t>we</a:t>
            </a:r>
            <a:r>
              <a:rPr lang="de-DE" dirty="0"/>
              <a:t> will </a:t>
            </a:r>
            <a:r>
              <a:rPr lang="de-DE" dirty="0" err="1"/>
              <a:t>start</a:t>
            </a:r>
            <a:r>
              <a:rPr lang="de-DE" dirty="0"/>
              <a:t> </a:t>
            </a:r>
            <a:r>
              <a:rPr lang="de-DE" dirty="0" err="1"/>
              <a:t>with</a:t>
            </a:r>
            <a:r>
              <a:rPr lang="de-DE" dirty="0"/>
              <a:t> a </a:t>
            </a:r>
            <a:r>
              <a:rPr lang="de-DE" dirty="0" err="1"/>
              <a:t>definition</a:t>
            </a:r>
            <a:r>
              <a:rPr lang="de-DE" dirty="0"/>
              <a:t> </a:t>
            </a:r>
            <a:r>
              <a:rPr lang="de-DE" dirty="0" err="1"/>
              <a:t>of</a:t>
            </a:r>
            <a:r>
              <a:rPr lang="de-DE" dirty="0"/>
              <a:t> </a:t>
            </a:r>
            <a:r>
              <a:rPr lang="de-DE" dirty="0" err="1"/>
              <a:t>the</a:t>
            </a:r>
            <a:r>
              <a:rPr lang="de-DE" dirty="0"/>
              <a:t> </a:t>
            </a:r>
            <a:r>
              <a:rPr lang="de-DE" dirty="0" err="1"/>
              <a:t>datalake</a:t>
            </a:r>
            <a:r>
              <a:rPr lang="de-DE" dirty="0"/>
              <a:t> </a:t>
            </a:r>
            <a:r>
              <a:rPr lang="de-DE" dirty="0" err="1"/>
              <a:t>andwe</a:t>
            </a:r>
            <a:r>
              <a:rPr lang="de-DE" dirty="0"/>
              <a:t> will </a:t>
            </a:r>
            <a:r>
              <a:rPr lang="de-DE" dirty="0" err="1"/>
              <a:t>list</a:t>
            </a:r>
            <a:r>
              <a:rPr lang="de-DE" dirty="0"/>
              <a:t>, . </a:t>
            </a:r>
            <a:r>
              <a:rPr lang="de-DE" dirty="0" err="1"/>
              <a:t>Then</a:t>
            </a:r>
            <a:r>
              <a:rPr lang="de-DE" dirty="0"/>
              <a:t>, </a:t>
            </a:r>
            <a:r>
              <a:rPr lang="de-DE" dirty="0" err="1"/>
              <a:t>we</a:t>
            </a:r>
            <a:r>
              <a:rPr lang="de-DE" dirty="0"/>
              <a:t> will </a:t>
            </a:r>
            <a:r>
              <a:rPr lang="de-DE" dirty="0" err="1"/>
              <a:t>compare</a:t>
            </a:r>
            <a:r>
              <a:rPr lang="de-DE" dirty="0"/>
              <a:t>. After </a:t>
            </a:r>
            <a:r>
              <a:rPr lang="de-DE" dirty="0" err="1"/>
              <a:t>that</a:t>
            </a:r>
            <a:r>
              <a:rPr lang="de-DE" dirty="0"/>
              <a:t> </a:t>
            </a:r>
            <a:r>
              <a:rPr lang="de-DE" dirty="0" err="1"/>
              <a:t>we</a:t>
            </a:r>
            <a:r>
              <a:rPr lang="de-DE" dirty="0"/>
              <a:t> will </a:t>
            </a:r>
            <a:r>
              <a:rPr lang="de-DE" dirty="0" err="1"/>
              <a:t>have</a:t>
            </a:r>
            <a:r>
              <a:rPr lang="de-DE" dirty="0"/>
              <a:t> a </a:t>
            </a:r>
            <a:r>
              <a:rPr lang="de-DE" dirty="0" err="1"/>
              <a:t>depp</a:t>
            </a:r>
            <a:r>
              <a:rPr lang="de-DE" dirty="0"/>
              <a:t> </a:t>
            </a:r>
            <a:r>
              <a:rPr lang="de-DE" dirty="0" err="1"/>
              <a:t>dive</a:t>
            </a:r>
            <a:r>
              <a:rPr lang="de-DE" dirty="0"/>
              <a:t> </a:t>
            </a:r>
            <a:r>
              <a:rPr lang="de-DE" dirty="0" err="1"/>
              <a:t>into</a:t>
            </a:r>
            <a:r>
              <a:rPr lang="de-DE" dirty="0"/>
              <a:t> and </a:t>
            </a:r>
            <a:r>
              <a:rPr lang="de-DE" dirty="0" err="1"/>
              <a:t>finally</a:t>
            </a:r>
            <a:r>
              <a:rPr lang="de-DE" dirty="0"/>
              <a:t> </a:t>
            </a:r>
            <a:r>
              <a:rPr lang="de-DE" dirty="0" err="1"/>
              <a:t>we</a:t>
            </a:r>
            <a:r>
              <a:rPr lang="de-DE" dirty="0"/>
              <a:t> will </a:t>
            </a:r>
            <a:r>
              <a:rPr lang="de-DE" dirty="0" err="1"/>
              <a:t>discuss</a:t>
            </a:r>
            <a:r>
              <a:rPr lang="de-DE" dirty="0"/>
              <a:t>.</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fe4879d5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According</a:t>
            </a:r>
            <a:r>
              <a:rPr lang="de-DE" dirty="0"/>
              <a:t> </a:t>
            </a:r>
            <a:r>
              <a:rPr lang="de-DE" dirty="0" err="1"/>
              <a:t>to</a:t>
            </a:r>
            <a:r>
              <a:rPr lang="de-DE" dirty="0"/>
              <a:t> a </a:t>
            </a:r>
            <a:r>
              <a:rPr lang="de-DE" dirty="0" err="1"/>
              <a:t>public</a:t>
            </a:r>
            <a:r>
              <a:rPr lang="de-DE" dirty="0"/>
              <a:t> </a:t>
            </a:r>
            <a:r>
              <a:rPr lang="de-DE" dirty="0" err="1"/>
              <a:t>avaiable</a:t>
            </a:r>
            <a:r>
              <a:rPr lang="de-DE" dirty="0"/>
              <a:t> </a:t>
            </a:r>
            <a:r>
              <a:rPr lang="de-DE" dirty="0" err="1"/>
              <a:t>definition</a:t>
            </a:r>
            <a:r>
              <a:rPr lang="de-DE" dirty="0"/>
              <a:t>, 1 </a:t>
            </a:r>
            <a:r>
              <a:rPr lang="de-DE" dirty="0" err="1"/>
              <a:t>leggere</a:t>
            </a:r>
            <a:r>
              <a:rPr lang="de-DE" dirty="0"/>
              <a:t> </a:t>
            </a:r>
            <a:r>
              <a:rPr lang="de-DE" dirty="0" err="1"/>
              <a:t>fino</a:t>
            </a:r>
            <a:r>
              <a:rPr lang="de-DE" dirty="0"/>
              <a:t> a </a:t>
            </a:r>
            <a:r>
              <a:rPr lang="de-DE" dirty="0" err="1"/>
              <a:t>format</a:t>
            </a:r>
            <a:r>
              <a:rPr lang="de-DE" dirty="0"/>
              <a:t>. Data on </a:t>
            </a:r>
            <a:r>
              <a:rPr lang="de-DE" dirty="0" err="1"/>
              <a:t>data</a:t>
            </a:r>
            <a:r>
              <a:rPr lang="de-DE" dirty="0"/>
              <a:t> </a:t>
            </a:r>
            <a:r>
              <a:rPr lang="de-DE" dirty="0" err="1"/>
              <a:t>lakes</a:t>
            </a:r>
            <a:r>
              <a:rPr lang="de-DE" dirty="0"/>
              <a:t> </a:t>
            </a:r>
            <a:r>
              <a:rPr lang="de-DE" dirty="0" err="1"/>
              <a:t>can</a:t>
            </a:r>
            <a:r>
              <a:rPr lang="de-DE" dirty="0"/>
              <a:t> </a:t>
            </a:r>
            <a:r>
              <a:rPr lang="de-DE" dirty="0" err="1"/>
              <a:t>be</a:t>
            </a:r>
            <a:r>
              <a:rPr lang="de-DE" dirty="0"/>
              <a:t> </a:t>
            </a:r>
            <a:r>
              <a:rPr lang="de-DE" dirty="0" err="1"/>
              <a:t>stored</a:t>
            </a:r>
            <a:r>
              <a:rPr lang="de-DE" dirty="0"/>
              <a:t> </a:t>
            </a:r>
            <a:r>
              <a:rPr lang="de-DE" dirty="0" err="1"/>
              <a:t>physically</a:t>
            </a:r>
            <a:r>
              <a:rPr lang="de-DE" dirty="0"/>
              <a:t> on a </a:t>
            </a:r>
            <a:r>
              <a:rPr lang="de-DE" dirty="0" err="1"/>
              <a:t>proprietary</a:t>
            </a:r>
            <a:r>
              <a:rPr lang="de-DE" dirty="0"/>
              <a:t> </a:t>
            </a:r>
            <a:r>
              <a:rPr lang="de-DE" dirty="0" err="1"/>
              <a:t>hardware</a:t>
            </a:r>
            <a:r>
              <a:rPr lang="de-DE" dirty="0"/>
              <a:t> (on </a:t>
            </a:r>
            <a:r>
              <a:rPr lang="de-DE" dirty="0" err="1"/>
              <a:t>premise</a:t>
            </a:r>
            <a:r>
              <a:rPr lang="de-DE" dirty="0"/>
              <a:t>) </a:t>
            </a:r>
            <a:r>
              <a:rPr lang="de-DE" dirty="0" err="1"/>
              <a:t>or</a:t>
            </a:r>
            <a:r>
              <a:rPr lang="de-DE" dirty="0"/>
              <a:t> on </a:t>
            </a:r>
            <a:r>
              <a:rPr lang="de-DE" dirty="0" err="1"/>
              <a:t>the</a:t>
            </a:r>
            <a:r>
              <a:rPr lang="de-DE" dirty="0"/>
              <a:t> </a:t>
            </a:r>
            <a:r>
              <a:rPr lang="de-DE" dirty="0" err="1"/>
              <a:t>cloud</a:t>
            </a:r>
            <a:r>
              <a:rPr lang="de-DE" dirty="0"/>
              <a:t>, </a:t>
            </a:r>
            <a:r>
              <a:rPr lang="de-DE" dirty="0" err="1"/>
              <a:t>where</a:t>
            </a:r>
            <a:r>
              <a:rPr lang="de-DE" dirty="0"/>
              <a:t> </a:t>
            </a:r>
            <a:r>
              <a:rPr lang="de-DE" dirty="0" err="1"/>
              <a:t>they</a:t>
            </a:r>
            <a:r>
              <a:rPr lang="de-DE" dirty="0"/>
              <a:t> </a:t>
            </a:r>
            <a:r>
              <a:rPr lang="de-DE" dirty="0" err="1"/>
              <a:t>are</a:t>
            </a:r>
            <a:r>
              <a:rPr lang="de-DE" dirty="0"/>
              <a:t> </a:t>
            </a:r>
            <a:r>
              <a:rPr lang="de-DE" dirty="0" err="1"/>
              <a:t>managed</a:t>
            </a:r>
            <a:r>
              <a:rPr lang="de-DE" dirty="0"/>
              <a:t> </a:t>
            </a:r>
            <a:r>
              <a:rPr lang="de-DE" dirty="0" err="1"/>
              <a:t>by</a:t>
            </a:r>
            <a:r>
              <a:rPr lang="de-DE" dirty="0"/>
              <a:t> a </a:t>
            </a:r>
            <a:r>
              <a:rPr lang="de-DE" dirty="0" err="1"/>
              <a:t>cloud</a:t>
            </a:r>
            <a:r>
              <a:rPr lang="de-DE" dirty="0"/>
              <a:t> </a:t>
            </a:r>
            <a:r>
              <a:rPr lang="de-DE" dirty="0" err="1"/>
              <a:t>provider</a:t>
            </a:r>
            <a:r>
              <a:rPr lang="de-DE" dirty="0"/>
              <a:t>. The </a:t>
            </a:r>
            <a:r>
              <a:rPr lang="de-DE" dirty="0" err="1"/>
              <a:t>second</a:t>
            </a:r>
            <a:r>
              <a:rPr lang="de-DE" dirty="0"/>
              <a:t> </a:t>
            </a:r>
            <a:r>
              <a:rPr lang="de-DE" dirty="0" err="1"/>
              <a:t>is</a:t>
            </a:r>
            <a:r>
              <a:rPr lang="de-DE" dirty="0"/>
              <a:t> </a:t>
            </a:r>
            <a:r>
              <a:rPr lang="de-DE" dirty="0" err="1"/>
              <a:t>more</a:t>
            </a:r>
            <a:r>
              <a:rPr lang="de-DE" dirty="0"/>
              <a:t> </a:t>
            </a:r>
            <a:r>
              <a:rPr lang="de-DE" dirty="0" err="1"/>
              <a:t>typical</a:t>
            </a:r>
            <a:r>
              <a:rPr lang="de-DE" dirty="0"/>
              <a:t>. In a </a:t>
            </a:r>
            <a:r>
              <a:rPr lang="de-DE" dirty="0" err="1"/>
              <a:t>datalake</a:t>
            </a:r>
            <a:r>
              <a:rPr lang="de-DE" dirty="0"/>
              <a:t>, </a:t>
            </a:r>
            <a:r>
              <a:rPr lang="de-DE" dirty="0" err="1"/>
              <a:t>data</a:t>
            </a:r>
            <a:r>
              <a:rPr lang="de-DE" dirty="0"/>
              <a:t> </a:t>
            </a:r>
            <a:r>
              <a:rPr lang="de-DE" dirty="0" err="1"/>
              <a:t>is</a:t>
            </a:r>
            <a:r>
              <a:rPr lang="de-DE" dirty="0"/>
              <a:t> </a:t>
            </a:r>
            <a:r>
              <a:rPr lang="de-DE" dirty="0" err="1"/>
              <a:t>stored</a:t>
            </a:r>
            <a:r>
              <a:rPr lang="de-DE" dirty="0"/>
              <a:t> </a:t>
            </a:r>
            <a:r>
              <a:rPr lang="de-DE" dirty="0" err="1"/>
              <a:t>as</a:t>
            </a:r>
            <a:r>
              <a:rPr lang="de-DE" dirty="0"/>
              <a:t> </a:t>
            </a:r>
            <a:r>
              <a:rPr lang="de-DE" dirty="0" err="1"/>
              <a:t>objects</a:t>
            </a:r>
            <a:r>
              <a:rPr lang="de-DE" dirty="0"/>
              <a:t> </a:t>
            </a:r>
            <a:r>
              <a:rPr lang="de-DE" dirty="0" err="1"/>
              <a:t>instead</a:t>
            </a:r>
            <a:r>
              <a:rPr lang="de-DE" dirty="0"/>
              <a:t> </a:t>
            </a:r>
            <a:r>
              <a:rPr lang="de-DE" dirty="0" err="1"/>
              <a:t>of</a:t>
            </a:r>
            <a:r>
              <a:rPr lang="de-DE" dirty="0"/>
              <a:t> </a:t>
            </a:r>
            <a:r>
              <a:rPr lang="de-DE" dirty="0" err="1"/>
              <a:t>files</a:t>
            </a:r>
            <a:r>
              <a:rPr lang="de-DE" dirty="0"/>
              <a:t> </a:t>
            </a:r>
            <a:r>
              <a:rPr lang="de-DE" dirty="0" err="1"/>
              <a:t>or</a:t>
            </a:r>
            <a:r>
              <a:rPr lang="de-DE" dirty="0"/>
              <a:t> </a:t>
            </a:r>
            <a:r>
              <a:rPr lang="de-DE" dirty="0" err="1"/>
              <a:t>folders</a:t>
            </a:r>
            <a:r>
              <a:rPr lang="de-DE" dirty="0"/>
              <a:t>.  </a:t>
            </a:r>
            <a:r>
              <a:rPr lang="de-DE" dirty="0" err="1"/>
              <a:t>Leggere</a:t>
            </a:r>
            <a:r>
              <a:rPr lang="de-DE" dirty="0"/>
              <a:t> </a:t>
            </a:r>
            <a:r>
              <a:rPr lang="de-DE" dirty="0" err="1"/>
              <a:t>fino</a:t>
            </a:r>
            <a:r>
              <a:rPr lang="de-DE" dirty="0"/>
              <a:t> a </a:t>
            </a:r>
            <a:r>
              <a:rPr lang="de-DE" dirty="0" err="1"/>
              <a:t>data</a:t>
            </a:r>
            <a:r>
              <a:rPr lang="de-DE" dirty="0"/>
              <a:t> </a:t>
            </a:r>
            <a:r>
              <a:rPr lang="de-DE" dirty="0" err="1"/>
              <a:t>volumes</a:t>
            </a:r>
            <a:r>
              <a:rPr lang="de-DE" dirty="0"/>
              <a:t>, </a:t>
            </a:r>
            <a:r>
              <a:rPr lang="de-DE" dirty="0" err="1"/>
              <a:t>cloud</a:t>
            </a:r>
            <a:r>
              <a:rPr lang="de-DE" dirty="0"/>
              <a:t> </a:t>
            </a:r>
            <a:r>
              <a:rPr lang="de-DE" dirty="0" err="1"/>
              <a:t>providers</a:t>
            </a:r>
            <a:r>
              <a:rPr lang="de-DE" dirty="0"/>
              <a:t> </a:t>
            </a:r>
            <a:r>
              <a:rPr lang="de-DE" dirty="0" err="1"/>
              <a:t>indicate</a:t>
            </a:r>
            <a:r>
              <a:rPr lang="de-DE" dirty="0"/>
              <a:t> </a:t>
            </a:r>
            <a:r>
              <a:rPr lang="de-DE" dirty="0" err="1"/>
              <a:t>that</a:t>
            </a:r>
            <a:r>
              <a:rPr lang="de-DE" dirty="0"/>
              <a:t> </a:t>
            </a:r>
            <a:r>
              <a:rPr lang="de-DE" dirty="0" err="1"/>
              <a:t>the</a:t>
            </a:r>
            <a:r>
              <a:rPr lang="de-DE" dirty="0"/>
              <a:t> maximum </a:t>
            </a:r>
            <a:r>
              <a:rPr lang="de-DE" dirty="0" err="1"/>
              <a:t>scaling</a:t>
            </a:r>
            <a:r>
              <a:rPr lang="de-DE" dirty="0"/>
              <a:t> </a:t>
            </a:r>
            <a:r>
              <a:rPr lang="de-DE" dirty="0" err="1"/>
              <a:t>capacity</a:t>
            </a:r>
            <a:r>
              <a:rPr lang="de-DE" dirty="0"/>
              <a:t> </a:t>
            </a:r>
            <a:r>
              <a:rPr lang="de-DE" dirty="0" err="1"/>
              <a:t>is</a:t>
            </a:r>
            <a:r>
              <a:rPr lang="de-DE" dirty="0"/>
              <a:t> </a:t>
            </a:r>
            <a:r>
              <a:rPr lang="de-DE" dirty="0" err="1"/>
              <a:t>basically</a:t>
            </a:r>
            <a:r>
              <a:rPr lang="de-DE" dirty="0"/>
              <a:t> infinite. This e </a:t>
            </a:r>
            <a:r>
              <a:rPr lang="de-DE" dirty="0" err="1"/>
              <a:t>adoption</a:t>
            </a:r>
            <a:r>
              <a:rPr lang="de-DE" dirty="0"/>
              <a:t> </a:t>
            </a:r>
            <a:r>
              <a:rPr lang="de-DE" dirty="0" err="1"/>
              <a:t>of</a:t>
            </a:r>
            <a:r>
              <a:rPr lang="de-DE" dirty="0"/>
              <a:t> an open </a:t>
            </a:r>
            <a:r>
              <a:rPr lang="de-DE" dirty="0" err="1"/>
              <a:t>storage</a:t>
            </a:r>
            <a:r>
              <a:rPr lang="de-DE" dirty="0"/>
              <a:t> </a:t>
            </a:r>
            <a:r>
              <a:rPr lang="de-DE" dirty="0" err="1"/>
              <a:t>prevends</a:t>
            </a:r>
            <a:r>
              <a:rPr lang="de-DE" dirty="0"/>
              <a:t> </a:t>
            </a:r>
            <a:r>
              <a:rPr lang="de-DE" dirty="0" err="1"/>
              <a:t>the</a:t>
            </a:r>
            <a:r>
              <a:rPr lang="de-DE" dirty="0"/>
              <a:t> </a:t>
            </a:r>
            <a:r>
              <a:rPr lang="de-DE" dirty="0" err="1"/>
              <a:t>vendor</a:t>
            </a:r>
            <a:r>
              <a:rPr lang="de-DE" dirty="0"/>
              <a:t> lock-in </a:t>
            </a:r>
            <a:r>
              <a:rPr lang="de-DE" dirty="0" err="1"/>
              <a:t>effect</a:t>
            </a:r>
            <a:r>
              <a:rPr lang="de-DE" dirty="0"/>
              <a:t> </a:t>
            </a:r>
            <a:r>
              <a:rPr lang="de-DE" dirty="0" err="1"/>
              <a:t>which</a:t>
            </a:r>
            <a:r>
              <a:rPr lang="de-DE" dirty="0"/>
              <a:t> </a:t>
            </a:r>
            <a:r>
              <a:rPr lang="de-DE" dirty="0" err="1"/>
              <a:t>makes</a:t>
            </a:r>
            <a:r>
              <a:rPr lang="de-DE" dirty="0"/>
              <a:t> </a:t>
            </a:r>
            <a:r>
              <a:rPr lang="de-DE" dirty="0" err="1"/>
              <a:t>migrations</a:t>
            </a:r>
            <a:r>
              <a:rPr lang="de-DE" dirty="0"/>
              <a:t> </a:t>
            </a:r>
            <a:r>
              <a:rPr lang="de-DE" dirty="0" err="1"/>
              <a:t>from</a:t>
            </a:r>
            <a:r>
              <a:rPr lang="de-DE" dirty="0"/>
              <a:t> </a:t>
            </a:r>
            <a:r>
              <a:rPr lang="de-DE" dirty="0" err="1"/>
              <a:t>one</a:t>
            </a:r>
            <a:r>
              <a:rPr lang="de-DE" dirty="0"/>
              <a:t> </a:t>
            </a:r>
            <a:r>
              <a:rPr lang="de-DE" dirty="0" err="1"/>
              <a:t>system</a:t>
            </a:r>
            <a:r>
              <a:rPr lang="de-DE" dirty="0"/>
              <a:t> </a:t>
            </a:r>
            <a:r>
              <a:rPr lang="de-DE" dirty="0" err="1"/>
              <a:t>to</a:t>
            </a:r>
            <a:r>
              <a:rPr lang="de-DE" dirty="0"/>
              <a:t> </a:t>
            </a:r>
            <a:r>
              <a:rPr lang="de-DE" dirty="0" err="1"/>
              <a:t>the</a:t>
            </a:r>
            <a:r>
              <a:rPr lang="de-DE" dirty="0"/>
              <a:t> </a:t>
            </a:r>
            <a:r>
              <a:rPr lang="de-DE" dirty="0" err="1"/>
              <a:t>other</a:t>
            </a:r>
            <a:r>
              <a:rPr lang="de-DE" dirty="0"/>
              <a:t> </a:t>
            </a:r>
            <a:r>
              <a:rPr lang="de-DE" dirty="0" err="1"/>
              <a:t>hard</a:t>
            </a:r>
            <a:r>
              <a:rPr lang="de-DE" dirty="0"/>
              <a:t> . In </a:t>
            </a:r>
            <a:r>
              <a:rPr lang="de-DE" dirty="0" err="1"/>
              <a:t>data</a:t>
            </a:r>
            <a:r>
              <a:rPr lang="de-DE" dirty="0"/>
              <a:t> </a:t>
            </a:r>
            <a:r>
              <a:rPr lang="de-DE" dirty="0" err="1"/>
              <a:t>lakes</a:t>
            </a:r>
            <a:r>
              <a:rPr lang="de-DE" dirty="0"/>
              <a:t>, </a:t>
            </a:r>
            <a:r>
              <a:rPr lang="de-DE" dirty="0" err="1"/>
              <a:t>migration</a:t>
            </a:r>
            <a:r>
              <a:rPr lang="de-DE" dirty="0"/>
              <a:t> </a:t>
            </a:r>
            <a:r>
              <a:rPr lang="de-DE" dirty="0" err="1"/>
              <a:t>of</a:t>
            </a:r>
            <a:r>
              <a:rPr lang="de-DE" dirty="0"/>
              <a:t> </a:t>
            </a:r>
            <a:r>
              <a:rPr lang="de-DE" dirty="0" err="1"/>
              <a:t>objects</a:t>
            </a:r>
            <a:r>
              <a:rPr lang="de-DE" dirty="0"/>
              <a:t> </a:t>
            </a:r>
            <a:r>
              <a:rPr lang="de-DE" dirty="0" err="1"/>
              <a:t>between</a:t>
            </a:r>
            <a:r>
              <a:rPr lang="de-DE" dirty="0"/>
              <a:t> </a:t>
            </a:r>
            <a:r>
              <a:rPr lang="de-DE" dirty="0" err="1"/>
              <a:t>cloud</a:t>
            </a:r>
            <a:r>
              <a:rPr lang="de-DE" dirty="0"/>
              <a:t> </a:t>
            </a:r>
            <a:r>
              <a:rPr lang="de-DE" dirty="0" err="1"/>
              <a:t>providers</a:t>
            </a:r>
            <a:r>
              <a:rPr lang="de-DE" dirty="0"/>
              <a:t> </a:t>
            </a:r>
            <a:r>
              <a:rPr lang="de-DE" dirty="0" err="1"/>
              <a:t>is</a:t>
            </a:r>
            <a:r>
              <a:rPr lang="de-DE" dirty="0"/>
              <a:t> easy.</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fe4879d5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fe4879d5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b="1" i="0" dirty="0">
                <a:solidFill>
                  <a:srgbClr val="202124"/>
                </a:solidFill>
                <a:effectLst/>
                <a:latin typeface="arial" panose="020B0604020202020204" pitchFamily="34" charset="0"/>
              </a:rPr>
              <a:t>The </a:t>
            </a:r>
            <a:r>
              <a:rPr lang="de-DE" b="1" i="0" dirty="0" err="1">
                <a:solidFill>
                  <a:srgbClr val="202124"/>
                </a:solidFill>
                <a:effectLst/>
                <a:latin typeface="arial" panose="020B0604020202020204" pitchFamily="34" charset="0"/>
              </a:rPr>
              <a:t>ingestion</a:t>
            </a:r>
            <a:r>
              <a:rPr lang="de-DE" b="1" i="0" dirty="0">
                <a:solidFill>
                  <a:srgbClr val="202124"/>
                </a:solidFill>
                <a:effectLst/>
                <a:latin typeface="arial" panose="020B0604020202020204" pitchFamily="34" charset="0"/>
              </a:rPr>
              <a:t> </a:t>
            </a:r>
            <a:r>
              <a:rPr lang="de-DE" b="1" i="0" dirty="0" err="1">
                <a:solidFill>
                  <a:srgbClr val="202124"/>
                </a:solidFill>
                <a:effectLst/>
                <a:latin typeface="arial" panose="020B0604020202020204" pitchFamily="34" charset="0"/>
              </a:rPr>
              <a:t>layer</a:t>
            </a:r>
            <a:r>
              <a:rPr lang="de-DE" b="1" i="0" dirty="0">
                <a:solidFill>
                  <a:srgbClr val="202124"/>
                </a:solidFill>
                <a:effectLst/>
                <a:latin typeface="arial" panose="020B0604020202020204" pitchFamily="34" charset="0"/>
              </a:rPr>
              <a:t> </a:t>
            </a:r>
            <a:r>
              <a:rPr lang="en-GB" b="1" i="0" dirty="0">
                <a:solidFill>
                  <a:srgbClr val="202124"/>
                </a:solidFill>
                <a:effectLst/>
                <a:latin typeface="arial" panose="020B0604020202020204" pitchFamily="34" charset="0"/>
              </a:rPr>
              <a:t>is responsible for collecting data from various data sources—IoT devices, data lakes, databases, and SaaS applications—into a target data storage</a:t>
            </a:r>
          </a:p>
          <a:p>
            <a:pPr marL="0" lvl="0" indent="0" algn="l" rtl="0">
              <a:spcBef>
                <a:spcPts val="0"/>
              </a:spcBef>
              <a:spcAft>
                <a:spcPts val="0"/>
              </a:spcAft>
              <a:buNone/>
            </a:pPr>
            <a:r>
              <a:rPr lang="en-GB" b="0" i="0" dirty="0">
                <a:solidFill>
                  <a:srgbClr val="231F20"/>
                </a:solidFill>
                <a:effectLst/>
                <a:latin typeface="Open Sans" panose="020B0606030504020204" pitchFamily="34" charset="0"/>
              </a:rPr>
              <a:t>Data storage is the layer, responsible for storing the data in a format that can be easily accessed and </a:t>
            </a:r>
            <a:r>
              <a:rPr lang="en-GB" b="0" i="0" dirty="0" err="1">
                <a:solidFill>
                  <a:srgbClr val="231F20"/>
                </a:solidFill>
                <a:effectLst/>
                <a:latin typeface="Open Sans" panose="020B0606030504020204" pitchFamily="34" charset="0"/>
              </a:rPr>
              <a:t>analyzed</a:t>
            </a:r>
            <a:r>
              <a:rPr lang="en-GB" b="0" i="0" dirty="0">
                <a:solidFill>
                  <a:srgbClr val="231F20"/>
                </a:solidFill>
                <a:effectLst/>
                <a:latin typeface="Open Sans" panose="020B0606030504020204" pitchFamily="34" charset="0"/>
              </a:rPr>
              <a:t>.  Data processing is the third layer, responsible for collecting, cleaning, and preparing the data for analysis. The serving layer is responsible for creating visualizations of the data that humans can easily understand. This layer is important for making the data accessible.  </a:t>
            </a:r>
            <a:endParaRPr lang="en-GB" b="1" i="0" dirty="0">
              <a:solidFill>
                <a:srgbClr val="202124"/>
              </a:solidFill>
              <a:effectLst/>
              <a:latin typeface="arial" panose="020B0604020202020204"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75c2255bd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75c2255bd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Let´s</a:t>
            </a:r>
            <a:r>
              <a:rPr lang="de-DE" dirty="0"/>
              <a:t> </a:t>
            </a:r>
            <a:r>
              <a:rPr lang="de-DE" dirty="0" err="1"/>
              <a:t>have</a:t>
            </a:r>
            <a:r>
              <a:rPr lang="de-DE" dirty="0"/>
              <a:t> a </a:t>
            </a:r>
            <a:r>
              <a:rPr lang="de-DE" dirty="0" err="1"/>
              <a:t>deep</a:t>
            </a:r>
            <a:r>
              <a:rPr lang="de-DE" dirty="0"/>
              <a:t> </a:t>
            </a:r>
            <a:r>
              <a:rPr lang="de-DE" dirty="0" err="1"/>
              <a:t>dive</a:t>
            </a:r>
            <a:r>
              <a:rPr lang="de-DE" dirty="0"/>
              <a:t> </a:t>
            </a:r>
            <a:r>
              <a:rPr lang="de-DE" dirty="0" err="1"/>
              <a:t>into</a:t>
            </a:r>
            <a:r>
              <a:rPr lang="de-DE" dirty="0"/>
              <a:t> </a:t>
            </a:r>
            <a:r>
              <a:rPr lang="de-DE" dirty="0" err="1"/>
              <a:t>the</a:t>
            </a:r>
            <a:r>
              <a:rPr lang="de-DE" dirty="0"/>
              <a:t> </a:t>
            </a:r>
            <a:r>
              <a:rPr lang="de-DE" dirty="0" err="1"/>
              <a:t>differences</a:t>
            </a:r>
            <a:r>
              <a:rPr lang="de-DE" dirty="0"/>
              <a:t>. The </a:t>
            </a:r>
            <a:r>
              <a:rPr lang="de-DE" dirty="0" err="1"/>
              <a:t>first</a:t>
            </a:r>
            <a:r>
              <a:rPr lang="de-DE" dirty="0"/>
              <a:t> </a:t>
            </a:r>
            <a:r>
              <a:rPr lang="de-DE" dirty="0" err="1"/>
              <a:t>one</a:t>
            </a:r>
            <a:r>
              <a:rPr lang="de-DE" dirty="0"/>
              <a:t>…. </a:t>
            </a:r>
            <a:r>
              <a:rPr lang="de-DE" dirty="0" err="1"/>
              <a:t>If</a:t>
            </a:r>
            <a:r>
              <a:rPr lang="de-DE" dirty="0"/>
              <a:t> </a:t>
            </a:r>
            <a:r>
              <a:rPr lang="de-DE" dirty="0" err="1"/>
              <a:t>you</a:t>
            </a:r>
            <a:r>
              <a:rPr lang="de-DE" dirty="0"/>
              <a:t> </a:t>
            </a:r>
            <a:r>
              <a:rPr lang="de-DE" dirty="0" err="1"/>
              <a:t>decide</a:t>
            </a:r>
            <a:r>
              <a:rPr lang="de-DE" dirty="0"/>
              <a:t> </a:t>
            </a:r>
            <a:r>
              <a:rPr lang="de-DE" dirty="0" err="1"/>
              <a:t>sto</a:t>
            </a:r>
            <a:r>
              <a:rPr lang="de-DE" dirty="0"/>
              <a:t> </a:t>
            </a:r>
            <a:r>
              <a:rPr lang="de-DE" dirty="0" err="1"/>
              <a:t>store</a:t>
            </a:r>
            <a:r>
              <a:rPr lang="de-DE" dirty="0"/>
              <a:t> </a:t>
            </a:r>
            <a:r>
              <a:rPr lang="de-DE" dirty="0" err="1"/>
              <a:t>the</a:t>
            </a:r>
            <a:r>
              <a:rPr lang="de-DE" dirty="0"/>
              <a:t> </a:t>
            </a:r>
            <a:r>
              <a:rPr lang="de-DE" dirty="0" err="1"/>
              <a:t>data</a:t>
            </a:r>
            <a:r>
              <a:rPr lang="de-DE" dirty="0"/>
              <a:t> </a:t>
            </a:r>
            <a:r>
              <a:rPr lang="de-DE" dirty="0" err="1"/>
              <a:t>according</a:t>
            </a:r>
            <a:r>
              <a:rPr lang="de-DE" dirty="0"/>
              <a:t> </a:t>
            </a:r>
            <a:r>
              <a:rPr lang="de-DE" dirty="0" err="1"/>
              <a:t>to</a:t>
            </a:r>
            <a:r>
              <a:rPr lang="de-DE" dirty="0"/>
              <a:t> a </a:t>
            </a:r>
            <a:r>
              <a:rPr lang="de-DE" dirty="0" err="1"/>
              <a:t>given</a:t>
            </a:r>
            <a:r>
              <a:rPr lang="de-DE" dirty="0"/>
              <a:t> </a:t>
            </a:r>
            <a:r>
              <a:rPr lang="de-DE" dirty="0" err="1"/>
              <a:t>structure</a:t>
            </a:r>
            <a:r>
              <a:rPr lang="de-DE" dirty="0"/>
              <a:t>, … </a:t>
            </a:r>
            <a:r>
              <a:rPr lang="de-DE" dirty="0" err="1"/>
              <a:t>whereas</a:t>
            </a:r>
            <a:r>
              <a:rPr lang="de-DE" dirty="0"/>
              <a:t>. Data </a:t>
            </a:r>
            <a:r>
              <a:rPr lang="de-DE" dirty="0" err="1"/>
              <a:t>warehouses</a:t>
            </a:r>
            <a:r>
              <a:rPr lang="de-DE" dirty="0"/>
              <a:t> </a:t>
            </a:r>
            <a:r>
              <a:rPr lang="de-DE" dirty="0" err="1"/>
              <a:t>are</a:t>
            </a:r>
            <a:r>
              <a:rPr lang="de-DE" dirty="0"/>
              <a:t> </a:t>
            </a:r>
            <a:r>
              <a:rPr lang="de-DE" dirty="0" err="1"/>
              <a:t>better</a:t>
            </a:r>
            <a:r>
              <a:rPr lang="de-DE" dirty="0"/>
              <a:t> </a:t>
            </a:r>
            <a:r>
              <a:rPr lang="de-DE" dirty="0" err="1"/>
              <a:t>are</a:t>
            </a:r>
            <a:r>
              <a:rPr lang="de-DE" dirty="0"/>
              <a:t> </a:t>
            </a:r>
            <a:r>
              <a:rPr lang="de-DE" dirty="0" err="1"/>
              <a:t>supporting</a:t>
            </a:r>
            <a:r>
              <a:rPr lang="de-DE" dirty="0"/>
              <a:t> </a:t>
            </a:r>
            <a:r>
              <a:rPr lang="de-DE" dirty="0" err="1"/>
              <a:t>overarching</a:t>
            </a:r>
            <a:r>
              <a:rPr lang="de-DE" dirty="0"/>
              <a:t> </a:t>
            </a:r>
            <a:r>
              <a:rPr lang="de-DE" dirty="0" err="1"/>
              <a:t>since</a:t>
            </a:r>
            <a:r>
              <a:rPr lang="de-DE" dirty="0"/>
              <a:t> </a:t>
            </a:r>
            <a:r>
              <a:rPr lang="de-DE" dirty="0" err="1"/>
              <a:t>they</a:t>
            </a:r>
            <a:r>
              <a:rPr lang="de-DE" dirty="0"/>
              <a:t> </a:t>
            </a:r>
            <a:r>
              <a:rPr lang="de-DE" dirty="0" err="1"/>
              <a:t>provide</a:t>
            </a:r>
            <a:r>
              <a:rPr lang="de-DE" dirty="0"/>
              <a:t> a </a:t>
            </a:r>
            <a:r>
              <a:rPr lang="de-DE" dirty="0" err="1"/>
              <a:t>single</a:t>
            </a:r>
            <a:r>
              <a:rPr lang="de-DE" dirty="0"/>
              <a:t> source </a:t>
            </a:r>
            <a:r>
              <a:rPr lang="de-DE" dirty="0" err="1"/>
              <a:t>of</a:t>
            </a:r>
            <a:r>
              <a:rPr lang="de-DE" dirty="0"/>
              <a:t> </a:t>
            </a:r>
            <a:r>
              <a:rPr lang="de-DE" dirty="0" err="1"/>
              <a:t>tugh</a:t>
            </a:r>
            <a:r>
              <a:rPr lang="de-DE" dirty="0"/>
              <a:t>, </a:t>
            </a:r>
            <a:r>
              <a:rPr lang="de-DE" dirty="0" err="1"/>
              <a:t>whereas</a:t>
            </a:r>
            <a:r>
              <a:rPr lang="de-DE" dirty="0"/>
              <a:t>. Due </a:t>
            </a:r>
            <a:r>
              <a:rPr lang="de-DE" dirty="0" err="1"/>
              <a:t>to</a:t>
            </a:r>
            <a:r>
              <a:rPr lang="de-DE" dirty="0"/>
              <a:t> </a:t>
            </a:r>
            <a:r>
              <a:rPr lang="de-DE" dirty="0" err="1"/>
              <a:t>the</a:t>
            </a:r>
            <a:r>
              <a:rPr lang="de-DE" dirty="0"/>
              <a:t> </a:t>
            </a:r>
            <a:r>
              <a:rPr lang="de-DE" dirty="0" err="1"/>
              <a:t>structures</a:t>
            </a:r>
            <a:r>
              <a:rPr lang="de-DE" dirty="0"/>
              <a:t>, </a:t>
            </a:r>
            <a:r>
              <a:rPr lang="de-DE" dirty="0" err="1"/>
              <a:t>infformation</a:t>
            </a:r>
            <a:r>
              <a:rPr lang="de-DE" dirty="0"/>
              <a:t> </a:t>
            </a:r>
            <a:r>
              <a:rPr lang="de-DE" dirty="0" err="1"/>
              <a:t>to</a:t>
            </a:r>
            <a:r>
              <a:rPr lang="de-DE" dirty="0"/>
              <a:t> </a:t>
            </a:r>
            <a:r>
              <a:rPr lang="de-DE" dirty="0" err="1"/>
              <a:t>run</a:t>
            </a:r>
            <a:r>
              <a:rPr lang="de-DE" dirty="0"/>
              <a:t> ad hoc </a:t>
            </a:r>
            <a:r>
              <a:rPr lang="de-DE" dirty="0" err="1"/>
              <a:t>analyses</a:t>
            </a:r>
            <a:r>
              <a:rPr lang="de-DE" dirty="0"/>
              <a:t>. The last </a:t>
            </a:r>
            <a:r>
              <a:rPr lang="de-DE" dirty="0" err="1"/>
              <a:t>effect</a:t>
            </a:r>
            <a:r>
              <a:rPr lang="de-DE" dirty="0"/>
              <a:t> </a:t>
            </a:r>
            <a:r>
              <a:rPr lang="de-DE" dirty="0" err="1"/>
              <a:t>of</a:t>
            </a:r>
            <a:r>
              <a:rPr lang="de-DE" dirty="0"/>
              <a:t> </a:t>
            </a:r>
            <a:r>
              <a:rPr lang="de-DE" dirty="0" err="1"/>
              <a:t>structured</a:t>
            </a:r>
            <a:r>
              <a:rPr lang="de-DE" dirty="0"/>
              <a:t> </a:t>
            </a:r>
            <a:r>
              <a:rPr lang="de-DE" dirty="0" err="1"/>
              <a:t>data</a:t>
            </a:r>
            <a:r>
              <a:rPr lang="de-DE" dirty="0"/>
              <a:t> </a:t>
            </a:r>
            <a:r>
              <a:rPr lang="de-DE" dirty="0" err="1"/>
              <a:t>is</a:t>
            </a:r>
            <a:r>
              <a:rPr lang="de-DE" dirty="0"/>
              <a:t> on </a:t>
            </a:r>
            <a:r>
              <a:rPr lang="de-DE" dirty="0" err="1"/>
              <a:t>the</a:t>
            </a:r>
            <a:r>
              <a:rPr lang="de-DE" dirty="0"/>
              <a:t> </a:t>
            </a:r>
            <a:r>
              <a:rPr lang="de-DE" dirty="0" err="1"/>
              <a:t>storage</a:t>
            </a:r>
            <a:r>
              <a:rPr lang="de-DE" dirty="0"/>
              <a:t> </a:t>
            </a:r>
            <a:r>
              <a:rPr lang="de-DE" dirty="0" err="1"/>
              <a:t>cost</a:t>
            </a:r>
            <a:r>
              <a:rPr lang="de-DE" dirty="0"/>
              <a:t> and </a:t>
            </a:r>
            <a:r>
              <a:rPr lang="de-DE" dirty="0" err="1"/>
              <a:t>the</a:t>
            </a:r>
            <a:r>
              <a:rPr lang="de-DE" dirty="0"/>
              <a:t> </a:t>
            </a:r>
            <a:r>
              <a:rPr lang="de-DE" dirty="0" err="1"/>
              <a:t>avaiablily</a:t>
            </a:r>
            <a:r>
              <a:rPr lang="de-DE" dirty="0"/>
              <a:t> </a:t>
            </a:r>
            <a:r>
              <a:rPr lang="de-DE" dirty="0" err="1"/>
              <a:t>of</a:t>
            </a:r>
            <a:r>
              <a:rPr lang="de-DE" dirty="0"/>
              <a:t> </a:t>
            </a:r>
            <a:r>
              <a:rPr lang="de-DE" dirty="0" err="1"/>
              <a:t>the</a:t>
            </a:r>
            <a:r>
              <a:rPr lang="de-DE" dirty="0"/>
              <a:t> </a:t>
            </a:r>
            <a:r>
              <a:rPr lang="de-DE" dirty="0" err="1"/>
              <a:t>system</a:t>
            </a:r>
            <a:r>
              <a:rPr lang="de-DE" dirty="0"/>
              <a: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fe4879d5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fe4879d5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Let´s</a:t>
            </a:r>
            <a:r>
              <a:rPr lang="de-DE" dirty="0"/>
              <a:t> </a:t>
            </a:r>
            <a:r>
              <a:rPr lang="de-DE" dirty="0" err="1"/>
              <a:t>have</a:t>
            </a:r>
            <a:r>
              <a:rPr lang="de-DE" dirty="0"/>
              <a:t> a </a:t>
            </a:r>
            <a:r>
              <a:rPr lang="de-DE" dirty="0" err="1"/>
              <a:t>deep</a:t>
            </a:r>
            <a:r>
              <a:rPr lang="de-DE" dirty="0"/>
              <a:t> </a:t>
            </a:r>
            <a:r>
              <a:rPr lang="de-DE" dirty="0" err="1"/>
              <a:t>dive</a:t>
            </a:r>
            <a:r>
              <a:rPr lang="de-DE" dirty="0"/>
              <a:t> </a:t>
            </a:r>
            <a:r>
              <a:rPr lang="de-DE" dirty="0" err="1"/>
              <a:t>into</a:t>
            </a:r>
            <a:r>
              <a:rPr lang="de-DE" dirty="0"/>
              <a:t> </a:t>
            </a:r>
            <a:r>
              <a:rPr lang="de-DE" dirty="0" err="1"/>
              <a:t>the</a:t>
            </a:r>
            <a:r>
              <a:rPr lang="de-DE" dirty="0"/>
              <a:t> </a:t>
            </a:r>
            <a:r>
              <a:rPr lang="de-DE" dirty="0" err="1"/>
              <a:t>proposed</a:t>
            </a:r>
            <a:r>
              <a:rPr lang="de-DE" dirty="0"/>
              <a:t> </a:t>
            </a:r>
            <a:r>
              <a:rPr lang="de-DE" dirty="0" err="1"/>
              <a:t>data</a:t>
            </a:r>
            <a:r>
              <a:rPr lang="de-DE" dirty="0"/>
              <a:t> </a:t>
            </a:r>
            <a:r>
              <a:rPr lang="de-DE" dirty="0" err="1"/>
              <a:t>lake</a:t>
            </a:r>
            <a:r>
              <a:rPr lang="de-DE" dirty="0"/>
              <a:t> </a:t>
            </a:r>
            <a:r>
              <a:rPr lang="de-DE" dirty="0" err="1"/>
              <a:t>architecure</a:t>
            </a:r>
            <a:r>
              <a:rPr lang="de-DE" dirty="0"/>
              <a:t> </a:t>
            </a:r>
            <a:r>
              <a:rPr lang="de-DE" dirty="0" err="1"/>
              <a:t>designed</a:t>
            </a:r>
            <a:r>
              <a:rPr lang="de-DE" dirty="0"/>
              <a:t> </a:t>
            </a:r>
            <a:r>
              <a:rPr lang="de-DE" dirty="0" err="1"/>
              <a:t>for</a:t>
            </a:r>
            <a:r>
              <a:rPr lang="de-DE" dirty="0"/>
              <a:t> </a:t>
            </a:r>
            <a:r>
              <a:rPr lang="de-DE" dirty="0" err="1"/>
              <a:t>the</a:t>
            </a:r>
            <a:r>
              <a:rPr lang="de-DE" dirty="0"/>
              <a:t> </a:t>
            </a:r>
            <a:r>
              <a:rPr lang="de-DE" dirty="0" err="1"/>
              <a:t>medical</a:t>
            </a:r>
            <a:r>
              <a:rPr lang="de-DE" dirty="0"/>
              <a:t>. </a:t>
            </a:r>
            <a:r>
              <a:rPr lang="de-DE" dirty="0" err="1"/>
              <a:t>You</a:t>
            </a:r>
            <a:r>
              <a:rPr lang="de-DE" dirty="0"/>
              <a:t> will </a:t>
            </a:r>
            <a:r>
              <a:rPr lang="de-DE" dirty="0" err="1"/>
              <a:t>see</a:t>
            </a:r>
            <a:r>
              <a:rPr lang="de-DE" dirty="0"/>
              <a:t> </a:t>
            </a:r>
            <a:r>
              <a:rPr lang="de-DE" dirty="0" err="1"/>
              <a:t>from</a:t>
            </a:r>
            <a:r>
              <a:rPr lang="de-DE" dirty="0"/>
              <a:t> </a:t>
            </a:r>
            <a:r>
              <a:rPr lang="de-DE" dirty="0" err="1"/>
              <a:t>the</a:t>
            </a:r>
            <a:r>
              <a:rPr lang="de-DE" dirty="0"/>
              <a:t> </a:t>
            </a:r>
            <a:r>
              <a:rPr lang="de-DE" dirty="0" err="1"/>
              <a:t>bottom</a:t>
            </a:r>
            <a:r>
              <a:rPr lang="de-DE" dirty="0"/>
              <a:t> </a:t>
            </a:r>
            <a:r>
              <a:rPr lang="de-DE" dirty="0" err="1"/>
              <a:t>to</a:t>
            </a:r>
            <a:r>
              <a:rPr lang="de-DE" dirty="0"/>
              <a:t> </a:t>
            </a:r>
            <a:r>
              <a:rPr lang="de-DE" dirty="0" err="1"/>
              <a:t>the</a:t>
            </a:r>
            <a:r>
              <a:rPr lang="de-DE" dirty="0"/>
              <a:t> top </a:t>
            </a:r>
            <a:r>
              <a:rPr lang="de-DE" dirty="0" err="1"/>
              <a:t>the</a:t>
            </a:r>
            <a:r>
              <a:rPr lang="de-DE" dirty="0"/>
              <a:t> 4 </a:t>
            </a:r>
            <a:r>
              <a:rPr lang="de-DE" dirty="0" err="1"/>
              <a:t>layers</a:t>
            </a:r>
            <a:r>
              <a:rPr lang="de-DE" dirty="0"/>
              <a:t> </a:t>
            </a:r>
            <a:r>
              <a:rPr lang="de-DE" dirty="0" err="1"/>
              <a:t>mentioned</a:t>
            </a:r>
            <a:r>
              <a:rPr lang="de-DE" dirty="0"/>
              <a:t> </a:t>
            </a:r>
            <a:r>
              <a:rPr lang="de-DE" dirty="0" err="1"/>
              <a:t>before</a:t>
            </a:r>
            <a:r>
              <a:rPr lang="de-DE" dirty="0"/>
              <a:t>.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fe4879d5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fe4879d5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Let´s</a:t>
            </a:r>
            <a:r>
              <a:rPr lang="de-DE" dirty="0"/>
              <a:t> </a:t>
            </a:r>
            <a:r>
              <a:rPr lang="de-DE" dirty="0" err="1"/>
              <a:t>conclude</a:t>
            </a:r>
            <a:r>
              <a:rPr lang="de-DE" dirty="0"/>
              <a:t> </a:t>
            </a:r>
            <a:r>
              <a:rPr lang="de-DE" dirty="0" err="1"/>
              <a:t>by</a:t>
            </a:r>
            <a:r>
              <a:rPr lang="de-DE" dirty="0"/>
              <a:t> </a:t>
            </a:r>
            <a:r>
              <a:rPr lang="de-DE" dirty="0" err="1"/>
              <a:t>mentioning</a:t>
            </a:r>
            <a:r>
              <a:rPr lang="de-DE" dirty="0"/>
              <a:t> </a:t>
            </a:r>
            <a:r>
              <a:rPr lang="de-DE" dirty="0" err="1"/>
              <a:t>some</a:t>
            </a:r>
            <a:r>
              <a:rPr lang="de-DE" dirty="0"/>
              <a:t> </a:t>
            </a:r>
            <a:r>
              <a:rPr lang="de-DE" dirty="0" err="1"/>
              <a:t>of</a:t>
            </a:r>
            <a:r>
              <a:rPr lang="de-DE" dirty="0"/>
              <a:t> </a:t>
            </a:r>
            <a:r>
              <a:rPr lang="de-DE" dirty="0" err="1"/>
              <a:t>the</a:t>
            </a:r>
            <a:r>
              <a:rPr lang="de-DE" dirty="0"/>
              <a:t> </a:t>
            </a:r>
            <a:r>
              <a:rPr lang="de-DE" dirty="0" err="1"/>
              <a:t>major</a:t>
            </a:r>
            <a:r>
              <a:rPr lang="de-DE" dirty="0"/>
              <a:t> </a:t>
            </a:r>
            <a:r>
              <a:rPr lang="de-DE" dirty="0" err="1"/>
              <a:t>benefits</a:t>
            </a:r>
            <a:r>
              <a:rPr lang="de-DE" dirty="0"/>
              <a:t> </a:t>
            </a:r>
            <a:r>
              <a:rPr lang="de-DE" dirty="0" err="1"/>
              <a:t>from</a:t>
            </a:r>
            <a:r>
              <a:rPr lang="de-DE" dirty="0"/>
              <a:t> </a:t>
            </a:r>
            <a:r>
              <a:rPr lang="de-DE" dirty="0" err="1"/>
              <a:t>the</a:t>
            </a:r>
            <a:r>
              <a:rPr lang="de-DE" dirty="0"/>
              <a:t> </a:t>
            </a:r>
            <a:r>
              <a:rPr lang="de-DE" dirty="0" err="1"/>
              <a:t>adotiomn</a:t>
            </a:r>
            <a:r>
              <a:rPr lang="de-DE" dirty="0"/>
              <a:t> </a:t>
            </a:r>
            <a:r>
              <a:rPr lang="de-DE" dirty="0" err="1"/>
              <a:t>of</a:t>
            </a:r>
            <a:r>
              <a:rPr lang="de-DE" dirty="0"/>
              <a:t> a </a:t>
            </a:r>
            <a:r>
              <a:rPr lang="de-DE" dirty="0" err="1"/>
              <a:t>data</a:t>
            </a:r>
            <a:r>
              <a:rPr lang="de-DE" dirty="0"/>
              <a:t> </a:t>
            </a:r>
            <a:r>
              <a:rPr lang="de-DE" dirty="0" err="1"/>
              <a:t>lake</a:t>
            </a:r>
            <a:r>
              <a:rPr lang="de-DE" dirty="0"/>
              <a:t>. First </a:t>
            </a:r>
            <a:r>
              <a:rPr lang="de-DE" dirty="0" err="1"/>
              <a:t>of</a:t>
            </a:r>
            <a:r>
              <a:rPr lang="de-DE" dirty="0"/>
              <a:t> all, such </a:t>
            </a:r>
            <a:r>
              <a:rPr lang="de-DE" dirty="0" err="1"/>
              <a:t>as</a:t>
            </a:r>
            <a:r>
              <a:rPr lang="de-DE" dirty="0"/>
              <a:t> ML </a:t>
            </a:r>
            <a:r>
              <a:rPr lang="de-DE" dirty="0" err="1"/>
              <a:t>to</a:t>
            </a:r>
            <a:r>
              <a:rPr lang="de-DE" dirty="0"/>
              <a:t> </a:t>
            </a:r>
            <a:r>
              <a:rPr lang="de-DE" dirty="0" err="1"/>
              <a:t>pdetect</a:t>
            </a:r>
            <a:r>
              <a:rPr lang="de-DE" dirty="0"/>
              <a:t> </a:t>
            </a:r>
            <a:r>
              <a:rPr lang="de-DE" dirty="0" err="1"/>
              <a:t>frauds</a:t>
            </a:r>
            <a:r>
              <a:rPr lang="de-DE" dirty="0"/>
              <a:t> </a:t>
            </a:r>
            <a:r>
              <a:rPr lang="de-DE" dirty="0" err="1"/>
              <a:t>or</a:t>
            </a:r>
            <a:r>
              <a:rPr lang="de-DE" dirty="0"/>
              <a:t> </a:t>
            </a:r>
            <a:r>
              <a:rPr lang="de-DE" dirty="0" err="1"/>
              <a:t>predict</a:t>
            </a:r>
            <a:r>
              <a:rPr lang="de-DE" dirty="0"/>
              <a:t> </a:t>
            </a:r>
            <a:r>
              <a:rPr lang="de-DE" dirty="0" err="1"/>
              <a:t>bed</a:t>
            </a:r>
            <a:r>
              <a:rPr lang="de-DE" dirty="0"/>
              <a:t> </a:t>
            </a:r>
            <a:r>
              <a:rPr lang="de-DE" dirty="0" err="1"/>
              <a:t>avialabily</a:t>
            </a:r>
            <a:r>
              <a:rPr lang="de-DE" dirty="0"/>
              <a:t>. </a:t>
            </a:r>
            <a:r>
              <a:rPr lang="de-DE" dirty="0" err="1"/>
              <a:t>Secondly</a:t>
            </a:r>
            <a:r>
              <a:rPr lang="de-DE" dirty="0"/>
              <a:t>, … </a:t>
            </a:r>
            <a:r>
              <a:rPr lang="de-DE" dirty="0" err="1"/>
              <a:t>availabily</a:t>
            </a:r>
            <a:r>
              <a:rPr lang="de-DE" dirty="0"/>
              <a:t> </a:t>
            </a:r>
            <a:r>
              <a:rPr lang="de-DE" dirty="0" err="1"/>
              <a:t>is</a:t>
            </a:r>
            <a:r>
              <a:rPr lang="de-DE" dirty="0"/>
              <a:t> a </a:t>
            </a:r>
            <a:r>
              <a:rPr lang="de-DE" dirty="0" err="1"/>
              <a:t>distributed</a:t>
            </a:r>
            <a:r>
              <a:rPr lang="de-DE" dirty="0"/>
              <a:t> </a:t>
            </a:r>
            <a:r>
              <a:rPr lang="de-DE" dirty="0" err="1"/>
              <a:t>system</a:t>
            </a:r>
            <a:r>
              <a:rPr lang="de-DE" dirty="0"/>
              <a:t> </a:t>
            </a:r>
            <a:r>
              <a:rPr lang="de-DE" dirty="0" err="1"/>
              <a:t>consisting</a:t>
            </a:r>
            <a:r>
              <a:rPr lang="de-DE" dirty="0"/>
              <a:t> </a:t>
            </a:r>
            <a:r>
              <a:rPr lang="de-DE" dirty="0" err="1"/>
              <a:t>of</a:t>
            </a:r>
            <a:r>
              <a:rPr lang="de-DE" dirty="0"/>
              <a:t> </a:t>
            </a:r>
            <a:r>
              <a:rPr lang="de-DE" dirty="0" err="1"/>
              <a:t>several</a:t>
            </a:r>
            <a:r>
              <a:rPr lang="de-DE" dirty="0"/>
              <a:t> </a:t>
            </a:r>
            <a:r>
              <a:rPr lang="de-DE" dirty="0" err="1"/>
              <a:t>nodes</a:t>
            </a:r>
            <a:r>
              <a:rPr lang="de-DE" dirty="0"/>
              <a:t>, fault tolerant </a:t>
            </a:r>
            <a:r>
              <a:rPr lang="de-DE" dirty="0" err="1"/>
              <a:t>to</a:t>
            </a:r>
            <a:r>
              <a:rPr lang="de-DE" dirty="0"/>
              <a:t> </a:t>
            </a:r>
            <a:r>
              <a:rPr lang="de-DE" dirty="0" err="1"/>
              <a:t>the</a:t>
            </a:r>
            <a:r>
              <a:rPr lang="de-DE" dirty="0"/>
              <a:t> </a:t>
            </a:r>
            <a:r>
              <a:rPr lang="de-DE" dirty="0" err="1"/>
              <a:t>failure</a:t>
            </a:r>
            <a:r>
              <a:rPr lang="de-DE" dirty="0"/>
              <a:t> f </a:t>
            </a:r>
            <a:r>
              <a:rPr lang="de-DE" dirty="0" err="1"/>
              <a:t>some</a:t>
            </a:r>
            <a:r>
              <a:rPr lang="de-DE" dirty="0"/>
              <a:t> </a:t>
            </a:r>
            <a:r>
              <a:rPr lang="de-DE" dirty="0" err="1"/>
              <a:t>nodes</a:t>
            </a:r>
            <a:r>
              <a:rPr lang="de-DE" dirty="0"/>
              <a:t>. This </a:t>
            </a:r>
            <a:r>
              <a:rPr lang="de-DE" dirty="0" err="1"/>
              <a:t>grants</a:t>
            </a:r>
            <a:r>
              <a:rPr lang="de-DE" dirty="0"/>
              <a:t> </a:t>
            </a:r>
            <a:r>
              <a:rPr lang="de-DE" dirty="0" err="1"/>
              <a:t>business</a:t>
            </a:r>
            <a:r>
              <a:rPr lang="de-DE" dirty="0"/>
              <a:t> </a:t>
            </a:r>
            <a:r>
              <a:rPr lang="de-DE" dirty="0" err="1"/>
              <a:t>continuity</a:t>
            </a:r>
            <a:r>
              <a:rPr lang="de-DE" dirty="0"/>
              <a:t>. As </a:t>
            </a:r>
            <a:r>
              <a:rPr lang="de-DE" dirty="0" err="1"/>
              <a:t>we</a:t>
            </a:r>
            <a:r>
              <a:rPr lang="de-DE" dirty="0"/>
              <a:t> </a:t>
            </a:r>
            <a:r>
              <a:rPr lang="de-DE" dirty="0" err="1"/>
              <a:t>have</a:t>
            </a:r>
            <a:r>
              <a:rPr lang="de-DE" dirty="0"/>
              <a:t> </a:t>
            </a:r>
            <a:r>
              <a:rPr lang="de-DE" dirty="0" err="1"/>
              <a:t>explained</a:t>
            </a:r>
            <a:r>
              <a:rPr lang="de-DE" dirty="0"/>
              <a:t> </a:t>
            </a:r>
            <a:r>
              <a:rPr lang="de-DE" dirty="0" err="1"/>
              <a:t>before</a:t>
            </a:r>
            <a:r>
              <a:rPr lang="de-DE" dirty="0"/>
              <a:t>, ….. But </a:t>
            </a:r>
            <a:r>
              <a:rPr lang="de-DE" dirty="0" err="1"/>
              <a:t>don´t</a:t>
            </a:r>
            <a:r>
              <a:rPr lang="de-DE" dirty="0"/>
              <a:t> </a:t>
            </a:r>
            <a:r>
              <a:rPr lang="de-DE" dirty="0" err="1"/>
              <a:t>be</a:t>
            </a:r>
            <a:r>
              <a:rPr lang="de-DE" dirty="0"/>
              <a:t> </a:t>
            </a:r>
            <a:r>
              <a:rPr lang="de-DE" dirty="0" err="1"/>
              <a:t>afraid</a:t>
            </a:r>
            <a:r>
              <a:rPr lang="de-DE" dirty="0"/>
              <a:t> </a:t>
            </a:r>
            <a:r>
              <a:rPr lang="de-DE" dirty="0" err="1"/>
              <a:t>of</a:t>
            </a:r>
            <a:r>
              <a:rPr lang="de-DE" dirty="0"/>
              <a:t> </a:t>
            </a:r>
            <a:r>
              <a:rPr lang="de-DE" dirty="0" err="1"/>
              <a:t>the</a:t>
            </a:r>
            <a:r>
              <a:rPr lang="de-DE" dirty="0"/>
              <a:t> lack </a:t>
            </a:r>
            <a:r>
              <a:rPr lang="de-DE" dirty="0" err="1"/>
              <a:t>of</a:t>
            </a:r>
            <a:r>
              <a:rPr lang="de-DE" dirty="0"/>
              <a:t> </a:t>
            </a:r>
            <a:r>
              <a:rPr lang="de-DE" dirty="0" err="1"/>
              <a:t>structure</a:t>
            </a:r>
            <a:r>
              <a:rPr lang="de-DE" dirty="0"/>
              <a:t> in </a:t>
            </a:r>
            <a:r>
              <a:rPr lang="de-DE" dirty="0" err="1"/>
              <a:t>the</a:t>
            </a:r>
            <a:r>
              <a:rPr lang="de-DE" dirty="0"/>
              <a:t> </a:t>
            </a:r>
            <a:r>
              <a:rPr lang="de-DE" dirty="0" err="1"/>
              <a:t>data</a:t>
            </a:r>
            <a:r>
              <a:rPr lang="de-DE" dirty="0"/>
              <a:t>: </a:t>
            </a:r>
            <a:r>
              <a:rPr lang="de-DE" dirty="0" err="1"/>
              <a:t>this</a:t>
            </a:r>
            <a:r>
              <a:rPr lang="de-DE" dirty="0"/>
              <a:t> </a:t>
            </a:r>
            <a:r>
              <a:rPr lang="de-DE" dirty="0" err="1"/>
              <a:t>characterizes</a:t>
            </a:r>
            <a:r>
              <a:rPr lang="de-DE" dirty="0"/>
              <a:t> </a:t>
            </a:r>
            <a:r>
              <a:rPr lang="de-DE" dirty="0" err="1"/>
              <a:t>only</a:t>
            </a:r>
            <a:r>
              <a:rPr lang="de-DE" dirty="0"/>
              <a:t> </a:t>
            </a:r>
            <a:r>
              <a:rPr lang="de-DE" dirty="0" err="1"/>
              <a:t>the</a:t>
            </a:r>
            <a:r>
              <a:rPr lang="de-DE" dirty="0"/>
              <a:t> </a:t>
            </a:r>
            <a:r>
              <a:rPr lang="de-DE" dirty="0" err="1"/>
              <a:t>storage</a:t>
            </a:r>
            <a:r>
              <a:rPr lang="de-DE" dirty="0"/>
              <a:t> </a:t>
            </a:r>
            <a:r>
              <a:rPr lang="de-DE" dirty="0" err="1"/>
              <a:t>level</a:t>
            </a:r>
            <a:r>
              <a:rPr lang="de-DE" dirty="0"/>
              <a:t>. …BI </a:t>
            </a:r>
            <a:r>
              <a:rPr lang="de-DE" dirty="0" err="1"/>
              <a:t>services</a:t>
            </a:r>
            <a:r>
              <a:rPr lang="de-DE" dirty="0"/>
              <a:t> </a:t>
            </a:r>
            <a:r>
              <a:rPr lang="de-DE" dirty="0" err="1"/>
              <a:t>or</a:t>
            </a:r>
            <a:r>
              <a:rPr lang="de-DE" dirty="0"/>
              <a:t> </a:t>
            </a:r>
            <a:r>
              <a:rPr lang="de-DE" dirty="0" err="1"/>
              <a:t>even</a:t>
            </a:r>
            <a:r>
              <a:rPr lang="de-DE" dirty="0"/>
              <a:t> </a:t>
            </a:r>
            <a:r>
              <a:rPr lang="de-DE" dirty="0" err="1"/>
              <a:t>data</a:t>
            </a:r>
            <a:r>
              <a:rPr lang="de-DE" dirty="0"/>
              <a:t> </a:t>
            </a:r>
            <a:r>
              <a:rPr lang="de-DE" dirty="0" err="1"/>
              <a:t>warehouses</a:t>
            </a:r>
            <a:r>
              <a:rPr lang="de-DE" dirty="0"/>
              <a:t> … </a:t>
            </a:r>
            <a:r>
              <a:rPr lang="de-DE" dirty="0" err="1"/>
              <a:t>to</a:t>
            </a:r>
            <a:r>
              <a:rPr lang="de-DE" dirty="0"/>
              <a:t> all </a:t>
            </a:r>
            <a:r>
              <a:rPr lang="de-DE" dirty="0" err="1"/>
              <a:t>the</a:t>
            </a:r>
            <a:r>
              <a:rPr lang="de-DE" dirty="0"/>
              <a:t> </a:t>
            </a:r>
            <a:r>
              <a:rPr lang="de-DE" dirty="0" err="1"/>
              <a:t>stakeholders</a:t>
            </a:r>
            <a:r>
              <a:rPr lang="de-DE" dirty="0"/>
              <a:t>.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75c2255bd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75c2255bd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Having </a:t>
            </a:r>
            <a:r>
              <a:rPr lang="de-DE" dirty="0" err="1"/>
              <a:t>said</a:t>
            </a:r>
            <a:r>
              <a:rPr lang="de-DE" dirty="0"/>
              <a:t> </a:t>
            </a:r>
            <a:r>
              <a:rPr lang="de-DE" dirty="0" err="1"/>
              <a:t>this</a:t>
            </a:r>
            <a:r>
              <a:rPr lang="de-DE" dirty="0"/>
              <a:t>, </a:t>
            </a:r>
            <a:r>
              <a:rPr lang="de-DE" dirty="0" err="1"/>
              <a:t>let</a:t>
            </a:r>
            <a:r>
              <a:rPr lang="de-DE" dirty="0"/>
              <a:t> </a:t>
            </a:r>
            <a:r>
              <a:rPr lang="de-DE" dirty="0" err="1"/>
              <a:t>me</a:t>
            </a:r>
            <a:r>
              <a:rPr lang="de-DE" dirty="0"/>
              <a:t> </a:t>
            </a:r>
            <a:r>
              <a:rPr lang="de-DE" dirty="0" err="1"/>
              <a:t>thank</a:t>
            </a:r>
            <a:r>
              <a:rPr lang="de-DE" dirty="0"/>
              <a:t> </a:t>
            </a:r>
            <a:r>
              <a:rPr lang="de-DE" dirty="0" err="1"/>
              <a:t>you</a:t>
            </a:r>
            <a:r>
              <a:rPr lang="de-DE" dirty="0"/>
              <a:t> </a:t>
            </a:r>
            <a:r>
              <a:rPr lang="de-DE" dirty="0" err="1"/>
              <a:t>for</a:t>
            </a:r>
            <a:r>
              <a:rPr lang="de-DE" dirty="0"/>
              <a:t> </a:t>
            </a:r>
            <a:r>
              <a:rPr lang="de-DE" dirty="0" err="1"/>
              <a:t>your</a:t>
            </a:r>
            <a:r>
              <a:rPr lang="de-DE" dirty="0"/>
              <a:t> </a:t>
            </a:r>
            <a:r>
              <a:rPr lang="de-DE" dirty="0" err="1"/>
              <a:t>attention</a:t>
            </a:r>
            <a:r>
              <a:rPr lang="de-DE" dirty="0"/>
              <a:t> </a:t>
            </a:r>
            <a:r>
              <a:rPr lang="de-DE" dirty="0" err="1"/>
              <a:t>wish</a:t>
            </a:r>
            <a:r>
              <a:rPr lang="de-DE" dirty="0"/>
              <a:t> </a:t>
            </a:r>
            <a:r>
              <a:rPr lang="de-DE" dirty="0" err="1"/>
              <a:t>you</a:t>
            </a:r>
            <a:r>
              <a:rPr lang="de-DE" dirty="0"/>
              <a:t> </a:t>
            </a:r>
            <a:r>
              <a:rPr lang="de-DE" dirty="0" err="1"/>
              <a:t>best</a:t>
            </a:r>
            <a:r>
              <a:rPr lang="de-DE" dirty="0"/>
              <a:t> </a:t>
            </a:r>
            <a:r>
              <a:rPr lang="de-DE" dirty="0" err="1"/>
              <a:t>luck</a:t>
            </a:r>
            <a:r>
              <a:rPr lang="de-DE" dirty="0"/>
              <a:t> in </a:t>
            </a:r>
            <a:r>
              <a:rPr lang="de-DE" dirty="0" err="1"/>
              <a:t>implementing</a:t>
            </a:r>
            <a:r>
              <a:rPr lang="de-DE" dirty="0"/>
              <a:t> </a:t>
            </a:r>
            <a:r>
              <a:rPr lang="de-DE" dirty="0" err="1"/>
              <a:t>whatever</a:t>
            </a:r>
            <a:r>
              <a:rPr lang="de-DE" dirty="0"/>
              <a:t> </a:t>
            </a:r>
            <a:r>
              <a:rPr lang="de-DE" dirty="0" err="1"/>
              <a:t>solution</a:t>
            </a:r>
            <a:r>
              <a:rPr lang="de-DE" dirty="0"/>
              <a:t> </a:t>
            </a:r>
            <a:r>
              <a:rPr lang="de-DE" dirty="0" err="1"/>
              <a:t>you</a:t>
            </a:r>
            <a:r>
              <a:rPr lang="de-DE" dirty="0"/>
              <a:t> </a:t>
            </a:r>
            <a:r>
              <a:rPr lang="de-DE" dirty="0" err="1"/>
              <a:t>decide</a:t>
            </a:r>
            <a:r>
              <a:rPr lang="de-DE" dirty="0"/>
              <a:t> </a:t>
            </a:r>
            <a:r>
              <a:rPr lang="de-DE" dirty="0" err="1"/>
              <a:t>to</a:t>
            </a:r>
            <a:r>
              <a:rPr lang="de-DE" dirty="0"/>
              <a:t> </a:t>
            </a:r>
            <a:r>
              <a:rPr lang="de-DE" dirty="0" err="1"/>
              <a:t>adopt</a:t>
            </a:r>
            <a:r>
              <a:rPr lang="de-DE" dirty="0"/>
              <a:t> </a:t>
            </a:r>
            <a:r>
              <a:rPr lang="de-DE" dirty="0" err="1"/>
              <a:t>to</a:t>
            </a:r>
            <a:r>
              <a:rPr lang="de-DE" dirty="0"/>
              <a:t> </a:t>
            </a:r>
            <a:r>
              <a:rPr lang="de-DE" dirty="0" err="1"/>
              <a:t>ensure</a:t>
            </a:r>
            <a:r>
              <a:rPr lang="de-DE" dirty="0"/>
              <a:t> </a:t>
            </a:r>
            <a:r>
              <a:rPr lang="de-DE" dirty="0" err="1"/>
              <a:t>the</a:t>
            </a:r>
            <a:r>
              <a:rPr lang="de-DE" dirty="0"/>
              <a:t> </a:t>
            </a:r>
            <a:r>
              <a:rPr lang="de-DE" dirty="0" err="1"/>
              <a:t>greatest</a:t>
            </a:r>
            <a:r>
              <a:rPr lang="de-DE" dirty="0"/>
              <a:t> </a:t>
            </a:r>
            <a:r>
              <a:rPr lang="de-DE" dirty="0" err="1"/>
              <a:t>success</a:t>
            </a:r>
            <a:r>
              <a:rPr lang="de-DE" dirty="0"/>
              <a:t> </a:t>
            </a:r>
            <a:r>
              <a:rPr lang="de-DE" dirty="0" err="1"/>
              <a:t>of</a:t>
            </a:r>
            <a:r>
              <a:rPr lang="de-DE" dirty="0"/>
              <a:t> </a:t>
            </a:r>
            <a:r>
              <a:rPr lang="de-DE" dirty="0" err="1"/>
              <a:t>your</a:t>
            </a:r>
            <a:r>
              <a:rPr lang="de-DE" dirty="0"/>
              <a:t> </a:t>
            </a:r>
            <a:r>
              <a:rPr lang="de-DE" dirty="0" err="1"/>
              <a:t>company</a:t>
            </a:r>
            <a:r>
              <a:rPr lang="de-DE" dirty="0"/>
              <a: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O NOT USE] - Guidelines Slides" type="secHead">
  <p:cSld name="SECTION_HEADER">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48" name="Google Shape;48;p11"/>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49" name="Google Shape;49;p11"/>
          <p:cNvSpPr txBox="1">
            <a:spLocks noGrp="1"/>
          </p:cNvSpPr>
          <p:nvPr>
            <p:ph type="body" idx="1"/>
          </p:nvPr>
        </p:nvSpPr>
        <p:spPr>
          <a:xfrm>
            <a:off x="4876950" y="1337500"/>
            <a:ext cx="3661500" cy="33258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ard" type="twoColTx">
  <p:cSld name="TITLE_AND_TWO_COLUMNS">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3D49"/>
              </a:buClr>
              <a:buSzPts val="2400"/>
              <a:buFont typeface="Open Sans"/>
              <a:buNone/>
              <a:defRPr sz="24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16" name="Google Shape;16;p3"/>
          <p:cNvSpPr txBox="1">
            <a:spLocks noGrp="1"/>
          </p:cNvSpPr>
          <p:nvPr>
            <p:ph type="subTitle" idx="1"/>
          </p:nvPr>
        </p:nvSpPr>
        <p:spPr>
          <a:xfrm>
            <a:off x="2086350" y="2834125"/>
            <a:ext cx="48867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ctr" rtl="0">
              <a:lnSpc>
                <a:spcPct val="100000"/>
              </a:lnSpc>
              <a:spcBef>
                <a:spcPts val="0"/>
              </a:spcBef>
              <a:spcAft>
                <a:spcPts val="0"/>
              </a:spcAft>
              <a:buClr>
                <a:srgbClr val="2E3D49"/>
              </a:buClr>
              <a:buSzPts val="2800"/>
              <a:buNone/>
              <a:defRPr sz="2800">
                <a:solidFill>
                  <a:srgbClr val="2E3D49"/>
                </a:solidFill>
              </a:defRPr>
            </a:lvl2pPr>
            <a:lvl3pPr lvl="2" algn="ctr" rtl="0">
              <a:lnSpc>
                <a:spcPct val="100000"/>
              </a:lnSpc>
              <a:spcBef>
                <a:spcPts val="0"/>
              </a:spcBef>
              <a:spcAft>
                <a:spcPts val="0"/>
              </a:spcAft>
              <a:buClr>
                <a:srgbClr val="2E3D49"/>
              </a:buClr>
              <a:buSzPts val="2800"/>
              <a:buNone/>
              <a:defRPr sz="2800">
                <a:solidFill>
                  <a:srgbClr val="2E3D49"/>
                </a:solidFill>
              </a:defRPr>
            </a:lvl3pPr>
            <a:lvl4pPr lvl="3" algn="ctr" rtl="0">
              <a:lnSpc>
                <a:spcPct val="100000"/>
              </a:lnSpc>
              <a:spcBef>
                <a:spcPts val="0"/>
              </a:spcBef>
              <a:spcAft>
                <a:spcPts val="0"/>
              </a:spcAft>
              <a:buClr>
                <a:srgbClr val="2E3D49"/>
              </a:buClr>
              <a:buSzPts val="2800"/>
              <a:buNone/>
              <a:defRPr sz="2800">
                <a:solidFill>
                  <a:srgbClr val="2E3D49"/>
                </a:solidFill>
              </a:defRPr>
            </a:lvl4pPr>
            <a:lvl5pPr lvl="4" algn="ctr" rtl="0">
              <a:lnSpc>
                <a:spcPct val="100000"/>
              </a:lnSpc>
              <a:spcBef>
                <a:spcPts val="0"/>
              </a:spcBef>
              <a:spcAft>
                <a:spcPts val="0"/>
              </a:spcAft>
              <a:buClr>
                <a:srgbClr val="2E3D49"/>
              </a:buClr>
              <a:buSzPts val="2800"/>
              <a:buNone/>
              <a:defRPr sz="2800">
                <a:solidFill>
                  <a:srgbClr val="2E3D49"/>
                </a:solidFill>
              </a:defRPr>
            </a:lvl5pPr>
            <a:lvl6pPr lvl="5" algn="ctr" rtl="0">
              <a:lnSpc>
                <a:spcPct val="100000"/>
              </a:lnSpc>
              <a:spcBef>
                <a:spcPts val="0"/>
              </a:spcBef>
              <a:spcAft>
                <a:spcPts val="0"/>
              </a:spcAft>
              <a:buClr>
                <a:srgbClr val="2E3D49"/>
              </a:buClr>
              <a:buSzPts val="2800"/>
              <a:buNone/>
              <a:defRPr sz="2800">
                <a:solidFill>
                  <a:srgbClr val="2E3D49"/>
                </a:solidFill>
              </a:defRPr>
            </a:lvl6pPr>
            <a:lvl7pPr lvl="6" algn="ctr" rtl="0">
              <a:lnSpc>
                <a:spcPct val="100000"/>
              </a:lnSpc>
              <a:spcBef>
                <a:spcPts val="0"/>
              </a:spcBef>
              <a:spcAft>
                <a:spcPts val="0"/>
              </a:spcAft>
              <a:buClr>
                <a:srgbClr val="2E3D49"/>
              </a:buClr>
              <a:buSzPts val="2800"/>
              <a:buNone/>
              <a:defRPr sz="2800">
                <a:solidFill>
                  <a:srgbClr val="2E3D49"/>
                </a:solidFill>
              </a:defRPr>
            </a:lvl7pPr>
            <a:lvl8pPr lvl="7" algn="ctr" rtl="0">
              <a:lnSpc>
                <a:spcPct val="100000"/>
              </a:lnSpc>
              <a:spcBef>
                <a:spcPts val="0"/>
              </a:spcBef>
              <a:spcAft>
                <a:spcPts val="0"/>
              </a:spcAft>
              <a:buClr>
                <a:srgbClr val="2E3D49"/>
              </a:buClr>
              <a:buSzPts val="2800"/>
              <a:buNone/>
              <a:defRPr sz="2800">
                <a:solidFill>
                  <a:srgbClr val="2E3D49"/>
                </a:solidFill>
              </a:defRPr>
            </a:lvl8pPr>
            <a:lvl9pPr lvl="8" algn="ctr" rtl="0">
              <a:lnSpc>
                <a:spcPct val="100000"/>
              </a:lnSpc>
              <a:spcBef>
                <a:spcPts val="0"/>
              </a:spcBef>
              <a:spcAft>
                <a:spcPts val="0"/>
              </a:spcAft>
              <a:buClr>
                <a:srgbClr val="2E3D49"/>
              </a:buClr>
              <a:buSzPts val="2800"/>
              <a:buNone/>
              <a:defRPr sz="2800">
                <a:solidFill>
                  <a:srgbClr val="2E3D49"/>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Box (small)" type="titleOnly">
  <p:cSld name="TITLE_ONLY">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20" name="Google Shape;20;p4"/>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Box (large)">
  <p:cSld name="ONE_COLUMN_TEX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23" name="Google Shape;23;p5"/>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24" name="Google Shape;24;p5"/>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
        <p:nvSpPr>
          <p:cNvPr id="25" name="Google Shape;25;p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ist (10 items, 1 box)">
  <p:cSld name="ONE_COLUMN_TEXT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28" name="Google Shape;28;p6"/>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29" name="Google Shape;29;p6"/>
          <p:cNvSpPr txBox="1">
            <a:spLocks noGrp="1"/>
          </p:cNvSpPr>
          <p:nvPr>
            <p:ph type="body" idx="1"/>
          </p:nvPr>
        </p:nvSpPr>
        <p:spPr>
          <a:xfrm>
            <a:off x="6047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0" name="Google Shape;30;p6"/>
          <p:cNvSpPr txBox="1">
            <a:spLocks noGrp="1"/>
          </p:cNvSpPr>
          <p:nvPr>
            <p:ph type="body" idx="2"/>
          </p:nvPr>
        </p:nvSpPr>
        <p:spPr>
          <a:xfrm>
            <a:off x="48770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ist (up to 6 items, 1 box)">
  <p:cSld name="MAIN_POIN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33" name="Google Shape;33;p7"/>
          <p:cNvSpPr txBox="1">
            <a:spLocks noGrp="1"/>
          </p:cNvSpPr>
          <p:nvPr>
            <p:ph type="body" idx="1"/>
          </p:nvPr>
        </p:nvSpPr>
        <p:spPr>
          <a:xfrm>
            <a:off x="3266500" y="701850"/>
            <a:ext cx="5205900" cy="39615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4" name="Google Shape;34;p7"/>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35" name="Google Shape;35;p7"/>
          <p:cNvSpPr txBox="1">
            <a:spLocks noGrp="1"/>
          </p:cNvSpPr>
          <p:nvPr>
            <p:ph type="subTitle" idx="2"/>
          </p:nvPr>
        </p:nvSpPr>
        <p:spPr>
          <a:xfrm>
            <a:off x="605400" y="1180500"/>
            <a:ext cx="2509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ist (10 items, 2 boxes)">
  <p:cSld name="BIG_NUMBER">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38" name="Google Shape;38;p8"/>
          <p:cNvSpPr txBox="1">
            <a:spLocks noGrp="1"/>
          </p:cNvSpPr>
          <p:nvPr>
            <p:ph type="body" idx="1"/>
          </p:nvPr>
        </p:nvSpPr>
        <p:spPr>
          <a:xfrm>
            <a:off x="605400" y="1333650"/>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9" name="Google Shape;39;p8"/>
          <p:cNvSpPr txBox="1">
            <a:spLocks noGrp="1"/>
          </p:cNvSpPr>
          <p:nvPr>
            <p:ph type="body" idx="2"/>
          </p:nvPr>
        </p:nvSpPr>
        <p:spPr>
          <a:xfrm>
            <a:off x="5030250" y="1333525"/>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40" name="Google Shape;40;p8"/>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s or icons (with title)" type="blank">
  <p:cSld name="BLANK">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43" name="Google Shape;43;p9"/>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s or icons (w/o title)">
  <p:cSld name="BLANK_1">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4600" y="525150"/>
            <a:ext cx="7938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2pPr>
            <a:lvl3pPr lvl="2"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3pPr>
            <a:lvl4pPr lvl="3"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4pPr>
            <a:lvl5pPr lvl="4"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5pPr>
            <a:lvl6pPr lvl="5"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6pPr>
            <a:lvl7pPr lvl="6"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7pPr>
            <a:lvl8pPr lvl="7"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8pPr>
            <a:lvl9pPr lvl="8"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591500" y="1293900"/>
            <a:ext cx="7971900" cy="3275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9" name="Google Shape;9;p1"/>
          <p:cNvSpPr txBox="1"/>
          <p:nvPr/>
        </p:nvSpPr>
        <p:spPr>
          <a:xfrm>
            <a:off x="120625" y="4815050"/>
            <a:ext cx="2072700" cy="1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Confidential</a:t>
            </a:r>
            <a:endParaRPr sz="800">
              <a:solidFill>
                <a:srgbClr val="999999"/>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2"/>
          <p:cNvPicPr preferRelativeResize="0"/>
          <p:nvPr/>
        </p:nvPicPr>
        <p:blipFill rotWithShape="1">
          <a:blip r:embed="rId3">
            <a:alphaModFix/>
          </a:blip>
          <a:srcRect l="9957" t="35735" r="10513" b="35787"/>
          <a:stretch/>
        </p:blipFill>
        <p:spPr>
          <a:xfrm>
            <a:off x="2963449" y="497350"/>
            <a:ext cx="3217100" cy="863899"/>
          </a:xfrm>
          <a:prstGeom prst="rect">
            <a:avLst/>
          </a:prstGeom>
          <a:noFill/>
          <a:ln>
            <a:noFill/>
          </a:ln>
        </p:spPr>
      </p:pic>
      <p:sp>
        <p:nvSpPr>
          <p:cNvPr id="55" name="Google Shape;55;p12"/>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 sz="2200"/>
              <a:t>Data Lake Value Proposition</a:t>
            </a:r>
            <a:endParaRPr sz="2200" b="0"/>
          </a:p>
        </p:txBody>
      </p:sp>
      <p:sp>
        <p:nvSpPr>
          <p:cNvPr id="56" name="Google Shape;56;p12"/>
          <p:cNvSpPr txBox="1">
            <a:spLocks noGrp="1"/>
          </p:cNvSpPr>
          <p:nvPr>
            <p:ph type="subTitle" idx="1"/>
          </p:nvPr>
        </p:nvSpPr>
        <p:spPr>
          <a:xfrm>
            <a:off x="2086350" y="2910325"/>
            <a:ext cx="48867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SONIA FOGARI</a:t>
            </a:r>
            <a:endParaRPr dirty="0"/>
          </a:p>
        </p:txBody>
      </p:sp>
      <p:sp>
        <p:nvSpPr>
          <p:cNvPr id="57" name="Google Shape;57;p12"/>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Version 1.0</a:t>
            </a:r>
            <a:endParaRPr sz="800">
              <a:solidFill>
                <a:srgbClr val="999999"/>
              </a:solidFill>
              <a:latin typeface="Open Sans"/>
              <a:ea typeface="Open Sans"/>
              <a:cs typeface="Open Sans"/>
              <a:sym typeface="Open Sans"/>
            </a:endParaRPr>
          </a:p>
        </p:txBody>
      </p:sp>
      <p:sp>
        <p:nvSpPr>
          <p:cNvPr id="58" name="Google Shape;58;p12"/>
          <p:cNvSpPr txBox="1"/>
          <p:nvPr/>
        </p:nvSpPr>
        <p:spPr>
          <a:xfrm>
            <a:off x="2110150" y="2505800"/>
            <a:ext cx="4886700" cy="25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Medical Data Processing Company</a:t>
            </a:r>
            <a:endParaRPr>
              <a:latin typeface="Open Sans"/>
              <a:ea typeface="Open Sans"/>
              <a:cs typeface="Open Sans"/>
              <a:sym typeface="Open Sans"/>
            </a:endParaRPr>
          </a:p>
        </p:txBody>
      </p:sp>
    </p:spTree>
  </p:cSld>
  <p:clrMapOvr>
    <a:masterClrMapping/>
  </p:clrMapOvr>
  <mc:AlternateContent xmlns:mc="http://schemas.openxmlformats.org/markup-compatibility/2006" xmlns:p14="http://schemas.microsoft.com/office/powerpoint/2010/main">
    <mc:Choice Requires="p14">
      <p:transition spd="slow" p14:dur="2000" advTm="14816"/>
    </mc:Choice>
    <mc:Fallback xmlns="">
      <p:transition spd="slow" advTm="1481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rgbClr val="666666"/>
                </a:solidFill>
              </a:rPr>
              <a:t>Agenda</a:t>
            </a:r>
            <a:endParaRPr sz="3000">
              <a:solidFill>
                <a:srgbClr val="666666"/>
              </a:solidFill>
            </a:endParaRPr>
          </a:p>
        </p:txBody>
      </p:sp>
      <p:sp>
        <p:nvSpPr>
          <p:cNvPr id="64" name="Google Shape;64;p13"/>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 1 2/2020</a:t>
            </a:r>
            <a:endParaRPr sz="800">
              <a:solidFill>
                <a:srgbClr val="999999"/>
              </a:solidFill>
              <a:latin typeface="Open Sans"/>
              <a:ea typeface="Open Sans"/>
              <a:cs typeface="Open Sans"/>
              <a:sym typeface="Open Sans"/>
            </a:endParaRPr>
          </a:p>
        </p:txBody>
      </p:sp>
      <p:sp>
        <p:nvSpPr>
          <p:cNvPr id="65" name="Google Shape;65;p13"/>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What is a Data Lake</a:t>
            </a:r>
            <a:endParaRPr dirty="0"/>
          </a:p>
          <a:p>
            <a:pPr marL="457200" lvl="0" indent="-317500" algn="l" rtl="0">
              <a:spcBef>
                <a:spcPts val="0"/>
              </a:spcBef>
              <a:spcAft>
                <a:spcPts val="0"/>
              </a:spcAft>
              <a:buSzPts val="1400"/>
              <a:buChar char="●"/>
            </a:pPr>
            <a:r>
              <a:rPr lang="en" dirty="0"/>
              <a:t>Components of a Data Lake</a:t>
            </a:r>
            <a:endParaRPr dirty="0"/>
          </a:p>
          <a:p>
            <a:pPr marL="457200" lvl="0" indent="-317500" algn="l" rtl="0">
              <a:spcBef>
                <a:spcPts val="0"/>
              </a:spcBef>
              <a:spcAft>
                <a:spcPts val="0"/>
              </a:spcAft>
              <a:buSzPts val="1400"/>
              <a:buChar char="●"/>
            </a:pPr>
            <a:r>
              <a:rPr lang="en" dirty="0"/>
              <a:t>Data Lake vs Data Warehouse</a:t>
            </a:r>
          </a:p>
          <a:p>
            <a:r>
              <a:rPr lang="en-GB" dirty="0"/>
              <a:t>Proposed Data Lake Architecture for Medical Data Processing system</a:t>
            </a:r>
            <a:endParaRPr dirty="0"/>
          </a:p>
          <a:p>
            <a:pPr marL="457200" lvl="0" indent="-317500" algn="l" rtl="0">
              <a:spcBef>
                <a:spcPts val="0"/>
              </a:spcBef>
              <a:spcAft>
                <a:spcPts val="0"/>
              </a:spcAft>
              <a:buSzPts val="1400"/>
              <a:buChar char="●"/>
            </a:pPr>
            <a:r>
              <a:rPr lang="en" dirty="0"/>
              <a:t>Business Value of Data Lake Solution</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37373"/>
    </mc:Choice>
    <mc:Fallback xmlns="">
      <p:transition spd="slow" advTm="3737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a:t>A data lake is a centralized data repository for storing and processing large amount of data in its raw format, without a predefined structure or schema.</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From a technical point of view, a data lake uses a flat architecture and an object storage to store the data.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This brings several advantages, such as the ability to scale easier to larger data volumes and the usage of an open storage format.</a:t>
            </a:r>
          </a:p>
          <a:p>
            <a:pPr marL="0" lvl="0" indent="0" algn="l" rtl="0">
              <a:spcBef>
                <a:spcPts val="0"/>
              </a:spcBef>
              <a:spcAft>
                <a:spcPts val="0"/>
              </a:spcAft>
              <a:buNone/>
            </a:pPr>
            <a:endParaRPr lang="en" dirty="0"/>
          </a:p>
        </p:txBody>
      </p:sp>
      <p:sp>
        <p:nvSpPr>
          <p:cNvPr id="71" name="Google Shape;71;p14"/>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Executive summary</a:t>
            </a:r>
            <a:endParaRPr/>
          </a:p>
        </p:txBody>
      </p:sp>
      <p:sp>
        <p:nvSpPr>
          <p:cNvPr id="72" name="Google Shape;72;p14"/>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 Data Lake</a:t>
            </a:r>
            <a:endParaRPr/>
          </a:p>
        </p:txBody>
      </p:sp>
    </p:spTree>
  </p:cSld>
  <p:clrMapOvr>
    <a:masterClrMapping/>
  </p:clrMapOvr>
  <mc:AlternateContent xmlns:mc="http://schemas.openxmlformats.org/markup-compatibility/2006" xmlns:p14="http://schemas.microsoft.com/office/powerpoint/2010/main">
    <mc:Choice Requires="p14">
      <p:transition spd="slow" p14:dur="2000" advTm="70845"/>
    </mc:Choice>
    <mc:Fallback xmlns="">
      <p:transition spd="slow" advTm="7084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body" idx="1"/>
          </p:nvPr>
        </p:nvSpPr>
        <p:spPr>
          <a:xfrm>
            <a:off x="605400" y="1370891"/>
            <a:ext cx="7867200" cy="28755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 b="1" dirty="0"/>
              <a:t>Layers:</a:t>
            </a:r>
          </a:p>
          <a:p>
            <a:pPr marL="139700" lvl="0" indent="0" algn="l" rtl="0">
              <a:spcBef>
                <a:spcPts val="0"/>
              </a:spcBef>
              <a:spcAft>
                <a:spcPts val="0"/>
              </a:spcAft>
              <a:buSzPts val="1400"/>
              <a:buNone/>
            </a:pPr>
            <a:endParaRPr lang="en" b="1" dirty="0"/>
          </a:p>
          <a:p>
            <a:pPr marL="457200" lvl="0" indent="-317500" algn="l" rtl="0">
              <a:spcBef>
                <a:spcPts val="0"/>
              </a:spcBef>
              <a:spcAft>
                <a:spcPts val="0"/>
              </a:spcAft>
              <a:buSzPts val="1400"/>
              <a:buChar char="●"/>
            </a:pPr>
            <a:r>
              <a:rPr lang="en" dirty="0"/>
              <a:t>Ingestion layer</a:t>
            </a:r>
            <a:endParaRPr dirty="0"/>
          </a:p>
          <a:p>
            <a:pPr marL="457200" lvl="0" indent="-317500" algn="l" rtl="0">
              <a:spcBef>
                <a:spcPts val="0"/>
              </a:spcBef>
              <a:spcAft>
                <a:spcPts val="0"/>
              </a:spcAft>
              <a:buSzPts val="1400"/>
              <a:buChar char="●"/>
            </a:pPr>
            <a:r>
              <a:rPr lang="en" dirty="0"/>
              <a:t>Storage layer</a:t>
            </a:r>
            <a:endParaRPr dirty="0"/>
          </a:p>
          <a:p>
            <a:pPr marL="457200" lvl="0" indent="-317500" algn="l" rtl="0">
              <a:spcBef>
                <a:spcPts val="0"/>
              </a:spcBef>
              <a:spcAft>
                <a:spcPts val="0"/>
              </a:spcAft>
              <a:buSzPts val="1400"/>
              <a:buChar char="●"/>
            </a:pPr>
            <a:r>
              <a:rPr lang="en" dirty="0"/>
              <a:t>Processing layer</a:t>
            </a:r>
          </a:p>
          <a:p>
            <a:pPr marL="457200" lvl="0" indent="-317500" algn="l" rtl="0">
              <a:spcBef>
                <a:spcPts val="0"/>
              </a:spcBef>
              <a:spcAft>
                <a:spcPts val="0"/>
              </a:spcAft>
              <a:buSzPts val="1400"/>
              <a:buChar char="●"/>
            </a:pPr>
            <a:r>
              <a:rPr lang="en" dirty="0"/>
              <a:t>Serving layer</a:t>
            </a:r>
          </a:p>
          <a:p>
            <a:pPr marL="457200" lvl="0" indent="-317500" algn="l" rtl="0">
              <a:spcBef>
                <a:spcPts val="0"/>
              </a:spcBef>
              <a:spcAft>
                <a:spcPts val="0"/>
              </a:spcAft>
              <a:buSzPts val="1400"/>
              <a:buChar char="●"/>
            </a:pPr>
            <a:endParaRPr dirty="0"/>
          </a:p>
          <a:p>
            <a:pPr marL="457200" lvl="0" indent="-317500" algn="l" rtl="0">
              <a:spcBef>
                <a:spcPts val="0"/>
              </a:spcBef>
              <a:spcAft>
                <a:spcPts val="0"/>
              </a:spcAft>
              <a:buSzPts val="1400"/>
              <a:buChar char="●"/>
            </a:pPr>
            <a:endParaRPr lang="en" b="1" dirty="0"/>
          </a:p>
          <a:p>
            <a:pPr marL="139700" lvl="0" indent="0" algn="l" rtl="0">
              <a:spcBef>
                <a:spcPts val="0"/>
              </a:spcBef>
              <a:spcAft>
                <a:spcPts val="0"/>
              </a:spcAft>
              <a:buSzPts val="1400"/>
              <a:buNone/>
            </a:pPr>
            <a:endParaRPr dirty="0"/>
          </a:p>
        </p:txBody>
      </p:sp>
      <p:sp>
        <p:nvSpPr>
          <p:cNvPr id="79" name="Google Shape;79;p1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Components of Data Lake</a:t>
            </a:r>
            <a:endParaRPr/>
          </a:p>
        </p:txBody>
      </p:sp>
    </p:spTree>
  </p:cSld>
  <p:clrMapOvr>
    <a:masterClrMapping/>
  </p:clrMapOvr>
  <mc:AlternateContent xmlns:mc="http://schemas.openxmlformats.org/markup-compatibility/2006" xmlns:p14="http://schemas.microsoft.com/office/powerpoint/2010/main">
    <mc:Choice Requires="p14">
      <p:transition spd="slow" p14:dur="2000" advTm="48725"/>
    </mc:Choice>
    <mc:Fallback xmlns="">
      <p:transition spd="slow" advTm="487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605400" y="1275250"/>
            <a:ext cx="3442200" cy="34542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dirty="0"/>
              <a:t>Structured data is stored</a:t>
            </a:r>
          </a:p>
          <a:p>
            <a:pPr>
              <a:lnSpc>
                <a:spcPct val="100000"/>
              </a:lnSpc>
            </a:pPr>
            <a:r>
              <a:rPr lang="en-GB" dirty="0"/>
              <a:t>Purpose of the data known form the beginning</a:t>
            </a:r>
          </a:p>
          <a:p>
            <a:pPr marL="457200" lvl="0" indent="-317500" algn="l" rtl="0">
              <a:lnSpc>
                <a:spcPct val="100000"/>
              </a:lnSpc>
              <a:spcBef>
                <a:spcPts val="0"/>
              </a:spcBef>
              <a:spcAft>
                <a:spcPts val="0"/>
              </a:spcAft>
              <a:buSzPts val="1400"/>
              <a:buChar char="●"/>
            </a:pPr>
            <a:r>
              <a:rPr lang="en" dirty="0"/>
              <a:t>Supports decision making across business lines</a:t>
            </a:r>
          </a:p>
          <a:p>
            <a:pPr marL="457200" lvl="0" indent="-317500" algn="l" rtl="0">
              <a:lnSpc>
                <a:spcPct val="100000"/>
              </a:lnSpc>
              <a:spcBef>
                <a:spcPts val="0"/>
              </a:spcBef>
              <a:spcAft>
                <a:spcPts val="0"/>
              </a:spcAft>
              <a:buSzPts val="1400"/>
              <a:buChar char="●"/>
            </a:pPr>
            <a:r>
              <a:rPr lang="en" dirty="0"/>
              <a:t>Information accessibile to business users and business analysts</a:t>
            </a:r>
            <a:endParaRPr dirty="0"/>
          </a:p>
          <a:p>
            <a:pPr marL="457200" lvl="0" indent="-317500" algn="l" rtl="0">
              <a:lnSpc>
                <a:spcPct val="100000"/>
              </a:lnSpc>
              <a:spcBef>
                <a:spcPts val="0"/>
              </a:spcBef>
              <a:spcAft>
                <a:spcPts val="0"/>
              </a:spcAft>
              <a:buSzPts val="1400"/>
              <a:buChar char="●"/>
            </a:pPr>
            <a:r>
              <a:rPr lang="en" dirty="0"/>
              <a:t>More complicated and costly to make changes</a:t>
            </a:r>
          </a:p>
        </p:txBody>
      </p:sp>
      <p:sp>
        <p:nvSpPr>
          <p:cNvPr id="91" name="Google Shape;91;p17"/>
          <p:cNvSpPr txBox="1">
            <a:spLocks noGrp="1"/>
          </p:cNvSpPr>
          <p:nvPr>
            <p:ph type="body" idx="2"/>
          </p:nvPr>
        </p:nvSpPr>
        <p:spPr>
          <a:xfrm>
            <a:off x="5030250" y="1199050"/>
            <a:ext cx="3442200" cy="33297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dirty="0"/>
              <a:t>Raw data (structured and semi-structured data) is stored</a:t>
            </a:r>
          </a:p>
          <a:p>
            <a:pPr>
              <a:lnSpc>
                <a:spcPct val="100000"/>
              </a:lnSpc>
            </a:pPr>
            <a:r>
              <a:rPr lang="en" dirty="0"/>
              <a:t>Purpose of the data undetermined</a:t>
            </a:r>
            <a:endParaRPr lang="en-GB" dirty="0"/>
          </a:p>
          <a:p>
            <a:pPr marL="457200" lvl="0" indent="-317500" algn="l" rtl="0">
              <a:lnSpc>
                <a:spcPct val="100000"/>
              </a:lnSpc>
              <a:spcBef>
                <a:spcPts val="0"/>
              </a:spcBef>
              <a:spcAft>
                <a:spcPts val="0"/>
              </a:spcAft>
              <a:buSzPts val="1400"/>
              <a:buChar char="●"/>
            </a:pPr>
            <a:r>
              <a:rPr lang="en" dirty="0"/>
              <a:t>Data inconsistencies require intepretation </a:t>
            </a:r>
          </a:p>
          <a:p>
            <a:pPr marL="457200" lvl="0" indent="-317500" algn="l" rtl="0">
              <a:lnSpc>
                <a:spcPct val="100000"/>
              </a:lnSpc>
              <a:spcBef>
                <a:spcPts val="0"/>
              </a:spcBef>
              <a:spcAft>
                <a:spcPts val="0"/>
              </a:spcAft>
              <a:buSzPts val="1400"/>
              <a:buChar char="●"/>
            </a:pPr>
            <a:r>
              <a:rPr lang="en" dirty="0"/>
              <a:t>Information accessible to users with a technical background (data scientists, data engineers)</a:t>
            </a:r>
          </a:p>
          <a:p>
            <a:pPr marL="457200" lvl="0" indent="-317500" algn="l" rtl="0">
              <a:lnSpc>
                <a:spcPct val="100000"/>
              </a:lnSpc>
              <a:spcBef>
                <a:spcPts val="0"/>
              </a:spcBef>
              <a:spcAft>
                <a:spcPts val="0"/>
              </a:spcAft>
              <a:buSzPts val="1400"/>
              <a:buChar char="●"/>
            </a:pPr>
            <a:r>
              <a:rPr lang="en" dirty="0"/>
              <a:t>Highly accessible and quick to update</a:t>
            </a:r>
            <a:endParaRPr dirty="0"/>
          </a:p>
        </p:txBody>
      </p:sp>
      <p:sp>
        <p:nvSpPr>
          <p:cNvPr id="92" name="Google Shape;92;p17"/>
          <p:cNvSpPr txBox="1">
            <a:spLocks noGrp="1"/>
          </p:cNvSpPr>
          <p:nvPr>
            <p:ph type="title"/>
          </p:nvPr>
        </p:nvSpPr>
        <p:spPr>
          <a:xfrm>
            <a:off x="529200" y="626350"/>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Warehouse</a:t>
            </a:r>
            <a:endParaRPr b="0"/>
          </a:p>
          <a:p>
            <a:pPr marL="0" lvl="0" indent="0" algn="l" rtl="0">
              <a:spcBef>
                <a:spcPts val="0"/>
              </a:spcBef>
              <a:spcAft>
                <a:spcPts val="0"/>
              </a:spcAft>
              <a:buNone/>
            </a:pPr>
            <a:endParaRPr/>
          </a:p>
        </p:txBody>
      </p:sp>
      <p:sp>
        <p:nvSpPr>
          <p:cNvPr id="93" name="Google Shape;93;p17"/>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 1 2/2020</a:t>
            </a:r>
            <a:endParaRPr sz="800">
              <a:solidFill>
                <a:srgbClr val="999999"/>
              </a:solidFill>
              <a:latin typeface="Open Sans"/>
              <a:ea typeface="Open Sans"/>
              <a:cs typeface="Open Sans"/>
              <a:sym typeface="Open Sans"/>
            </a:endParaRPr>
          </a:p>
        </p:txBody>
      </p:sp>
      <p:sp>
        <p:nvSpPr>
          <p:cNvPr id="94" name="Google Shape;94;p17"/>
          <p:cNvSpPr txBox="1">
            <a:spLocks noGrp="1"/>
          </p:cNvSpPr>
          <p:nvPr>
            <p:ph type="title"/>
          </p:nvPr>
        </p:nvSpPr>
        <p:spPr>
          <a:xfrm>
            <a:off x="4954050" y="594225"/>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Lake</a:t>
            </a:r>
            <a:endParaRPr b="0"/>
          </a:p>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advTm="182571"/>
    </mc:Choice>
    <mc:Fallback xmlns="">
      <p:transition spd="slow" advTm="18257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8" name="Google Shape;108;p19"/>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Lake </a:t>
            </a:r>
            <a:br>
              <a:rPr lang="en" dirty="0"/>
            </a:br>
            <a:r>
              <a:rPr lang="en" dirty="0"/>
              <a:t>Architecture</a:t>
            </a:r>
            <a:endParaRPr dirty="0"/>
          </a:p>
        </p:txBody>
      </p:sp>
      <p:pic>
        <p:nvPicPr>
          <p:cNvPr id="3" name="Immagine 2">
            <a:extLst>
              <a:ext uri="{FF2B5EF4-FFF2-40B4-BE49-F238E27FC236}">
                <a16:creationId xmlns:a16="http://schemas.microsoft.com/office/drawing/2014/main" id="{377BC34A-F5C8-A0A3-C34D-83E3B36E2DFA}"/>
              </a:ext>
            </a:extLst>
          </p:cNvPr>
          <p:cNvPicPr>
            <a:picLocks noChangeAspect="1"/>
          </p:cNvPicPr>
          <p:nvPr/>
        </p:nvPicPr>
        <p:blipFill rotWithShape="1">
          <a:blip r:embed="rId3"/>
          <a:srcRect l="7888" t="13818" r="16556" b="4892"/>
          <a:stretch/>
        </p:blipFill>
        <p:spPr>
          <a:xfrm>
            <a:off x="2595281" y="473950"/>
            <a:ext cx="4168590" cy="42324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24690"/>
    </mc:Choice>
    <mc:Fallback xmlns="">
      <p:transition spd="slow" advTm="12469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body" idx="1"/>
          </p:nvPr>
        </p:nvSpPr>
        <p:spPr>
          <a:xfrm>
            <a:off x="605400" y="1210235"/>
            <a:ext cx="7867200" cy="345319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endParaRPr lang="en-GB" dirty="0"/>
          </a:p>
          <a:p>
            <a:pPr marL="457200" lvl="0" indent="-317500" algn="l" rtl="0">
              <a:spcBef>
                <a:spcPts val="0"/>
              </a:spcBef>
              <a:spcAft>
                <a:spcPts val="0"/>
              </a:spcAft>
              <a:buSzPts val="1400"/>
              <a:buChar char="●"/>
            </a:pPr>
            <a:r>
              <a:rPr lang="en-GB" dirty="0"/>
              <a:t>The data lake is an enabler for getting new insights from the data and leveraging new business models</a:t>
            </a:r>
          </a:p>
          <a:p>
            <a:pPr marL="457200" lvl="0" indent="-317500" algn="l" rtl="0">
              <a:spcBef>
                <a:spcPts val="0"/>
              </a:spcBef>
              <a:spcAft>
                <a:spcPts val="0"/>
              </a:spcAft>
              <a:buSzPts val="1400"/>
              <a:buChar char="●"/>
            </a:pPr>
            <a:r>
              <a:rPr lang="en-GB" dirty="0"/>
              <a:t>The data lake has a higher availability, ensuring business continuity with fewer interruptions</a:t>
            </a:r>
          </a:p>
          <a:p>
            <a:pPr marL="457200" lvl="0" indent="-317500" algn="l" rtl="0">
              <a:spcBef>
                <a:spcPts val="0"/>
              </a:spcBef>
              <a:spcAft>
                <a:spcPts val="0"/>
              </a:spcAft>
              <a:buSzPts val="1400"/>
              <a:buChar char="●"/>
            </a:pPr>
            <a:r>
              <a:rPr lang="en-GB" dirty="0"/>
              <a:t>The data lake offers cost-effective storage and scalability due to the absence of structure in the data, leading to lower maintenance costs</a:t>
            </a:r>
          </a:p>
          <a:p>
            <a:r>
              <a:rPr lang="en-GB" dirty="0"/>
              <a:t>If there is a specific business request, relevant data can still be extracted, filtered, refined and exported into a business intelligence service to deliver easy-to-understand business insights.</a:t>
            </a:r>
          </a:p>
        </p:txBody>
      </p:sp>
      <p:sp>
        <p:nvSpPr>
          <p:cNvPr id="101" name="Google Shape;101;p18"/>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Value of Data Lake</a:t>
            </a:r>
            <a:endParaRPr/>
          </a:p>
        </p:txBody>
      </p:sp>
    </p:spTree>
  </p:cSld>
  <p:clrMapOvr>
    <a:masterClrMapping/>
  </p:clrMapOvr>
  <mc:AlternateContent xmlns:mc="http://schemas.openxmlformats.org/markup-compatibility/2006" xmlns:p14="http://schemas.microsoft.com/office/powerpoint/2010/main">
    <mc:Choice Requires="p14">
      <p:transition spd="slow" p14:dur="2000" advTm="107055"/>
    </mc:Choice>
    <mc:Fallback xmlns="">
      <p:transition spd="slow" advTm="10705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3">
            <a:alphaModFix/>
          </a:blip>
          <a:srcRect l="9957" t="35735" r="10513" b="35787"/>
          <a:stretch/>
        </p:blipFill>
        <p:spPr>
          <a:xfrm>
            <a:off x="2963449" y="497350"/>
            <a:ext cx="3217100" cy="863899"/>
          </a:xfrm>
          <a:prstGeom prst="rect">
            <a:avLst/>
          </a:prstGeom>
          <a:noFill/>
          <a:ln>
            <a:noFill/>
          </a:ln>
        </p:spPr>
      </p:pic>
      <p:sp>
        <p:nvSpPr>
          <p:cNvPr id="114" name="Google Shape;114;p20"/>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 sz="2200"/>
              <a:t>THANK YOU</a:t>
            </a:r>
            <a:endParaRPr sz="2200" b="0"/>
          </a:p>
        </p:txBody>
      </p:sp>
      <p:sp>
        <p:nvSpPr>
          <p:cNvPr id="115" name="Google Shape;115;p20"/>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Version 1.0</a:t>
            </a:r>
            <a:endParaRPr sz="800">
              <a:solidFill>
                <a:srgbClr val="999999"/>
              </a:solidFill>
              <a:latin typeface="Open Sans"/>
              <a:ea typeface="Open Sans"/>
              <a:cs typeface="Open Sans"/>
              <a:sym typeface="Open Sans"/>
            </a:endParaRPr>
          </a:p>
        </p:txBody>
      </p:sp>
    </p:spTree>
  </p:cSld>
  <p:clrMapOvr>
    <a:masterClrMapping/>
  </p:clrMapOvr>
  <mc:AlternateContent xmlns:mc="http://schemas.openxmlformats.org/markup-compatibility/2006" xmlns:p14="http://schemas.microsoft.com/office/powerpoint/2010/main">
    <mc:Choice Requires="p14">
      <p:transition spd="slow" p14:dur="2000" advTm="13910"/>
    </mc:Choice>
    <mc:Fallback xmlns="">
      <p:transition spd="slow" advTm="13910"/>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874</Words>
  <Application>Microsoft Office PowerPoint</Application>
  <PresentationFormat>Presentazione su schermo (16:9)</PresentationFormat>
  <Paragraphs>58</Paragraphs>
  <Slides>8</Slides>
  <Notes>8</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Open Sans</vt:lpstr>
      <vt:lpstr>arial</vt:lpstr>
      <vt:lpstr>Simple Light</vt:lpstr>
      <vt:lpstr>Data Lake Value Proposition</vt:lpstr>
      <vt:lpstr>Agenda</vt:lpstr>
      <vt:lpstr>What is a Data Lake</vt:lpstr>
      <vt:lpstr>Components of Data Lake</vt:lpstr>
      <vt:lpstr>Data Warehouse </vt:lpstr>
      <vt:lpstr>Data Lake  Architecture</vt:lpstr>
      <vt:lpstr>Business Value of Data Lake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Value Proposition</dc:title>
  <dc:creator>Fogari Sonia, FG-22-D</dc:creator>
  <cp:lastModifiedBy>Fogari Sonia, FG-22-D</cp:lastModifiedBy>
  <cp:revision>5</cp:revision>
  <dcterms:modified xsi:type="dcterms:W3CDTF">2023-04-28T08:16:45Z</dcterms:modified>
</cp:coreProperties>
</file>