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4"/>
  </p:notesMasterIdLst>
  <p:sldIdLst>
    <p:sldId id="256" r:id="rId5"/>
    <p:sldId id="258" r:id="rId6"/>
    <p:sldId id="259" r:id="rId7"/>
    <p:sldId id="260" r:id="rId8"/>
    <p:sldId id="261" r:id="rId9"/>
    <p:sldId id="287" r:id="rId10"/>
    <p:sldId id="262" r:id="rId11"/>
    <p:sldId id="263" r:id="rId12"/>
    <p:sldId id="264" r:id="rId13"/>
    <p:sldId id="288" r:id="rId14"/>
    <p:sldId id="265" r:id="rId15"/>
    <p:sldId id="266" r:id="rId16"/>
    <p:sldId id="267" r:id="rId17"/>
    <p:sldId id="268" r:id="rId18"/>
    <p:sldId id="269" r:id="rId19"/>
    <p:sldId id="270" r:id="rId20"/>
    <p:sldId id="271" r:id="rId21"/>
    <p:sldId id="272" r:id="rId22"/>
    <p:sldId id="289" r:id="rId23"/>
    <p:sldId id="290" r:id="rId24"/>
    <p:sldId id="291" r:id="rId25"/>
    <p:sldId id="273" r:id="rId26"/>
    <p:sldId id="274" r:id="rId27"/>
    <p:sldId id="275" r:id="rId28"/>
    <p:sldId id="276" r:id="rId29"/>
    <p:sldId id="277" r:id="rId30"/>
    <p:sldId id="278" r:id="rId31"/>
    <p:sldId id="292" r:id="rId32"/>
    <p:sldId id="279" r:id="rId33"/>
  </p:sldIdLst>
  <p:sldSz cx="7772400" cy="10058400"/>
  <p:notesSz cx="6858000" cy="9144000"/>
  <p:embeddedFontLst>
    <p:embeddedFont>
      <p:font typeface="Helvetica Neue" panose="020B0604020202020204"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Open Sans Light" panose="020B0306030504020204" pitchFamily="34"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
      <p:font typeface="Source Code Pro" panose="020B0509030403020204" pitchFamily="49"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4" d="100"/>
          <a:sy n="74" d="100"/>
        </p:scale>
        <p:origin x="2982" y="78"/>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0.fntdata"/><Relationship Id="rId52" Type="http://schemas.openxmlformats.org/officeDocument/2006/relationships/font" Target="fonts/font18.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17.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845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247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456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941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827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202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Sonia Fogari -20</a:t>
            </a:r>
            <a:r>
              <a:rPr lang="en" sz="2500" baseline="30000" dirty="0">
                <a:solidFill>
                  <a:srgbClr val="FFFFFF"/>
                </a:solidFill>
              </a:rPr>
              <a:t>th</a:t>
            </a:r>
            <a:r>
              <a:rPr lang="en" sz="2500" dirty="0">
                <a:solidFill>
                  <a:srgbClr val="FFFFFF"/>
                </a:solidFill>
              </a:rPr>
              <a:t> December 2022</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457200" lvl="0" indent="0" algn="l" rtl="0">
              <a:spcBef>
                <a:spcPts val="1600"/>
              </a:spcBef>
              <a:spcAft>
                <a:spcPts val="0"/>
              </a:spcAft>
              <a:buNone/>
            </a:pPr>
            <a:r>
              <a:rPr lang="en" sz="1900" dirty="0"/>
              <a:t>To ensure future data integration the database might offer an API to access the data from other systems (such as the payroll department IT systems) and touchpoints (such as to make the data visible to the employee on the company app or intranet page).</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check </a:t>
            </a:r>
            <a:r>
              <a:rPr lang="en" sz="1700" u="sng" dirty="0">
                <a:solidFill>
                  <a:schemeClr val="hlink"/>
                </a:solidFill>
                <a:hlinkClick r:id="rId3"/>
              </a:rPr>
              <a:t>IT best practices document</a:t>
            </a:r>
            <a:endParaRPr sz="1700" dirty="0"/>
          </a:p>
          <a:p>
            <a:pPr marL="457200" lvl="0" indent="0" algn="l" rtl="0">
              <a:lnSpc>
                <a:spcPct val="100000"/>
              </a:lnSpc>
              <a:spcBef>
                <a:spcPts val="0"/>
              </a:spcBef>
              <a:spcAft>
                <a:spcPts val="0"/>
              </a:spcAft>
              <a:buNone/>
            </a:pPr>
            <a:r>
              <a:rPr lang="de-DE" sz="1700" dirty="0"/>
              <a:t>Disk, </a:t>
            </a:r>
            <a:r>
              <a:rPr lang="de-DE" sz="1700" dirty="0" err="1"/>
              <a:t>because</a:t>
            </a:r>
            <a:r>
              <a:rPr lang="de-DE" sz="1700" dirty="0"/>
              <a:t> </a:t>
            </a:r>
            <a:r>
              <a:rPr lang="de-DE" sz="1700" dirty="0" err="1"/>
              <a:t>of</a:t>
            </a:r>
            <a:r>
              <a:rPr lang="de-DE" sz="1700" dirty="0"/>
              <a:t> </a:t>
            </a:r>
            <a:r>
              <a:rPr lang="de-DE" sz="1700" dirty="0" err="1"/>
              <a:t>the</a:t>
            </a:r>
            <a:r>
              <a:rPr lang="de-DE" sz="1700" dirty="0"/>
              <a:t> limited </a:t>
            </a:r>
            <a:r>
              <a:rPr lang="de-DE" sz="1700" dirty="0" err="1"/>
              <a:t>data</a:t>
            </a:r>
            <a:r>
              <a:rPr lang="de-DE" sz="1700" dirty="0"/>
              <a:t> </a:t>
            </a:r>
            <a:r>
              <a:rPr lang="de-DE" sz="1700" dirty="0" err="1"/>
              <a:t>volume</a:t>
            </a:r>
            <a:r>
              <a:rPr lang="de-DE" sz="1700" dirty="0"/>
              <a:t> and </a:t>
            </a:r>
            <a:r>
              <a:rPr lang="de-DE" sz="1700" dirty="0" err="1"/>
              <a:t>expected</a:t>
            </a:r>
            <a:r>
              <a:rPr lang="de-DE" sz="1700" dirty="0"/>
              <a:t> </a:t>
            </a:r>
            <a:r>
              <a:rPr lang="de-DE" sz="1700" dirty="0" err="1"/>
              <a:t>accesses</a:t>
            </a:r>
            <a:r>
              <a:rPr lang="de-DE" sz="1700" dirty="0"/>
              <a:t> (internal </a:t>
            </a:r>
            <a:r>
              <a:rPr lang="de-DE" sz="1700" dirty="0" err="1"/>
              <a:t>employees</a:t>
            </a:r>
            <a:r>
              <a:rPr lang="de-DE" sz="1700" dirty="0"/>
              <a:t>), and </a:t>
            </a:r>
            <a:r>
              <a:rPr lang="de-DE" sz="1700" dirty="0" err="1"/>
              <a:t>the</a:t>
            </a:r>
            <a:r>
              <a:rPr lang="de-DE" sz="1700" dirty="0"/>
              <a:t> </a:t>
            </a:r>
            <a:r>
              <a:rPr lang="de-DE" sz="1700" dirty="0" err="1"/>
              <a:t>absence</a:t>
            </a:r>
            <a:r>
              <a:rPr lang="de-DE" sz="1700" dirty="0"/>
              <a:t> </a:t>
            </a:r>
            <a:r>
              <a:rPr lang="de-DE" sz="1700" dirty="0" err="1"/>
              <a:t>of</a:t>
            </a:r>
            <a:r>
              <a:rPr lang="de-DE" sz="1700" dirty="0"/>
              <a:t> additional </a:t>
            </a:r>
            <a:r>
              <a:rPr lang="de-DE" sz="1700" dirty="0" err="1"/>
              <a:t>reporting</a:t>
            </a:r>
            <a:r>
              <a:rPr lang="de-DE" sz="1700" dirty="0"/>
              <a:t> and </a:t>
            </a:r>
            <a:r>
              <a:rPr lang="de-DE" sz="1700" dirty="0" err="1"/>
              <a:t>analytics</a:t>
            </a:r>
            <a:r>
              <a:rPr lang="de-DE" sz="1700" dirty="0"/>
              <a:t> </a:t>
            </a:r>
            <a:r>
              <a:rPr lang="de-DE" sz="1700" dirty="0" err="1"/>
              <a:t>requirement</a:t>
            </a:r>
            <a:r>
              <a:rPr lang="de-DE" sz="1700" dirty="0"/>
              <a:t>. These simple </a:t>
            </a:r>
            <a:r>
              <a:rPr lang="de-DE" sz="1700" dirty="0" err="1"/>
              <a:t>requirements</a:t>
            </a:r>
            <a:r>
              <a:rPr lang="de-DE" sz="1700" dirty="0"/>
              <a:t> </a:t>
            </a:r>
            <a:r>
              <a:rPr lang="de-DE" sz="1700" dirty="0" err="1"/>
              <a:t>would</a:t>
            </a:r>
            <a:r>
              <a:rPr lang="de-DE" sz="1700" dirty="0"/>
              <a:t> not </a:t>
            </a:r>
            <a:r>
              <a:rPr lang="de-DE" sz="1700" dirty="0" err="1"/>
              <a:t>justify</a:t>
            </a:r>
            <a:r>
              <a:rPr lang="de-DE" sz="1700" dirty="0"/>
              <a:t> </a:t>
            </a:r>
            <a:r>
              <a:rPr lang="de-DE" sz="1700" dirty="0" err="1"/>
              <a:t>the</a:t>
            </a:r>
            <a:r>
              <a:rPr lang="de-DE" sz="1700" dirty="0"/>
              <a:t> </a:t>
            </a:r>
            <a:r>
              <a:rPr lang="de-DE" sz="1700" dirty="0" err="1"/>
              <a:t>cost</a:t>
            </a:r>
            <a:r>
              <a:rPr lang="de-DE" sz="1700" dirty="0"/>
              <a:t> </a:t>
            </a:r>
            <a:r>
              <a:rPr lang="de-DE" sz="1700" dirty="0" err="1"/>
              <a:t>of</a:t>
            </a:r>
            <a:r>
              <a:rPr lang="de-DE" sz="1700" dirty="0"/>
              <a:t> </a:t>
            </a:r>
            <a:r>
              <a:rPr lang="de-DE" sz="1700" dirty="0" err="1"/>
              <a:t>using</a:t>
            </a:r>
            <a:r>
              <a:rPr lang="de-DE" sz="1700" dirty="0"/>
              <a:t> a RAM.</a:t>
            </a: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latin typeface="Open Sans"/>
                <a:ea typeface="Open Sans"/>
                <a:cs typeface="Open Sans"/>
                <a:sym typeface="Open Sans"/>
              </a:rPr>
              <a:t>7 years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The backup schedule must be implemented and  must have priority Critical because the HR database is a business critical application: in case of the outage of the database, data no older than one day must be retrieved. The costs of business loss due to the process of restoring data older than one day manually would largerly outweight the maintenance costs of implementing the database with priority Critical. </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extLst>
      <p:ext uri="{BB962C8B-B14F-4D97-AF65-F5344CB8AC3E}">
        <p14:creationId xmlns:p14="http://schemas.microsoft.com/office/powerpoint/2010/main" val="385263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4" name="Immagine 3">
            <a:extLst>
              <a:ext uri="{FF2B5EF4-FFF2-40B4-BE49-F238E27FC236}">
                <a16:creationId xmlns:a16="http://schemas.microsoft.com/office/drawing/2014/main" id="{0136CA0D-D743-4B16-B6C2-8CCBEAC30A3D}"/>
              </a:ext>
            </a:extLst>
          </p:cNvPr>
          <p:cNvPicPr>
            <a:picLocks noChangeAspect="1"/>
          </p:cNvPicPr>
          <p:nvPr/>
        </p:nvPicPr>
        <p:blipFill>
          <a:blip r:embed="rId3"/>
          <a:stretch>
            <a:fillRect/>
          </a:stretch>
        </p:blipFill>
        <p:spPr>
          <a:xfrm>
            <a:off x="304300" y="3385908"/>
            <a:ext cx="7163800" cy="32865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4" name="Immagine 3">
            <a:extLst>
              <a:ext uri="{FF2B5EF4-FFF2-40B4-BE49-F238E27FC236}">
                <a16:creationId xmlns:a16="http://schemas.microsoft.com/office/drawing/2014/main" id="{80FBFD29-3C12-4F34-9319-07D08E550BD4}"/>
              </a:ext>
            </a:extLst>
          </p:cNvPr>
          <p:cNvPicPr>
            <a:picLocks noChangeAspect="1"/>
          </p:cNvPicPr>
          <p:nvPr/>
        </p:nvPicPr>
        <p:blipFill>
          <a:blip r:embed="rId3"/>
          <a:stretch>
            <a:fillRect/>
          </a:stretch>
        </p:blipFill>
        <p:spPr>
          <a:xfrm>
            <a:off x="0" y="2631041"/>
            <a:ext cx="7772400" cy="47963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endParaRPr sz="1500" dirty="0">
              <a:solidFill>
                <a:srgbClr val="525C65"/>
              </a:solidFill>
              <a:highlight>
                <a:srgbClr val="FFFFFF"/>
              </a:highlight>
              <a:latin typeface="Open Sans"/>
              <a:ea typeface="Open Sans"/>
              <a:cs typeface="Open Sans"/>
              <a:sym typeface="Open Sans"/>
            </a:endParaRPr>
          </a:p>
        </p:txBody>
      </p:sp>
      <p:pic>
        <p:nvPicPr>
          <p:cNvPr id="4" name="Immagine 3">
            <a:extLst>
              <a:ext uri="{FF2B5EF4-FFF2-40B4-BE49-F238E27FC236}">
                <a16:creationId xmlns:a16="http://schemas.microsoft.com/office/drawing/2014/main" id="{33A332DB-A270-48EC-B031-C87F4FBF3DCC}"/>
              </a:ext>
            </a:extLst>
          </p:cNvPr>
          <p:cNvPicPr>
            <a:picLocks noChangeAspect="1"/>
          </p:cNvPicPr>
          <p:nvPr/>
        </p:nvPicPr>
        <p:blipFill>
          <a:blip r:embed="rId3"/>
          <a:stretch>
            <a:fillRect/>
          </a:stretch>
        </p:blipFill>
        <p:spPr>
          <a:xfrm>
            <a:off x="0" y="3361095"/>
            <a:ext cx="7772400" cy="33362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Immagine 3">
            <a:extLst>
              <a:ext uri="{FF2B5EF4-FFF2-40B4-BE49-F238E27FC236}">
                <a16:creationId xmlns:a16="http://schemas.microsoft.com/office/drawing/2014/main" id="{B9134329-1B06-4D2A-98FE-CE6E2A282969}"/>
              </a:ext>
            </a:extLst>
          </p:cNvPr>
          <p:cNvPicPr>
            <a:picLocks noChangeAspect="1"/>
          </p:cNvPicPr>
          <p:nvPr/>
        </p:nvPicPr>
        <p:blipFill>
          <a:blip r:embed="rId3"/>
          <a:stretch>
            <a:fillRect/>
          </a:stretch>
        </p:blipFill>
        <p:spPr>
          <a:xfrm>
            <a:off x="835594" y="3718323"/>
            <a:ext cx="3705742" cy="45535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Immagine 2">
            <a:extLst>
              <a:ext uri="{FF2B5EF4-FFF2-40B4-BE49-F238E27FC236}">
                <a16:creationId xmlns:a16="http://schemas.microsoft.com/office/drawing/2014/main" id="{9335C21D-75BE-4809-8DF7-DD562447341E}"/>
              </a:ext>
            </a:extLst>
          </p:cNvPr>
          <p:cNvPicPr>
            <a:picLocks noChangeAspect="1"/>
          </p:cNvPicPr>
          <p:nvPr/>
        </p:nvPicPr>
        <p:blipFill>
          <a:blip r:embed="rId3"/>
          <a:stretch>
            <a:fillRect/>
          </a:stretch>
        </p:blipFill>
        <p:spPr>
          <a:xfrm>
            <a:off x="576661" y="3100118"/>
            <a:ext cx="5820587" cy="3858163"/>
          </a:xfrm>
          <a:prstGeom prst="rect">
            <a:avLst/>
          </a:prstGeom>
        </p:spPr>
      </p:pic>
    </p:spTree>
    <p:extLst>
      <p:ext uri="{BB962C8B-B14F-4D97-AF65-F5344CB8AC3E}">
        <p14:creationId xmlns:p14="http://schemas.microsoft.com/office/powerpoint/2010/main" val="630891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Immagine 3">
            <a:extLst>
              <a:ext uri="{FF2B5EF4-FFF2-40B4-BE49-F238E27FC236}">
                <a16:creationId xmlns:a16="http://schemas.microsoft.com/office/drawing/2014/main" id="{D63D47E0-D974-4C7B-AFE5-D6B47FD2DA87}"/>
              </a:ext>
            </a:extLst>
          </p:cNvPr>
          <p:cNvPicPr>
            <a:picLocks noChangeAspect="1"/>
          </p:cNvPicPr>
          <p:nvPr/>
        </p:nvPicPr>
        <p:blipFill>
          <a:blip r:embed="rId3"/>
          <a:stretch>
            <a:fillRect/>
          </a:stretch>
        </p:blipFill>
        <p:spPr>
          <a:xfrm>
            <a:off x="675789" y="2500637"/>
            <a:ext cx="5029902" cy="4001058"/>
          </a:xfrm>
          <a:prstGeom prst="rect">
            <a:avLst/>
          </a:prstGeom>
        </p:spPr>
      </p:pic>
    </p:spTree>
    <p:extLst>
      <p:ext uri="{BB962C8B-B14F-4D97-AF65-F5344CB8AC3E}">
        <p14:creationId xmlns:p14="http://schemas.microsoft.com/office/powerpoint/2010/main" val="1537310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Immagine 2">
            <a:extLst>
              <a:ext uri="{FF2B5EF4-FFF2-40B4-BE49-F238E27FC236}">
                <a16:creationId xmlns:a16="http://schemas.microsoft.com/office/drawing/2014/main" id="{84D65C11-1D4F-4C08-8E91-A4C58643161C}"/>
              </a:ext>
            </a:extLst>
          </p:cNvPr>
          <p:cNvPicPr>
            <a:picLocks noChangeAspect="1"/>
          </p:cNvPicPr>
          <p:nvPr/>
        </p:nvPicPr>
        <p:blipFill>
          <a:blip r:embed="rId3"/>
          <a:stretch>
            <a:fillRect/>
          </a:stretch>
        </p:blipFill>
        <p:spPr>
          <a:xfrm>
            <a:off x="543851" y="2253724"/>
            <a:ext cx="5963482" cy="2467319"/>
          </a:xfrm>
          <a:prstGeom prst="rect">
            <a:avLst/>
          </a:prstGeom>
        </p:spPr>
      </p:pic>
      <p:pic>
        <p:nvPicPr>
          <p:cNvPr id="6" name="Immagine 5">
            <a:extLst>
              <a:ext uri="{FF2B5EF4-FFF2-40B4-BE49-F238E27FC236}">
                <a16:creationId xmlns:a16="http://schemas.microsoft.com/office/drawing/2014/main" id="{5C310DA7-2545-4AC1-A624-37DC5AEB54BC}"/>
              </a:ext>
            </a:extLst>
          </p:cNvPr>
          <p:cNvPicPr>
            <a:picLocks noChangeAspect="1"/>
          </p:cNvPicPr>
          <p:nvPr/>
        </p:nvPicPr>
        <p:blipFill>
          <a:blip r:embed="rId4"/>
          <a:stretch>
            <a:fillRect/>
          </a:stretch>
        </p:blipFill>
        <p:spPr>
          <a:xfrm>
            <a:off x="586719" y="5203955"/>
            <a:ext cx="5877745" cy="3591426"/>
          </a:xfrm>
          <a:prstGeom prst="rect">
            <a:avLst/>
          </a:prstGeom>
        </p:spPr>
      </p:pic>
    </p:spTree>
    <p:extLst>
      <p:ext uri="{BB962C8B-B14F-4D97-AF65-F5344CB8AC3E}">
        <p14:creationId xmlns:p14="http://schemas.microsoft.com/office/powerpoint/2010/main" val="2169825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Immagine 2">
            <a:extLst>
              <a:ext uri="{FF2B5EF4-FFF2-40B4-BE49-F238E27FC236}">
                <a16:creationId xmlns:a16="http://schemas.microsoft.com/office/drawing/2014/main" id="{840A4F84-3670-44A1-A32C-49E8CC3F432A}"/>
              </a:ext>
            </a:extLst>
          </p:cNvPr>
          <p:cNvPicPr>
            <a:picLocks noChangeAspect="1"/>
          </p:cNvPicPr>
          <p:nvPr/>
        </p:nvPicPr>
        <p:blipFill>
          <a:blip r:embed="rId3"/>
          <a:stretch>
            <a:fillRect/>
          </a:stretch>
        </p:blipFill>
        <p:spPr>
          <a:xfrm>
            <a:off x="491987" y="6616020"/>
            <a:ext cx="6144482" cy="2572109"/>
          </a:xfrm>
          <a:prstGeom prst="rect">
            <a:avLst/>
          </a:prstGeom>
        </p:spPr>
      </p:pic>
      <p:pic>
        <p:nvPicPr>
          <p:cNvPr id="5" name="Immagine 4">
            <a:extLst>
              <a:ext uri="{FF2B5EF4-FFF2-40B4-BE49-F238E27FC236}">
                <a16:creationId xmlns:a16="http://schemas.microsoft.com/office/drawing/2014/main" id="{1E92A9CD-A955-4AC8-BBFE-58D836CEB774}"/>
              </a:ext>
            </a:extLst>
          </p:cNvPr>
          <p:cNvPicPr>
            <a:picLocks noChangeAspect="1"/>
          </p:cNvPicPr>
          <p:nvPr/>
        </p:nvPicPr>
        <p:blipFill>
          <a:blip r:embed="rId4"/>
          <a:stretch>
            <a:fillRect/>
          </a:stretch>
        </p:blipFill>
        <p:spPr>
          <a:xfrm>
            <a:off x="491987" y="3917704"/>
            <a:ext cx="6096851" cy="174331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lang="de-DE"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Immagine 4">
            <a:extLst>
              <a:ext uri="{FF2B5EF4-FFF2-40B4-BE49-F238E27FC236}">
                <a16:creationId xmlns:a16="http://schemas.microsoft.com/office/drawing/2014/main" id="{2C09718B-195D-4C1B-B8F4-08298EF07004}"/>
              </a:ext>
            </a:extLst>
          </p:cNvPr>
          <p:cNvPicPr>
            <a:picLocks noChangeAspect="1"/>
          </p:cNvPicPr>
          <p:nvPr/>
        </p:nvPicPr>
        <p:blipFill>
          <a:blip r:embed="rId3"/>
          <a:stretch>
            <a:fillRect/>
          </a:stretch>
        </p:blipFill>
        <p:spPr>
          <a:xfrm>
            <a:off x="573108" y="5666943"/>
            <a:ext cx="3648584" cy="2791215"/>
          </a:xfrm>
          <a:prstGeom prst="rect">
            <a:avLst/>
          </a:prstGeom>
        </p:spPr>
      </p:pic>
      <p:pic>
        <p:nvPicPr>
          <p:cNvPr id="7" name="Immagine 6">
            <a:extLst>
              <a:ext uri="{FF2B5EF4-FFF2-40B4-BE49-F238E27FC236}">
                <a16:creationId xmlns:a16="http://schemas.microsoft.com/office/drawing/2014/main" id="{AC16F0EA-7126-4781-A2D7-4633FEABC5AB}"/>
              </a:ext>
            </a:extLst>
          </p:cNvPr>
          <p:cNvPicPr>
            <a:picLocks noChangeAspect="1"/>
          </p:cNvPicPr>
          <p:nvPr/>
        </p:nvPicPr>
        <p:blipFill>
          <a:blip r:embed="rId4"/>
          <a:stretch>
            <a:fillRect/>
          </a:stretch>
        </p:blipFill>
        <p:spPr>
          <a:xfrm>
            <a:off x="573108" y="3843693"/>
            <a:ext cx="3477110" cy="109552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Immagine 2">
            <a:extLst>
              <a:ext uri="{FF2B5EF4-FFF2-40B4-BE49-F238E27FC236}">
                <a16:creationId xmlns:a16="http://schemas.microsoft.com/office/drawing/2014/main" id="{C3B4D65A-8C92-4A91-B5F6-1661047938A8}"/>
              </a:ext>
            </a:extLst>
          </p:cNvPr>
          <p:cNvPicPr>
            <a:picLocks noChangeAspect="1"/>
          </p:cNvPicPr>
          <p:nvPr/>
        </p:nvPicPr>
        <p:blipFill>
          <a:blip r:embed="rId3"/>
          <a:stretch>
            <a:fillRect/>
          </a:stretch>
        </p:blipFill>
        <p:spPr>
          <a:xfrm>
            <a:off x="605716" y="5983999"/>
            <a:ext cx="3753374" cy="2829320"/>
          </a:xfrm>
          <a:prstGeom prst="rect">
            <a:avLst/>
          </a:prstGeom>
        </p:spPr>
      </p:pic>
      <p:pic>
        <p:nvPicPr>
          <p:cNvPr id="5" name="Immagine 4">
            <a:extLst>
              <a:ext uri="{FF2B5EF4-FFF2-40B4-BE49-F238E27FC236}">
                <a16:creationId xmlns:a16="http://schemas.microsoft.com/office/drawing/2014/main" id="{9BA0A5C5-0824-49F4-B9A8-C78D9AB30C82}"/>
              </a:ext>
            </a:extLst>
          </p:cNvPr>
          <p:cNvPicPr>
            <a:picLocks noChangeAspect="1"/>
          </p:cNvPicPr>
          <p:nvPr/>
        </p:nvPicPr>
        <p:blipFill>
          <a:blip r:embed="rId4"/>
          <a:stretch>
            <a:fillRect/>
          </a:stretch>
        </p:blipFill>
        <p:spPr>
          <a:xfrm>
            <a:off x="775083" y="4042204"/>
            <a:ext cx="3801005" cy="117173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Immagine 2">
            <a:extLst>
              <a:ext uri="{FF2B5EF4-FFF2-40B4-BE49-F238E27FC236}">
                <a16:creationId xmlns:a16="http://schemas.microsoft.com/office/drawing/2014/main" id="{25E334B2-CD9C-49DF-9D93-26D43E4BFCB9}"/>
              </a:ext>
            </a:extLst>
          </p:cNvPr>
          <p:cNvPicPr>
            <a:picLocks noChangeAspect="1"/>
          </p:cNvPicPr>
          <p:nvPr/>
        </p:nvPicPr>
        <p:blipFill>
          <a:blip r:embed="rId3"/>
          <a:stretch>
            <a:fillRect/>
          </a:stretch>
        </p:blipFill>
        <p:spPr>
          <a:xfrm>
            <a:off x="615590" y="3904176"/>
            <a:ext cx="3553321" cy="962159"/>
          </a:xfrm>
          <a:prstGeom prst="rect">
            <a:avLst/>
          </a:prstGeom>
        </p:spPr>
      </p:pic>
      <p:pic>
        <p:nvPicPr>
          <p:cNvPr id="5" name="Immagine 4">
            <a:extLst>
              <a:ext uri="{FF2B5EF4-FFF2-40B4-BE49-F238E27FC236}">
                <a16:creationId xmlns:a16="http://schemas.microsoft.com/office/drawing/2014/main" id="{DE2AD9EE-BD44-4DEE-A133-F5CDC012577D}"/>
              </a:ext>
            </a:extLst>
          </p:cNvPr>
          <p:cNvPicPr>
            <a:picLocks noChangeAspect="1"/>
          </p:cNvPicPr>
          <p:nvPr/>
        </p:nvPicPr>
        <p:blipFill>
          <a:blip r:embed="rId4"/>
          <a:stretch>
            <a:fillRect/>
          </a:stretch>
        </p:blipFill>
        <p:spPr>
          <a:xfrm>
            <a:off x="705742" y="5605819"/>
            <a:ext cx="3553321" cy="25816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Immagine 2">
            <a:extLst>
              <a:ext uri="{FF2B5EF4-FFF2-40B4-BE49-F238E27FC236}">
                <a16:creationId xmlns:a16="http://schemas.microsoft.com/office/drawing/2014/main" id="{CCC0CC48-E523-4C0D-B112-7E807F6BFB2E}"/>
              </a:ext>
            </a:extLst>
          </p:cNvPr>
          <p:cNvPicPr>
            <a:picLocks noChangeAspect="1"/>
          </p:cNvPicPr>
          <p:nvPr/>
        </p:nvPicPr>
        <p:blipFill>
          <a:blip r:embed="rId3"/>
          <a:stretch>
            <a:fillRect/>
          </a:stretch>
        </p:blipFill>
        <p:spPr>
          <a:xfrm>
            <a:off x="733772" y="6542422"/>
            <a:ext cx="2724530" cy="1609950"/>
          </a:xfrm>
          <a:prstGeom prst="rect">
            <a:avLst/>
          </a:prstGeom>
        </p:spPr>
      </p:pic>
      <p:pic>
        <p:nvPicPr>
          <p:cNvPr id="5" name="Immagine 4">
            <a:extLst>
              <a:ext uri="{FF2B5EF4-FFF2-40B4-BE49-F238E27FC236}">
                <a16:creationId xmlns:a16="http://schemas.microsoft.com/office/drawing/2014/main" id="{32601A2F-596C-4616-AA08-8DBB5AB3A0C2}"/>
              </a:ext>
            </a:extLst>
          </p:cNvPr>
          <p:cNvPicPr>
            <a:picLocks noChangeAspect="1"/>
          </p:cNvPicPr>
          <p:nvPr/>
        </p:nvPicPr>
        <p:blipFill>
          <a:blip r:embed="rId4"/>
          <a:stretch>
            <a:fillRect/>
          </a:stretch>
        </p:blipFill>
        <p:spPr>
          <a:xfrm>
            <a:off x="714719" y="3917008"/>
            <a:ext cx="5487166" cy="111458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Immagine 2">
            <a:extLst>
              <a:ext uri="{FF2B5EF4-FFF2-40B4-BE49-F238E27FC236}">
                <a16:creationId xmlns:a16="http://schemas.microsoft.com/office/drawing/2014/main" id="{740D648B-98A0-4CF1-81BE-8972ECF85AE7}"/>
              </a:ext>
            </a:extLst>
          </p:cNvPr>
          <p:cNvPicPr>
            <a:picLocks noChangeAspect="1"/>
          </p:cNvPicPr>
          <p:nvPr/>
        </p:nvPicPr>
        <p:blipFill>
          <a:blip r:embed="rId3"/>
          <a:stretch>
            <a:fillRect/>
          </a:stretch>
        </p:blipFill>
        <p:spPr>
          <a:xfrm>
            <a:off x="521610" y="4499646"/>
            <a:ext cx="5544324" cy="2553056"/>
          </a:xfrm>
          <a:prstGeom prst="rect">
            <a:avLst/>
          </a:prstGeom>
        </p:spPr>
      </p:pic>
      <p:pic>
        <p:nvPicPr>
          <p:cNvPr id="5" name="Immagine 4">
            <a:extLst>
              <a:ext uri="{FF2B5EF4-FFF2-40B4-BE49-F238E27FC236}">
                <a16:creationId xmlns:a16="http://schemas.microsoft.com/office/drawing/2014/main" id="{DAF83A88-65A2-4976-8BEE-85B6188F32E4}"/>
              </a:ext>
            </a:extLst>
          </p:cNvPr>
          <p:cNvPicPr>
            <a:picLocks noChangeAspect="1"/>
          </p:cNvPicPr>
          <p:nvPr/>
        </p:nvPicPr>
        <p:blipFill>
          <a:blip r:embed="rId4"/>
          <a:stretch>
            <a:fillRect/>
          </a:stretch>
        </p:blipFill>
        <p:spPr>
          <a:xfrm>
            <a:off x="521610" y="7541561"/>
            <a:ext cx="6173061" cy="181952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CRUD</a:t>
            </a:r>
            <a:endParaRPr dirty="0"/>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p>
          <a:p>
            <a:pPr marL="107950" lvl="0" indent="0" algn="l" rtl="0">
              <a:spcBef>
                <a:spcPts val="0"/>
              </a:spcBef>
              <a:spcAft>
                <a:spcPts val="0"/>
              </a:spcAft>
              <a:buSzPts val="1900"/>
              <a:buNone/>
            </a:pPr>
            <a:r>
              <a:rPr lang="de-DE" sz="1800" dirty="0">
                <a:solidFill>
                  <a:srgbClr val="252525"/>
                </a:solidFill>
                <a:latin typeface="Segoe UI" panose="020B0502040204020203" pitchFamily="34" charset="0"/>
                <a:sym typeface="Open Sans"/>
              </a:rPr>
              <a:t>Reference: https://www.sqlshack.com/restricting-and-monitoring-data-access-with-views-and-procedures/</a:t>
            </a:r>
            <a:endParaRPr sz="1800" dirty="0">
              <a:solidFill>
                <a:srgbClr val="252525"/>
              </a:solidFill>
              <a:latin typeface="Segoe UI" panose="020B0502040204020203" pitchFamily="34" charset="0"/>
              <a:sym typeface="Open Sans"/>
            </a:endParaRPr>
          </a:p>
          <a:p>
            <a:pPr marL="0" lvl="0" indent="0" algn="l" rtl="0">
              <a:spcBef>
                <a:spcPts val="1600"/>
              </a:spcBef>
              <a:spcAft>
                <a:spcPts val="0"/>
              </a:spcAft>
              <a:buNone/>
            </a:pPr>
            <a:r>
              <a:rPr lang="en-GB" sz="1800" b="0" i="0" dirty="0">
                <a:solidFill>
                  <a:srgbClr val="252525"/>
                </a:solidFill>
                <a:effectLst/>
                <a:latin typeface="Segoe UI" panose="020B0502040204020203" pitchFamily="34" charset="0"/>
              </a:rPr>
              <a:t>I would first create 2 user groups having different level of access (one for the managers and HR members, the other for employees) and add the members to the users, similarly to: </a:t>
            </a:r>
          </a:p>
          <a:p>
            <a:pPr marL="0" lvl="0" indent="0" algn="l" rtl="0">
              <a:spcBef>
                <a:spcPts val="1600"/>
              </a:spcBef>
              <a:spcAft>
                <a:spcPts val="0"/>
              </a:spcAft>
              <a:buNone/>
            </a:pPr>
            <a:endParaRPr lang="en-GB" sz="1800" b="0" i="0" dirty="0">
              <a:solidFill>
                <a:srgbClr val="252525"/>
              </a:solidFill>
              <a:effectLst/>
              <a:latin typeface="Segoe UI" panose="020B0502040204020203" pitchFamily="34" charset="0"/>
            </a:endParaRPr>
          </a:p>
          <a:p>
            <a:pPr marL="0" lvl="0" indent="0" algn="l" rtl="0">
              <a:spcBef>
                <a:spcPts val="1600"/>
              </a:spcBef>
              <a:spcAft>
                <a:spcPts val="0"/>
              </a:spcAft>
              <a:buNone/>
            </a:pPr>
            <a:endParaRPr lang="en-GB" sz="1800" dirty="0">
              <a:solidFill>
                <a:srgbClr val="252525"/>
              </a:solidFill>
              <a:latin typeface="Segoe UI" panose="020B0502040204020203" pitchFamily="34" charset="0"/>
            </a:endParaRPr>
          </a:p>
          <a:p>
            <a:pPr marL="0" lvl="0" indent="0" algn="l" rtl="0">
              <a:spcBef>
                <a:spcPts val="1600"/>
              </a:spcBef>
              <a:spcAft>
                <a:spcPts val="0"/>
              </a:spcAft>
              <a:buNone/>
            </a:pPr>
            <a:r>
              <a:rPr lang="en-GB" sz="1800" b="0" i="0" dirty="0">
                <a:solidFill>
                  <a:srgbClr val="252525"/>
                </a:solidFill>
                <a:effectLst/>
                <a:latin typeface="Segoe UI" panose="020B0502040204020203" pitchFamily="34" charset="0"/>
              </a:rPr>
              <a:t>Order: from the highest to the lowest level while restricting each level as much as possible.</a:t>
            </a:r>
          </a:p>
          <a:p>
            <a:pPr marL="0" lvl="0" indent="0" algn="l" rtl="0">
              <a:spcBef>
                <a:spcPts val="1600"/>
              </a:spcBef>
              <a:spcAft>
                <a:spcPts val="0"/>
              </a:spcAft>
              <a:buNone/>
            </a:pPr>
            <a:r>
              <a:rPr lang="en-GB" sz="1800" dirty="0">
                <a:solidFill>
                  <a:srgbClr val="252525"/>
                </a:solidFill>
                <a:latin typeface="Segoe UI" panose="020B0502040204020203" pitchFamily="34" charset="0"/>
              </a:rPr>
              <a:t>Then I would </a:t>
            </a:r>
            <a:r>
              <a:rPr lang="en-GB" sz="1800" b="0" i="0" dirty="0">
                <a:solidFill>
                  <a:srgbClr val="252525"/>
                </a:solidFill>
                <a:effectLst/>
                <a:latin typeface="Segoe UI" panose="020B0502040204020203" pitchFamily="34" charset="0"/>
              </a:rPr>
              <a:t>create an object such as views on top of other objects, such as tables, similarly to:</a:t>
            </a: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Immagine 2">
            <a:extLst>
              <a:ext uri="{FF2B5EF4-FFF2-40B4-BE49-F238E27FC236}">
                <a16:creationId xmlns:a16="http://schemas.microsoft.com/office/drawing/2014/main" id="{409FC5DB-83B5-4CCD-9EFC-D52E3AB38389}"/>
              </a:ext>
            </a:extLst>
          </p:cNvPr>
          <p:cNvPicPr>
            <a:picLocks noChangeAspect="1"/>
          </p:cNvPicPr>
          <p:nvPr/>
        </p:nvPicPr>
        <p:blipFill>
          <a:blip r:embed="rId3"/>
          <a:stretch>
            <a:fillRect/>
          </a:stretch>
        </p:blipFill>
        <p:spPr>
          <a:xfrm>
            <a:off x="264850" y="5263696"/>
            <a:ext cx="5506218" cy="990738"/>
          </a:xfrm>
          <a:prstGeom prst="rect">
            <a:avLst/>
          </a:prstGeom>
        </p:spPr>
      </p:pic>
      <p:pic>
        <p:nvPicPr>
          <p:cNvPr id="4" name="Immagine 3">
            <a:extLst>
              <a:ext uri="{FF2B5EF4-FFF2-40B4-BE49-F238E27FC236}">
                <a16:creationId xmlns:a16="http://schemas.microsoft.com/office/drawing/2014/main" id="{2AA10758-054B-4693-8848-6995DB0584AC}"/>
              </a:ext>
            </a:extLst>
          </p:cNvPr>
          <p:cNvPicPr>
            <a:picLocks noChangeAspect="1"/>
          </p:cNvPicPr>
          <p:nvPr/>
        </p:nvPicPr>
        <p:blipFill>
          <a:blip r:embed="rId4"/>
          <a:stretch>
            <a:fillRect/>
          </a:stretch>
        </p:blipFill>
        <p:spPr>
          <a:xfrm>
            <a:off x="264850" y="7823994"/>
            <a:ext cx="6963747" cy="1943371"/>
          </a:xfrm>
          <a:prstGeom prst="rect">
            <a:avLst/>
          </a:prstGeom>
        </p:spPr>
      </p:pic>
    </p:spTree>
    <p:extLst>
      <p:ext uri="{BB962C8B-B14F-4D97-AF65-F5344CB8AC3E}">
        <p14:creationId xmlns:p14="http://schemas.microsoft.com/office/powerpoint/2010/main" val="1475281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CRUD</a:t>
            </a:r>
            <a:endParaRPr dirty="0"/>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107950" lvl="0" indent="0" algn="l" rtl="0">
              <a:spcBef>
                <a:spcPts val="0"/>
              </a:spcBef>
              <a:spcAft>
                <a:spcPts val="0"/>
              </a:spcAft>
              <a:buSzPts val="1900"/>
              <a:buNone/>
            </a:pPr>
            <a:endParaRPr lang="en-GB" sz="1800" b="0" i="0" dirty="0">
              <a:solidFill>
                <a:srgbClr val="252525"/>
              </a:solidFill>
              <a:effectLst/>
              <a:latin typeface="Segoe UI" panose="020B0502040204020203" pitchFamily="34" charset="0"/>
            </a:endParaRPr>
          </a:p>
          <a:p>
            <a:pPr marL="107950" lvl="0" indent="0" algn="l" rtl="0">
              <a:spcBef>
                <a:spcPts val="0"/>
              </a:spcBef>
              <a:spcAft>
                <a:spcPts val="0"/>
              </a:spcAft>
              <a:buSzPts val="1900"/>
              <a:buNone/>
            </a:pPr>
            <a:endParaRPr lang="en-GB" sz="1800" dirty="0">
              <a:solidFill>
                <a:srgbClr val="252525"/>
              </a:solidFill>
              <a:latin typeface="Segoe UI" panose="020B0502040204020203" pitchFamily="34" charset="0"/>
            </a:endParaRPr>
          </a:p>
          <a:p>
            <a:pPr marL="107950" lvl="0" indent="0" algn="l" rtl="0">
              <a:spcBef>
                <a:spcPts val="0"/>
              </a:spcBef>
              <a:spcAft>
                <a:spcPts val="0"/>
              </a:spcAft>
              <a:buSzPts val="1900"/>
              <a:buNone/>
            </a:pPr>
            <a:r>
              <a:rPr lang="en-GB" sz="1800" b="0" i="0" dirty="0">
                <a:solidFill>
                  <a:srgbClr val="252525"/>
                </a:solidFill>
                <a:effectLst/>
                <a:latin typeface="Segoe UI" panose="020B0502040204020203" pitchFamily="34" charset="0"/>
              </a:rPr>
              <a:t>In our example I would create one view for all employees containing all tables except Salary (with view only access), and a second view for the managers and HR employees containing all tables (with read and write access).</a:t>
            </a:r>
          </a:p>
          <a:p>
            <a:pPr marL="107950" lvl="0" indent="0" algn="l" rtl="0">
              <a:spcBef>
                <a:spcPts val="0"/>
              </a:spcBef>
              <a:spcAft>
                <a:spcPts val="0"/>
              </a:spcAft>
              <a:buSzPts val="1900"/>
              <a:buNone/>
            </a:pPr>
            <a:endParaRPr lang="en-GB" sz="1800" b="0" i="0" dirty="0">
              <a:solidFill>
                <a:srgbClr val="252525"/>
              </a:solidFill>
              <a:effectLst/>
              <a:latin typeface="Segoe UI" panose="020B0502040204020203" pitchFamily="34" charset="0"/>
            </a:endParaRPr>
          </a:p>
          <a:p>
            <a:pPr marL="107950" lvl="0" indent="0" algn="l" rtl="0">
              <a:spcBef>
                <a:spcPts val="0"/>
              </a:spcBef>
              <a:spcAft>
                <a:spcPts val="0"/>
              </a:spcAft>
              <a:buSzPts val="1900"/>
              <a:buNone/>
            </a:pPr>
            <a:r>
              <a:rPr lang="en-GB" sz="1800" b="0" i="0" dirty="0">
                <a:solidFill>
                  <a:srgbClr val="252525"/>
                </a:solidFill>
                <a:effectLst/>
                <a:latin typeface="Segoe UI" panose="020B0502040204020203" pitchFamily="34" charset="0"/>
              </a:rPr>
              <a:t>Using roles or even adding permissions directly to the user, I would grant the roles or users access to the higher-level objects, while keeping the underlying objects restricted.</a:t>
            </a:r>
          </a:p>
          <a:p>
            <a:pPr marL="107950" lvl="0" indent="0" algn="l" rtl="0">
              <a:spcBef>
                <a:spcPts val="0"/>
              </a:spcBef>
              <a:spcAft>
                <a:spcPts val="0"/>
              </a:spcAft>
              <a:buSzPts val="1900"/>
              <a:buNone/>
            </a:pPr>
            <a:endParaRPr lang="en-GB" sz="1800" dirty="0">
              <a:solidFill>
                <a:srgbClr val="252525"/>
              </a:solidFill>
              <a:latin typeface="Segoe UI" panose="020B0502040204020203" pitchFamily="34" charset="0"/>
            </a:endParaRPr>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p>
          <a:p>
            <a:pPr marL="107950" lvl="0" indent="0" algn="l" rtl="0">
              <a:lnSpc>
                <a:spcPct val="100000"/>
              </a:lnSpc>
              <a:spcBef>
                <a:spcPts val="0"/>
              </a:spcBef>
              <a:spcAft>
                <a:spcPts val="0"/>
              </a:spcAft>
              <a:buSzPts val="1900"/>
              <a:buNone/>
            </a:pPr>
            <a:r>
              <a:rPr lang="en" sz="1600" dirty="0">
                <a:latin typeface="Open Sans"/>
                <a:ea typeface="Open Sans"/>
                <a:cs typeface="Open Sans"/>
                <a:sym typeface="Open Sans"/>
              </a:rPr>
              <a:t>The database has been requested by the </a:t>
            </a:r>
            <a:r>
              <a:rPr lang="en" sz="1600" b="1" dirty="0">
                <a:latin typeface="Open Sans"/>
                <a:ea typeface="Open Sans"/>
                <a:cs typeface="Open Sans"/>
                <a:sym typeface="Open Sans"/>
              </a:rPr>
              <a:t>Head of HR </a:t>
            </a:r>
            <a:r>
              <a:rPr lang="en" sz="1600" dirty="0">
                <a:latin typeface="Open Sans"/>
                <a:ea typeface="Open Sans"/>
                <a:cs typeface="Open Sans"/>
                <a:sym typeface="Open Sans"/>
              </a:rPr>
              <a:t>of the Tech ABC Corp.  Due to the growth of the company and the resulting growth of the HR department, a new database shall be implemented to meet the requirements about data integrity and data security rising from the existence of an HR team instead of a single person responsible for the data.</a:t>
            </a:r>
            <a:endParaRPr sz="1600" dirty="0"/>
          </a:p>
          <a:p>
            <a:pPr marL="457200" lvl="0" indent="0" algn="l" rtl="0">
              <a:lnSpc>
                <a:spcPct val="100000"/>
              </a:lnSpc>
              <a:spcBef>
                <a:spcPts val="0"/>
              </a:spcBef>
              <a:spcAft>
                <a:spcPts val="0"/>
              </a:spcAft>
              <a:buClr>
                <a:schemeClr val="dk1"/>
              </a:buClr>
              <a:buSzPts val="1100"/>
              <a:buFont typeface="Arial"/>
              <a:buNone/>
            </a:pP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lang="en" sz="1900" b="1" dirty="0">
              <a:solidFill>
                <a:srgbClr val="000000"/>
              </a:solidFill>
              <a:latin typeface="Arial"/>
              <a:ea typeface="Open Sans"/>
              <a:cs typeface="Arial"/>
              <a:sym typeface="Arial"/>
            </a:endParaRPr>
          </a:p>
          <a:p>
            <a:pPr marL="107950" lvl="0" indent="0" algn="l" rtl="0">
              <a:spcBef>
                <a:spcPts val="1200"/>
              </a:spcBef>
              <a:spcAft>
                <a:spcPts val="0"/>
              </a:spcAft>
              <a:buSzPts val="1900"/>
              <a:buNone/>
            </a:pPr>
            <a:r>
              <a:rPr lang="en" sz="1600" dirty="0">
                <a:latin typeface="Open Sans"/>
                <a:ea typeface="Open Sans"/>
                <a:cs typeface="Open Sans"/>
                <a:sym typeface="Arial"/>
              </a:rPr>
              <a:t>The current data is stored in an Excel sheet</a:t>
            </a:r>
            <a:endParaRPr sz="1600" dirty="0">
              <a:latin typeface="Open Sans"/>
              <a:ea typeface="Open Sans"/>
              <a:cs typeface="Open Sans"/>
              <a:sym typeface="Arial"/>
            </a:endParaRPr>
          </a:p>
          <a:p>
            <a:pPr marL="457200" lvl="0" indent="0" algn="l" rtl="0">
              <a:spcBef>
                <a:spcPts val="1200"/>
              </a:spcBef>
              <a:spcAft>
                <a:spcPts val="0"/>
              </a:spcAft>
              <a:buNone/>
            </a:pPr>
            <a:endParaRPr sz="11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endParaRPr sz="1900" b="1" dirty="0">
              <a:latin typeface="Open Sans"/>
              <a:ea typeface="Open Sans"/>
              <a:cs typeface="Open Sans"/>
              <a:sym typeface="Open Sans"/>
            </a:endParaRPr>
          </a:p>
          <a:p>
            <a:pPr marL="0" lvl="0" indent="0" algn="l" rtl="0">
              <a:spcBef>
                <a:spcPts val="1600"/>
              </a:spcBef>
              <a:spcAft>
                <a:spcPts val="0"/>
              </a:spcAft>
              <a:buNone/>
            </a:pPr>
            <a:r>
              <a:rPr lang="en" sz="1600" dirty="0">
                <a:latin typeface="Open Sans"/>
                <a:ea typeface="Open Sans"/>
                <a:cs typeface="Open Sans"/>
                <a:sym typeface="Open Sans"/>
              </a:rPr>
              <a:t>Currenty following data is availble:</a:t>
            </a:r>
          </a:p>
          <a:p>
            <a:pPr marL="0" lvl="0" indent="0" algn="l" rtl="0">
              <a:spcBef>
                <a:spcPts val="1600"/>
              </a:spcBef>
              <a:spcAft>
                <a:spcPts val="0"/>
              </a:spcAft>
              <a:buNone/>
            </a:pPr>
            <a:r>
              <a:rPr lang="en" sz="1600" dirty="0">
                <a:latin typeface="Open Sans"/>
                <a:ea typeface="Open Sans"/>
                <a:cs typeface="Open Sans"/>
                <a:sym typeface="Open Sans"/>
              </a:rPr>
              <a:t>- Master data about employees of the Tech ABC Corp (ID, name, email, hire date, education level)</a:t>
            </a:r>
          </a:p>
          <a:p>
            <a:pPr marL="0" lvl="0" indent="0" algn="l" rtl="0">
              <a:spcBef>
                <a:spcPts val="1600"/>
              </a:spcBef>
              <a:spcAft>
                <a:spcPts val="0"/>
              </a:spcAft>
              <a:buNone/>
            </a:pPr>
            <a:r>
              <a:rPr lang="en" sz="1600" dirty="0">
                <a:latin typeface="Open Sans"/>
                <a:ea typeface="Open Sans"/>
                <a:cs typeface="Open Sans"/>
                <a:sym typeface="Open Sans"/>
              </a:rPr>
              <a:t>- Data related to their job history (job, manager, start and end date of the job, salary and deparment)</a:t>
            </a:r>
          </a:p>
          <a:p>
            <a:pPr marL="0" lvl="0" indent="0" algn="l" rtl="0">
              <a:spcBef>
                <a:spcPts val="1600"/>
              </a:spcBef>
              <a:spcAft>
                <a:spcPts val="0"/>
              </a:spcAft>
              <a:buNone/>
            </a:pPr>
            <a:r>
              <a:rPr lang="en" sz="1600" dirty="0">
                <a:latin typeface="Open Sans"/>
                <a:ea typeface="Open Sans"/>
                <a:cs typeface="Open Sans"/>
                <a:sym typeface="Open Sans"/>
              </a:rPr>
              <a:t>- Master data about departments of the ABC Corp (name, location, address, city, state)</a:t>
            </a:r>
            <a:endParaRPr sz="1600" dirty="0">
              <a:latin typeface="Open Sans"/>
              <a:ea typeface="Open Sans"/>
              <a:cs typeface="Open Sans"/>
            </a:endParaRPr>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Additional data requests:</a:t>
            </a:r>
            <a:endParaRPr sz="1900" b="1" dirty="0">
              <a:latin typeface="Open Sans"/>
              <a:ea typeface="Open Sans"/>
              <a:cs typeface="Open Sans"/>
              <a:sym typeface="Open Sans"/>
            </a:endParaRPr>
          </a:p>
          <a:p>
            <a:pPr indent="0">
              <a:lnSpc>
                <a:spcPct val="100000"/>
              </a:lnSpc>
              <a:spcBef>
                <a:spcPts val="1600"/>
              </a:spcBef>
              <a:buNone/>
            </a:pPr>
            <a:r>
              <a:rPr lang="en" sz="1700" dirty="0"/>
              <a:t>The user requests to be able to </a:t>
            </a:r>
            <a:r>
              <a:rPr lang="en-GB" sz="1700" dirty="0">
                <a:sym typeface="Open Sans"/>
              </a:rPr>
              <a:t>connect the HR database with the payroll department's system in the future. This database contains employee attendance and paid time off information.</a:t>
            </a:r>
            <a:endParaRPr sz="1700" dirty="0"/>
          </a:p>
          <a:p>
            <a:pPr marL="457200" lvl="0" indent="0" algn="l" rtl="0">
              <a:spcBef>
                <a:spcPts val="0"/>
              </a:spcBef>
              <a:spcAft>
                <a:spcPts val="0"/>
              </a:spcAft>
              <a:buClr>
                <a:schemeClr val="dk1"/>
              </a:buClr>
              <a:buSzPts val="1100"/>
              <a:buFont typeface="Arial"/>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de-DE" sz="1700" dirty="0"/>
              <a:t>The HR </a:t>
            </a:r>
            <a:r>
              <a:rPr lang="de-DE" sz="1700" dirty="0" err="1"/>
              <a:t>department</a:t>
            </a:r>
            <a:r>
              <a:rPr lang="de-DE" sz="1700" dirty="0"/>
              <a:t> </a:t>
            </a:r>
            <a:r>
              <a:rPr lang="de-DE" sz="1700" dirty="0" err="1"/>
              <a:t>of</a:t>
            </a:r>
            <a:r>
              <a:rPr lang="de-DE" sz="1700" dirty="0"/>
              <a:t> </a:t>
            </a:r>
            <a:r>
              <a:rPr lang="de-DE" sz="1700" dirty="0" err="1"/>
              <a:t>the</a:t>
            </a:r>
            <a:r>
              <a:rPr lang="de-DE" sz="1700" dirty="0"/>
              <a:t> Tech ABC </a:t>
            </a:r>
            <a:r>
              <a:rPr lang="de-DE" sz="1700" dirty="0" err="1"/>
              <a:t>company</a:t>
            </a:r>
            <a:r>
              <a:rPr lang="de-DE" sz="1700" dirty="0"/>
              <a:t> will own </a:t>
            </a:r>
            <a:r>
              <a:rPr lang="de-DE" sz="1700" dirty="0" err="1"/>
              <a:t>the</a:t>
            </a:r>
            <a:r>
              <a:rPr lang="de-DE" sz="1700" dirty="0"/>
              <a:t> </a:t>
            </a:r>
            <a:r>
              <a:rPr lang="de-DE" sz="1700" dirty="0" err="1"/>
              <a:t>data</a:t>
            </a:r>
            <a:r>
              <a:rPr lang="de-DE" sz="1700" dirty="0"/>
              <a:t>. The HR </a:t>
            </a:r>
            <a:r>
              <a:rPr lang="de-DE" sz="1700" dirty="0" err="1"/>
              <a:t>department</a:t>
            </a:r>
            <a:r>
              <a:rPr lang="de-DE" sz="1700" dirty="0"/>
              <a:t>  and </a:t>
            </a:r>
            <a:r>
              <a:rPr lang="de-DE" sz="1700" dirty="0" err="1"/>
              <a:t>the</a:t>
            </a:r>
            <a:r>
              <a:rPr lang="de-DE" sz="1700" dirty="0"/>
              <a:t> </a:t>
            </a:r>
            <a:r>
              <a:rPr lang="de-DE" sz="1700" dirty="0" err="1"/>
              <a:t>management</a:t>
            </a:r>
            <a:r>
              <a:rPr lang="de-DE" sz="1700" dirty="0"/>
              <a:t> </a:t>
            </a:r>
            <a:r>
              <a:rPr lang="de-DE" sz="1700" dirty="0" err="1"/>
              <a:t>employees</a:t>
            </a:r>
            <a:r>
              <a:rPr lang="de-DE" sz="1700" dirty="0"/>
              <a:t> will </a:t>
            </a:r>
            <a:r>
              <a:rPr lang="de-DE" sz="1700" dirty="0" err="1"/>
              <a:t>maintain</a:t>
            </a:r>
            <a:r>
              <a:rPr lang="de-DE" sz="1700" dirty="0"/>
              <a:t> </a:t>
            </a:r>
            <a:r>
              <a:rPr lang="de-DE" sz="1700" dirty="0" err="1"/>
              <a:t>the</a:t>
            </a:r>
            <a:r>
              <a:rPr lang="de-DE" sz="1700" dirty="0"/>
              <a:t> </a:t>
            </a:r>
            <a:r>
              <a:rPr lang="de-DE" sz="1700" dirty="0" err="1"/>
              <a:t>data</a:t>
            </a:r>
            <a:r>
              <a:rPr lang="de-DE" sz="1700" dirty="0"/>
              <a:t> </a:t>
            </a:r>
            <a:r>
              <a:rPr lang="de-DE" sz="1700" dirty="0" err="1"/>
              <a:t>of</a:t>
            </a:r>
            <a:r>
              <a:rPr lang="de-DE" sz="1700" dirty="0"/>
              <a:t> </a:t>
            </a:r>
            <a:r>
              <a:rPr lang="de-DE" sz="1700" dirty="0" err="1"/>
              <a:t>the</a:t>
            </a:r>
            <a:r>
              <a:rPr lang="de-DE" sz="1700" dirty="0"/>
              <a:t> </a:t>
            </a:r>
            <a:r>
              <a:rPr lang="de-DE" sz="1700" dirty="0" err="1"/>
              <a:t>database</a:t>
            </a:r>
            <a:r>
              <a:rPr lang="de-DE" sz="1700" dirty="0"/>
              <a:t>.</a:t>
            </a:r>
            <a:endParaRPr sz="1900" dirty="0"/>
          </a:p>
          <a:p>
            <a:pPr marL="457200" lvl="0" indent="0" algn="l" rtl="0">
              <a:lnSpc>
                <a:spcPct val="100000"/>
              </a:lnSpc>
              <a:spcBef>
                <a:spcPts val="0"/>
              </a:spcBef>
              <a:spcAft>
                <a:spcPts val="0"/>
              </a:spcAft>
              <a:buNone/>
            </a:pPr>
            <a:endParaRPr sz="19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According to the request, all employess of the Tech ABC company will be able to access all data, so all users will have </a:t>
            </a:r>
            <a:r>
              <a:rPr lang="en" sz="1700" b="1" dirty="0"/>
              <a:t>read access </a:t>
            </a:r>
            <a:r>
              <a:rPr lang="en" sz="1700" dirty="0"/>
              <a:t>to the database. But only employees from the HR department and management level employees will have access to the salary information. </a:t>
            </a:r>
            <a:r>
              <a:rPr lang="en" sz="1700" dirty="0">
                <a:sym typeface="Open Sans"/>
              </a:rPr>
              <a:t>Management and HR employees should also be the only ones with </a:t>
            </a:r>
            <a:r>
              <a:rPr lang="en" sz="1700" b="1" dirty="0">
                <a:sym typeface="Open Sans"/>
              </a:rPr>
              <a:t>write access</a:t>
            </a:r>
            <a:r>
              <a:rPr lang="en" sz="1700" dirty="0">
                <a:sym typeface="Open Sans"/>
              </a:rPr>
              <a:t>.</a:t>
            </a:r>
            <a:endParaRPr lang="en" sz="1700" dirty="0"/>
          </a:p>
          <a:p>
            <a:pPr marL="457200" lvl="0" indent="0" algn="l" rtl="0">
              <a:lnSpc>
                <a:spcPct val="100000"/>
              </a:lnSpc>
              <a:spcBef>
                <a:spcPts val="1600"/>
              </a:spcBef>
              <a:spcAft>
                <a:spcPts val="0"/>
              </a:spcAft>
              <a:buNone/>
            </a:pPr>
            <a:endParaRPr lang="en" sz="1700" dirty="0"/>
          </a:p>
          <a:p>
            <a:pPr marL="457200" lvl="0" indent="0" algn="l" rtl="0">
              <a:lnSpc>
                <a:spcPct val="100000"/>
              </a:lnSpc>
              <a:spcBef>
                <a:spcPts val="1600"/>
              </a:spcBef>
              <a:spcAft>
                <a:spcPts val="0"/>
              </a:spcAft>
              <a:buNone/>
            </a:pP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extLst>
      <p:ext uri="{BB962C8B-B14F-4D97-AF65-F5344CB8AC3E}">
        <p14:creationId xmlns:p14="http://schemas.microsoft.com/office/powerpoint/2010/main" val="360401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0" lvl="0" indent="0" algn="l" rtl="0">
              <a:spcBef>
                <a:spcPts val="0"/>
              </a:spcBef>
              <a:spcAft>
                <a:spcPts val="0"/>
              </a:spcAft>
              <a:buNone/>
            </a:pPr>
            <a:r>
              <a:rPr lang="de-DE" sz="1700" dirty="0"/>
              <a:t>The </a:t>
            </a:r>
            <a:r>
              <a:rPr lang="de-DE" sz="1700" dirty="0" err="1"/>
              <a:t>database</a:t>
            </a:r>
            <a:r>
              <a:rPr lang="de-DE" sz="1700" dirty="0"/>
              <a:t> </a:t>
            </a:r>
            <a:r>
              <a:rPr lang="de-DE" sz="1700" dirty="0" err="1"/>
              <a:t>consists</a:t>
            </a:r>
            <a:r>
              <a:rPr lang="de-DE" sz="1700" dirty="0"/>
              <a:t> </a:t>
            </a:r>
            <a:r>
              <a:rPr lang="de-DE" sz="1700" dirty="0" err="1"/>
              <a:t>of</a:t>
            </a:r>
            <a:r>
              <a:rPr lang="de-DE" sz="1700" dirty="0"/>
              <a:t> </a:t>
            </a:r>
            <a:r>
              <a:rPr lang="de-DE" sz="1700" dirty="0" err="1"/>
              <a:t>approx</a:t>
            </a:r>
            <a:r>
              <a:rPr lang="de-DE" sz="1700" dirty="0"/>
              <a:t>. 206 Excel </a:t>
            </a:r>
            <a:r>
              <a:rPr lang="de-DE" sz="1700" dirty="0" err="1"/>
              <a:t>rows</a:t>
            </a:r>
            <a:r>
              <a:rPr lang="de-DE" sz="1700" dirty="0"/>
              <a:t> (</a:t>
            </a:r>
            <a:r>
              <a:rPr lang="de-DE" sz="1700" dirty="0" err="1"/>
              <a:t>each</a:t>
            </a:r>
            <a:r>
              <a:rPr lang="de-DE" sz="1700" dirty="0"/>
              <a:t> </a:t>
            </a:r>
            <a:r>
              <a:rPr lang="de-DE" sz="1700" dirty="0" err="1"/>
              <a:t>of</a:t>
            </a:r>
            <a:r>
              <a:rPr lang="de-DE" sz="1700" dirty="0"/>
              <a:t> </a:t>
            </a:r>
            <a:r>
              <a:rPr lang="de-DE" sz="1700" dirty="0" err="1"/>
              <a:t>them</a:t>
            </a:r>
            <a:r>
              <a:rPr lang="de-DE" sz="1700" dirty="0"/>
              <a:t> </a:t>
            </a:r>
            <a:r>
              <a:rPr lang="de-DE" sz="1700" dirty="0" err="1"/>
              <a:t>with</a:t>
            </a:r>
            <a:r>
              <a:rPr lang="de-DE" sz="1700" dirty="0"/>
              <a:t> 11 </a:t>
            </a:r>
            <a:r>
              <a:rPr lang="de-DE" sz="1700" dirty="0" err="1"/>
              <a:t>columns</a:t>
            </a:r>
            <a:r>
              <a:rPr lang="de-DE" sz="1700" dirty="0"/>
              <a:t>). This </a:t>
            </a:r>
            <a:r>
              <a:rPr lang="de-DE" sz="1700" dirty="0" err="1"/>
              <a:t>corresponds</a:t>
            </a:r>
            <a:r>
              <a:rPr lang="de-DE" sz="1700" dirty="0"/>
              <a:t> </a:t>
            </a:r>
            <a:r>
              <a:rPr lang="de-DE" sz="1700" dirty="0" err="1"/>
              <a:t>to</a:t>
            </a:r>
            <a:r>
              <a:rPr lang="de-DE" sz="1700" dirty="0"/>
              <a:t> </a:t>
            </a:r>
            <a:r>
              <a:rPr lang="de-DE" sz="1700" b="1" dirty="0" err="1"/>
              <a:t>about</a:t>
            </a:r>
            <a:r>
              <a:rPr lang="de-DE" sz="1700" b="1" dirty="0"/>
              <a:t> 24kB</a:t>
            </a:r>
            <a:r>
              <a:rPr lang="de-DE" sz="1700" dirty="0"/>
              <a:t>, </a:t>
            </a:r>
            <a:r>
              <a:rPr lang="de-DE" sz="1700" dirty="0" err="1"/>
              <a:t>obtained</a:t>
            </a:r>
            <a:r>
              <a:rPr lang="de-DE" sz="1700" dirty="0"/>
              <a:t> </a:t>
            </a:r>
            <a:r>
              <a:rPr lang="de-DE" sz="1700" dirty="0" err="1"/>
              <a:t>copying</a:t>
            </a:r>
            <a:r>
              <a:rPr lang="de-DE" sz="1700" dirty="0"/>
              <a:t> </a:t>
            </a:r>
            <a:r>
              <a:rPr lang="de-DE" sz="1700" dirty="0" err="1"/>
              <a:t>the</a:t>
            </a:r>
            <a:r>
              <a:rPr lang="de-DE" sz="1700" dirty="0"/>
              <a:t> </a:t>
            </a:r>
            <a:r>
              <a:rPr lang="de-DE" sz="1700" dirty="0" err="1"/>
              <a:t>content</a:t>
            </a:r>
            <a:r>
              <a:rPr lang="de-DE" sz="1700" dirty="0"/>
              <a:t> </a:t>
            </a:r>
            <a:r>
              <a:rPr lang="de-DE" sz="1700" dirty="0" err="1"/>
              <a:t>of</a:t>
            </a:r>
            <a:r>
              <a:rPr lang="de-DE" sz="1700" dirty="0"/>
              <a:t> </a:t>
            </a:r>
            <a:r>
              <a:rPr lang="de-DE" sz="1700" dirty="0" err="1"/>
              <a:t>the</a:t>
            </a:r>
            <a:r>
              <a:rPr lang="de-DE" sz="1700" dirty="0"/>
              <a:t> </a:t>
            </a:r>
            <a:r>
              <a:rPr lang="de-DE" sz="1700" dirty="0" err="1"/>
              <a:t>columns</a:t>
            </a:r>
            <a:r>
              <a:rPr lang="de-DE" sz="1700" dirty="0"/>
              <a:t> </a:t>
            </a:r>
            <a:r>
              <a:rPr lang="de-DE" sz="1700" dirty="0" err="1"/>
              <a:t>to</a:t>
            </a:r>
            <a:r>
              <a:rPr lang="de-DE" sz="1700" dirty="0"/>
              <a:t> a .</a:t>
            </a:r>
            <a:r>
              <a:rPr lang="de-DE" sz="1700" dirty="0" err="1"/>
              <a:t>txt</a:t>
            </a:r>
            <a:r>
              <a:rPr lang="de-DE" sz="1700" dirty="0"/>
              <a:t> </a:t>
            </a:r>
            <a:r>
              <a:rPr lang="de-DE" sz="1700" dirty="0" err="1"/>
              <a:t>file</a:t>
            </a:r>
            <a:r>
              <a:rPr lang="de-DE" sz="1700" dirty="0"/>
              <a:t> in </a:t>
            </a:r>
            <a:r>
              <a:rPr lang="de-DE" sz="1700" dirty="0" err="1"/>
              <a:t>the</a:t>
            </a:r>
            <a:r>
              <a:rPr lang="de-DE" sz="1700" dirty="0"/>
              <a:t> Notepad. </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de-DE" sz="1700" dirty="0"/>
              <a:t>The </a:t>
            </a:r>
            <a:r>
              <a:rPr lang="de-DE" sz="1700" dirty="0" err="1"/>
              <a:t>expected</a:t>
            </a:r>
            <a:r>
              <a:rPr lang="de-DE" sz="1700" dirty="0"/>
              <a:t> </a:t>
            </a:r>
            <a:r>
              <a:rPr lang="de-DE" sz="1700" dirty="0" err="1"/>
              <a:t>growth</a:t>
            </a:r>
            <a:r>
              <a:rPr lang="de-DE" sz="1700" dirty="0"/>
              <a:t> </a:t>
            </a:r>
            <a:r>
              <a:rPr lang="de-DE" sz="1700" dirty="0" err="1"/>
              <a:t>of</a:t>
            </a:r>
            <a:r>
              <a:rPr lang="de-DE" sz="1700" dirty="0"/>
              <a:t> </a:t>
            </a:r>
            <a:r>
              <a:rPr lang="de-DE" sz="1700" dirty="0" err="1"/>
              <a:t>the</a:t>
            </a:r>
            <a:r>
              <a:rPr lang="de-DE" sz="1700" dirty="0"/>
              <a:t> </a:t>
            </a:r>
            <a:r>
              <a:rPr lang="de-DE" sz="1700" dirty="0" err="1"/>
              <a:t>database</a:t>
            </a:r>
            <a:r>
              <a:rPr lang="de-DE" sz="1700" dirty="0"/>
              <a:t> </a:t>
            </a:r>
            <a:r>
              <a:rPr lang="de-DE" sz="1700" dirty="0" err="1"/>
              <a:t>is</a:t>
            </a:r>
            <a:r>
              <a:rPr lang="de-DE" sz="1700" dirty="0"/>
              <a:t> +20% </a:t>
            </a:r>
            <a:r>
              <a:rPr lang="de-DE" sz="1700" dirty="0" err="1"/>
              <a:t>for</a:t>
            </a:r>
            <a:r>
              <a:rPr lang="de-DE" sz="1700" dirty="0"/>
              <a:t> </a:t>
            </a:r>
            <a:r>
              <a:rPr lang="de-DE" sz="1700" dirty="0" err="1"/>
              <a:t>each</a:t>
            </a:r>
            <a:r>
              <a:rPr lang="de-DE" sz="1700" dirty="0"/>
              <a:t> </a:t>
            </a:r>
            <a:r>
              <a:rPr lang="de-DE" sz="1700" dirty="0" err="1"/>
              <a:t>year</a:t>
            </a:r>
            <a:r>
              <a:rPr lang="de-DE" sz="1700" dirty="0"/>
              <a:t> in </a:t>
            </a:r>
            <a:r>
              <a:rPr lang="de-DE" sz="1700" dirty="0" err="1"/>
              <a:t>the</a:t>
            </a:r>
            <a:r>
              <a:rPr lang="de-DE" sz="1700" dirty="0"/>
              <a:t> </a:t>
            </a:r>
            <a:r>
              <a:rPr lang="de-DE" sz="1700" dirty="0" err="1"/>
              <a:t>next</a:t>
            </a:r>
            <a:r>
              <a:rPr lang="de-DE" sz="1700" dirty="0"/>
              <a:t> 5 </a:t>
            </a:r>
            <a:r>
              <a:rPr lang="de-DE" sz="1700" dirty="0" err="1"/>
              <a:t>years</a:t>
            </a:r>
            <a:r>
              <a:rPr lang="de-DE" sz="1700" dirty="0"/>
              <a:t>.</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Since only managers and HR department employess will have access to the salary information, </a:t>
            </a:r>
            <a:r>
              <a:rPr lang="en" sz="1700" b="1" dirty="0"/>
              <a:t>salary </a:t>
            </a:r>
            <a:r>
              <a:rPr lang="en" sz="1700" dirty="0"/>
              <a:t>is restricted.</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lvl="0" indent="0" algn="l" rtl="0">
              <a:lnSpc>
                <a:spcPct val="100000"/>
              </a:lnSpc>
              <a:spcBef>
                <a:spcPts val="1600"/>
              </a:spcBef>
              <a:spcAft>
                <a:spcPts val="0"/>
              </a:spcAft>
              <a:buNone/>
            </a:pPr>
            <a:r>
              <a:rPr lang="en" sz="1700" dirty="0"/>
              <a:t>1)Data integrity: ensure consistent and correct data even if the meinatenence of the data is performed by a team</a:t>
            </a:r>
          </a:p>
          <a:p>
            <a:pPr indent="0">
              <a:lnSpc>
                <a:spcPct val="100000"/>
              </a:lnSpc>
              <a:spcBef>
                <a:spcPts val="1600"/>
              </a:spcBef>
              <a:buNone/>
            </a:pPr>
            <a:r>
              <a:rPr lang="en" sz="1700" dirty="0"/>
              <a:t>2)Retention: fulfill the data retention requirements enforced </a:t>
            </a:r>
            <a:r>
              <a:rPr lang="en-GB" sz="1700" dirty="0">
                <a:sym typeface="Open Sans"/>
              </a:rPr>
              <a:t>by federal regulations to maintain this data for at least 7 years; additionally, since this is considered business critical data, make sure it gets backed up regularly.</a:t>
            </a:r>
          </a:p>
          <a:p>
            <a:pPr marL="914400" lvl="0" indent="-457200" algn="l" rtl="0">
              <a:lnSpc>
                <a:spcPct val="100000"/>
              </a:lnSpc>
              <a:spcBef>
                <a:spcPts val="1600"/>
              </a:spcBef>
              <a:spcAft>
                <a:spcPts val="0"/>
              </a:spcAft>
              <a:buAutoNum type="arabicParenR"/>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spcBef>
                <a:spcPts val="0"/>
              </a:spcBef>
              <a:spcAft>
                <a:spcPts val="0"/>
              </a:spcAft>
              <a:buNone/>
            </a:pPr>
            <a:r>
              <a:rPr lang="de-DE" sz="1700" dirty="0" err="1"/>
              <a:t>Tables</a:t>
            </a:r>
            <a:r>
              <a:rPr lang="de-DE" sz="1700" dirty="0"/>
              <a:t>: </a:t>
            </a:r>
            <a:r>
              <a:rPr lang="de-DE" sz="1700" dirty="0" err="1"/>
              <a:t>Employee</a:t>
            </a:r>
            <a:r>
              <a:rPr lang="de-DE" sz="1700" dirty="0"/>
              <a:t>, Education, Job, Job </a:t>
            </a:r>
            <a:r>
              <a:rPr lang="de-DE" sz="1700" dirty="0" err="1"/>
              <a:t>History</a:t>
            </a:r>
            <a:r>
              <a:rPr lang="de-DE" sz="1700" dirty="0"/>
              <a:t>, Job </a:t>
            </a:r>
            <a:r>
              <a:rPr lang="de-DE" sz="1700" dirty="0" err="1"/>
              <a:t>History</a:t>
            </a:r>
            <a:r>
              <a:rPr lang="de-DE" sz="1700" dirty="0"/>
              <a:t> Info (</a:t>
            </a:r>
            <a:r>
              <a:rPr lang="de-DE" sz="1700" dirty="0" err="1"/>
              <a:t>table</a:t>
            </a:r>
            <a:r>
              <a:rPr lang="de-DE" sz="1700" dirty="0"/>
              <a:t> </a:t>
            </a:r>
            <a:r>
              <a:rPr lang="de-DE" sz="1700" dirty="0" err="1"/>
              <a:t>holding</a:t>
            </a:r>
            <a:r>
              <a:rPr lang="de-DE" sz="1700" dirty="0"/>
              <a:t> </a:t>
            </a:r>
            <a:r>
              <a:rPr lang="de-DE" sz="1700" dirty="0" err="1"/>
              <a:t>salary</a:t>
            </a:r>
            <a:r>
              <a:rPr lang="de-DE" sz="1700" dirty="0"/>
              <a:t> </a:t>
            </a:r>
            <a:r>
              <a:rPr lang="de-DE" sz="1700" dirty="0" err="1"/>
              <a:t>information</a:t>
            </a:r>
            <a:r>
              <a:rPr lang="de-DE" sz="1700" dirty="0"/>
              <a:t> </a:t>
            </a:r>
            <a:r>
              <a:rPr lang="de-DE" sz="1700" dirty="0" err="1"/>
              <a:t>with</a:t>
            </a:r>
            <a:r>
              <a:rPr lang="de-DE" sz="1700" dirty="0"/>
              <a:t> </a:t>
            </a:r>
            <a:r>
              <a:rPr lang="de-DE" sz="1700" dirty="0" err="1"/>
              <a:t>restricted</a:t>
            </a:r>
            <a:r>
              <a:rPr lang="de-DE" sz="1700" dirty="0"/>
              <a:t> </a:t>
            </a:r>
            <a:r>
              <a:rPr lang="de-DE" sz="1700" dirty="0" err="1"/>
              <a:t>access</a:t>
            </a:r>
            <a:r>
              <a:rPr lang="de-DE" sz="1700" dirty="0"/>
              <a:t>), Department and Location.</a:t>
            </a:r>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de-DE" sz="1600" dirty="0" err="1"/>
              <a:t>Since</a:t>
            </a:r>
            <a:r>
              <a:rPr lang="de-DE" sz="1600" dirty="0"/>
              <a:t> </a:t>
            </a:r>
            <a:r>
              <a:rPr lang="de-DE" sz="1600" dirty="0" err="1"/>
              <a:t>the</a:t>
            </a:r>
            <a:r>
              <a:rPr lang="de-DE" sz="1600" dirty="0"/>
              <a:t> </a:t>
            </a:r>
            <a:r>
              <a:rPr lang="de-DE" sz="1600" dirty="0" err="1"/>
              <a:t>data</a:t>
            </a:r>
            <a:r>
              <a:rPr lang="de-DE" sz="1600" dirty="0"/>
              <a:t> </a:t>
            </a:r>
            <a:r>
              <a:rPr lang="de-DE" sz="1600" dirty="0" err="1"/>
              <a:t>is</a:t>
            </a:r>
            <a:r>
              <a:rPr lang="de-DE" sz="1600" dirty="0"/>
              <a:t> </a:t>
            </a:r>
            <a:r>
              <a:rPr lang="de-DE" sz="1600" dirty="0" err="1"/>
              <a:t>already</a:t>
            </a:r>
            <a:r>
              <a:rPr lang="de-DE" sz="1600" dirty="0"/>
              <a:t> </a:t>
            </a:r>
            <a:r>
              <a:rPr lang="de-DE" sz="1600" dirty="0" err="1"/>
              <a:t>maintained</a:t>
            </a:r>
            <a:r>
              <a:rPr lang="de-DE" sz="1600" dirty="0"/>
              <a:t> in an Excel </a:t>
            </a:r>
            <a:r>
              <a:rPr lang="de-DE" sz="1600" dirty="0" err="1"/>
              <a:t>file</a:t>
            </a:r>
            <a:r>
              <a:rPr lang="de-DE" sz="1600" dirty="0"/>
              <a:t>, </a:t>
            </a:r>
            <a:r>
              <a:rPr lang="de-DE" sz="1600" dirty="0" err="1"/>
              <a:t>the</a:t>
            </a:r>
            <a:r>
              <a:rPr lang="de-DE" sz="1600" dirty="0"/>
              <a:t> </a:t>
            </a:r>
            <a:r>
              <a:rPr lang="de-DE" sz="1600" dirty="0" err="1"/>
              <a:t>data</a:t>
            </a:r>
            <a:r>
              <a:rPr lang="de-DE" sz="1600" dirty="0"/>
              <a:t> </a:t>
            </a:r>
            <a:r>
              <a:rPr lang="de-DE" sz="1600" dirty="0" err="1"/>
              <a:t>ingestion</a:t>
            </a:r>
            <a:r>
              <a:rPr lang="de-DE" sz="1600" dirty="0"/>
              <a:t> </a:t>
            </a:r>
            <a:r>
              <a:rPr lang="de-DE" sz="1600" dirty="0" err="1"/>
              <a:t>method</a:t>
            </a:r>
            <a:r>
              <a:rPr lang="de-DE" sz="1600" dirty="0"/>
              <a:t> </a:t>
            </a:r>
            <a:r>
              <a:rPr lang="de-DE" sz="1600" dirty="0" err="1"/>
              <a:t>applied</a:t>
            </a:r>
            <a:r>
              <a:rPr lang="de-DE" sz="1600" dirty="0"/>
              <a:t> in </a:t>
            </a:r>
            <a:r>
              <a:rPr lang="de-DE" sz="1600" dirty="0" err="1"/>
              <a:t>this</a:t>
            </a:r>
            <a:r>
              <a:rPr lang="de-DE" sz="1600" dirty="0"/>
              <a:t> </a:t>
            </a:r>
            <a:r>
              <a:rPr lang="de-DE" sz="1600" dirty="0" err="1"/>
              <a:t>case</a:t>
            </a:r>
            <a:r>
              <a:rPr lang="de-DE" sz="1600" dirty="0"/>
              <a:t> </a:t>
            </a:r>
            <a:r>
              <a:rPr lang="de-DE" sz="1600" dirty="0" err="1"/>
              <a:t>is</a:t>
            </a:r>
            <a:r>
              <a:rPr lang="de-DE" sz="1600" dirty="0"/>
              <a:t> </a:t>
            </a:r>
            <a:r>
              <a:rPr lang="de-DE" sz="1600" dirty="0" err="1"/>
              <a:t>the</a:t>
            </a:r>
            <a:r>
              <a:rPr lang="de-DE" sz="1600" dirty="0"/>
              <a:t> ETL: </a:t>
            </a:r>
            <a:r>
              <a:rPr lang="de-DE" sz="1600" dirty="0" err="1"/>
              <a:t>data</a:t>
            </a:r>
            <a:r>
              <a:rPr lang="de-DE" sz="1600" dirty="0"/>
              <a:t> </a:t>
            </a:r>
            <a:r>
              <a:rPr lang="de-DE" sz="1600" dirty="0" err="1"/>
              <a:t>from</a:t>
            </a:r>
            <a:r>
              <a:rPr lang="de-DE" sz="1600" dirty="0"/>
              <a:t> </a:t>
            </a:r>
            <a:r>
              <a:rPr lang="de-DE" sz="1600" dirty="0" err="1"/>
              <a:t>the</a:t>
            </a:r>
            <a:r>
              <a:rPr lang="de-DE" sz="1600" dirty="0"/>
              <a:t> Excel </a:t>
            </a:r>
            <a:r>
              <a:rPr lang="de-DE" sz="1600" dirty="0" err="1"/>
              <a:t>file</a:t>
            </a:r>
            <a:r>
              <a:rPr lang="de-DE" sz="1600" dirty="0"/>
              <a:t> </a:t>
            </a:r>
            <a:r>
              <a:rPr lang="de-DE" sz="1600" dirty="0" err="1"/>
              <a:t>is</a:t>
            </a:r>
            <a:r>
              <a:rPr lang="de-DE" sz="1600" dirty="0"/>
              <a:t> </a:t>
            </a:r>
            <a:r>
              <a:rPr lang="de-DE" sz="1600" dirty="0" err="1"/>
              <a:t>extracted</a:t>
            </a:r>
            <a:r>
              <a:rPr lang="de-DE" sz="1600" dirty="0"/>
              <a:t> and </a:t>
            </a:r>
            <a:r>
              <a:rPr lang="de-DE" sz="1600" dirty="0" err="1"/>
              <a:t>put</a:t>
            </a:r>
            <a:r>
              <a:rPr lang="de-DE" sz="1600" dirty="0"/>
              <a:t> in a </a:t>
            </a:r>
            <a:r>
              <a:rPr lang="de-DE" sz="1600" dirty="0" err="1"/>
              <a:t>stoaging</a:t>
            </a:r>
            <a:r>
              <a:rPr lang="de-DE" sz="1600" dirty="0"/>
              <a:t> </a:t>
            </a:r>
            <a:r>
              <a:rPr lang="de-DE" sz="1600" dirty="0" err="1"/>
              <a:t>area</a:t>
            </a:r>
            <a:r>
              <a:rPr lang="de-DE" sz="1600" dirty="0"/>
              <a:t>, </a:t>
            </a:r>
            <a:r>
              <a:rPr lang="de-DE" sz="1600" dirty="0" err="1"/>
              <a:t>transformed</a:t>
            </a:r>
            <a:r>
              <a:rPr lang="de-DE" sz="1600" dirty="0"/>
              <a:t> </a:t>
            </a:r>
            <a:r>
              <a:rPr lang="de-DE" sz="1600" dirty="0" err="1"/>
              <a:t>to</a:t>
            </a:r>
            <a:r>
              <a:rPr lang="de-DE" sz="1600" dirty="0"/>
              <a:t> </a:t>
            </a:r>
            <a:r>
              <a:rPr lang="de-DE" sz="1600" dirty="0" err="1"/>
              <a:t>meet</a:t>
            </a:r>
            <a:r>
              <a:rPr lang="de-DE" sz="1600" dirty="0"/>
              <a:t> </a:t>
            </a:r>
            <a:r>
              <a:rPr lang="de-DE" sz="1600" dirty="0" err="1"/>
              <a:t>the</a:t>
            </a:r>
            <a:r>
              <a:rPr lang="de-DE" sz="1600" dirty="0"/>
              <a:t> </a:t>
            </a:r>
            <a:r>
              <a:rPr lang="de-DE" sz="1600" dirty="0" err="1"/>
              <a:t>requirements</a:t>
            </a:r>
            <a:r>
              <a:rPr lang="de-DE" sz="1600" dirty="0"/>
              <a:t> </a:t>
            </a:r>
            <a:r>
              <a:rPr lang="de-DE" sz="1600" dirty="0" err="1"/>
              <a:t>of</a:t>
            </a:r>
            <a:r>
              <a:rPr lang="de-DE" sz="1600" dirty="0"/>
              <a:t> </a:t>
            </a:r>
            <a:r>
              <a:rPr lang="de-DE" sz="1600" dirty="0" err="1"/>
              <a:t>the</a:t>
            </a:r>
            <a:r>
              <a:rPr lang="de-DE" sz="1600" dirty="0"/>
              <a:t> </a:t>
            </a:r>
            <a:r>
              <a:rPr lang="de-DE" sz="1600" dirty="0" err="1"/>
              <a:t>destination</a:t>
            </a:r>
            <a:r>
              <a:rPr lang="de-DE" sz="1600" dirty="0"/>
              <a:t> and </a:t>
            </a:r>
            <a:r>
              <a:rPr lang="de-DE" sz="1600" dirty="0" err="1"/>
              <a:t>finally</a:t>
            </a:r>
            <a:r>
              <a:rPr lang="de-DE" sz="1600" dirty="0"/>
              <a:t> </a:t>
            </a:r>
            <a:r>
              <a:rPr lang="de-DE" sz="1600" dirty="0" err="1"/>
              <a:t>loaded</a:t>
            </a:r>
            <a:r>
              <a:rPr lang="de-DE" sz="1600" dirty="0"/>
              <a:t> </a:t>
            </a:r>
            <a:r>
              <a:rPr lang="de-DE" sz="1600" dirty="0" err="1"/>
              <a:t>into</a:t>
            </a:r>
            <a:r>
              <a:rPr lang="de-DE" sz="1600" dirty="0"/>
              <a:t> </a:t>
            </a:r>
            <a:r>
              <a:rPr lang="de-DE" sz="1600" dirty="0" err="1"/>
              <a:t>the</a:t>
            </a:r>
            <a:r>
              <a:rPr lang="de-DE" sz="1600" dirty="0"/>
              <a:t> </a:t>
            </a:r>
            <a:r>
              <a:rPr lang="de-DE" sz="1600" dirty="0" err="1"/>
              <a:t>destination</a:t>
            </a:r>
            <a:r>
              <a:rPr lang="de-DE" sz="1600" dirty="0"/>
              <a:t> </a:t>
            </a:r>
            <a:r>
              <a:rPr lang="de-DE" sz="1600" dirty="0" err="1"/>
              <a:t>database</a:t>
            </a:r>
            <a:r>
              <a:rPr lang="de-DE" sz="1600" dirty="0"/>
              <a:t>.</a:t>
            </a: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 sz="1700" dirty="0">
                <a:sym typeface="Open Sans"/>
              </a:rPr>
              <a:t>HR deparment and managers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all employees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 sz="1600" dirty="0"/>
              <a:t>Data growth: this in uncritical because even considering the max. expected growth of data (when every employee would change the job every year and the employee number is rising by 20% yearly), the storage for the data on the database is far less than the 1GB offered by the standard partition of the server group from the IT department ant the rows of data would not exceed 10k rows. </a:t>
            </a:r>
          </a:p>
          <a:p>
            <a:pPr marL="457200" lvl="0" indent="0" algn="l" rtl="0">
              <a:spcBef>
                <a:spcPts val="1600"/>
              </a:spcBef>
              <a:spcAft>
                <a:spcPts val="0"/>
              </a:spcAft>
              <a:buNone/>
            </a:pPr>
            <a:r>
              <a:rPr lang="en" sz="1600" dirty="0"/>
              <a:t>User growth: if growth of the number of users (including technical users from other ITS systems) will cause performance issues, then we should consider a database replication. In this business scenario the reading demand is higher than the writing demand (suggesting a sharding approach instead)</a:t>
            </a:r>
            <a:endParaRPr sz="16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2296</Words>
  <Application>Microsoft Office PowerPoint</Application>
  <PresentationFormat>Personalizzato</PresentationFormat>
  <Paragraphs>239</Paragraphs>
  <Slides>29</Slides>
  <Notes>29</Notes>
  <HiddenSlides>0</HiddenSlides>
  <MMClips>0</MMClips>
  <ScaleCrop>false</ScaleCrop>
  <HeadingPairs>
    <vt:vector size="6" baseType="variant">
      <vt:variant>
        <vt:lpstr>Caratteri utilizzati</vt:lpstr>
      </vt:variant>
      <vt:variant>
        <vt:i4>6</vt:i4>
      </vt:variant>
      <vt:variant>
        <vt:lpstr>Tema</vt:lpstr>
      </vt:variant>
      <vt:variant>
        <vt:i4>4</vt:i4>
      </vt:variant>
      <vt:variant>
        <vt:lpstr>Titoli diapositive</vt:lpstr>
      </vt:variant>
      <vt:variant>
        <vt:i4>29</vt:i4>
      </vt:variant>
    </vt:vector>
  </HeadingPairs>
  <TitlesOfParts>
    <vt:vector size="39" baseType="lpstr">
      <vt:lpstr>Open Sans Light</vt:lpstr>
      <vt:lpstr>Segoe UI</vt:lpstr>
      <vt:lpstr>Source Code Pro</vt:lpstr>
      <vt:lpstr>Arial</vt:lpstr>
      <vt:lpstr>Helvetica Neue</vt:lpstr>
      <vt:lpstr>Open Sans</vt:lpstr>
      <vt:lpstr>Simple Light</vt:lpstr>
      <vt:lpstr>Simple Light</vt:lpstr>
      <vt:lpstr>Simple Light</vt:lpstr>
      <vt:lpstr>White</vt:lpstr>
      <vt:lpstr>Tech ABC Corp - HR Database </vt:lpstr>
      <vt:lpstr>Business Scenario</vt:lpstr>
      <vt:lpstr>Presentazione standard di PowerPoint</vt:lpstr>
      <vt:lpstr>Step 1: Data Architecture Foundations</vt:lpstr>
      <vt:lpstr>Data Architect Business Requirement</vt:lpstr>
      <vt:lpstr>Data Architect Business Requirement</vt:lpstr>
      <vt:lpstr>Data Architect Business Requirement</vt:lpstr>
      <vt:lpstr>Data Architect Technical Requirement</vt:lpstr>
      <vt:lpstr>Data Architect Technical Requirement</vt:lpstr>
      <vt:lpstr>Data Architect Technical Requirement</vt:lpstr>
      <vt:lpstr>Presentazione standard di PowerPoint</vt:lpstr>
      <vt:lpstr>Step 2: Relational Database Design</vt:lpstr>
      <vt:lpstr>ERD</vt:lpstr>
      <vt:lpstr>ERD</vt:lpstr>
      <vt:lpstr>ERD</vt:lpstr>
      <vt:lpstr>Presentazione standard di PowerPoint</vt:lpstr>
      <vt:lpstr>Step 3: Create A Physical Database</vt:lpstr>
      <vt:lpstr>DDL</vt:lpstr>
      <vt:lpstr>DDL</vt:lpstr>
      <vt:lpstr>DDL</vt:lpstr>
      <vt:lpstr>DDL</vt:lpstr>
      <vt:lpstr>CRUD</vt:lpstr>
      <vt:lpstr>CRUD</vt:lpstr>
      <vt:lpstr>CRUD</vt:lpstr>
      <vt:lpstr>CRUD</vt:lpstr>
      <vt:lpstr>CRUD</vt:lpstr>
      <vt:lpstr>CRUD</vt:lpstr>
      <vt:lpstr>CRUD</vt:lpstr>
      <vt:lpstr>CRUD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dc:creator>Fogari Sonia, FG-22-D</dc:creator>
  <cp:lastModifiedBy>Fogari Sonia, FG-22-D</cp:lastModifiedBy>
  <cp:revision>4</cp:revision>
  <dcterms:modified xsi:type="dcterms:W3CDTF">2022-12-21T08:06:43Z</dcterms:modified>
</cp:coreProperties>
</file>